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370" r:id="rId3"/>
    <p:sldId id="361" r:id="rId4"/>
    <p:sldId id="362" r:id="rId5"/>
    <p:sldId id="367" r:id="rId6"/>
    <p:sldId id="347" r:id="rId7"/>
    <p:sldId id="307" r:id="rId8"/>
    <p:sldId id="265" r:id="rId9"/>
    <p:sldId id="353" r:id="rId10"/>
    <p:sldId id="363" r:id="rId11"/>
    <p:sldId id="364" r:id="rId12"/>
    <p:sldId id="352" r:id="rId13"/>
    <p:sldId id="344" r:id="rId14"/>
    <p:sldId id="366" r:id="rId15"/>
    <p:sldId id="356" r:id="rId16"/>
    <p:sldId id="35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8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02EA3-032C-4C10-A824-161DF6240506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4D4A4-8F16-4B6C-82B1-4983CB2FFC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6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B300DC-B5D1-4319-87F0-7DFC08270D4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126BA7-8979-4F50-86A2-51DA796B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周</a:t>
            </a:r>
            <a:r>
              <a:rPr lang="en-US" altLang="ko-KR" sz="6000" dirty="0" smtClean="0"/>
              <a:t>  </a:t>
            </a:r>
            <a:r>
              <a:rPr lang="ko-KR" altLang="en-US" sz="6000" dirty="0" err="1" smtClean="0"/>
              <a:t>文王과</a:t>
            </a:r>
            <a:r>
              <a:rPr lang="ko-KR" altLang="en-US" sz="6000" dirty="0" smtClean="0"/>
              <a:t> 周公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 smtClean="0"/>
              <a:t>제후임명식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궁궐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>
              <a:buNone/>
            </a:pPr>
            <a:r>
              <a:rPr lang="ko-KR" altLang="en-US" dirty="0" smtClean="0"/>
              <a:t>	</a:t>
            </a:r>
            <a:endParaRPr lang="en-US" altLang="ko-KR" dirty="0" smtClean="0">
              <a:latin typeface="굵은안상수체" pitchFamily="2" charset="-127"/>
              <a:ea typeface="굵은안상수체" pitchFamily="2" charset="-127"/>
            </a:endParaRPr>
          </a:p>
          <a:p>
            <a:pPr fontAlgn="base">
              <a:buNone/>
            </a:pPr>
            <a:r>
              <a:rPr lang="en-US" altLang="ko-KR" dirty="0" smtClean="0">
                <a:latin typeface="굵은안상수체" pitchFamily="2" charset="-127"/>
                <a:ea typeface="굵은안상수체" pitchFamily="2" charset="-127"/>
              </a:rPr>
              <a:t>		</a:t>
            </a:r>
            <a:r>
              <a:rPr lang="en-US" altLang="ko-KR" sz="2000" dirty="0" smtClean="0">
                <a:latin typeface="굵은안상수체" pitchFamily="2" charset="-127"/>
                <a:ea typeface="굵은안상수체" pitchFamily="2" charset="-127"/>
              </a:rPr>
              <a:t>    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토지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작위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大路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수레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ㆍ깃발ㆍ악기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신분과 왕의 은총을 상징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endParaRPr lang="ko-KR" altLang="en-US" sz="20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fontAlgn="base">
              <a:buNone/>
            </a:pP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	 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	    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대형 궁시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정벌권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), 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分社權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청동 기술자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정인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병력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피정복민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000" dirty="0" smtClean="0"/>
              <a:t>  </a:t>
            </a:r>
            <a:endParaRPr lang="en-US" altLang="ko-KR" sz="1600" dirty="0" smtClean="0"/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/>
              <a:t>천자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주왕</a:t>
            </a:r>
            <a:r>
              <a:rPr lang="en-US" altLang="ko-KR" sz="2800" dirty="0" smtClean="0"/>
              <a:t>) </a:t>
            </a:r>
            <a:r>
              <a:rPr lang="en-US" altLang="ko-KR" sz="2000" dirty="0" smtClean="0"/>
              <a:t>					    </a:t>
            </a:r>
            <a:r>
              <a:rPr lang="en-US" altLang="ko-KR" sz="2000" dirty="0" smtClean="0"/>
              <a:t>	</a:t>
            </a:r>
            <a:r>
              <a:rPr lang="ko-KR" altLang="en-US" sz="2400" dirty="0" smtClean="0"/>
              <a:t>제후</a:t>
            </a:r>
            <a:endParaRPr lang="en-US" altLang="ko-KR" sz="2400" dirty="0" smtClean="0"/>
          </a:p>
          <a:p>
            <a:pPr>
              <a:spcBef>
                <a:spcPts val="0"/>
              </a:spcBef>
              <a:buNone/>
            </a:pPr>
            <a:r>
              <a:rPr lang="en-US" altLang="ko-KR" sz="2000" dirty="0" smtClean="0"/>
              <a:t>			         </a:t>
            </a:r>
            <a:r>
              <a:rPr lang="en-US" altLang="ko-KR" sz="1800" dirty="0" smtClean="0"/>
              <a:t>	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충성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조근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朝覲</a:t>
            </a:r>
            <a:r>
              <a:rPr lang="en-US" altLang="ko-KR" sz="16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en-US" altLang="ko-KR" sz="2000" dirty="0" smtClean="0"/>
              <a:t>                     </a:t>
            </a:r>
          </a:p>
          <a:p>
            <a:pPr>
              <a:buNone/>
            </a:pPr>
            <a:endParaRPr lang="ko-KR" altLang="en-US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봉건제의 완비</a:t>
            </a:r>
            <a:endParaRPr lang="ko-KR" altLang="en-US" sz="36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555776" y="3573016"/>
            <a:ext cx="41044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555776" y="3861048"/>
            <a:ext cx="41044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동족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姬씨 姓</a:t>
            </a:r>
            <a:r>
              <a:rPr lang="en-US" altLang="ko-KR" sz="2000" b="1" dirty="0" smtClean="0"/>
              <a:t>)</a:t>
            </a:r>
            <a:r>
              <a:rPr lang="ko-KR" altLang="en-US" b="1" dirty="0" smtClean="0"/>
              <a:t> 봉건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 fontAlgn="base"/>
            <a:r>
              <a:rPr lang="ko-KR" altLang="en-US" dirty="0"/>
              <a:t>주공의 아들 魯公</a:t>
            </a:r>
            <a:endParaRPr lang="en-US" altLang="ko-KR" dirty="0"/>
          </a:p>
          <a:p>
            <a:pPr lvl="1" fontAlgn="base"/>
            <a:r>
              <a:rPr lang="ko-KR" altLang="en-US" dirty="0" err="1"/>
              <a:t>무왕의</a:t>
            </a:r>
            <a:r>
              <a:rPr lang="ko-KR" altLang="en-US" dirty="0"/>
              <a:t> 아우 康叔</a:t>
            </a:r>
            <a:endParaRPr lang="en-US" altLang="ko-KR" dirty="0"/>
          </a:p>
          <a:p>
            <a:pPr lvl="1" fontAlgn="base"/>
            <a:r>
              <a:rPr lang="ko-KR" altLang="en-US" dirty="0"/>
              <a:t>성왕의 아우 唐叔</a:t>
            </a:r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400" b="1" dirty="0" err="1" smtClean="0"/>
              <a:t>부계씨족제</a:t>
            </a:r>
            <a:endParaRPr lang="en-US" altLang="ko-KR" sz="2400" b="1" dirty="0" smtClean="0"/>
          </a:p>
          <a:p>
            <a:pPr marL="109728" indent="0">
              <a:buNone/>
            </a:pPr>
            <a:r>
              <a:rPr lang="ko-KR" altLang="en-US" sz="2400" b="1" dirty="0" smtClean="0"/>
              <a:t>   적장자상속제 </a:t>
            </a:r>
            <a:r>
              <a:rPr lang="en-US" altLang="ko-KR" sz="2400" b="1" dirty="0" smtClean="0"/>
              <a:t>	</a:t>
            </a:r>
          </a:p>
          <a:p>
            <a:pPr marL="109728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        </a:t>
            </a:r>
            <a:r>
              <a:rPr lang="ko-KR" altLang="en-US" sz="2400" dirty="0" smtClean="0"/>
              <a:t>宗家</a:t>
            </a:r>
            <a:r>
              <a:rPr lang="en-US" altLang="ko-KR" sz="2400" dirty="0" smtClean="0"/>
              <a:t>	-</a:t>
            </a:r>
            <a:r>
              <a:rPr lang="ko-KR" altLang="en-US" sz="2400" dirty="0" smtClean="0"/>
              <a:t>   分家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/>
              <a:t>	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大宗</a:t>
            </a:r>
            <a:r>
              <a:rPr lang="en-US" altLang="ko-KR" sz="2000" dirty="0"/>
              <a:t>, </a:t>
            </a:r>
            <a:r>
              <a:rPr lang="ko-KR" altLang="en-US" sz="2000" dirty="0"/>
              <a:t>큰집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	      (</a:t>
            </a:r>
            <a:r>
              <a:rPr lang="ko-KR" altLang="en-US" sz="2000" dirty="0"/>
              <a:t>小宗</a:t>
            </a:r>
            <a:r>
              <a:rPr lang="en-US" altLang="ko-KR" sz="2000" dirty="0"/>
              <a:t>, </a:t>
            </a:r>
            <a:r>
              <a:rPr lang="ko-KR" altLang="en-US" sz="2000" dirty="0"/>
              <a:t>작은집</a:t>
            </a:r>
            <a:r>
              <a:rPr lang="en-US" altLang="ko-KR" sz="2000" dirty="0"/>
              <a:t>)</a:t>
            </a:r>
          </a:p>
          <a:p>
            <a:pPr marL="109728" indent="0" fontAlgn="base">
              <a:buNone/>
            </a:pPr>
            <a:endParaRPr lang="en-US" altLang="ko-KR" sz="22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 봉건제의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 </a:t>
            </a:r>
            <a:r>
              <a:rPr lang="ko-KR" altLang="en-US" sz="3500" b="1" dirty="0" err="1" smtClean="0"/>
              <a:t>적장자상속</a:t>
            </a:r>
            <a:r>
              <a:rPr lang="ko-KR" altLang="en-US" sz="2800" dirty="0" err="1" smtClean="0"/>
              <a:t>의</a:t>
            </a:r>
            <a:r>
              <a:rPr lang="ko-KR" altLang="en-US" sz="2800" dirty="0" smtClean="0"/>
              <a:t> 원리를 기반으로</a:t>
            </a:r>
            <a:endParaRPr lang="en-US" altLang="ko-KR" sz="28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2800" dirty="0" smtClean="0">
              <a:latin typeface="궁서" pitchFamily="18" charset="-127"/>
              <a:ea typeface="궁서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800" dirty="0" smtClean="0">
                <a:latin typeface="궁서" pitchFamily="18" charset="-127"/>
                <a:ea typeface="궁서" pitchFamily="18" charset="-127"/>
              </a:rPr>
              <a:t>	</a:t>
            </a:r>
            <a:endParaRPr lang="en-US" altLang="ko-KR" sz="2000" dirty="0" smtClean="0">
              <a:latin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000" dirty="0" smtClean="0">
                <a:latin typeface="+mn-ea"/>
              </a:rPr>
              <a:t>				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000" dirty="0" smtClean="0">
                <a:latin typeface="+mn-ea"/>
              </a:rPr>
              <a:t>						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6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600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 봉건제의 특징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452498"/>
            <a:ext cx="5544616" cy="1192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SzPct val="70000"/>
            </a:pPr>
            <a:r>
              <a:rPr lang="en-US" altLang="ko-KR" sz="2800" dirty="0">
                <a:solidFill>
                  <a:srgbClr val="433021"/>
                </a:solidFill>
                <a:latin typeface="HY견명조"/>
              </a:rPr>
              <a:t> </a:t>
            </a:r>
            <a:r>
              <a:rPr lang="en-US" altLang="ko-KR" sz="2800" dirty="0" smtClean="0">
                <a:solidFill>
                  <a:srgbClr val="433021"/>
                </a:solidFill>
                <a:latin typeface="HY견명조"/>
              </a:rPr>
              <a:t>   </a:t>
            </a:r>
            <a:r>
              <a:rPr lang="ko-KR" altLang="en-US" sz="3200" dirty="0" smtClean="0">
                <a:solidFill>
                  <a:srgbClr val="433021"/>
                </a:solidFill>
                <a:latin typeface="HY견명조"/>
              </a:rPr>
              <a:t>천자      →    </a:t>
            </a:r>
            <a:r>
              <a:rPr lang="ko-KR" altLang="en-US" sz="3200" dirty="0">
                <a:solidFill>
                  <a:srgbClr val="433021"/>
                </a:solidFill>
                <a:latin typeface="HY견명조"/>
              </a:rPr>
              <a:t>제후</a:t>
            </a:r>
            <a:endParaRPr lang="en-US" altLang="ko-KR" sz="3200" dirty="0">
              <a:solidFill>
                <a:srgbClr val="433021"/>
              </a:solidFill>
              <a:latin typeface="HY견명조"/>
            </a:endParaRPr>
          </a:p>
          <a:p>
            <a:pPr marL="342900" lvl="0" indent="-342900">
              <a:buSzPct val="70000"/>
            </a:pPr>
            <a:r>
              <a:rPr lang="en-US" altLang="ko-KR" sz="2200" dirty="0">
                <a:solidFill>
                  <a:srgbClr val="433021"/>
                </a:solidFill>
                <a:latin typeface="HY견명조"/>
              </a:rPr>
              <a:t>  </a:t>
            </a:r>
            <a:r>
              <a:rPr lang="en-US" altLang="ko-KR" sz="2400" b="1" dirty="0" smtClean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큰집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大宗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HY견명조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작은집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  <a:latin typeface="HY견명조"/>
              </a:rPr>
              <a:t>小宗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 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3789040"/>
            <a:ext cx="561662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SzPct val="70000"/>
            </a:pPr>
            <a:r>
              <a:rPr lang="ko-KR" altLang="en-US" sz="3200" dirty="0" smtClean="0">
                <a:solidFill>
                  <a:srgbClr val="433021"/>
                </a:solidFill>
                <a:latin typeface="HY견명조"/>
              </a:rPr>
              <a:t>      제후    </a:t>
            </a:r>
            <a:r>
              <a:rPr lang="ko-KR" altLang="en-US" sz="3200" dirty="0">
                <a:solidFill>
                  <a:srgbClr val="433021"/>
                </a:solidFill>
                <a:latin typeface="HY견명조"/>
              </a:rPr>
              <a:t>→    </a:t>
            </a:r>
            <a:r>
              <a:rPr lang="ko-KR" altLang="en-US" sz="3200" dirty="0" err="1">
                <a:solidFill>
                  <a:srgbClr val="433021"/>
                </a:solidFill>
                <a:latin typeface="HY견명조"/>
              </a:rPr>
              <a:t>경대부</a:t>
            </a:r>
            <a:r>
              <a:rPr lang="ko-KR" altLang="en-US" sz="3200" dirty="0">
                <a:solidFill>
                  <a:srgbClr val="433021"/>
                </a:solidFill>
                <a:latin typeface="HY견명조"/>
              </a:rPr>
              <a:t> </a:t>
            </a:r>
            <a:r>
              <a:rPr lang="en-US" altLang="ko-KR" sz="2000" dirty="0">
                <a:solidFill>
                  <a:srgbClr val="433021"/>
                </a:solidFill>
                <a:latin typeface="HY견명조"/>
              </a:rPr>
              <a:t>	</a:t>
            </a:r>
            <a:r>
              <a:rPr lang="en-US" altLang="ko-KR" sz="2000" dirty="0" smtClean="0">
                <a:solidFill>
                  <a:srgbClr val="433021"/>
                </a:solidFill>
                <a:latin typeface="HY견명조"/>
              </a:rPr>
              <a:t>       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큰집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大宗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   </a:t>
            </a:r>
            <a:r>
              <a:rPr lang="ko-KR" altLang="en-US" sz="2400" b="1" dirty="0" smtClean="0">
                <a:solidFill>
                  <a:srgbClr val="0070C0"/>
                </a:solidFill>
                <a:latin typeface="HY견명조"/>
              </a:rPr>
              <a:t>  </a:t>
            </a:r>
            <a:r>
              <a:rPr lang="en-US" altLang="ko-KR" sz="2400" b="1" dirty="0" smtClean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작은집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  <a:latin typeface="HY견명조"/>
              </a:rPr>
              <a:t>小宗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7043" y="5157192"/>
            <a:ext cx="5328592" cy="1188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SzPct val="70000"/>
            </a:pPr>
            <a:r>
              <a:rPr lang="ko-KR" altLang="en-US" sz="3000" dirty="0" smtClean="0">
                <a:solidFill>
                  <a:srgbClr val="433021"/>
                </a:solidFill>
                <a:latin typeface="HY견명조"/>
              </a:rPr>
              <a:t>      </a:t>
            </a:r>
            <a:r>
              <a:rPr lang="ko-KR" altLang="en-US" sz="3000" dirty="0" err="1" smtClean="0">
                <a:solidFill>
                  <a:srgbClr val="433021"/>
                </a:solidFill>
                <a:latin typeface="HY견명조"/>
              </a:rPr>
              <a:t>경대부</a:t>
            </a:r>
            <a:r>
              <a:rPr lang="ko-KR" altLang="en-US" sz="3000" dirty="0" smtClean="0">
                <a:solidFill>
                  <a:srgbClr val="433021"/>
                </a:solidFill>
                <a:latin typeface="HY견명조"/>
              </a:rPr>
              <a:t>    </a:t>
            </a:r>
            <a:r>
              <a:rPr lang="ko-KR" altLang="en-US" sz="3000" dirty="0">
                <a:solidFill>
                  <a:srgbClr val="433021"/>
                </a:solidFill>
                <a:latin typeface="HY견명조"/>
              </a:rPr>
              <a:t>→    사</a:t>
            </a:r>
            <a:endParaRPr lang="en-US" altLang="ko-KR" sz="3000" dirty="0">
              <a:solidFill>
                <a:srgbClr val="433021"/>
              </a:solidFill>
              <a:latin typeface="HY견명조"/>
            </a:endParaRPr>
          </a:p>
          <a:p>
            <a:pPr marL="342900" lvl="0" indent="-342900">
              <a:buSzPct val="70000"/>
            </a:pPr>
            <a:r>
              <a:rPr lang="en-US" altLang="ko-KR" sz="2000" dirty="0">
                <a:solidFill>
                  <a:srgbClr val="433021"/>
                </a:solidFill>
                <a:latin typeface="HY견명조"/>
              </a:rPr>
              <a:t>	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큰집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大宗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      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명조"/>
              </a:rPr>
              <a:t>작은집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  <a:latin typeface="HY견명조"/>
              </a:rPr>
              <a:t>小宗</a:t>
            </a:r>
            <a:r>
              <a:rPr lang="en-US" altLang="ko-KR" sz="2400" b="1" dirty="0">
                <a:solidFill>
                  <a:srgbClr val="0070C0"/>
                </a:solidFill>
                <a:latin typeface="HY견명조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7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본가와 분가의 관계에 따라 </a:t>
            </a:r>
            <a:r>
              <a:rPr lang="ko-KR" altLang="en-US" sz="2400" dirty="0" err="1" smtClean="0"/>
              <a:t>제사ㆍ상복ㆍ상호부조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등 생활을 </a:t>
            </a:r>
            <a:r>
              <a:rPr lang="ko-KR" altLang="en-US" sz="2400" dirty="0"/>
              <a:t>규율하는 </a:t>
            </a:r>
            <a:r>
              <a:rPr lang="ko-KR" altLang="en-US" sz="2400" dirty="0" smtClean="0"/>
              <a:t>여러 규약</a:t>
            </a:r>
            <a:r>
              <a:rPr lang="en-US" altLang="ko-KR" sz="2400" dirty="0" smtClean="0"/>
              <a:t>!</a:t>
            </a:r>
            <a:r>
              <a:rPr lang="ko-KR" altLang="en-US" sz="2400" dirty="0" smtClean="0"/>
              <a:t>   </a:t>
            </a:r>
            <a:r>
              <a:rPr lang="ko-KR" altLang="en-US" sz="2400" dirty="0" smtClean="0"/>
              <a:t>이것이 바로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禮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!!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주나라의 </a:t>
            </a:r>
            <a:r>
              <a:rPr lang="ko-KR" altLang="en-US" sz="2400" dirty="0" err="1" smtClean="0"/>
              <a:t>종법제는</a:t>
            </a:r>
            <a:r>
              <a:rPr lang="ko-KR" altLang="en-US" sz="2400" dirty="0" smtClean="0"/>
              <a:t> 이후 가족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질서의 </a:t>
            </a:r>
            <a:r>
              <a:rPr lang="ko-KR" altLang="en-US" sz="2400" dirty="0" smtClean="0"/>
              <a:t>기반이 되고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종법질서</a:t>
            </a:r>
            <a:r>
              <a:rPr lang="ko-KR" altLang="en-US" sz="2400" dirty="0" smtClean="0"/>
              <a:t> 유지를 위한 </a:t>
            </a:r>
            <a:r>
              <a:rPr lang="ko-KR" altLang="en-US" sz="2400" dirty="0" err="1" smtClean="0"/>
              <a:t>예문화는</a:t>
            </a:r>
            <a:r>
              <a:rPr lang="ko-KR" altLang="en-US" sz="2400" dirty="0" smtClean="0"/>
              <a:t> 유교의 기원을 이룬다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종법제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43609" y="2420492"/>
            <a:ext cx="7344816" cy="2132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66928" lvl="0" indent="-457200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ko-KR" altLang="en-US" sz="27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주례</a:t>
            </a:r>
            <a:r>
              <a:rPr lang="en-US" altLang="ko-KR" sz="2700" dirty="0" smtClean="0">
                <a:solidFill>
                  <a:prstClr val="black"/>
                </a:solidFill>
              </a:rPr>
              <a:t>	</a:t>
            </a:r>
            <a:endParaRPr lang="en-US" altLang="ko-KR" sz="2700" dirty="0" smtClean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  혼인</a:t>
            </a:r>
            <a:r>
              <a:rPr lang="en-US" altLang="ko-KR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군대</a:t>
            </a:r>
            <a:r>
              <a:rPr lang="en-US" altLang="ko-KR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음식</a:t>
            </a:r>
            <a:r>
              <a:rPr lang="en-US" altLang="ko-KR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예악제도</a:t>
            </a:r>
            <a:r>
              <a:rPr lang="en-US" altLang="ko-KR" sz="20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…</a:t>
            </a:r>
          </a:p>
          <a:p>
            <a:pPr marL="566928" lvl="1" algn="just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“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상공은 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9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품계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九命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)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로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국가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궁실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수레의 기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의복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의례가 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모두 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9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를 마디로 한다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후백은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7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품계로 </a:t>
            </a: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7</a:t>
            </a:r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을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마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디로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한다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”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dirty="0" err="1"/>
              <a:t>춘관편</a:t>
            </a:r>
            <a:r>
              <a:rPr lang="en-US" altLang="ko-KR" dirty="0" smtClean="0"/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20904" y="3609948"/>
            <a:ext cx="6480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lvl="0" algn="ctr" fontAlgn="base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 smtClean="0">
                <a:solidFill>
                  <a:prstClr val="black"/>
                </a:solidFill>
              </a:rPr>
              <a:t>혈연에 근거한 </a:t>
            </a:r>
            <a:r>
              <a:rPr lang="ko-KR" altLang="en-US" sz="3200" b="1" dirty="0">
                <a:solidFill>
                  <a:srgbClr val="FF0000"/>
                </a:solidFill>
              </a:rPr>
              <a:t>종법적</a:t>
            </a:r>
            <a:r>
              <a:rPr lang="ko-KR" alt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</a:rPr>
              <a:t>봉건제  </a:t>
            </a:r>
            <a:endParaRPr lang="ko-KR" altLang="en-US" sz="2400" dirty="0">
              <a:solidFill>
                <a:prstClr val="black"/>
              </a:solidFill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6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공자가 인정하는 계보</a:t>
            </a:r>
            <a:endParaRPr lang="en-US" altLang="ko-KR" sz="2400" dirty="0" smtClean="0"/>
          </a:p>
          <a:p>
            <a:pPr lvl="2"/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요 순 우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은 탕왕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주 </a:t>
            </a:r>
            <a:r>
              <a:rPr lang="ko-KR" altLang="en-US" sz="2600" dirty="0" err="1" smtClean="0">
                <a:latin typeface="양재깨비체B" pitchFamily="18" charset="-127"/>
                <a:ea typeface="양재깨비체B" pitchFamily="18" charset="-127"/>
              </a:rPr>
              <a:t>문왕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주공 단</a:t>
            </a:r>
            <a:endParaRPr lang="en-US" altLang="ko-KR" sz="26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 fontAlgn="base">
              <a:buNone/>
            </a:pPr>
            <a:endParaRPr lang="en-US" altLang="ko-KR" sz="2400" dirty="0" smtClean="0"/>
          </a:p>
          <a:p>
            <a:pPr algn="just" fontAlgn="base"/>
            <a:r>
              <a:rPr lang="ko-KR" altLang="en-US" sz="2400" dirty="0" err="1" smtClean="0"/>
              <a:t>무왕을</a:t>
            </a:r>
            <a:r>
              <a:rPr lang="ko-KR" altLang="en-US" sz="2400" dirty="0" smtClean="0"/>
              <a:t> 도와 은을 </a:t>
            </a:r>
            <a:r>
              <a:rPr lang="ko-KR" altLang="en-US" sz="2400" dirty="0" err="1" smtClean="0"/>
              <a:t>방벌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곡부에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봉읍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노</a:t>
            </a:r>
            <a:r>
              <a:rPr lang="en-US" altLang="ko-KR" sz="2400" dirty="0" smtClean="0"/>
              <a:t>)</a:t>
            </a:r>
          </a:p>
          <a:p>
            <a:pPr algn="just"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병든 </a:t>
            </a:r>
            <a:r>
              <a:rPr lang="ko-KR" altLang="en-US" sz="2400" dirty="0" err="1" smtClean="0"/>
              <a:t>무왕을</a:t>
            </a:r>
            <a:r>
              <a:rPr lang="ko-KR" altLang="en-US" sz="2400" dirty="0" smtClean="0"/>
              <a:t> 대신하여 죽기를 기원</a:t>
            </a:r>
            <a:endParaRPr lang="en-US" altLang="ko-KR" sz="2400" dirty="0" smtClean="0"/>
          </a:p>
          <a:p>
            <a:pPr algn="just"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무왕</a:t>
            </a:r>
            <a:r>
              <a:rPr lang="ko-KR" altLang="en-US" sz="2400" dirty="0" smtClean="0"/>
              <a:t> 사후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어린 성왕을 도와 섭정</a:t>
            </a:r>
            <a:r>
              <a:rPr lang="en-US" altLang="ko-KR" sz="2400" dirty="0" smtClean="0"/>
              <a:t>(7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주공</a:t>
            </a:r>
            <a:r>
              <a:rPr lang="ko-KR" altLang="en-US" sz="2400" dirty="0" smtClean="0"/>
              <a:t>周公</a:t>
            </a:r>
            <a:r>
              <a:rPr lang="ko-KR" altLang="en-US" dirty="0" smtClean="0"/>
              <a:t> 단</a:t>
            </a:r>
            <a:r>
              <a:rPr lang="ko-KR" altLang="en-US" sz="2000" dirty="0" smtClean="0"/>
              <a:t>旦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37614" y="4063075"/>
            <a:ext cx="629888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성공적인 동방 정벌과 봉건제 완비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문물과 예악을 정비 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주례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의례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 </a:t>
            </a:r>
            <a:r>
              <a:rPr lang="ko-KR" altLang="en-US" sz="2400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효괘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동도건설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성왕이 장성하자 섭정을 그치고 신하의 도리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64800" y="5969864"/>
            <a:ext cx="777686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algn="just" fontAlgn="base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공자</a:t>
            </a:r>
            <a:r>
              <a:rPr lang="ko-KR" altLang="en-US" sz="2200" dirty="0" smtClean="0">
                <a:solidFill>
                  <a:prstClr val="black"/>
                </a:solidFill>
              </a:rPr>
              <a:t>는 </a:t>
            </a:r>
            <a:r>
              <a:rPr lang="ko-KR" altLang="en-US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주공이 비록 周王은 아니지만 </a:t>
            </a:r>
            <a:endParaRPr lang="en-US" altLang="ko-KR" sz="2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109728" lvl="0" algn="just" fontAlgn="base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진정 </a:t>
            </a:r>
            <a:r>
              <a:rPr lang="ko-KR" altLang="en-US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하늘의 뜻</a:t>
            </a:r>
            <a:r>
              <a:rPr lang="en-US" altLang="ko-KR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天命</a:t>
            </a:r>
            <a:r>
              <a:rPr lang="en-US" altLang="ko-KR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2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받고 </a:t>
            </a:r>
            <a:r>
              <a:rPr lang="ko-KR" altLang="en-US" sz="22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실현한 인물</a:t>
            </a:r>
            <a:r>
              <a:rPr lang="ko-KR" altLang="en-US" sz="2200" dirty="0">
                <a:solidFill>
                  <a:prstClr val="black"/>
                </a:solidFill>
              </a:rPr>
              <a:t>이라고 평가</a:t>
            </a:r>
          </a:p>
        </p:txBody>
      </p:sp>
    </p:spTree>
    <p:extLst>
      <p:ext uri="{BB962C8B-B14F-4D97-AF65-F5344CB8AC3E}">
        <p14:creationId xmlns:p14="http://schemas.microsoft.com/office/powerpoint/2010/main" val="26681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ko-KR" altLang="en-US" sz="2400" b="1" i="1" dirty="0" smtClean="0"/>
              <a:t>영이 </a:t>
            </a:r>
            <a:r>
              <a:rPr lang="ko-KR" altLang="en-US" sz="2400" b="1" i="1" dirty="0"/>
              <a:t>令彝  명문 </a:t>
            </a:r>
            <a:r>
              <a:rPr lang="en-US" altLang="ko-KR" sz="2400" b="1" i="1" dirty="0"/>
              <a:t>)</a:t>
            </a:r>
            <a:endParaRPr lang="en-US" altLang="ko-KR" sz="2400" b="1" dirty="0" smtClean="0"/>
          </a:p>
          <a:p>
            <a:pPr lvl="0" fontAlgn="base"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성주</a:t>
            </a:r>
            <a:r>
              <a:rPr lang="en-US" altLang="ko-KR" sz="24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서기관 </a:t>
            </a:r>
            <a:r>
              <a:rPr lang="ko-KR" altLang="en-US" sz="24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측령의</a:t>
            </a:r>
            <a:r>
              <a:rPr lang="ko-KR" altLang="en-US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기사에 보이는 </a:t>
            </a:r>
            <a:r>
              <a:rPr lang="ko-KR" altLang="en-US" sz="24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낙읍의</a:t>
            </a:r>
            <a:r>
              <a:rPr lang="ko-KR" altLang="en-US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최고 책임자는 </a:t>
            </a:r>
            <a:r>
              <a:rPr lang="ko-KR" altLang="en-US" sz="24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명보</a:t>
            </a:r>
            <a:r>
              <a:rPr lang="en-US" altLang="ko-KR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주공의 子</a:t>
            </a:r>
            <a:r>
              <a:rPr lang="en-US" altLang="ko-KR" sz="24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sz="24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fontAlgn="base">
              <a:buNone/>
            </a:pPr>
            <a:r>
              <a:rPr lang="en-US" altLang="ko-KR" sz="2000" b="1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en-US" altLang="ko-KR" sz="2000" b="1" i="1" dirty="0" smtClean="0"/>
              <a:t>	</a:t>
            </a:r>
          </a:p>
          <a:p>
            <a:pPr fontAlgn="base">
              <a:buNone/>
            </a:pPr>
            <a:endParaRPr lang="en-US" altLang="ko-KR" sz="2000" b="1" i="1" dirty="0"/>
          </a:p>
          <a:p>
            <a:pPr fontAlgn="base">
              <a:buNone/>
            </a:pPr>
            <a:endParaRPr lang="en-US" altLang="ko-KR" sz="2000" b="1" i="1" dirty="0" smtClean="0"/>
          </a:p>
          <a:p>
            <a:pPr fontAlgn="base">
              <a:buNone/>
            </a:pPr>
            <a:endParaRPr lang="en-US" altLang="ko-KR" sz="2000" b="1" i="1" dirty="0"/>
          </a:p>
          <a:p>
            <a:pPr fontAlgn="base">
              <a:buNone/>
            </a:pPr>
            <a:endParaRPr lang="en-US" altLang="ko-KR" sz="2000" b="1" i="1" dirty="0" smtClean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주공은 성현인가 실각한 것인가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30013"/>
            <a:ext cx="3140968" cy="3140968"/>
          </a:xfrm>
          <a:prstGeom prst="rect">
            <a:avLst/>
          </a:prstGeom>
        </p:spPr>
      </p:pic>
      <p:pic>
        <p:nvPicPr>
          <p:cNvPr id="6" name="그림 5" descr="令方彛와 명문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284984"/>
            <a:ext cx="31218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buClr>
                <a:srgbClr val="2DA2BF"/>
              </a:buClr>
              <a:buNone/>
            </a:pPr>
            <a:r>
              <a:rPr lang="ko-KR" altLang="en-US" sz="2800" b="1" i="1" dirty="0" err="1">
                <a:solidFill>
                  <a:prstClr val="black"/>
                </a:solidFill>
              </a:rPr>
              <a:t>작책대정作冊大方鼎</a:t>
            </a:r>
            <a:r>
              <a:rPr lang="ko-KR" altLang="en-US" sz="2800" b="1" i="1" dirty="0">
                <a:solidFill>
                  <a:prstClr val="black"/>
                </a:solidFill>
              </a:rPr>
              <a:t>  명문 </a:t>
            </a:r>
            <a:r>
              <a:rPr lang="en-US" altLang="ko-KR" sz="2800" b="1" i="1" dirty="0">
                <a:solidFill>
                  <a:prstClr val="black"/>
                </a:solidFill>
              </a:rPr>
              <a:t>)</a:t>
            </a:r>
            <a:r>
              <a:rPr lang="en-US" altLang="ko-KR" sz="2800" b="1" dirty="0">
                <a:solidFill>
                  <a:prstClr val="black"/>
                </a:solidFill>
              </a:rPr>
              <a:t> </a:t>
            </a:r>
            <a:endParaRPr lang="en-US" altLang="ko-KR" sz="2800" b="1" dirty="0" smtClean="0">
              <a:solidFill>
                <a:prstClr val="black"/>
              </a:solidFill>
            </a:endParaRPr>
          </a:p>
          <a:p>
            <a:pPr fontAlgn="base">
              <a:buClr>
                <a:srgbClr val="2DA2BF"/>
              </a:buClr>
              <a:buNone/>
            </a:pPr>
            <a:r>
              <a:rPr lang="ko-KR" altLang="en-US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대</a:t>
            </a:r>
            <a:r>
              <a:rPr lang="en-US" altLang="ko-KR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8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측령의</a:t>
            </a:r>
            <a:r>
              <a:rPr lang="ko-KR" altLang="en-US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아들</a:t>
            </a:r>
            <a:r>
              <a:rPr lang="en-US" altLang="ko-KR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의 기사에 보이는 최고 책임자 소공의 子</a:t>
            </a:r>
            <a:r>
              <a:rPr lang="en-US" altLang="ko-KR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 lvl="0" fontAlgn="base">
              <a:buClr>
                <a:srgbClr val="2DA2BF"/>
              </a:buClr>
              <a:buNone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0" fontAlgn="base">
              <a:buClr>
                <a:srgbClr val="2DA2BF"/>
              </a:buClr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4824536" cy="3216357"/>
          </a:xfrm>
          <a:prstGeom prst="rect">
            <a:avLst/>
          </a:prstGeom>
        </p:spPr>
      </p:pic>
      <p:pic>
        <p:nvPicPr>
          <p:cNvPr id="5" name="그림 4" descr="作冊大方鼎 명문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6020" y="3401754"/>
            <a:ext cx="3693883" cy="34516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79512" y="4653136"/>
            <a:ext cx="8784976" cy="2100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fontAlgn="base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000" dirty="0">
                <a:solidFill>
                  <a:prstClr val="black"/>
                </a:solidFill>
              </a:rPr>
              <a:t>명문의 </a:t>
            </a:r>
            <a:r>
              <a:rPr lang="ko-KR" altLang="en-US" sz="2000" dirty="0" smtClean="0">
                <a:solidFill>
                  <a:prstClr val="black"/>
                </a:solidFill>
              </a:rPr>
              <a:t>기사는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109728" lvl="0" fontAlgn="base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 err="1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낙읍의</a:t>
            </a:r>
            <a:r>
              <a:rPr lang="ko-KR" altLang="en-US" sz="2400" dirty="0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 상층부가 </a:t>
            </a:r>
            <a:r>
              <a:rPr lang="ko-KR" altLang="en-US" sz="2400" dirty="0" err="1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주공계에서</a:t>
            </a:r>
            <a:r>
              <a:rPr lang="ko-KR" altLang="en-US" sz="2400" dirty="0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소공계로</a:t>
            </a:r>
            <a:r>
              <a:rPr lang="ko-KR" altLang="en-US" sz="2400" dirty="0" smtClean="0">
                <a:solidFill>
                  <a:schemeClr val="accent2"/>
                </a:solidFill>
                <a:latin typeface="양재깨비체B" pitchFamily="18" charset="-127"/>
                <a:ea typeface="양재깨비체B" pitchFamily="18" charset="-127"/>
              </a:rPr>
              <a:t> 교체되었음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을 보여준다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2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은나라 말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周族의</a:t>
            </a:r>
            <a:r>
              <a:rPr lang="ko-KR" altLang="en-US" sz="2400" dirty="0" smtClean="0"/>
              <a:t> 통치자</a:t>
            </a:r>
            <a:r>
              <a:rPr lang="en-US" altLang="ko-KR" sz="2400" dirty="0" smtClean="0"/>
              <a:t>(50</a:t>
            </a:r>
            <a:r>
              <a:rPr lang="ko-KR" altLang="en-US" sz="2400" dirty="0" smtClean="0"/>
              <a:t>년간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 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작위 </a:t>
            </a:r>
            <a:r>
              <a:rPr lang="ko-KR" altLang="en-US" sz="2400" dirty="0" err="1" smtClean="0"/>
              <a:t>西伯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400" dirty="0" err="1" smtClean="0"/>
              <a:t>후직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---- </a:t>
            </a:r>
            <a:r>
              <a:rPr lang="ko-KR" altLang="en-US" sz="2400" dirty="0" err="1" smtClean="0"/>
              <a:t>고공단보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계력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b="1" dirty="0" err="1" smtClean="0"/>
              <a:t>서백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창</a:t>
            </a:r>
            <a:r>
              <a:rPr lang="en-US" altLang="ko-KR" sz="2400" dirty="0" smtClean="0"/>
              <a:t>)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</a:p>
          <a:p>
            <a:pPr marL="630936" lvl="3" indent="0">
              <a:spcBef>
                <a:spcPts val="400"/>
              </a:spcBef>
              <a:buSzPct val="68000"/>
              <a:buNone/>
            </a:pP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‘</a:t>
            </a:r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후직과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공류의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사업을 따르고</a:t>
            </a: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,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고공단보와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공계의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법도를 본받아</a:t>
            </a: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..’</a:t>
            </a:r>
          </a:p>
          <a:p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 </a:t>
            </a:r>
            <a:r>
              <a:rPr lang="ko-KR" altLang="en-US" dirty="0" err="1" smtClean="0"/>
              <a:t>문왕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4293096"/>
            <a:ext cx="5904656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은과의 관계 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65760" lvl="1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제후와의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관계 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우虞와 예芮의 경계 분쟁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65760" lvl="1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영토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확장과 동방정책 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풍읍으로</a:t>
            </a:r>
            <a:r>
              <a:rPr lang="ko-KR" altLang="en-US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천도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365760" lvl="1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ko-KR" altLang="en-US" sz="24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태공망여상</a:t>
            </a: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강태공</a:t>
            </a:r>
            <a:r>
              <a:rPr lang="en-US" altLang="ko-KR" sz="20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8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서주 왕의 계보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-1" y="0"/>
            <a:ext cx="971602" cy="1093276"/>
          </a:xfrm>
          <a:prstGeom prst="ellipse">
            <a:avLst/>
          </a:prstGeom>
          <a:noFill/>
          <a:ln w="3810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7200" y="1417638"/>
            <a:ext cx="8229600" cy="48196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주족의</a:t>
            </a:r>
            <a:r>
              <a:rPr lang="ko-KR" altLang="en-US" sz="2400" dirty="0" smtClean="0">
                <a:solidFill>
                  <a:schemeClr val="tx1"/>
                </a:solidFill>
              </a:rPr>
              <a:t> 시조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탄생설화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기</a:t>
            </a:r>
            <a:r>
              <a:rPr lang="ko-KR" altLang="en-US" sz="2000" dirty="0" smtClean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棄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fontAlgn="base">
              <a:buNone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lvl="1" fontAlgn="base"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‘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천신의 은총을 받아 편안하게 태어났고</a:t>
            </a:r>
            <a:r>
              <a:rPr lang="en-US" altLang="ko-KR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거리에 버려 두었을 때는 소나 양이 젖을 주고 나무꾼이 구하였으며</a:t>
            </a:r>
            <a:r>
              <a:rPr lang="en-US" altLang="ko-KR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얼음위에서는 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새가 따뜻하게 하였다</a:t>
            </a:r>
            <a:r>
              <a:rPr lang="en-US" altLang="ko-KR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’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시경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5301208"/>
            <a:ext cx="51845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lvl="2" fontAlgn="base">
              <a:spcBef>
                <a:spcPts val="400"/>
              </a:spcBef>
              <a:buSzPct val="68000"/>
            </a:pPr>
            <a:r>
              <a:rPr lang="ko-KR" altLang="en-US" sz="2400" b="1" dirty="0">
                <a:solidFill>
                  <a:schemeClr val="tx1"/>
                </a:solidFill>
              </a:rPr>
              <a:t>후직</a:t>
            </a:r>
            <a:r>
              <a:rPr lang="ko-KR" altLang="en-US" sz="2000" b="1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后稷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농업의 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곡물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신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07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서주 왕의 계보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771800" y="1417638"/>
            <a:ext cx="1300016" cy="1093276"/>
          </a:xfrm>
          <a:prstGeom prst="ellipse">
            <a:avLst/>
          </a:prstGeom>
          <a:noFill/>
          <a:ln w="3810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2747204"/>
            <a:ext cx="4032448" cy="36453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섬서성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기산 주원에 기틀</a:t>
            </a:r>
            <a:endParaRPr lang="en-US" altLang="ko-KR" sz="24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토착민인 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姜族과 연합</a:t>
            </a:r>
            <a:endParaRPr lang="en-US" altLang="ko-KR" sz="24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농경을 장려</a:t>
            </a:r>
            <a:endParaRPr lang="en-US" altLang="ko-KR" sz="24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성곽과 궁실을 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축조</a:t>
            </a:r>
            <a:endParaRPr lang="en-US" altLang="ko-KR" sz="24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덕을 쌓고 의를 행하여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..”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내용 개체 틀 3" descr="주나라의 봉건제후국.bmp"/>
          <p:cNvPicPr>
            <a:picLocks noChangeAspect="1"/>
          </p:cNvPicPr>
          <p:nvPr/>
        </p:nvPicPr>
        <p:blipFill>
          <a:blip r:embed="rId3" cstate="print">
            <a:lum bright="-20000" contrast="20000"/>
          </a:blip>
          <a:stretch>
            <a:fillRect/>
          </a:stretch>
        </p:blipFill>
        <p:spPr>
          <a:xfrm>
            <a:off x="4139952" y="3020579"/>
            <a:ext cx="4644008" cy="3520875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>
            <a:off x="5076056" y="4246936"/>
            <a:ext cx="792088" cy="382562"/>
          </a:xfrm>
          <a:prstGeom prst="triangl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2600" dirty="0" smtClean="0"/>
          </a:p>
          <a:p>
            <a:pPr lvl="1" fontAlgn="base"/>
            <a:r>
              <a:rPr lang="ko-KR" altLang="en-US" sz="2400" dirty="0" err="1" smtClean="0"/>
              <a:t>우虞와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예芮의</a:t>
            </a:r>
            <a:r>
              <a:rPr lang="ko-KR" altLang="en-US" sz="2400" dirty="0" smtClean="0"/>
              <a:t> 경계 분쟁과 </a:t>
            </a:r>
            <a:r>
              <a:rPr lang="ko-KR" altLang="en-US" sz="2400" dirty="0" err="1" smtClean="0"/>
              <a:t>문왕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err="1" smtClean="0"/>
              <a:t>태공망여상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강태공</a:t>
            </a:r>
            <a:r>
              <a:rPr lang="en-US" altLang="ko-KR" sz="2400" dirty="0" smtClean="0"/>
              <a:t>)</a:t>
            </a:r>
          </a:p>
          <a:p>
            <a:pPr lvl="1" fontAlgn="base"/>
            <a:r>
              <a:rPr lang="ko-KR" altLang="en-US" sz="2400" dirty="0" err="1" smtClean="0"/>
              <a:t>백이ㆍ숙제</a:t>
            </a:r>
            <a:r>
              <a:rPr lang="ko-KR" altLang="en-US" sz="2400" dirty="0" smtClean="0"/>
              <a:t> 설화</a:t>
            </a:r>
            <a:endParaRPr lang="en-US" altLang="ko-KR" sz="2400" dirty="0" smtClean="0"/>
          </a:p>
          <a:p>
            <a:pPr lvl="1" fontAlgn="base"/>
            <a:endParaRPr lang="en-US" altLang="ko-KR" sz="3000" dirty="0" smtClean="0"/>
          </a:p>
          <a:p>
            <a:pPr fontAlgn="base"/>
            <a:r>
              <a:rPr lang="en-US" altLang="ko-KR" dirty="0" smtClean="0"/>
              <a:t>‘</a:t>
            </a: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포악한 은을 멸망시키고 주를 건국하라</a:t>
            </a:r>
            <a:r>
              <a:rPr lang="en-US" altLang="ko-KR" dirty="0" smtClean="0"/>
              <a:t>’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서경</a:t>
            </a:r>
            <a:r>
              <a:rPr lang="en-US" altLang="ko-KR" sz="2000" dirty="0" smtClean="0"/>
              <a:t>)</a:t>
            </a:r>
          </a:p>
          <a:p>
            <a:pPr marL="109728" indent="0" fontAlgn="base">
              <a:buNone/>
            </a:pPr>
            <a:r>
              <a:rPr lang="ko-KR" altLang="en-US" dirty="0" smtClean="0"/>
              <a:t>   하늘의 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天命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받음</a:t>
            </a:r>
          </a:p>
          <a:p>
            <a:pPr fontAlgn="base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 smtClean="0"/>
              <a:t>유덕자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문왕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천명을 받다</a:t>
            </a:r>
            <a:r>
              <a:rPr lang="en-US" altLang="ko-KR" sz="4400" dirty="0" smtClean="0"/>
              <a:t>!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43808" y="5085184"/>
            <a:ext cx="6048672" cy="1084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은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주왕</a:t>
            </a:r>
            <a:r>
              <a:rPr lang="ko-KR" altLang="en-US" sz="3200" dirty="0" smtClean="0">
                <a:solidFill>
                  <a:schemeClr val="tx1"/>
                </a:solidFill>
              </a:rPr>
              <a:t>   </a:t>
            </a:r>
            <a:r>
              <a:rPr lang="en-US" altLang="ko-KR" sz="3200" dirty="0" smtClean="0">
                <a:solidFill>
                  <a:schemeClr val="tx1"/>
                </a:solidFill>
              </a:rPr>
              <a:t>vs  </a:t>
            </a:r>
            <a:r>
              <a:rPr lang="ko-KR" altLang="en-US" sz="3200" dirty="0" smtClean="0">
                <a:solidFill>
                  <a:schemeClr val="tx1"/>
                </a:solidFill>
              </a:rPr>
              <a:t>주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문왕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서백</a:t>
            </a:r>
            <a:r>
              <a:rPr lang="ko-KR" altLang="en-US" sz="2400" dirty="0" smtClean="0">
                <a:solidFill>
                  <a:schemeClr val="tx1"/>
                </a:solidFill>
              </a:rPr>
              <a:t> 창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 smtClean="0"/>
              <a:t>주 </a:t>
            </a:r>
            <a:r>
              <a:rPr lang="ko-KR" altLang="en-US" sz="2400" dirty="0" err="1" smtClean="0"/>
              <a:t>문왕</a:t>
            </a:r>
            <a:r>
              <a:rPr lang="ko-KR" altLang="en-US" sz="2400" dirty="0" smtClean="0"/>
              <a:t> 사후에 </a:t>
            </a:r>
            <a:r>
              <a:rPr lang="ko-KR" altLang="en-US" sz="2400" dirty="0" err="1" smtClean="0"/>
              <a:t>무왕</a:t>
            </a:r>
            <a:r>
              <a:rPr lang="ko-KR" altLang="en-US" sz="2400" dirty="0" smtClean="0"/>
              <a:t> 즉위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ko-KR" altLang="en-US" sz="2400" dirty="0" err="1" smtClean="0"/>
              <a:t>무왕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년 </a:t>
            </a:r>
            <a:r>
              <a:rPr lang="ko-KR" altLang="en-US" sz="2400" dirty="0" err="1" smtClean="0"/>
              <a:t>갑자날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이른아침에</a:t>
            </a:r>
            <a:r>
              <a:rPr lang="ko-KR" altLang="en-US" sz="2400" dirty="0" smtClean="0"/>
              <a:t> 동방정벌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利簋 명문</a:t>
            </a:r>
            <a:r>
              <a:rPr lang="en-US" altLang="ko-KR" sz="2400" dirty="0" smtClean="0"/>
              <a:t>)</a:t>
            </a:r>
          </a:p>
          <a:p>
            <a:pPr fontAlgn="base"/>
            <a:r>
              <a:rPr lang="ko-KR" altLang="en-US" sz="2400" dirty="0" err="1" smtClean="0"/>
              <a:t>목야전투에서</a:t>
            </a:r>
            <a:r>
              <a:rPr lang="ko-KR" altLang="en-US" sz="2400" dirty="0" smtClean="0"/>
              <a:t> 승리</a:t>
            </a:r>
            <a:r>
              <a:rPr lang="en-US" altLang="ko-KR" sz="2400" dirty="0" smtClean="0"/>
              <a:t>(bc1050?1122?) </a:t>
            </a:r>
          </a:p>
          <a:p>
            <a:pPr fontAlgn="base"/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은의 </a:t>
            </a:r>
            <a:r>
              <a:rPr lang="ko-KR" altLang="en-US" sz="2400" b="1" dirty="0" smtClean="0"/>
              <a:t>社</a:t>
            </a:r>
            <a:r>
              <a:rPr lang="ko-KR" altLang="en-US" sz="2400" dirty="0" smtClean="0"/>
              <a:t>에서 </a:t>
            </a:r>
            <a:r>
              <a:rPr lang="ko-KR" altLang="en-US" sz="2400" dirty="0" smtClean="0">
                <a:solidFill>
                  <a:srgbClr val="FF0000"/>
                </a:solidFill>
                <a:latin typeface="양재깨비체B" pitchFamily="18" charset="-127"/>
                <a:ea typeface="양재깨비체B" pitchFamily="18" charset="-127"/>
              </a:rPr>
              <a:t>천명</a:t>
            </a:r>
            <a:r>
              <a:rPr lang="ko-KR" altLang="en-US" sz="2400" dirty="0" smtClean="0"/>
              <a:t>을 받은 왕임을 선포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109728" indent="0" fontAlgn="base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천명사상</a:t>
            </a:r>
            <a:r>
              <a:rPr lang="en-US" altLang="ko-KR" sz="2400" dirty="0" smtClean="0"/>
              <a:t>!!!</a:t>
            </a:r>
          </a:p>
          <a:p>
            <a:pPr fontAlgn="base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			</a:t>
            </a:r>
            <a:r>
              <a:rPr lang="ko-KR" altLang="en-US" sz="2400" dirty="0" err="1" smtClean="0"/>
              <a:t>은주</a:t>
            </a:r>
            <a:r>
              <a:rPr lang="ko-KR" altLang="en-US" sz="2400" dirty="0" err="1" smtClean="0">
                <a:solidFill>
                  <a:srgbClr val="FF0000"/>
                </a:solidFill>
                <a:latin typeface="양재깨비체B" pitchFamily="18" charset="-127"/>
                <a:ea typeface="양재깨비체B" pitchFamily="18" charset="-127"/>
              </a:rPr>
              <a:t>혁명</a:t>
            </a:r>
            <a:r>
              <a:rPr lang="ko-KR" altLang="en-US" sz="2400" dirty="0" err="1" smtClean="0"/>
              <a:t>론</a:t>
            </a:r>
            <a:r>
              <a:rPr lang="ko-KR" altLang="en-US" sz="2400" dirty="0" smtClean="0"/>
              <a:t> </a:t>
            </a:r>
            <a:r>
              <a:rPr lang="ko-KR" altLang="en-US" sz="2000" dirty="0" err="1" smtClean="0"/>
              <a:t>殷周革命論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무왕의</a:t>
            </a:r>
            <a:r>
              <a:rPr lang="ko-KR" altLang="en-US" dirty="0" smtClean="0"/>
              <a:t> 은 정벌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천명사상 </a:t>
            </a:r>
            <a:r>
              <a:rPr lang="en-US" altLang="ko-KR" sz="2800" dirty="0" smtClean="0"/>
              <a:t>	         </a:t>
            </a:r>
            <a:r>
              <a:rPr lang="ko-KR" altLang="en-US" sz="2800" b="1" dirty="0" smtClean="0">
                <a:latin typeface="궁서" pitchFamily="18" charset="-127"/>
                <a:ea typeface="궁서" pitchFamily="18" charset="-127"/>
              </a:rPr>
              <a:t>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						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天命</a:t>
            </a:r>
            <a:r>
              <a:rPr lang="ko-KR" altLang="en-US" sz="2800" dirty="0" smtClean="0">
                <a:solidFill>
                  <a:srgbClr val="FF0000"/>
                </a:solidFill>
              </a:rPr>
              <a:t>  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 smtClean="0"/>
              <a:t>					</a:t>
            </a:r>
            <a:r>
              <a:rPr lang="ko-KR" altLang="en-US" sz="2800" b="1" dirty="0" smtClean="0"/>
              <a:t>天子</a:t>
            </a:r>
            <a:endParaRPr lang="en-US" altLang="ko-KR" sz="2800" b="1" dirty="0" smtClean="0"/>
          </a:p>
          <a:p>
            <a:pPr>
              <a:buNone/>
            </a:pPr>
            <a:r>
              <a:rPr lang="en-US" altLang="ko-KR" sz="2400" b="1" dirty="0" smtClean="0"/>
              <a:t>					</a:t>
            </a:r>
            <a:r>
              <a:rPr lang="ko-KR" altLang="en-US" sz="2800" b="1" dirty="0" smtClean="0"/>
              <a:t>天下</a:t>
            </a:r>
            <a:endParaRPr lang="en-US" altLang="ko-KR" sz="2800" b="1" dirty="0" smtClean="0"/>
          </a:p>
          <a:p>
            <a:pPr>
              <a:buNone/>
            </a:pPr>
            <a:r>
              <a:rPr lang="en-US" altLang="zh-TW" sz="2000" dirty="0" smtClean="0"/>
              <a:t>				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sz="2800" dirty="0" err="1" smtClean="0"/>
              <a:t>혁명론</a:t>
            </a:r>
            <a:endParaRPr lang="en-US" altLang="ko-KR" sz="28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ko-KR" altLang="en-US" sz="2400" dirty="0" smtClean="0"/>
              <a:t>천자가 부덕하면 천명이 바뀐다</a:t>
            </a:r>
            <a:r>
              <a:rPr lang="en-US" altLang="ko-KR" sz="2400" dirty="0" smtClean="0"/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革命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ko-KR" altLang="en-US" sz="2400" dirty="0" smtClean="0"/>
              <a:t>무력에 의한 하극상이 아닌 天의 의지를 수행한 정당성</a:t>
            </a:r>
            <a:endParaRPr lang="en-US" altLang="ko-KR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ko-KR" altLang="en-US" sz="2400" dirty="0" err="1" smtClean="0"/>
              <a:t>周王의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유일성ㆍ신성성ㆍ정통성</a:t>
            </a:r>
            <a:r>
              <a:rPr lang="ko-KR" altLang="en-US" sz="2400" dirty="0" smtClean="0"/>
              <a:t> 확보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천명사상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天命思想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혁명론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499992" y="206084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4000" dirty="0" smtClean="0"/>
              <a:t>		</a:t>
            </a:r>
            <a:r>
              <a:rPr lang="en-US" altLang="ko-KR" sz="3600" dirty="0" smtClean="0"/>
              <a:t> 			 </a:t>
            </a:r>
            <a:r>
              <a:rPr lang="ko-KR" altLang="en-US" sz="3900" dirty="0" smtClean="0"/>
              <a:t>天</a:t>
            </a:r>
            <a:endParaRPr lang="en-US" altLang="ko-KR" sz="3900" dirty="0" smtClean="0"/>
          </a:p>
          <a:p>
            <a:pPr>
              <a:buNone/>
            </a:pPr>
            <a:r>
              <a:rPr lang="en-US" altLang="ko-KR" sz="3500" dirty="0" smtClean="0"/>
              <a:t> 		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		      	      </a:t>
            </a:r>
            <a:r>
              <a:rPr lang="ko-KR" altLang="en-US" sz="2800" dirty="0" smtClean="0">
                <a:solidFill>
                  <a:srgbClr val="FF0000"/>
                </a:solidFill>
              </a:rPr>
              <a:t>天命</a:t>
            </a:r>
            <a:r>
              <a:rPr lang="en-US" altLang="ko-KR" sz="2600" dirty="0" smtClean="0"/>
              <a:t>                         </a:t>
            </a:r>
            <a:r>
              <a:rPr lang="ko-KR" altLang="en-US" sz="2400" dirty="0" smtClean="0">
                <a:solidFill>
                  <a:srgbClr val="FF0000"/>
                </a:solidFill>
              </a:rPr>
              <a:t>天命</a:t>
            </a:r>
            <a:endParaRPr lang="en-US" altLang="ko-KR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600" dirty="0" smtClean="0"/>
              <a:t>						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FF0000"/>
                </a:solidFill>
              </a:rPr>
              <a:t>					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革命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FF0000"/>
                </a:solidFill>
              </a:rPr>
              <a:t>					</a:t>
            </a:r>
            <a:endParaRPr lang="en-US" altLang="ko-KR" sz="3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600" dirty="0" smtClean="0"/>
              <a:t>		</a:t>
            </a:r>
            <a:r>
              <a:rPr lang="ko-KR" altLang="en-US" sz="2800" b="1" dirty="0" smtClean="0"/>
              <a:t>天子</a:t>
            </a:r>
            <a:r>
              <a:rPr lang="en-US" altLang="ko-KR" sz="2800" dirty="0" smtClean="0"/>
              <a:t>				    </a:t>
            </a:r>
            <a:r>
              <a:rPr lang="ko-KR" altLang="en-US" sz="2800" b="1" dirty="0" smtClean="0"/>
              <a:t>天子</a:t>
            </a:r>
            <a:r>
              <a:rPr lang="en-US" altLang="ko-KR" dirty="0" smtClean="0"/>
              <a:t>		</a:t>
            </a:r>
            <a:r>
              <a:rPr lang="ko-KR" altLang="en-US" sz="2600" dirty="0" smtClean="0"/>
              <a:t>     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은 탕왕</a:t>
            </a:r>
            <a:r>
              <a:rPr lang="en-US" altLang="ko-KR" sz="2600" dirty="0" smtClean="0"/>
              <a:t>)</a:t>
            </a:r>
            <a:r>
              <a:rPr lang="en-US" altLang="ko-KR" sz="3400" dirty="0" smtClean="0"/>
              <a:t>				 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주 </a:t>
            </a:r>
            <a:r>
              <a:rPr lang="ko-KR" altLang="en-US" sz="2600" dirty="0" err="1" smtClean="0"/>
              <a:t>문왕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en-US" altLang="ko-KR" sz="3400" dirty="0" smtClean="0"/>
              <a:t>					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/>
              <a:buChar char="Ø"/>
            </a:pPr>
            <a:r>
              <a:rPr lang="ko-KR" altLang="en-US" sz="3000" dirty="0" smtClean="0"/>
              <a:t>은 유민을 심리적 이념적으로 제어하는</a:t>
            </a:r>
            <a:endParaRPr lang="en-US" altLang="ko-KR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3000" dirty="0" smtClean="0"/>
              <a:t>	</a:t>
            </a:r>
            <a:r>
              <a:rPr lang="ko-KR" altLang="en-US" sz="3000" b="1" dirty="0" err="1" smtClean="0"/>
              <a:t>주나라의</a:t>
            </a:r>
            <a:r>
              <a:rPr lang="ko-KR" altLang="en-US" sz="3000" b="1" dirty="0" smtClean="0"/>
              <a:t> 새로운 정치사상이자 세계관</a:t>
            </a:r>
            <a:endParaRPr lang="ko-KR" altLang="en-US" sz="2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5667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은주혁명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革命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059832" y="2060848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72000" y="2060848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2924944"/>
            <a:ext cx="12241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공자가 인정하는 계보</a:t>
            </a:r>
            <a:endParaRPr lang="en-US" altLang="ko-KR" sz="2400" dirty="0" smtClean="0"/>
          </a:p>
          <a:p>
            <a:pPr lvl="2"/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요 순 우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은 탕왕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주 </a:t>
            </a:r>
            <a:r>
              <a:rPr lang="ko-KR" altLang="en-US" sz="2600" dirty="0" err="1" smtClean="0">
                <a:latin typeface="양재깨비체B" pitchFamily="18" charset="-127"/>
                <a:ea typeface="양재깨비체B" pitchFamily="18" charset="-127"/>
              </a:rPr>
              <a:t>문왕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  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&gt;  </a:t>
            </a:r>
            <a:r>
              <a:rPr lang="ko-KR" altLang="en-US" sz="2600" dirty="0" smtClean="0">
                <a:latin typeface="양재깨비체B" pitchFamily="18" charset="-127"/>
                <a:ea typeface="양재깨비체B" pitchFamily="18" charset="-127"/>
              </a:rPr>
              <a:t>주공 단</a:t>
            </a:r>
            <a:endParaRPr lang="en-US" altLang="ko-KR" sz="26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 fontAlgn="base">
              <a:buNone/>
            </a:pPr>
            <a:endParaRPr lang="en-US" altLang="ko-KR" sz="2400" dirty="0" smtClean="0"/>
          </a:p>
          <a:p>
            <a:pPr algn="just" fontAlgn="base">
              <a:buNone/>
            </a:pPr>
            <a:endParaRPr lang="en-US" altLang="ko-KR" sz="2400" dirty="0" smtClean="0"/>
          </a:p>
          <a:p>
            <a:pPr algn="just" fontAlgn="base"/>
            <a:r>
              <a:rPr lang="ko-KR" altLang="en-US" sz="2400" dirty="0" err="1" smtClean="0"/>
              <a:t>무왕을</a:t>
            </a:r>
            <a:r>
              <a:rPr lang="ko-KR" altLang="en-US" sz="2400" dirty="0" smtClean="0"/>
              <a:t> 도와 은을 </a:t>
            </a:r>
            <a:r>
              <a:rPr lang="ko-KR" altLang="en-US" sz="2400" dirty="0" err="1" smtClean="0"/>
              <a:t>방벌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곡부에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봉읍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노</a:t>
            </a:r>
            <a:r>
              <a:rPr lang="en-US" altLang="ko-KR" sz="2400" dirty="0" smtClean="0"/>
              <a:t>)</a:t>
            </a:r>
          </a:p>
          <a:p>
            <a:pPr algn="just"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병든 </a:t>
            </a:r>
            <a:r>
              <a:rPr lang="ko-KR" altLang="en-US" sz="2400" dirty="0" err="1" smtClean="0"/>
              <a:t>무왕을</a:t>
            </a:r>
            <a:r>
              <a:rPr lang="ko-KR" altLang="en-US" sz="2400" dirty="0" smtClean="0"/>
              <a:t> 대신하여 죽기를 기원</a:t>
            </a:r>
            <a:endParaRPr lang="en-US" altLang="ko-KR" sz="2400" dirty="0" smtClean="0"/>
          </a:p>
          <a:p>
            <a:pPr algn="just"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무왕</a:t>
            </a:r>
            <a:r>
              <a:rPr lang="ko-KR" altLang="en-US" sz="2400" dirty="0" smtClean="0"/>
              <a:t> 사후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어린 성왕을 도와 섭정</a:t>
            </a:r>
            <a:r>
              <a:rPr lang="en-US" altLang="ko-KR" sz="2400" dirty="0" smtClean="0"/>
              <a:t>(7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주공</a:t>
            </a:r>
            <a:r>
              <a:rPr lang="ko-KR" altLang="en-US" sz="2400" dirty="0" smtClean="0"/>
              <a:t>周公</a:t>
            </a:r>
            <a:r>
              <a:rPr lang="ko-KR" altLang="en-US" dirty="0" smtClean="0"/>
              <a:t> 단</a:t>
            </a:r>
            <a:r>
              <a:rPr lang="ko-KR" altLang="en-US" sz="2000" dirty="0" smtClean="0"/>
              <a:t>旦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67744" y="4653136"/>
            <a:ext cx="6336704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성공적인 동방 정벌과 봉건제 완비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문물과 예악을 정비 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주례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의례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 </a:t>
            </a:r>
            <a:r>
              <a:rPr lang="ko-KR" altLang="en-US" sz="2400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효괘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동도건설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2628" lvl="0" indent="-342900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성왕이 장성하자 섭정을 그치고 신하의 도리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8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1405</TotalTime>
  <Words>442</Words>
  <Application>Microsoft Office PowerPoint</Application>
  <PresentationFormat>화면 슬라이드 쇼(4:3)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3" baseType="lpstr">
      <vt:lpstr>HY견고딕</vt:lpstr>
      <vt:lpstr>HY견명조</vt:lpstr>
      <vt:lpstr>HY얕은샘물M</vt:lpstr>
      <vt:lpstr>微軟正黑體</vt:lpstr>
      <vt:lpstr>굵은안상수체</vt:lpstr>
      <vt:lpstr>궁서</vt:lpstr>
      <vt:lpstr>맑은 고딕</vt:lpstr>
      <vt:lpstr>양재깨비체B</vt:lpstr>
      <vt:lpstr>양재벨라체M</vt:lpstr>
      <vt:lpstr>휴먼모음T</vt:lpstr>
      <vt:lpstr>Arial</vt:lpstr>
      <vt:lpstr>Lucida Sans Unicode</vt:lpstr>
      <vt:lpstr>Verdana</vt:lpstr>
      <vt:lpstr>Wingdings</vt:lpstr>
      <vt:lpstr>Wingdings 2</vt:lpstr>
      <vt:lpstr>Wingdings 3</vt:lpstr>
      <vt:lpstr>광장</vt:lpstr>
      <vt:lpstr>周  文王과 周公</vt:lpstr>
      <vt:lpstr>1. 주 문왕 창(昌)</vt:lpstr>
      <vt:lpstr>PowerPoint 프레젠테이션</vt:lpstr>
      <vt:lpstr>PowerPoint 프레젠테이션</vt:lpstr>
      <vt:lpstr>유덕자 문왕, 천명을 받다!</vt:lpstr>
      <vt:lpstr>2. 무왕의 은 정벌</vt:lpstr>
      <vt:lpstr>천명사상(天命思想)과 혁명론</vt:lpstr>
      <vt:lpstr>은주혁명(革命)이란</vt:lpstr>
      <vt:lpstr>3. 주공周公 단旦</vt:lpstr>
      <vt:lpstr>봉건제의 완비</vt:lpstr>
      <vt:lpstr>주 봉건제의 특징</vt:lpstr>
      <vt:lpstr>주 봉건제의 특징</vt:lpstr>
      <vt:lpstr># 종법제</vt:lpstr>
      <vt:lpstr>3. 주공周公 단旦</vt:lpstr>
      <vt:lpstr>4. 주공은 성현인가 실각한 것인가</vt:lpstr>
      <vt:lpstr>PowerPoint 프레젠테이션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home</cp:lastModifiedBy>
  <cp:revision>280</cp:revision>
  <dcterms:created xsi:type="dcterms:W3CDTF">2015-03-10T07:54:55Z</dcterms:created>
  <dcterms:modified xsi:type="dcterms:W3CDTF">2020-07-09T01:45:30Z</dcterms:modified>
</cp:coreProperties>
</file>