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35" r:id="rId2"/>
    <p:sldId id="345" r:id="rId3"/>
    <p:sldId id="346" r:id="rId4"/>
    <p:sldId id="344" r:id="rId5"/>
    <p:sldId id="329" r:id="rId6"/>
    <p:sldId id="274" r:id="rId7"/>
    <p:sldId id="315" r:id="rId8"/>
    <p:sldId id="264" r:id="rId9"/>
    <p:sldId id="266" r:id="rId10"/>
    <p:sldId id="267" r:id="rId11"/>
    <p:sldId id="324" r:id="rId12"/>
    <p:sldId id="269" r:id="rId13"/>
    <p:sldId id="271" r:id="rId14"/>
    <p:sldId id="322" r:id="rId15"/>
    <p:sldId id="287" r:id="rId16"/>
    <p:sldId id="328" r:id="rId17"/>
    <p:sldId id="317" r:id="rId18"/>
    <p:sldId id="27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6A3DFB-200B-4DC8-9FF9-FFFF3726D18C}" type="datetimeFigureOut">
              <a:rPr lang="ko-KR" altLang="en-US" smtClean="0"/>
              <a:pPr/>
              <a:t>2020-12-28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4A2054-BD14-4462-A615-79B149A798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290053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인류의 스승 공자</a:t>
            </a:r>
            <a:r>
              <a:rPr lang="en-US" altLang="ko-KR" dirty="0" smtClean="0"/>
              <a:t>,       </a:t>
            </a:r>
            <a:br>
              <a:rPr lang="en-US" altLang="ko-KR" dirty="0" smtClean="0"/>
            </a:br>
            <a:r>
              <a:rPr lang="ko-KR" altLang="en-US" dirty="0" smtClean="0"/>
              <a:t>그리고 유교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919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81328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서구사회는 </a:t>
            </a:r>
            <a:r>
              <a:rPr lang="ko-KR" altLang="en-US" sz="2400" dirty="0" err="1" smtClean="0"/>
              <a:t>보편타당한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신神의 법</a:t>
            </a:r>
            <a:r>
              <a:rPr lang="en-US" altLang="ko-KR" sz="2400" dirty="0" smtClean="0"/>
              <a:t>”, </a:t>
            </a:r>
            <a:r>
              <a:rPr lang="ko-KR" altLang="en-US" sz="2400" dirty="0" smtClean="0"/>
              <a:t>예는 관습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유가사회는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신神의 법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 개념이 아닌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 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+mn-ea"/>
              </a:rPr>
              <a:t>시기적절한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 몸가짐을 수반한 예</a:t>
            </a:r>
            <a:r>
              <a:rPr lang="ko-KR" altLang="en-US" sz="2400" dirty="0" smtClean="0"/>
              <a:t>가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			  </a:t>
            </a:r>
            <a:r>
              <a:rPr lang="ko-KR" altLang="en-US" sz="2400" dirty="0" smtClean="0"/>
              <a:t>보편타당성을 획득한 행위 규범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2"/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하늘과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땅의 조화로운 운행과 질서를 유지하기 위해서 천자의 예가 요구된다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2"/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계절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변화에 따른 예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하지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,,),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사례(四禮)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2"/>
            <a:endParaRPr lang="en-US" altLang="ko-KR" sz="2400" dirty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보편타당성을 가진 예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3200" b="1" dirty="0" smtClean="0"/>
          </a:p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</a:rPr>
              <a:t>왕조의례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(5</a:t>
            </a:r>
            <a:r>
              <a:rPr lang="ko-KR" altLang="en-US" sz="2800" b="1" dirty="0" err="1" smtClean="0"/>
              <a:t>례</a:t>
            </a:r>
            <a:r>
              <a:rPr lang="en-US" altLang="ko-KR" sz="2800" b="1" dirty="0" smtClean="0"/>
              <a:t>)</a:t>
            </a:r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		</a:t>
            </a:r>
            <a:r>
              <a:rPr lang="ko-KR" altLang="en-US" sz="2400" dirty="0" smtClean="0"/>
              <a:t>가례</a:t>
            </a:r>
            <a:r>
              <a:rPr lang="ko-KR" altLang="en-US" sz="1800" dirty="0" smtClean="0"/>
              <a:t>嘉禮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err="1" smtClean="0"/>
              <a:t>길례</a:t>
            </a:r>
            <a:r>
              <a:rPr lang="ko-KR" altLang="en-US" sz="1800" dirty="0" err="1" smtClean="0"/>
              <a:t>吉禮</a:t>
            </a:r>
            <a:r>
              <a:rPr lang="ko-KR" altLang="en-US" sz="2400" dirty="0" smtClean="0"/>
              <a:t>   </a:t>
            </a:r>
            <a:r>
              <a:rPr lang="ko-KR" altLang="en-US" sz="2400" dirty="0" err="1" smtClean="0"/>
              <a:t>빈례</a:t>
            </a:r>
            <a:r>
              <a:rPr lang="ko-KR" altLang="en-US" sz="1800" dirty="0" err="1" smtClean="0"/>
              <a:t>賓禮</a:t>
            </a:r>
            <a:r>
              <a:rPr lang="ko-KR" altLang="en-US" sz="2400" dirty="0" smtClean="0"/>
              <a:t>   군례</a:t>
            </a:r>
            <a:r>
              <a:rPr lang="ko-KR" altLang="en-US" sz="1800" dirty="0" smtClean="0"/>
              <a:t>軍禮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err="1" smtClean="0"/>
              <a:t>흉례</a:t>
            </a:r>
            <a:r>
              <a:rPr lang="ko-KR" altLang="en-US" sz="1800" dirty="0" err="1" smtClean="0"/>
              <a:t>凶禮</a:t>
            </a: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2800" b="1" dirty="0" smtClean="0">
                <a:latin typeface="HY견고딕" pitchFamily="18" charset="-127"/>
                <a:ea typeface="HY견고딕" pitchFamily="18" charset="-127"/>
              </a:rPr>
              <a:t>家禮</a:t>
            </a:r>
            <a:r>
              <a:rPr lang="en-US" altLang="ko-KR" sz="2800" b="1" dirty="0" smtClean="0"/>
              <a:t>(4</a:t>
            </a:r>
            <a:r>
              <a:rPr lang="ko-KR" altLang="en-US" sz="2800" b="1" dirty="0" err="1" smtClean="0"/>
              <a:t>례</a:t>
            </a:r>
            <a:r>
              <a:rPr lang="en-US" altLang="ko-KR" sz="2800" b="1" dirty="0" smtClean="0"/>
              <a:t>)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		</a:t>
            </a:r>
            <a:r>
              <a:rPr lang="ko-KR" altLang="en-US" sz="2400" dirty="0" smtClean="0"/>
              <a:t>관례</a:t>
            </a:r>
            <a:r>
              <a:rPr lang="ko-KR" altLang="en-US" sz="1800" dirty="0" smtClean="0"/>
              <a:t>冠禮</a:t>
            </a:r>
            <a:r>
              <a:rPr lang="ko-KR" altLang="en-US" sz="2400" dirty="0" smtClean="0"/>
              <a:t>   혼례</a:t>
            </a:r>
            <a:r>
              <a:rPr lang="ko-KR" altLang="en-US" sz="1800" dirty="0" smtClean="0"/>
              <a:t>婚禮</a:t>
            </a:r>
            <a:r>
              <a:rPr lang="ko-KR" altLang="en-US" sz="2400" dirty="0" smtClean="0"/>
              <a:t>   상례</a:t>
            </a:r>
            <a:r>
              <a:rPr lang="ko-KR" altLang="en-US" sz="1800" dirty="0" smtClean="0"/>
              <a:t>喪禮</a:t>
            </a:r>
            <a:r>
              <a:rPr lang="ko-KR" altLang="en-US" sz="2400" dirty="0" smtClean="0"/>
              <a:t>   제례</a:t>
            </a:r>
            <a:r>
              <a:rPr lang="ko-KR" altLang="en-US" sz="1800" dirty="0" smtClean="0"/>
              <a:t>祭禮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 </a:t>
            </a:r>
            <a:r>
              <a:rPr lang="ko-KR" altLang="en-US" dirty="0" err="1" smtClean="0"/>
              <a:t>예교문화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738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dist">
              <a:buNone/>
            </a:pP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marL="109728" indent="0" algn="dist"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군자는 경의를 보여주기 위해 자신을 갈고 닦는다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..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군자는 주위 사람들을 편안하게 해 주기 위해 자신을 갈고 닦는다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..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군자는 자기 자신을 갈고 닦아 모든 백성들을 편안하게 해 준다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요와 순도 이것이 어려운 일임을 알았을 것이다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.”  </a:t>
            </a:r>
          </a:p>
          <a:p>
            <a:pPr marL="109728" indent="0" algn="r"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						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논어 </a:t>
            </a:r>
            <a:r>
              <a:rPr lang="ko-KR" altLang="en-US" sz="1800" dirty="0" err="1" smtClean="0">
                <a:latin typeface="+mn-ea"/>
              </a:rPr>
              <a:t>헌문편</a:t>
            </a:r>
            <a:r>
              <a:rPr lang="en-US" altLang="ko-KR" sz="1800" dirty="0" smtClean="0">
                <a:latin typeface="+mn-ea"/>
              </a:rPr>
              <a:t>)</a:t>
            </a:r>
          </a:p>
          <a:p>
            <a:pPr marL="109728" indent="0" algn="just">
              <a:buNone/>
            </a:pPr>
            <a:endParaRPr lang="en-US" altLang="ko-KR" sz="2400" dirty="0" smtClean="0">
              <a:latin typeface="HY궁서" pitchFamily="18" charset="-127"/>
              <a:ea typeface="HY궁서" pitchFamily="18" charset="-127"/>
            </a:endParaRPr>
          </a:p>
          <a:p>
            <a:pPr marL="109728" indent="0" algn="just">
              <a:buNone/>
            </a:pPr>
            <a:r>
              <a:rPr lang="en-US" altLang="ko-KR" sz="2400" dirty="0" smtClean="0">
                <a:latin typeface="HY궁서" pitchFamily="18" charset="-127"/>
                <a:ea typeface="HY궁서" pitchFamily="18" charset="-127"/>
              </a:rPr>
              <a:t>“</a:t>
            </a:r>
            <a:r>
              <a:rPr lang="ko-KR" altLang="en-US" sz="2400" dirty="0" smtClean="0">
                <a:latin typeface="HY궁서" pitchFamily="18" charset="-127"/>
                <a:ea typeface="HY궁서" pitchFamily="18" charset="-127"/>
              </a:rPr>
              <a:t>군자는 </a:t>
            </a:r>
            <a:r>
              <a:rPr lang="ko-KR" altLang="en-US" sz="2400" dirty="0">
                <a:latin typeface="HY궁서" pitchFamily="18" charset="-127"/>
                <a:ea typeface="HY궁서" pitchFamily="18" charset="-127"/>
              </a:rPr>
              <a:t>한가지 재주에만 능숙한 도구가 아니다</a:t>
            </a:r>
            <a:r>
              <a:rPr lang="en-US" altLang="ko-KR" sz="2400" dirty="0">
                <a:latin typeface="HY궁서" pitchFamily="18" charset="-127"/>
                <a:ea typeface="HY궁서" pitchFamily="18" charset="-127"/>
              </a:rPr>
              <a:t>”</a:t>
            </a:r>
          </a:p>
          <a:p>
            <a:pPr marL="109728" indent="0" algn="r">
              <a:buNone/>
            </a:pPr>
            <a:r>
              <a:rPr lang="en-US" altLang="ko-KR" sz="2000" dirty="0"/>
              <a:t>                                                         </a:t>
            </a:r>
            <a:r>
              <a:rPr lang="en-US" altLang="ko-KR" sz="2000" dirty="0" smtClean="0"/>
              <a:t>	  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논어 </a:t>
            </a:r>
            <a:r>
              <a:rPr lang="ko-KR" altLang="en-US" sz="1800" dirty="0" err="1">
                <a:latin typeface="+mn-ea"/>
              </a:rPr>
              <a:t>위정편</a:t>
            </a:r>
            <a:r>
              <a:rPr lang="en-US" altLang="ko-KR" sz="1800" dirty="0">
                <a:latin typeface="+mn-ea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군자(君子)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148064" y="2338608"/>
            <a:ext cx="2664296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449588" y="3068960"/>
            <a:ext cx="3231976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7504" y="5157192"/>
            <a:ext cx="8856984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즉 군자는 전문가가 아니라는 것이다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.</a:t>
            </a:r>
          </a:p>
          <a:p>
            <a:pPr algn="just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군자는 특별한 </a:t>
            </a:r>
            <a:r>
              <a:rPr lang="ko-KR" altLang="en-US" sz="2400" dirty="0">
                <a:latin typeface="양재벨라체M" pitchFamily="18" charset="-127"/>
                <a:ea typeface="양재벨라체M" pitchFamily="18" charset="-127"/>
              </a:rPr>
              <a:t>기술을 배우는 것이 아니라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</a:t>
            </a:r>
          </a:p>
          <a:p>
            <a:pPr algn="just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자기 </a:t>
            </a:r>
            <a:r>
              <a:rPr lang="ko-KR" altLang="en-US" sz="2400" dirty="0">
                <a:latin typeface="양재벨라체M" pitchFamily="18" charset="-127"/>
                <a:ea typeface="양재벨라체M" pitchFamily="18" charset="-127"/>
              </a:rPr>
              <a:t>덕성을 기르고 지도자의 역량을 배양해야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하는 존재이다</a:t>
            </a:r>
            <a:endParaRPr lang="ko-KR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 smtClean="0">
              <a:latin typeface="궁서" pitchFamily="18" charset="-127"/>
              <a:ea typeface="궁서" pitchFamily="18" charset="-127"/>
            </a:endParaRPr>
          </a:p>
          <a:p>
            <a:pPr marL="109728" indent="0">
              <a:buNone/>
            </a:pPr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 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군자는 정의에 밝고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소인은 이해관계에 밝다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”</a:t>
            </a:r>
          </a:p>
          <a:p>
            <a:pPr marL="109728" indent="0">
              <a:buNone/>
            </a:pPr>
            <a:r>
              <a:rPr lang="en-US" altLang="ko-KR" sz="2400" dirty="0" smtClean="0">
                <a:latin typeface="+mn-ea"/>
              </a:rPr>
              <a:t>						     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논어 </a:t>
            </a:r>
            <a:r>
              <a:rPr lang="ko-KR" altLang="en-US" sz="1800" dirty="0" err="1" smtClean="0">
                <a:latin typeface="+mn-ea"/>
              </a:rPr>
              <a:t>리인편</a:t>
            </a:r>
            <a:r>
              <a:rPr lang="en-US" altLang="ko-KR" sz="1800" dirty="0" smtClean="0">
                <a:latin typeface="+mn-ea"/>
              </a:rPr>
              <a:t>)</a:t>
            </a:r>
          </a:p>
          <a:p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소인은 도덕적인 훈련의 부족으로 물질적인 행보</a:t>
            </a:r>
            <a:r>
              <a:rPr lang="en-US" altLang="ko-KR" sz="2400" dirty="0" smtClean="0"/>
              <a:t>,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즉 이해관계에만 관심을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갖는다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 smtClean="0"/>
              <a:t>따라서 이익을 추구하는 상인이나 무역업자의 사회적 지위는 가장 하위에 두어진다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소인(小人)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109728" indent="0">
              <a:buNone/>
            </a:pPr>
            <a:r>
              <a:rPr lang="en-US" altLang="ko-KR" sz="3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	“</a:t>
            </a:r>
            <a:r>
              <a:rPr lang="ko-KR" altLang="en-US" sz="3000" dirty="0" err="1" smtClean="0">
                <a:latin typeface="HY견고딕" pitchFamily="18" charset="-127"/>
                <a:ea typeface="HY견고딕" pitchFamily="18" charset="-127"/>
              </a:rPr>
              <a:t>君君臣臣父父子子</a:t>
            </a:r>
            <a:r>
              <a:rPr lang="en-US" altLang="ko-KR" sz="3000" dirty="0" smtClean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정명正名)</a:t>
            </a:r>
          </a:p>
          <a:p>
            <a:endParaRPr lang="en-US" altLang="ko-KR" dirty="0" smtClean="0">
              <a:latin typeface="궁서" pitchFamily="18" charset="-127"/>
              <a:ea typeface="궁서" pitchFamily="18" charset="-127"/>
            </a:endParaRPr>
          </a:p>
          <a:p>
            <a:endParaRPr lang="en-US" altLang="ko-KR" dirty="0" smtClean="0">
              <a:latin typeface="궁서" pitchFamily="18" charset="-127"/>
              <a:ea typeface="궁서" pitchFamily="18" charset="-127"/>
            </a:endParaRPr>
          </a:p>
          <a:p>
            <a:pPr algn="just"/>
            <a:r>
              <a:rPr lang="ko-KR" altLang="en-US" dirty="0" smtClean="0">
                <a:latin typeface="궁서" pitchFamily="18" charset="-127"/>
                <a:ea typeface="궁서" pitchFamily="18" charset="-127"/>
              </a:rPr>
              <a:t>군자가 인을 버리면 어떻게 자신의 이름을 이룰 수 있을까</a:t>
            </a:r>
            <a:endParaRPr lang="en-US" altLang="ko-KR" dirty="0" smtClean="0">
              <a:latin typeface="궁서" pitchFamily="18" charset="-127"/>
              <a:ea typeface="궁서" pitchFamily="18" charset="-127"/>
            </a:endParaRPr>
          </a:p>
          <a:p>
            <a:pPr marL="109728" indent="0" algn="r">
              <a:buNone/>
            </a:pPr>
            <a:r>
              <a:rPr lang="ko-KR" altLang="en-US" sz="28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ko-KR" altLang="en-US" sz="2400" dirty="0" smtClean="0">
                <a:latin typeface="+mn-ea"/>
              </a:rPr>
              <a:t>논어 </a:t>
            </a:r>
            <a:r>
              <a:rPr lang="ko-KR" altLang="en-US" sz="2400" dirty="0" err="1" smtClean="0">
                <a:latin typeface="+mn-ea"/>
              </a:rPr>
              <a:t>리인편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800" dirty="0" smtClean="0"/>
              <a:t>군자라는 이름을 이루었으면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成名</a:t>
            </a:r>
            <a:r>
              <a:rPr lang="en-US" altLang="ko-KR" sz="2800" dirty="0" smtClean="0"/>
              <a:t>), </a:t>
            </a:r>
            <a:r>
              <a:rPr lang="ko-KR" altLang="en-US" sz="2800" dirty="0" smtClean="0"/>
              <a:t>그 이름에 어울리게 행동해야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正名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한다</a:t>
            </a:r>
            <a:endParaRPr lang="en-US" altLang="ko-KR" sz="2800" dirty="0" smtClean="0"/>
          </a:p>
          <a:p>
            <a:pPr algn="r"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즉 정치에서 가장 먼저 해야 할 일은 이름을 바로잡는 것이며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, </a:t>
            </a:r>
          </a:p>
          <a:p>
            <a:pPr algn="r"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이는 이름에 맞게 행위를 바로잡는 것임을 의미한다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.</a:t>
            </a:r>
            <a:endParaRPr lang="ko-KR" altLang="en-US" sz="24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2-4. </a:t>
            </a:r>
            <a:r>
              <a:rPr lang="ko-KR" altLang="en-US" dirty="0" smtClean="0"/>
              <a:t>군자의 정치란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953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혈연이 아닌 도덕성에 따른 계급질서로서  </a:t>
            </a:r>
            <a:endParaRPr lang="en-US" altLang="ko-KR" sz="2400" dirty="0" smtClean="0"/>
          </a:p>
          <a:p>
            <a:pPr marL="109728" indent="0" algn="r">
              <a:buNone/>
            </a:pPr>
            <a:r>
              <a:rPr lang="en-US" altLang="ko-KR" sz="2400" dirty="0" smtClean="0"/>
              <a:t>		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군자 중심의 계급질서 인정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정치의 중요한 과제는 </a:t>
            </a:r>
            <a:endParaRPr lang="en-US" altLang="ko-KR" sz="2400" dirty="0" smtClean="0"/>
          </a:p>
          <a:p>
            <a:pPr marL="109728" indent="0" algn="r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교육을 통한 백성들의 생활 개조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 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400" dirty="0" smtClean="0"/>
              <a:t>따라서 정치적 역량이 있는 사람이란</a:t>
            </a:r>
            <a:endParaRPr lang="en-US" altLang="ko-KR" sz="2400" dirty="0" smtClean="0"/>
          </a:p>
          <a:p>
            <a:pPr marL="109728" indent="0" algn="r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백성의 본보기가 될 만한 인물</a:t>
            </a:r>
          </a:p>
          <a:p>
            <a:pPr algn="just"/>
            <a:endParaRPr lang="en-US" altLang="ko-KR" dirty="0" smtClean="0"/>
          </a:p>
          <a:p>
            <a:pPr algn="just"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양재깨비체B" pitchFamily="18" charset="-127"/>
                <a:ea typeface="양재깨비체B" pitchFamily="18" charset="-127"/>
              </a:rPr>
              <a:t>군자의 도덕정치</a:t>
            </a:r>
            <a:endParaRPr lang="ko-KR" altLang="en-US" sz="3600" dirty="0">
              <a:latin typeface="양재깨비체B" pitchFamily="18" charset="-127"/>
              <a:ea typeface="양재깨비체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600" dirty="0" smtClean="0"/>
              <a:t>  </a:t>
            </a:r>
          </a:p>
          <a:p>
            <a:pPr>
              <a:buNone/>
            </a:pPr>
            <a:r>
              <a:rPr lang="en-US" altLang="ko-KR" sz="2600" dirty="0" smtClean="0"/>
              <a:t>  </a:t>
            </a:r>
          </a:p>
          <a:p>
            <a:pPr>
              <a:buNone/>
            </a:pPr>
            <a:endParaRPr lang="en-US" altLang="ko-KR" sz="2600" dirty="0" smtClean="0"/>
          </a:p>
          <a:p>
            <a:pPr>
              <a:buNone/>
            </a:pPr>
            <a:r>
              <a:rPr lang="ko-KR" altLang="en-US" sz="2600" dirty="0" smtClean="0"/>
              <a:t>  </a:t>
            </a:r>
            <a:endParaRPr lang="en-US" altLang="ko-KR" sz="2600" dirty="0" smtClean="0"/>
          </a:p>
          <a:p>
            <a:pPr>
              <a:buNone/>
            </a:pPr>
            <a:r>
              <a:rPr lang="en-US" altLang="ko-KR" sz="2600" dirty="0" smtClean="0"/>
              <a:t> </a:t>
            </a:r>
          </a:p>
          <a:p>
            <a:pPr>
              <a:buNone/>
            </a:pPr>
            <a:r>
              <a:rPr lang="en-US" altLang="ko-KR" sz="2600" dirty="0" smtClean="0"/>
              <a:t>         </a:t>
            </a:r>
          </a:p>
          <a:p>
            <a:pPr>
              <a:buNone/>
            </a:pPr>
            <a:endParaRPr lang="en-US" altLang="ko-KR" sz="2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유가 경전 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68556" y="1635799"/>
            <a:ext cx="2808312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오경五經</a:t>
            </a:r>
            <a:endParaRPr lang="en-US" altLang="ko-KR" sz="2800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8556" y="4022518"/>
            <a:ext cx="2880320" cy="21594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사서四書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32040" y="1627072"/>
            <a:ext cx="2808312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시경 </a:t>
            </a:r>
            <a:r>
              <a:rPr lang="ko-KR" altLang="en-US" sz="2000" dirty="0" smtClean="0">
                <a:solidFill>
                  <a:schemeClr val="tx1"/>
                </a:solidFill>
              </a:rPr>
              <a:t>詩經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서경 </a:t>
            </a:r>
            <a:r>
              <a:rPr lang="ko-KR" altLang="en-US" sz="2000" dirty="0" smtClean="0">
                <a:solidFill>
                  <a:schemeClr val="tx1"/>
                </a:solidFill>
              </a:rPr>
              <a:t>書經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역경 </a:t>
            </a:r>
            <a:r>
              <a:rPr lang="ko-KR" altLang="en-US" sz="2000" dirty="0" smtClean="0">
                <a:solidFill>
                  <a:schemeClr val="tx1"/>
                </a:solidFill>
              </a:rPr>
              <a:t>易經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춘추 </a:t>
            </a:r>
            <a:r>
              <a:rPr lang="ko-KR" altLang="en-US" sz="2000" dirty="0" smtClean="0">
                <a:solidFill>
                  <a:schemeClr val="tx1"/>
                </a:solidFill>
              </a:rPr>
              <a:t>春秋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예기 </a:t>
            </a:r>
            <a:r>
              <a:rPr lang="ko-KR" altLang="en-US" sz="2000" dirty="0" smtClean="0">
                <a:solidFill>
                  <a:schemeClr val="tx1"/>
                </a:solidFill>
              </a:rPr>
              <a:t>禮記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2" y="4025298"/>
            <a:ext cx="2880320" cy="21392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논어 </a:t>
            </a:r>
            <a:r>
              <a:rPr lang="ko-KR" altLang="en-US" sz="2000" dirty="0" smtClean="0">
                <a:solidFill>
                  <a:schemeClr val="tx1"/>
                </a:solidFill>
              </a:rPr>
              <a:t>論語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맹자 </a:t>
            </a:r>
            <a:r>
              <a:rPr lang="ko-KR" altLang="en-US" sz="2000" dirty="0" smtClean="0">
                <a:solidFill>
                  <a:schemeClr val="tx1"/>
                </a:solidFill>
              </a:rPr>
              <a:t>孟子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대학 </a:t>
            </a:r>
            <a:r>
              <a:rPr lang="ko-KR" altLang="en-US" sz="2000" dirty="0" smtClean="0">
                <a:solidFill>
                  <a:schemeClr val="tx1"/>
                </a:solidFill>
              </a:rPr>
              <a:t>大學</a:t>
            </a:r>
            <a:r>
              <a:rPr lang="ko-KR" altLang="en-US" sz="2400" dirty="0" smtClean="0">
                <a:solidFill>
                  <a:schemeClr val="tx1"/>
                </a:solidFill>
              </a:rPr>
              <a:t> 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중용 </a:t>
            </a:r>
            <a:r>
              <a:rPr lang="ko-KR" altLang="en-US" sz="2000" dirty="0" smtClean="0">
                <a:solidFill>
                  <a:schemeClr val="tx1"/>
                </a:solidFill>
              </a:rPr>
              <a:t>中庸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52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 err="1" smtClean="0"/>
              <a:t>Bc</a:t>
            </a:r>
            <a:r>
              <a:rPr lang="en-US" altLang="ko-KR" sz="2800" dirty="0" smtClean="0"/>
              <a:t> 550	500	450	400	350	300	250	200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     </a:t>
            </a:r>
            <a:r>
              <a:rPr lang="ko-KR" altLang="en-US" sz="3600" b="1" dirty="0" smtClean="0"/>
              <a:t>공자</a:t>
            </a:r>
            <a:r>
              <a:rPr lang="ko-KR" altLang="en-US" sz="2800" dirty="0" smtClean="0"/>
              <a:t>        </a:t>
            </a:r>
            <a:r>
              <a:rPr lang="ko-KR" altLang="en-US" sz="2800" dirty="0" err="1" smtClean="0"/>
              <a:t>자하</a:t>
            </a:r>
            <a:r>
              <a:rPr lang="en-US" altLang="ko-KR" sz="2800" dirty="0" smtClean="0"/>
              <a:t>	….. &gt;…	    </a:t>
            </a:r>
            <a:r>
              <a:rPr lang="ko-KR" altLang="en-US" sz="2800" b="1" dirty="0" smtClean="0"/>
              <a:t>순자</a:t>
            </a:r>
            <a:r>
              <a:rPr lang="ko-KR" altLang="en-US" sz="2800" dirty="0" smtClean="0"/>
              <a:t>     </a:t>
            </a:r>
            <a:endParaRPr lang="en-US" altLang="ko-KR" sz="2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								    </a:t>
            </a:r>
            <a:r>
              <a:rPr lang="en-US" altLang="ko-KR" sz="2800" dirty="0" smtClean="0"/>
              <a:t>   		            </a:t>
            </a:r>
            <a:r>
              <a:rPr lang="ko-KR" altLang="en-US" sz="2800" dirty="0" smtClean="0"/>
              <a:t>증자   </a:t>
            </a:r>
            <a:r>
              <a:rPr lang="en-US" altLang="ko-KR" sz="2800" dirty="0" smtClean="0"/>
              <a:t>&gt;  </a:t>
            </a:r>
            <a:r>
              <a:rPr lang="ko-KR" altLang="en-US" sz="2800" dirty="0" smtClean="0"/>
              <a:t>자사  </a:t>
            </a:r>
            <a:r>
              <a:rPr lang="en-US" altLang="ko-KR" sz="2800" dirty="0" smtClean="0"/>
              <a:t>&gt;  </a:t>
            </a:r>
            <a:r>
              <a:rPr lang="ko-KR" altLang="en-US" sz="2800" b="1" dirty="0" smtClean="0"/>
              <a:t>맹자</a:t>
            </a:r>
            <a:r>
              <a:rPr lang="en-US" altLang="ko-KR" sz="2800" dirty="0" smtClean="0"/>
              <a:t>	</a:t>
            </a:r>
          </a:p>
          <a:p>
            <a:pPr>
              <a:buNone/>
            </a:pPr>
            <a:r>
              <a:rPr lang="en-US" altLang="ko-KR" sz="2800" dirty="0" smtClean="0"/>
              <a:t>						    	 								  			     		</a:t>
            </a:r>
          </a:p>
          <a:p>
            <a:pPr>
              <a:buNone/>
            </a:pPr>
            <a:r>
              <a:rPr lang="en-US" altLang="ko-KR" sz="2800" dirty="0" smtClean="0"/>
              <a:t>		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3. </a:t>
            </a:r>
            <a:r>
              <a:rPr lang="ko-KR" altLang="en-US" sz="4400" dirty="0" err="1"/>
              <a:t>제자백가</a:t>
            </a:r>
            <a:r>
              <a:rPr lang="ko-KR" altLang="en-US" sz="4400" dirty="0"/>
              <a:t> </a:t>
            </a:r>
            <a:r>
              <a:rPr lang="ko-KR" altLang="en-US" sz="4400" dirty="0" err="1"/>
              <a:t>諸子百家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1560" y="2132856"/>
            <a:ext cx="79928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9"/>
          <a:stretch/>
        </p:blipFill>
        <p:spPr>
          <a:xfrm>
            <a:off x="6316560" y="3913936"/>
            <a:ext cx="1957644" cy="2564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70" y="549881"/>
            <a:ext cx="1899592" cy="189959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328036" y="2604406"/>
            <a:ext cx="4202531" cy="1025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유가 </a:t>
            </a:r>
            <a:r>
              <a:rPr lang="ko-KR" altLang="en-US" sz="24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儒家</a:t>
            </a:r>
            <a:endParaRPr lang="ko-KR" altLang="en-US" sz="2400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01711" y="4193552"/>
            <a:ext cx="2928856" cy="796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묵가 </a:t>
            </a:r>
            <a:r>
              <a:rPr lang="ko-KR" altLang="en-US" sz="24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墨家</a:t>
            </a:r>
            <a:endParaRPr lang="ko-KR" altLang="en-US" sz="2400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15816" y="5365612"/>
            <a:ext cx="2928856" cy="796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도가 </a:t>
            </a:r>
            <a:r>
              <a:rPr lang="ko-KR" altLang="en-US" sz="24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道家</a:t>
            </a:r>
            <a:endParaRPr lang="ko-KR" altLang="en-US" sz="2400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38235" y="1572571"/>
            <a:ext cx="2928856" cy="7647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법가 </a:t>
            </a:r>
            <a:r>
              <a:rPr lang="ko-KR" altLang="en-US" sz="24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法家</a:t>
            </a:r>
            <a:endParaRPr lang="ko-KR" altLang="en-US" sz="2400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7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96855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공자의 생애는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algn="just"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  		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그가 끼친 엄청난 영향력에 비해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		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너무 </a:t>
            </a:r>
            <a:r>
              <a:rPr lang="ko-KR" altLang="en-US" sz="2400" dirty="0" err="1" smtClean="0">
                <a:latin typeface="HY강M" pitchFamily="18" charset="-127"/>
                <a:ea typeface="HY강M" pitchFamily="18" charset="-127"/>
              </a:rPr>
              <a:t>보잘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 것 없는 것이었지만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,</a:t>
            </a:r>
          </a:p>
          <a:p>
            <a:pPr algn="just">
              <a:lnSpc>
                <a:spcPct val="150000"/>
              </a:lnSpc>
              <a:buNone/>
            </a:pPr>
            <a:r>
              <a:rPr lang="ko-KR" altLang="en-US" sz="3200" dirty="0" smtClean="0">
                <a:latin typeface="HY강M" pitchFamily="18" charset="-127"/>
                <a:ea typeface="HY강M" pitchFamily="18" charset="-127"/>
              </a:rPr>
              <a:t>전통시대 유교문화권에서 공자는 </a:t>
            </a:r>
            <a:endParaRPr lang="en-US" altLang="ko-KR" sz="3200" dirty="0" smtClean="0">
              <a:latin typeface="HY강M" pitchFamily="18" charset="-127"/>
              <a:ea typeface="HY강M" pitchFamily="18" charset="-127"/>
            </a:endParaRPr>
          </a:p>
          <a:p>
            <a:pPr algn="just">
              <a:buNone/>
            </a:pP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   		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삶의 모든 영역에서 권위를 지녔다</a:t>
            </a:r>
            <a:r>
              <a:rPr lang="en-US" altLang="ko-KR" sz="3200" dirty="0" smtClean="0"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381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                   	</a:t>
            </a:r>
          </a:p>
          <a:p>
            <a:pPr>
              <a:buNone/>
            </a:pPr>
            <a:r>
              <a:rPr lang="en-US" altLang="ko-KR" dirty="0" smtClean="0"/>
              <a:t>			</a:t>
            </a:r>
          </a:p>
          <a:p>
            <a:pPr>
              <a:buNone/>
            </a:pPr>
            <a:r>
              <a:rPr lang="en-US" altLang="ko-KR" sz="2400" dirty="0" smtClean="0"/>
              <a:t>			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 bc771		     	          	    	       bc221</a:t>
            </a:r>
          </a:p>
          <a:p>
            <a:pPr>
              <a:buNone/>
            </a:pPr>
            <a:r>
              <a:rPr lang="en-US" altLang="ko-KR" sz="2000" dirty="0" smtClean="0"/>
              <a:t>	(</a:t>
            </a:r>
            <a:r>
              <a:rPr lang="ko-KR" altLang="en-US" sz="2000" dirty="0" err="1"/>
              <a:t>견융의</a:t>
            </a:r>
            <a:r>
              <a:rPr lang="ko-KR" altLang="en-US" sz="2000" dirty="0"/>
              <a:t> 침공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	       	 	          	          (</a:t>
            </a:r>
            <a:r>
              <a:rPr lang="ko-KR" altLang="en-US" sz="2000" dirty="0" smtClean="0"/>
              <a:t>秦의 중국통일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낙읍으로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이동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</a:p>
          <a:p>
            <a:pPr>
              <a:buNone/>
            </a:pPr>
            <a:r>
              <a:rPr lang="en-US" altLang="ko-KR" sz="2000" dirty="0" smtClean="0"/>
              <a:t>                                             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공자 출현의 정치사회적 배경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9892" y="1916832"/>
            <a:ext cx="6993232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동주시대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89891" y="1916832"/>
            <a:ext cx="6975293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춘추전국시대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1952" y="1893456"/>
            <a:ext cx="3644063" cy="1173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춘추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5" y="1891941"/>
            <a:ext cx="3384276" cy="12003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전국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9190" y="1942352"/>
            <a:ext cx="836426" cy="1126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주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38307" y="1914978"/>
            <a:ext cx="945760" cy="11773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진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 flipV="1">
            <a:off x="4301059" y="3156027"/>
            <a:ext cx="600149" cy="184594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99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                                  	</a:t>
            </a:r>
          </a:p>
          <a:p>
            <a:pPr>
              <a:buNone/>
            </a:pPr>
            <a:r>
              <a:rPr lang="en-US" altLang="ko-KR" dirty="0" smtClean="0"/>
              <a:t>			</a:t>
            </a:r>
          </a:p>
          <a:p>
            <a:pPr>
              <a:buNone/>
            </a:pPr>
            <a:r>
              <a:rPr lang="en-US" altLang="ko-KR" sz="2400" dirty="0" smtClean="0"/>
              <a:t>			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                                         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춘추시대란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1268760"/>
            <a:ext cx="789459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tx1"/>
                </a:solidFill>
              </a:rPr>
              <a:t>동주시대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396" y="1409948"/>
            <a:ext cx="3923292" cy="10471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춘추시대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2688" y="1417638"/>
            <a:ext cx="3985472" cy="1040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전국시대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79512" y="2786758"/>
            <a:ext cx="7848872" cy="3378546"/>
          </a:xfrm>
          <a:prstGeom prst="wedgeRectCallout">
            <a:avLst>
              <a:gd name="adj1" fmla="val -17848"/>
              <a:gd name="adj2" fmla="val -6579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000" dirty="0" smtClean="0"/>
              <a:t>춘추시대</a:t>
            </a:r>
            <a:r>
              <a:rPr lang="en-US" altLang="ko-KR" sz="2000" dirty="0" smtClean="0"/>
              <a:t>, 	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주 천자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왕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)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는 약소국으로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전락</a:t>
            </a:r>
            <a:endParaRPr lang="en-US" altLang="ko-KR" dirty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		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강력한 이민족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초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)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을 방어하기 위해</a:t>
            </a:r>
            <a:endParaRPr lang="en-US" altLang="ko-KR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en-US" altLang="ko-KR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제후가 천자를 대신하여 보호자를 자처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패자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)	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			</a:t>
            </a:r>
            <a:endParaRPr lang="en-US" altLang="ko-KR" sz="2000" dirty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000" dirty="0" smtClean="0"/>
              <a:t>춘추 패자</a:t>
            </a:r>
            <a:r>
              <a:rPr lang="en-US" altLang="ko-KR" sz="2000" dirty="0" smtClean="0"/>
              <a:t>,	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제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환공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진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문공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진 목공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초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장왕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오 </a:t>
            </a:r>
            <a:r>
              <a:rPr lang="ko-KR" altLang="en-US" dirty="0" err="1">
                <a:latin typeface="양재벨라체M" pitchFamily="18" charset="-127"/>
                <a:ea typeface="양재벨라체M" pitchFamily="18" charset="-127"/>
              </a:rPr>
              <a:t>합려</a:t>
            </a:r>
            <a:r>
              <a:rPr lang="en-US" altLang="ko-KR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latin typeface="양재벨라체M" pitchFamily="18" charset="-127"/>
                <a:ea typeface="양재벨라체M" pitchFamily="18" charset="-127"/>
              </a:rPr>
              <a:t>월 </a:t>
            </a:r>
            <a:r>
              <a:rPr lang="ko-KR" altLang="en-US" dirty="0" smtClean="0">
                <a:latin typeface="양재벨라체M" pitchFamily="18" charset="-127"/>
                <a:ea typeface="양재벨라체M" pitchFamily="18" charset="-127"/>
              </a:rPr>
              <a:t>구천</a:t>
            </a:r>
            <a:endParaRPr lang="en-US" altLang="ko-KR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en-US" altLang="ko-KR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dirty="0" smtClean="0">
                <a:latin typeface="양재깨비체B" pitchFamily="18" charset="-127"/>
                <a:ea typeface="양재깨비체B" pitchFamily="18" charset="-127"/>
              </a:rPr>
              <a:t>제후들을 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모아</a:t>
            </a:r>
            <a:r>
              <a:rPr lang="en-US" altLang="ko-KR" dirty="0">
                <a:latin typeface="양재깨비체B" pitchFamily="18" charset="-127"/>
                <a:ea typeface="양재깨비체B" pitchFamily="18" charset="-127"/>
              </a:rPr>
              <a:t>(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회맹</a:t>
            </a:r>
            <a:r>
              <a:rPr lang="en-US" altLang="ko-KR" dirty="0">
                <a:latin typeface="양재깨비체B" pitchFamily="18" charset="-127"/>
                <a:ea typeface="양재깨비체B" pitchFamily="18" charset="-127"/>
              </a:rPr>
              <a:t>) </a:t>
            </a:r>
            <a:r>
              <a:rPr lang="ko-KR" altLang="en-US" dirty="0" err="1">
                <a:latin typeface="양재깨비체B" pitchFamily="18" charset="-127"/>
                <a:ea typeface="양재깨비체B" pitchFamily="18" charset="-127"/>
              </a:rPr>
              <a:t>봉건질서를</a:t>
            </a:r>
            <a:r>
              <a:rPr lang="ko-KR" altLang="en-US" dirty="0">
                <a:latin typeface="양재깨비체B" pitchFamily="18" charset="-127"/>
                <a:ea typeface="양재깨비체B" pitchFamily="18" charset="-127"/>
              </a:rPr>
              <a:t> 보호 </a:t>
            </a:r>
            <a:endParaRPr lang="en-US" altLang="ko-KR" dirty="0" smtClean="0"/>
          </a:p>
          <a:p>
            <a:pPr algn="just"/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endParaRPr lang="en-US" altLang="ko-KR" sz="2000" dirty="0"/>
          </a:p>
          <a:p>
            <a:pPr algn="just"/>
            <a:r>
              <a:rPr lang="ko-KR" altLang="en-US" sz="2000" b="1" dirty="0" err="1" smtClean="0"/>
              <a:t>춘추말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봉건의식이 약화되고 봉건질서가 해체되면서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		</a:t>
            </a:r>
            <a:r>
              <a:rPr lang="ko-KR" altLang="en-US" sz="2000" dirty="0" smtClean="0"/>
              <a:t>약소국을 멸망 병합하는 약육강식의 시대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2257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노나라 </a:t>
            </a:r>
            <a:r>
              <a:rPr lang="ko-KR" altLang="en-US" sz="2400" dirty="0" err="1" smtClean="0"/>
              <a:t>추읍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산동 </a:t>
            </a:r>
            <a:r>
              <a:rPr lang="ko-KR" altLang="en-US" sz="2400" dirty="0" err="1" smtClean="0"/>
              <a:t>곡부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출생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ko-KR" altLang="en-US" sz="2400" dirty="0" smtClean="0"/>
              <a:t>   아버지 </a:t>
            </a:r>
            <a:r>
              <a:rPr lang="ko-KR" altLang="en-US" sz="2400" dirty="0" err="1" smtClean="0"/>
              <a:t>숙량흘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宋人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어머니 顔氏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안징재</a:t>
            </a:r>
            <a:r>
              <a:rPr lang="en-US" altLang="ko-KR" sz="2400" dirty="0" smtClean="0"/>
              <a:t>)</a:t>
            </a: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altLang="zh-TW" sz="2400" kern="0" dirty="0" smtClean="0">
                <a:solidFill>
                  <a:srgbClr val="000000"/>
                </a:solidFill>
                <a:ea typeface="바탕"/>
              </a:rPr>
              <a:t>	  </a:t>
            </a:r>
            <a:r>
              <a:rPr lang="en-US" altLang="zh-TW" sz="2400" kern="0" dirty="0">
                <a:solidFill>
                  <a:srgbClr val="000000"/>
                </a:solidFill>
                <a:ea typeface="바탕"/>
              </a:rPr>
              <a:t>	</a:t>
            </a:r>
            <a:r>
              <a:rPr lang="en-US" altLang="zh-TW" sz="2400" kern="0" dirty="0" smtClean="0">
                <a:solidFill>
                  <a:srgbClr val="000000"/>
                </a:solidFill>
                <a:ea typeface="바탕"/>
              </a:rPr>
              <a:t>	</a:t>
            </a:r>
            <a:r>
              <a:rPr lang="zh-TW" altLang="en-US" sz="2400" kern="0" dirty="0" smtClean="0">
                <a:solidFill>
                  <a:srgbClr val="000000"/>
                </a:solidFill>
                <a:latin typeface="HY궁서" pitchFamily="18" charset="-127"/>
                <a:ea typeface="바탕"/>
              </a:rPr>
              <a:t>紇</a:t>
            </a:r>
            <a:r>
              <a:rPr lang="zh-TW" altLang="en-US" sz="2400" kern="0" dirty="0">
                <a:solidFill>
                  <a:srgbClr val="000000"/>
                </a:solidFill>
                <a:latin typeface="HY궁서" pitchFamily="18" charset="-127"/>
                <a:ea typeface="바탕"/>
              </a:rPr>
              <a:t>與顔氏女野合而生孔</a:t>
            </a:r>
            <a:r>
              <a:rPr lang="zh-TW" altLang="en-US" sz="2400" kern="0" dirty="0" smtClean="0">
                <a:solidFill>
                  <a:srgbClr val="000000"/>
                </a:solidFill>
                <a:latin typeface="HY궁서" pitchFamily="18" charset="-127"/>
                <a:ea typeface="바탕"/>
              </a:rPr>
              <a:t>子 </a:t>
            </a:r>
            <a:endParaRPr lang="en-US" altLang="zh-TW" sz="2400" kern="0" dirty="0" smtClean="0">
              <a:solidFill>
                <a:srgbClr val="000000"/>
              </a:solidFill>
              <a:latin typeface="HY궁서" pitchFamily="18" charset="-127"/>
              <a:ea typeface="HY궁서" pitchFamily="18" charset="-127"/>
            </a:endParaRPr>
          </a:p>
          <a:p>
            <a:pPr marL="0" indent="0" algn="just" fontAlgn="base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000000"/>
                </a:solidFill>
                <a:latin typeface="HY궁서" pitchFamily="18" charset="-127"/>
                <a:ea typeface="HY궁서" pitchFamily="18" charset="-127"/>
              </a:rPr>
              <a:t>	</a:t>
            </a:r>
            <a:r>
              <a:rPr lang="en-US" altLang="zh-TW" sz="2400" kern="0" dirty="0" smtClean="0">
                <a:solidFill>
                  <a:srgbClr val="000000"/>
                </a:solidFill>
                <a:latin typeface="HY궁서" pitchFamily="18" charset="-127"/>
                <a:ea typeface="HY궁서" pitchFamily="18" charset="-127"/>
              </a:rPr>
              <a:t>		</a:t>
            </a:r>
            <a:r>
              <a:rPr lang="zh-TW" altLang="en-US" sz="2400" kern="0" dirty="0" smtClean="0">
                <a:solidFill>
                  <a:srgbClr val="000000"/>
                </a:solidFill>
                <a:latin typeface="HY궁서" pitchFamily="18" charset="-127"/>
                <a:ea typeface="바탕"/>
              </a:rPr>
              <a:t>禱</a:t>
            </a:r>
            <a:r>
              <a:rPr lang="zh-TW" altLang="en-US" sz="2400" kern="0" dirty="0">
                <a:solidFill>
                  <a:srgbClr val="000000"/>
                </a:solidFill>
                <a:latin typeface="HY궁서" pitchFamily="18" charset="-127"/>
                <a:ea typeface="바탕"/>
              </a:rPr>
              <a:t>於尼丘得孔子</a:t>
            </a:r>
            <a:endParaRPr lang="zh-TW" altLang="en-US" sz="2400" kern="0" dirty="0">
              <a:solidFill>
                <a:srgbClr val="000000"/>
              </a:solidFill>
              <a:latin typeface="HY궁서" pitchFamily="18" charset="-127"/>
            </a:endParaRP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이름은 구(丘)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자는 </a:t>
            </a:r>
            <a:r>
              <a:rPr lang="ko-KR" altLang="en-US" sz="2400" dirty="0" err="1" smtClean="0"/>
              <a:t>중니</a:t>
            </a:r>
            <a:r>
              <a:rPr lang="ko-KR" altLang="en-US" sz="2400" dirty="0" smtClean="0"/>
              <a:t>(</a:t>
            </a:r>
            <a:r>
              <a:rPr lang="ko-KR" altLang="en-US" sz="2400" dirty="0" err="1" smtClean="0"/>
              <a:t>仲尼</a:t>
            </a:r>
            <a:r>
              <a:rPr lang="ko-KR" altLang="en-US" sz="2400" dirty="0" smtClean="0"/>
              <a:t>)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ko-KR" altLang="en-US" sz="2400" dirty="0" smtClean="0"/>
              <a:t>   가난한 </a:t>
            </a:r>
            <a:r>
              <a:rPr lang="ko-KR" altLang="en-US" sz="2400" dirty="0" err="1" smtClean="0"/>
              <a:t>어린시절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ko-KR" altLang="en-US" sz="2400" dirty="0" smtClean="0"/>
              <a:t>   어려서 제사 지내는 </a:t>
            </a:r>
            <a:r>
              <a:rPr lang="ko-KR" altLang="en-US" sz="2400" dirty="0"/>
              <a:t>놀이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곡부의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종묘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주공묘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공자孔子의 가계와 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1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관료 생활</a:t>
            </a:r>
            <a:r>
              <a:rPr lang="en-US" altLang="ko-KR" sz="2400" dirty="0" smtClean="0"/>
              <a:t>		</a:t>
            </a:r>
            <a:r>
              <a:rPr lang="ko-KR" altLang="en-US" sz="2400" dirty="0" err="1" smtClean="0"/>
              <a:t>위리</a:t>
            </a:r>
            <a:r>
              <a:rPr lang="ko-KR" altLang="en-US" sz="2000" dirty="0" err="1" smtClean="0"/>
              <a:t>委吏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승전</a:t>
            </a:r>
            <a:r>
              <a:rPr lang="ko-KR" altLang="en-US" sz="2000" dirty="0" smtClean="0"/>
              <a:t>乘田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</a:t>
            </a:r>
            <a:r>
              <a:rPr lang="en-US" altLang="ko-KR" sz="2000" dirty="0" smtClean="0"/>
              <a:t>(20</a:t>
            </a:r>
            <a:r>
              <a:rPr lang="ko-KR" altLang="en-US" sz="2000" dirty="0" smtClean="0"/>
              <a:t>세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                </a:t>
            </a:r>
          </a:p>
          <a:p>
            <a:pPr>
              <a:buNone/>
            </a:pPr>
            <a:r>
              <a:rPr lang="en-US" altLang="ko-KR" sz="2400" dirty="0" smtClean="0"/>
              <a:t>		 		</a:t>
            </a:r>
          </a:p>
          <a:p>
            <a:pPr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		</a:t>
            </a:r>
            <a:r>
              <a:rPr lang="ko-KR" altLang="en-US" sz="2400" dirty="0" err="1" smtClean="0"/>
              <a:t>중도재</a:t>
            </a:r>
            <a:r>
              <a:rPr lang="ko-KR" altLang="en-US" sz="2000" dirty="0" err="1" smtClean="0"/>
              <a:t>中都宰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사공</a:t>
            </a:r>
            <a:r>
              <a:rPr lang="ko-KR" altLang="en-US" sz="2000" dirty="0" smtClean="0"/>
              <a:t>司空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 </a:t>
            </a:r>
            <a:r>
              <a:rPr lang="ko-KR" altLang="en-US" sz="2000" dirty="0" smtClean="0"/>
              <a:t>대사구大司寇</a:t>
            </a:r>
            <a:r>
              <a:rPr lang="en-US" altLang="ko-KR" sz="2000" dirty="0" smtClean="0"/>
              <a:t>(56)</a:t>
            </a:r>
          </a:p>
          <a:p>
            <a:pPr>
              <a:buNone/>
            </a:pPr>
            <a:r>
              <a:rPr lang="en-US" altLang="ko-KR" sz="2400" dirty="0" smtClean="0"/>
              <a:t>				</a:t>
            </a:r>
            <a:r>
              <a:rPr lang="ko-KR" altLang="en-US" sz="2400" dirty="0" smtClean="0"/>
              <a:t>협곡</a:t>
            </a:r>
            <a:r>
              <a:rPr lang="ko-KR" altLang="en-US" sz="2000" dirty="0" smtClean="0"/>
              <a:t>夾谷</a:t>
            </a:r>
            <a:r>
              <a:rPr lang="ko-KR" altLang="en-US" sz="2400" dirty="0" smtClean="0"/>
              <a:t>의 회맹</a:t>
            </a:r>
            <a:r>
              <a:rPr lang="ko-KR" altLang="en-US" sz="2000" dirty="0" smtClean="0"/>
              <a:t>會盟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400" dirty="0" smtClean="0"/>
              <a:t>				</a:t>
            </a:r>
            <a:r>
              <a:rPr lang="ko-KR" altLang="en-US" sz="2400" dirty="0" err="1" smtClean="0"/>
              <a:t>예타삼도</a:t>
            </a:r>
            <a:r>
              <a:rPr lang="ko-KR" altLang="en-US" sz="2000" dirty="0" err="1" smtClean="0"/>
              <a:t>禮墮三都</a:t>
            </a:r>
            <a:r>
              <a:rPr lang="ko-KR" altLang="en-US" sz="2400" dirty="0" err="1" smtClean="0"/>
              <a:t>의</a:t>
            </a:r>
            <a:r>
              <a:rPr lang="ko-KR" altLang="en-US" sz="2400" dirty="0" smtClean="0"/>
              <a:t> 실패와 실각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10</a:t>
            </a:r>
            <a:r>
              <a:rPr lang="ko-KR" altLang="en-US" sz="2400" dirty="0" err="1" smtClean="0"/>
              <a:t>여년의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주유천하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>
                <a:latin typeface="HY궁서" pitchFamily="18" charset="-127"/>
                <a:ea typeface="HY궁서" pitchFamily="18" charset="-127"/>
              </a:rPr>
              <a:t>상가집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 개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400" dirty="0" smtClean="0"/>
              <a:t>68</a:t>
            </a:r>
            <a:r>
              <a:rPr lang="ko-KR" altLang="en-US" sz="2400" dirty="0" smtClean="0"/>
              <a:t>세에 환향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교육과 저술 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latin typeface="HY궁서" pitchFamily="18" charset="-127"/>
                <a:ea typeface="HY궁서" pitchFamily="18" charset="-127"/>
              </a:rPr>
              <a:t>춘추</a:t>
            </a:r>
            <a:r>
              <a:rPr lang="en-US" altLang="ko-KR" sz="2000" dirty="0" smtClean="0"/>
              <a:t>)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Bc479 </a:t>
            </a:r>
            <a:r>
              <a:rPr lang="ko-KR" altLang="en-US" sz="2400" dirty="0" smtClean="0"/>
              <a:t>사망</a:t>
            </a:r>
            <a:r>
              <a:rPr lang="en-US" altLang="ko-KR" sz="2400" dirty="0" smtClean="0"/>
              <a:t>(73</a:t>
            </a:r>
            <a:r>
              <a:rPr lang="ko-KR" altLang="en-US" sz="2400" dirty="0" smtClean="0"/>
              <a:t>세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 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무관의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素王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’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공자의 생애와 활동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572000" y="1916832"/>
            <a:ext cx="4067944" cy="7486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ko-KR" altLang="en-US" sz="220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周</a:t>
            </a:r>
            <a:r>
              <a:rPr lang="ko-KR" altLang="en-US" sz="2200" dirty="0" smtClean="0">
                <a:solidFill>
                  <a:schemeClr val="tx1"/>
                </a:solidFill>
              </a:rPr>
              <a:t>에 유학  </a:t>
            </a:r>
            <a:r>
              <a:rPr lang="en-US" altLang="ko-KR" sz="2200" dirty="0" smtClean="0">
                <a:solidFill>
                  <a:schemeClr val="tx1"/>
                </a:solidFill>
              </a:rPr>
              <a:t>(30</a:t>
            </a:r>
            <a:r>
              <a:rPr lang="ko-KR" altLang="en-US" sz="2200" dirty="0" smtClean="0">
                <a:solidFill>
                  <a:schemeClr val="tx1"/>
                </a:solidFill>
              </a:rPr>
              <a:t>세</a:t>
            </a:r>
            <a:r>
              <a:rPr lang="en-US" altLang="ko-KR" sz="2200" dirty="0" smtClean="0">
                <a:solidFill>
                  <a:schemeClr val="tx1"/>
                </a:solidFill>
              </a:rPr>
              <a:t>)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2200" dirty="0" smtClean="0">
                <a:solidFill>
                  <a:schemeClr val="tx1"/>
                </a:solidFill>
              </a:rPr>
              <a:t> 제자 </a:t>
            </a:r>
            <a:r>
              <a:rPr lang="ko-KR" altLang="en-US" sz="2200" dirty="0">
                <a:solidFill>
                  <a:schemeClr val="tx1"/>
                </a:solidFill>
              </a:rPr>
              <a:t>양성 </a:t>
            </a:r>
            <a:r>
              <a:rPr lang="ko-KR" altLang="en-US" sz="2200" dirty="0" smtClean="0">
                <a:solidFill>
                  <a:schemeClr val="tx1"/>
                </a:solidFill>
              </a:rPr>
              <a:t>  </a:t>
            </a:r>
            <a:r>
              <a:rPr lang="en-US" altLang="ko-KR" sz="2200" dirty="0" smtClean="0">
                <a:solidFill>
                  <a:schemeClr val="tx1"/>
                </a:solidFill>
              </a:rPr>
              <a:t>(</a:t>
            </a:r>
            <a:r>
              <a:rPr lang="ko-KR" altLang="en-US" sz="2200" kern="0" dirty="0" smtClean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朋友집단</a:t>
            </a:r>
            <a:r>
              <a:rPr lang="en-US" altLang="ko-KR" sz="2200" kern="0" dirty="0" smtClean="0">
                <a:solidFill>
                  <a:schemeClr val="tx1"/>
                </a:solidFill>
                <a:ea typeface="바탕"/>
              </a:rPr>
              <a:t>, 40</a:t>
            </a:r>
            <a:r>
              <a:rPr lang="ko-KR" altLang="en-US" sz="2200" kern="0" dirty="0" smtClean="0">
                <a:solidFill>
                  <a:schemeClr val="tx1"/>
                </a:solidFill>
                <a:ea typeface="바탕"/>
              </a:rPr>
              <a:t>세</a:t>
            </a:r>
            <a:r>
              <a:rPr lang="en-US" altLang="ko-KR" sz="2200" kern="0" dirty="0" smtClean="0">
                <a:solidFill>
                  <a:schemeClr val="tx1"/>
                </a:solidFill>
                <a:ea typeface="바탕"/>
              </a:rPr>
              <a:t>)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46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pPr marL="109728" indent="0" algn="ctr">
              <a:buNone/>
            </a:pPr>
            <a:r>
              <a:rPr lang="zh-TW" altLang="en-US" sz="6000" dirty="0" smtClean="0">
                <a:latin typeface="HY궁서" pitchFamily="18" charset="-127"/>
              </a:rPr>
              <a:t>學而時習之</a:t>
            </a:r>
            <a:r>
              <a:rPr lang="en-US" altLang="zh-TW" sz="6000" dirty="0" smtClean="0">
                <a:latin typeface="HY궁서" pitchFamily="18" charset="-127"/>
                <a:ea typeface="HY궁서" pitchFamily="18" charset="-127"/>
              </a:rPr>
              <a:t>, </a:t>
            </a:r>
            <a:r>
              <a:rPr lang="zh-TW" altLang="en-US" sz="6000" dirty="0" smtClean="0">
                <a:latin typeface="HY궁서" pitchFamily="18" charset="-127"/>
              </a:rPr>
              <a:t>不亦悅乎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교육자 공자의 사상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지식의 습득이 아닌 윤리적 행위를 배우는 것</a:t>
            </a:r>
            <a:r>
              <a:rPr lang="en-US" altLang="ko-KR" sz="2400" dirty="0" smtClean="0"/>
              <a:t>!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따라서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學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은 도덕적 본보기 학습을 의미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공자가 생각한 도덕적 본보기는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주왕조</a:t>
            </a:r>
            <a:r>
              <a:rPr lang="ko-KR" altLang="en-US" sz="2400" dirty="0" smtClean="0">
                <a:solidFill>
                  <a:srgbClr val="C00000"/>
                </a:solidFill>
                <a:latin typeface="양재깨비체B" pitchFamily="18" charset="-127"/>
                <a:ea typeface="양재깨비체B" pitchFamily="18" charset="-127"/>
              </a:rPr>
              <a:t> 초기의 문화</a:t>
            </a:r>
            <a:r>
              <a:rPr lang="en-US" altLang="ko-KR" sz="2000" dirty="0" smtClean="0"/>
              <a:t>!</a:t>
            </a:r>
          </a:p>
          <a:p>
            <a:endParaRPr lang="en-US" altLang="ko-KR" sz="26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이러한 전통으로 이후 학문은 고전에 대한 이해를 위한 주석 </a:t>
            </a:r>
            <a:r>
              <a:rPr lang="en-US" altLang="ko-KR" sz="2200" dirty="0" smtClean="0">
                <a:latin typeface="양재벨라체M" pitchFamily="18" charset="-127"/>
                <a:ea typeface="양재벨라체M" pitchFamily="18" charset="-127"/>
              </a:rPr>
              <a:t>(ex)</a:t>
            </a:r>
            <a:r>
              <a:rPr lang="ko-KR" altLang="en-US" sz="2200" dirty="0" smtClean="0">
                <a:latin typeface="양재벨라체M" pitchFamily="18" charset="-127"/>
                <a:ea typeface="양재벨라체M" pitchFamily="18" charset="-127"/>
              </a:rPr>
              <a:t>사서집주</a:t>
            </a:r>
            <a:r>
              <a:rPr lang="en-US" altLang="ko-KR" sz="22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200" dirty="0" smtClean="0"/>
              <a:t>을 중심으로 발전</a:t>
            </a:r>
            <a:r>
              <a:rPr lang="en-US" altLang="ko-KR" sz="2200" dirty="0" smtClean="0"/>
              <a:t>	</a:t>
            </a:r>
            <a:r>
              <a:rPr lang="en-US" altLang="ko-KR" sz="2400" dirty="0" smtClean="0"/>
              <a:t>	*</a:t>
            </a:r>
            <a:r>
              <a:rPr lang="ko-KR" altLang="en-US" sz="2400" dirty="0" err="1" smtClean="0"/>
              <a:t>述而不作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 배울 것인가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27784" y="3212976"/>
            <a:ext cx="6372200" cy="17281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2400" dirty="0" smtClean="0"/>
              <a:t>	</a:t>
            </a:r>
            <a:r>
              <a:rPr lang="ko-KR" altLang="en-US" sz="2000" b="1" dirty="0" smtClean="0"/>
              <a:t>왜 </a:t>
            </a:r>
            <a:r>
              <a:rPr lang="ko-KR" altLang="en-US" sz="2000" b="1" dirty="0"/>
              <a:t>주나라 초기의 문화인가  </a:t>
            </a:r>
            <a:endParaRPr lang="en-US" altLang="ko-KR" sz="2000" b="1" dirty="0" smtClean="0"/>
          </a:p>
          <a:p>
            <a:pPr lvl="2" algn="just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고립된 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중국문화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lvl="2" algn="just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천명</a:t>
            </a:r>
            <a:r>
              <a:rPr lang="ko-KR" altLang="en-US" sz="2000" dirty="0"/>
              <a:t>(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天命</a:t>
            </a:r>
            <a:r>
              <a:rPr lang="ko-KR" altLang="en-US" sz="2000" dirty="0"/>
              <a:t>)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을 받은 주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문왕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lvl="2" algn="just"/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무왕과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주공의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역성혁명과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문물정비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lvl="2" algn="just"/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찬란하고 안정된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문화시대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76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人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二</a:t>
            </a:r>
            <a:r>
              <a:rPr lang="en-US" altLang="ko-KR" sz="2400" dirty="0" smtClean="0"/>
              <a:t>),</a:t>
            </a:r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인간관계 속에 이상적인 인간상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marL="109728" indent="0"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고립된 인간의 윤리적 마음 가짐이 아니라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 	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다른 사람과의 관계에서 상호이익이 되는 행위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인의 상태</a:t>
            </a:r>
            <a:r>
              <a:rPr lang="en-US" altLang="ko-KR" sz="2400" dirty="0" smtClean="0"/>
              <a:t>,</a:t>
            </a:r>
          </a:p>
          <a:p>
            <a:pPr marL="109728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종교의식이나 손님접대에 공손한 태도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자기가 원치 않는 것을 남에게 행하지 않는다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공자의 사상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인仁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4941168"/>
            <a:ext cx="7437214" cy="1450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kern="0" dirty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실천을 중시한 공자는 </a:t>
            </a:r>
            <a:endParaRPr lang="en-US" altLang="ko-KR" sz="2400" kern="0" dirty="0" smtClean="0">
              <a:solidFill>
                <a:srgbClr val="000000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400" kern="0" dirty="0" smtClean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인을 </a:t>
            </a:r>
            <a:r>
              <a:rPr lang="ko-KR" altLang="en-US" sz="2400" kern="0" dirty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단순히 사변적으로 분석한 것이 아니라</a:t>
            </a:r>
            <a:r>
              <a:rPr lang="en-US" altLang="ko-KR" sz="2400" kern="0" dirty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, </a:t>
            </a:r>
            <a:endParaRPr lang="en-US" altLang="ko-KR" sz="2400" kern="0" dirty="0" smtClean="0">
              <a:solidFill>
                <a:srgbClr val="000000"/>
              </a:solidFill>
              <a:latin typeface="양재깨비체B" pitchFamily="18" charset="-127"/>
              <a:ea typeface="양재깨비체B" pitchFamily="18" charset="-127"/>
            </a:endParaRPr>
          </a:p>
          <a:p>
            <a:pPr algn="just"/>
            <a:r>
              <a:rPr lang="ko-KR" altLang="en-US" sz="2400" kern="0" dirty="0" smtClean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타인과의 접촉이나 일상생활 </a:t>
            </a:r>
            <a:r>
              <a:rPr lang="ko-KR" altLang="en-US" sz="2400" kern="0" dirty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속에서 파악하려 했다</a:t>
            </a:r>
            <a:r>
              <a:rPr lang="en-US" altLang="ko-KR" sz="2400" kern="0" dirty="0">
                <a:solidFill>
                  <a:srgbClr val="000000"/>
                </a:solidFill>
                <a:latin typeface="양재깨비체B" pitchFamily="18" charset="-127"/>
                <a:ea typeface="양재깨비체B" pitchFamily="18" charset="-127"/>
              </a:rPr>
              <a:t>.</a:t>
            </a:r>
            <a:endParaRPr lang="ko-KR" altLang="en-US" sz="2400" dirty="0">
              <a:latin typeface="양재깨비체B" pitchFamily="18" charset="-127"/>
              <a:ea typeface="양재깨비체B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禮</a:t>
            </a:r>
            <a:r>
              <a:rPr lang="en-US" altLang="ko-KR" sz="2800" b="1" dirty="0" smtClean="0"/>
              <a:t>, </a:t>
            </a:r>
            <a:r>
              <a:rPr lang="en-US" altLang="ko-KR" sz="2400" dirty="0" smtClean="0"/>
              <a:t> ‘</a:t>
            </a:r>
            <a:r>
              <a:rPr lang="ko-KR" altLang="en-US" sz="2800" dirty="0" smtClean="0"/>
              <a:t>제물을 바치다</a:t>
            </a:r>
            <a:r>
              <a:rPr lang="en-US" altLang="ko-KR" sz="2800" dirty="0" smtClean="0"/>
              <a:t>’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 smtClean="0"/>
              <a:t>       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세속적인 의례행위에도 확대되어 사용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      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일상 생활의 예의범절과 훌륭한 자세를 의미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endParaRPr lang="en-US" altLang="ko-KR" dirty="0" smtClean="0"/>
          </a:p>
          <a:p>
            <a:pPr lvl="3"/>
            <a:r>
              <a:rPr lang="ko-KR" altLang="en-US" sz="2000" dirty="0" smtClean="0"/>
              <a:t>군주의 가장 훌륭한 예</a:t>
            </a:r>
            <a:r>
              <a:rPr lang="en-US" altLang="ko-KR" sz="2000" dirty="0" smtClean="0"/>
              <a:t>, ‘</a:t>
            </a:r>
            <a:r>
              <a:rPr lang="ko-KR" altLang="en-US" sz="2000" dirty="0" smtClean="0"/>
              <a:t>선양</a:t>
            </a:r>
            <a:r>
              <a:rPr lang="en-US" altLang="ko-KR" sz="2000" dirty="0" smtClean="0"/>
              <a:t>’</a:t>
            </a:r>
          </a:p>
          <a:p>
            <a:pPr lvl="3"/>
            <a:r>
              <a:rPr lang="ko-KR" altLang="en-US" sz="2000" dirty="0" smtClean="0"/>
              <a:t>주周대 가족관계나 사회관계의 규범</a:t>
            </a:r>
            <a:endParaRPr lang="en-US" altLang="ko-KR" sz="2000" dirty="0" smtClean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본래 영혼을 섬기는 의식이었지만</a:t>
            </a:r>
            <a:r>
              <a:rPr lang="en-US" altLang="ko-KR" sz="2400" dirty="0" smtClean="0"/>
              <a:t>, </a:t>
            </a:r>
          </a:p>
          <a:p>
            <a:pPr>
              <a:buNone/>
            </a:pPr>
            <a:r>
              <a:rPr lang="ko-KR" altLang="en-US" sz="2400" dirty="0" smtClean="0"/>
              <a:t>  이후 사회적 행동을 통제하고 계급질서를 유지하는 수단 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공자의 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예禮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1950</TotalTime>
  <Words>301</Words>
  <Application>Microsoft Office PowerPoint</Application>
  <PresentationFormat>화면 슬라이드 쇼(4:3)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5" baseType="lpstr">
      <vt:lpstr>HY강M</vt:lpstr>
      <vt:lpstr>HY견고딕</vt:lpstr>
      <vt:lpstr>HY견명조</vt:lpstr>
      <vt:lpstr>HY궁서</vt:lpstr>
      <vt:lpstr>微軟正黑體</vt:lpstr>
      <vt:lpstr>궁서</vt:lpstr>
      <vt:lpstr>맑은 고딕</vt:lpstr>
      <vt:lpstr>바탕</vt:lpstr>
      <vt:lpstr>양재깨비체B</vt:lpstr>
      <vt:lpstr>양재벨라체M</vt:lpstr>
      <vt:lpstr>휴먼모음T</vt:lpstr>
      <vt:lpstr>Lucida Sans Unicode</vt:lpstr>
      <vt:lpstr>Verdana</vt:lpstr>
      <vt:lpstr>Wingdings</vt:lpstr>
      <vt:lpstr>Wingdings 2</vt:lpstr>
      <vt:lpstr>Wingdings 3</vt:lpstr>
      <vt:lpstr>광장</vt:lpstr>
      <vt:lpstr>인류의 스승 공자,        그리고 유교</vt:lpstr>
      <vt:lpstr>1-1. 공자 출현의 정치사회적 배경</vt:lpstr>
      <vt:lpstr>춘추시대란</vt:lpstr>
      <vt:lpstr>1-2. 공자孔子의 가계와 출생</vt:lpstr>
      <vt:lpstr>1-2. 공자의 생애와 활동</vt:lpstr>
      <vt:lpstr>2. 교육자 공자의 사상</vt:lpstr>
      <vt:lpstr>무엇을 배울 것인가</vt:lpstr>
      <vt:lpstr>2-1. 공자의 사상 – 인仁</vt:lpstr>
      <vt:lpstr>2-2. 공자의 사상 – 예禮</vt:lpstr>
      <vt:lpstr>보편타당성을 가진 예</vt:lpstr>
      <vt:lpstr>** 예교문화</vt:lpstr>
      <vt:lpstr>2-3. 군자(君子)</vt:lpstr>
      <vt:lpstr>소인(小人)</vt:lpstr>
      <vt:lpstr>2-4. 군자의 정치란</vt:lpstr>
      <vt:lpstr>군자의 도덕정치</vt:lpstr>
      <vt:lpstr>유가 경전 </vt:lpstr>
      <vt:lpstr>3. 제자백가 諸子百家</vt:lpstr>
      <vt:lpstr>결론…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공자</dc:title>
  <dc:creator>snoopy</dc:creator>
  <cp:lastModifiedBy>home</cp:lastModifiedBy>
  <cp:revision>360</cp:revision>
  <dcterms:created xsi:type="dcterms:W3CDTF">2012-10-08T07:19:28Z</dcterms:created>
  <dcterms:modified xsi:type="dcterms:W3CDTF">2020-12-27T22:28:38Z</dcterms:modified>
</cp:coreProperties>
</file>