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86" r:id="rId3"/>
    <p:sldId id="273" r:id="rId4"/>
    <p:sldId id="274" r:id="rId5"/>
    <p:sldId id="287" r:id="rId6"/>
    <p:sldId id="272" r:id="rId7"/>
    <p:sldId id="281" r:id="rId8"/>
    <p:sldId id="269" r:id="rId9"/>
    <p:sldId id="27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03D0B4-20B7-4088-88F9-61526F240899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688D1-A783-49E4-8875-E6EDAE473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0B4-20B7-4088-88F9-61526F240899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88D1-A783-49E4-8875-E6EDAE473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0B4-20B7-4088-88F9-61526F240899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88D1-A783-49E4-8875-E6EDAE473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0B4-20B7-4088-88F9-61526F240899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88D1-A783-49E4-8875-E6EDAE4731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0B4-20B7-4088-88F9-61526F240899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88D1-A783-49E4-8875-E6EDAE4731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0B4-20B7-4088-88F9-61526F240899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88D1-A783-49E4-8875-E6EDAE4731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0B4-20B7-4088-88F9-61526F240899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88D1-A783-49E4-8875-E6EDAE473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0B4-20B7-4088-88F9-61526F240899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88D1-A783-49E4-8875-E6EDAE4731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0B4-20B7-4088-88F9-61526F240899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88D1-A783-49E4-8875-E6EDAE473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103D0B4-20B7-4088-88F9-61526F240899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688D1-A783-49E4-8875-E6EDAE473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03D0B4-20B7-4088-88F9-61526F240899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688D1-A783-49E4-8875-E6EDAE4731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03D0B4-20B7-4088-88F9-61526F240899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688D1-A783-49E4-8875-E6EDAE4731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496944" cy="30587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천하통일의 숨은 공로자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전국시대 </a:t>
            </a:r>
            <a:r>
              <a:rPr lang="ko-KR" altLang="en-US" sz="2000" dirty="0" err="1" smtClean="0"/>
              <a:t>위나라</a:t>
            </a:r>
            <a:r>
              <a:rPr lang="ko-KR" altLang="en-US" sz="2000" dirty="0" smtClean="0"/>
              <a:t> 출신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공손앙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公孫鞅</a:t>
            </a:r>
            <a:r>
              <a:rPr lang="en-US" altLang="ko-KR" sz="2000" dirty="0" smtClean="0"/>
              <a:t>)</a:t>
            </a:r>
            <a:endParaRPr lang="ko-KR" altLang="en-US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진 </a:t>
            </a:r>
            <a:r>
              <a:rPr lang="ko-KR" altLang="en-US" sz="2000" dirty="0" err="1" smtClean="0"/>
              <a:t>효공의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구현령</a:t>
            </a:r>
            <a:r>
              <a:rPr lang="ko-KR" altLang="en-US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信賞必罰의 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태자의 죄를 스승에게 묻다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차</a:t>
            </a:r>
            <a:r>
              <a:rPr lang="en-US" altLang="ko-KR" sz="2000" dirty="0" smtClean="0"/>
              <a:t>(Bc359), 2</a:t>
            </a:r>
            <a:r>
              <a:rPr lang="ko-KR" altLang="en-US" sz="2000" dirty="0" smtClean="0"/>
              <a:t>차</a:t>
            </a:r>
            <a:r>
              <a:rPr lang="en-US" altLang="ko-KR" sz="2000" dirty="0" smtClean="0"/>
              <a:t>(Bc350)</a:t>
            </a:r>
            <a:r>
              <a:rPr lang="ko-KR" altLang="en-US" sz="2000" dirty="0" smtClean="0"/>
              <a:t>의 정치개혁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150000"/>
              </a:lnSpc>
            </a:pPr>
            <a:endParaRPr lang="en-US" altLang="ko-KR" sz="2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상앙</a:t>
            </a:r>
            <a:r>
              <a:rPr lang="ko-KR" altLang="en-US" sz="3200" dirty="0" smtClean="0"/>
              <a:t>商鞅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그는 누구인가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3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20"/>
            <a:ext cx="9144001" cy="682858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10" y="0"/>
            <a:ext cx="9173209" cy="68580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0" y="5446979"/>
            <a:ext cx="7380312" cy="13882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>
              <a:spcBef>
                <a:spcPts val="400"/>
              </a:spcBef>
              <a:buClr>
                <a:srgbClr val="94B6D2"/>
              </a:buClr>
              <a:buSzPct val="68000"/>
            </a:pPr>
            <a:r>
              <a:rPr lang="en-US" altLang="ko-KR" sz="24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en-US" altLang="ko-KR" sz="22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7</a:t>
            </a:r>
            <a:r>
              <a:rPr lang="ko-KR" altLang="en-US" sz="22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개의 </a:t>
            </a:r>
            <a:r>
              <a:rPr lang="ko-KR" altLang="en-US" sz="22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강한 국가들만 생존</a:t>
            </a:r>
            <a:endParaRPr lang="en-US" altLang="ko-KR" sz="2200" dirty="0" smtClean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lvl="0">
              <a:spcBef>
                <a:spcPts val="400"/>
              </a:spcBef>
              <a:buClr>
                <a:srgbClr val="94B6D2"/>
              </a:buClr>
              <a:buSzPct val="68000"/>
            </a:pPr>
            <a:r>
              <a:rPr lang="en-US" altLang="ko-KR" sz="22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2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제후국의 </a:t>
            </a:r>
            <a:r>
              <a:rPr lang="ko-KR" altLang="en-US" sz="22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작위가 아닌 독립 군주</a:t>
            </a:r>
            <a:r>
              <a:rPr lang="en-US" altLang="ko-KR" sz="22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2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王</a:t>
            </a:r>
            <a:r>
              <a:rPr lang="en-US" altLang="ko-KR" sz="22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2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칭하고</a:t>
            </a:r>
            <a:endParaRPr lang="en-US" altLang="ko-KR" sz="2200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65760" lvl="0" indent="-256032">
              <a:spcBef>
                <a:spcPts val="400"/>
              </a:spcBef>
              <a:buClr>
                <a:srgbClr val="94B6D2"/>
              </a:buClr>
              <a:buSzPct val="68000"/>
            </a:pPr>
            <a:r>
              <a:rPr lang="en-US" altLang="ko-KR" sz="22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	</a:t>
            </a:r>
            <a:r>
              <a:rPr lang="ko-KR" altLang="en-US" sz="22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혈연이 </a:t>
            </a:r>
            <a:r>
              <a:rPr lang="ko-KR" altLang="en-US" sz="22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아닌</a:t>
            </a:r>
            <a:r>
              <a:rPr lang="en-US" altLang="ko-KR" sz="22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2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봉건제 탈피</a:t>
            </a:r>
            <a:r>
              <a:rPr lang="en-US" altLang="ko-KR" sz="22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2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능력 </a:t>
            </a:r>
            <a:r>
              <a:rPr lang="ko-KR" altLang="en-US" sz="22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위주로 인재 선발</a:t>
            </a:r>
            <a:endParaRPr lang="ko-KR" altLang="en-US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461702" y="4794535"/>
            <a:ext cx="2555268" cy="10341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0000"/>
                </a:solidFill>
              </a:rPr>
              <a:t>변법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變法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-48987" y="2575527"/>
            <a:ext cx="6649686" cy="2880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춘추시대 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		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전국시대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400" dirty="0" smtClean="0">
                <a:solidFill>
                  <a:schemeClr val="tx1"/>
                </a:solidFill>
                <a:latin typeface="양재벨라체M" panose="02020603020101020101" pitchFamily="18" charset="-127"/>
                <a:ea typeface="양재벨라체M" panose="02020603020101020101" pitchFamily="18" charset="-127"/>
              </a:rPr>
              <a:t>	</a:t>
            </a:r>
          </a:p>
          <a:p>
            <a:pPr algn="just"/>
            <a:r>
              <a:rPr lang="en-US" altLang="ko-KR" sz="2400" dirty="0">
                <a:solidFill>
                  <a:schemeClr val="tx1"/>
                </a:solidFill>
                <a:latin typeface="양재벨라체M" panose="02020603020101020101" pitchFamily="18" charset="-127"/>
                <a:ea typeface="양재벨라체M" panose="02020603020101020101" pitchFamily="18" charset="-127"/>
              </a:rPr>
              <a:t>	</a:t>
            </a:r>
            <a:r>
              <a:rPr lang="ko-KR" altLang="en-US" sz="24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읍제</a:t>
            </a:r>
            <a:r>
              <a:rPr lang="en-US" altLang="ko-KR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		</a:t>
            </a:r>
            <a:r>
              <a:rPr lang="ko-KR" altLang="en-US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영토</a:t>
            </a:r>
            <a:endParaRPr lang="en-US" altLang="ko-KR" sz="2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r>
              <a:rPr lang="en-US" altLang="ko-KR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제후</a:t>
            </a:r>
            <a:r>
              <a:rPr lang="en-US" altLang="ko-KR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작위</a:t>
            </a:r>
            <a:r>
              <a:rPr lang="en-US" altLang="ko-KR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		</a:t>
            </a:r>
            <a:r>
              <a:rPr lang="ko-KR" altLang="en-US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군주</a:t>
            </a:r>
            <a:r>
              <a:rPr lang="en-US" altLang="ko-KR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왕</a:t>
            </a:r>
            <a:r>
              <a:rPr lang="en-US" altLang="ko-KR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algn="just"/>
            <a:r>
              <a:rPr lang="en-US" altLang="ko-KR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혈연집단</a:t>
            </a:r>
            <a:r>
              <a:rPr lang="en-US" altLang="ko-KR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	</a:t>
            </a:r>
            <a:r>
              <a:rPr lang="ko-KR" altLang="en-US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관료</a:t>
            </a:r>
            <a:endParaRPr lang="en-US" altLang="ko-KR" sz="24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/>
            <a:r>
              <a:rPr lang="en-US" altLang="ko-KR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봉건제 </a:t>
            </a:r>
            <a:r>
              <a:rPr lang="en-US" altLang="ko-KR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		</a:t>
            </a:r>
            <a:r>
              <a:rPr lang="ko-KR" altLang="en-US" sz="24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군현제</a:t>
            </a:r>
            <a:endParaRPr lang="ko-KR" altLang="en-US" sz="2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2771800" y="3026604"/>
            <a:ext cx="792088" cy="484632"/>
          </a:xfrm>
          <a:prstGeom prst="rightArrow">
            <a:avLst/>
          </a:prstGeom>
          <a:gradFill>
            <a:gsLst>
              <a:gs pos="19850">
                <a:srgbClr val="811F00"/>
              </a:gs>
              <a:gs pos="0">
                <a:schemeClr val="accent2">
                  <a:shade val="15000"/>
                  <a:satMod val="180000"/>
                </a:schemeClr>
              </a:gs>
              <a:gs pos="50000">
                <a:schemeClr val="accent2">
                  <a:shade val="45000"/>
                  <a:satMod val="170000"/>
                </a:schemeClr>
              </a:gs>
              <a:gs pos="70000">
                <a:schemeClr val="accent2">
                  <a:tint val="99000"/>
                  <a:shade val="65000"/>
                  <a:satMod val="155000"/>
                </a:schemeClr>
              </a:gs>
              <a:gs pos="100000">
                <a:schemeClr val="accent2">
                  <a:tint val="95500"/>
                  <a:shade val="100000"/>
                  <a:satMod val="15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폭발 1 15"/>
          <p:cNvSpPr/>
          <p:nvPr/>
        </p:nvSpPr>
        <p:spPr>
          <a:xfrm>
            <a:off x="1972006" y="3376859"/>
            <a:ext cx="2066528" cy="211065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철기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740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>
              <a:lnSpc>
                <a:spcPct val="150000"/>
              </a:lnSpc>
              <a:buClr>
                <a:srgbClr val="94B6D2"/>
              </a:buClr>
            </a:pP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철기 보급과 </a:t>
            </a:r>
            <a:r>
              <a:rPr lang="ko-KR" altLang="en-US" sz="24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농업혁명</a:t>
            </a:r>
            <a:endParaRPr lang="en-US" altLang="ko-KR" sz="2400" dirty="0" smtClean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lvl="0">
              <a:lnSpc>
                <a:spcPct val="150000"/>
              </a:lnSpc>
              <a:buClr>
                <a:srgbClr val="94B6D2"/>
              </a:buClr>
            </a:pPr>
            <a:endParaRPr lang="en-US" altLang="ko-KR" sz="2400" dirty="0" smtClean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lvl="0">
              <a:lnSpc>
                <a:spcPct val="150000"/>
              </a:lnSpc>
              <a:buClr>
                <a:srgbClr val="94B6D2"/>
              </a:buClr>
            </a:pPr>
            <a:r>
              <a:rPr lang="ko-KR" altLang="en-US" sz="2400" dirty="0" err="1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씨족공동체</a:t>
            </a:r>
            <a:r>
              <a:rPr lang="en-US" altLang="ko-KR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邑</a:t>
            </a:r>
            <a:r>
              <a:rPr lang="en-US" altLang="ko-KR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해체와 家의 성립 </a:t>
            </a:r>
            <a:endParaRPr lang="en-US" altLang="ko-KR" sz="2400" dirty="0" smtClean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lvl="0">
              <a:lnSpc>
                <a:spcPct val="150000"/>
              </a:lnSpc>
              <a:buClr>
                <a:srgbClr val="94B6D2"/>
              </a:buClr>
            </a:pPr>
            <a:r>
              <a:rPr lang="ko-KR" altLang="en-US" sz="24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상공업과 </a:t>
            </a: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도시의 발달</a:t>
            </a:r>
            <a:r>
              <a:rPr lang="en-US" altLang="ko-KR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화폐경제의 </a:t>
            </a:r>
            <a:r>
              <a:rPr lang="ko-KR" altLang="en-US" sz="24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출현</a:t>
            </a:r>
            <a:endParaRPr lang="en-US" altLang="ko-KR" sz="2400" dirty="0" smtClean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09728" lvl="0">
              <a:lnSpc>
                <a:spcPct val="150000"/>
              </a:lnSpc>
              <a:buClr>
                <a:srgbClr val="94B6D2"/>
              </a:buClr>
            </a:pPr>
            <a:r>
              <a:rPr lang="ko-KR" altLang="en-US" sz="2400" dirty="0" smtClean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사상가 </a:t>
            </a: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집단</a:t>
            </a:r>
            <a:r>
              <a:rPr lang="en-US" altLang="ko-KR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 err="1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제자백가</a:t>
            </a:r>
            <a:r>
              <a:rPr lang="en-US" altLang="ko-KR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출현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전국시대 </a:t>
            </a:r>
            <a:r>
              <a:rPr lang="ko-KR" altLang="en-US" dirty="0" err="1" smtClean="0"/>
              <a:t>사회경제상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07904" y="1628800"/>
            <a:ext cx="5112568" cy="8640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농업생산력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(7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과 생산량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(3-4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 증대</a:t>
            </a:r>
            <a:endParaRPr lang="en-US" altLang="ko-KR" sz="20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잉여노동인구 발생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ko-KR" altLang="en-US" sz="20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4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전국시대 변법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3664" y="0"/>
            <a:ext cx="9144000" cy="68604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051720" y="2492896"/>
            <a:ext cx="1562472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rgbClr val="FF0000"/>
                </a:solidFill>
              </a:rPr>
              <a:t>상앙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4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전국시대 </a:t>
            </a:r>
            <a:r>
              <a:rPr lang="ko-KR" altLang="en-US" sz="2800" dirty="0" err="1" smtClean="0"/>
              <a:t>위나라</a:t>
            </a:r>
            <a:r>
              <a:rPr lang="ko-KR" altLang="en-US" sz="2800" dirty="0" smtClean="0"/>
              <a:t> 출신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err="1" smtClean="0"/>
              <a:t>공손앙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公孫鞅</a:t>
            </a:r>
            <a:r>
              <a:rPr lang="en-US" altLang="ko-KR" sz="2800" dirty="0" smtClean="0"/>
              <a:t>)</a:t>
            </a:r>
            <a:endParaRPr lang="ko-KR" altLang="en-US" sz="2800" dirty="0" smtClean="0"/>
          </a:p>
          <a:p>
            <a:pPr>
              <a:lnSpc>
                <a:spcPct val="150000"/>
              </a:lnSpc>
            </a:pP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진 </a:t>
            </a:r>
            <a:r>
              <a:rPr lang="ko-KR" altLang="en-US" sz="2800" dirty="0" err="1" smtClean="0"/>
              <a:t>효공의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구현령</a:t>
            </a:r>
            <a:r>
              <a:rPr lang="ko-KR" altLang="en-US" sz="28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信賞必罰의 법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태자의 죄를 스승에게 묻다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 smtClean="0"/>
              <a:t>1</a:t>
            </a:r>
            <a:r>
              <a:rPr lang="ko-KR" altLang="en-US" sz="2800" dirty="0" smtClean="0"/>
              <a:t>차</a:t>
            </a:r>
            <a:r>
              <a:rPr lang="en-US" altLang="ko-KR" sz="2800" dirty="0" smtClean="0"/>
              <a:t>(Bc359), 2</a:t>
            </a:r>
            <a:r>
              <a:rPr lang="ko-KR" altLang="en-US" sz="2800" dirty="0" smtClean="0"/>
              <a:t>차</a:t>
            </a:r>
            <a:r>
              <a:rPr lang="en-US" altLang="ko-KR" sz="2800" dirty="0" smtClean="0"/>
              <a:t>(Bc350)</a:t>
            </a:r>
            <a:r>
              <a:rPr lang="ko-KR" altLang="en-US" sz="2800" dirty="0" smtClean="0"/>
              <a:t>의 정치개혁</a:t>
            </a:r>
            <a:r>
              <a:rPr lang="en-US" altLang="ko-KR" sz="2800" dirty="0" smtClean="0"/>
              <a:t> </a:t>
            </a:r>
          </a:p>
          <a:p>
            <a:pPr>
              <a:lnSpc>
                <a:spcPct val="150000"/>
              </a:lnSpc>
            </a:pPr>
            <a:endParaRPr lang="en-US" altLang="ko-KR" sz="2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상앙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그는 누구인가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2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1</a:t>
            </a:r>
            <a:r>
              <a:rPr lang="ko-KR" altLang="en-US" dirty="0" err="1" smtClean="0"/>
              <a:t>차변법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효공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bc359)</a:t>
            </a:r>
          </a:p>
          <a:p>
            <a:pPr lvl="2" fontAlgn="base"/>
            <a:r>
              <a:rPr lang="ko-KR" altLang="en-US" dirty="0" smtClean="0"/>
              <a:t>호구조사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연좌제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십오제</a:t>
            </a:r>
            <a:r>
              <a:rPr lang="en-US" altLang="ko-KR" dirty="0" smtClean="0"/>
              <a:t>)</a:t>
            </a:r>
          </a:p>
          <a:p>
            <a:pPr lvl="2" fontAlgn="base"/>
            <a:r>
              <a:rPr lang="ko-KR" altLang="en-US" dirty="0" smtClean="0"/>
              <a:t>분가정책 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군공의</a:t>
            </a:r>
            <a:r>
              <a:rPr lang="ko-KR" altLang="en-US" dirty="0" smtClean="0"/>
              <a:t> 장려 </a:t>
            </a:r>
            <a:r>
              <a:rPr lang="ko-KR" altLang="en-US" sz="1800" dirty="0" err="1" smtClean="0"/>
              <a:t>軍功授爵制</a:t>
            </a:r>
            <a:endParaRPr lang="en-US" altLang="ko-KR" sz="1800" dirty="0" smtClean="0"/>
          </a:p>
          <a:p>
            <a:pPr lvl="2" fontAlgn="base"/>
            <a:r>
              <a:rPr lang="ko-KR" altLang="en-US" dirty="0" smtClean="0"/>
              <a:t>농업의 장려  </a:t>
            </a:r>
            <a:r>
              <a:rPr lang="ko-KR" altLang="en-US" sz="1800" dirty="0" err="1" smtClean="0"/>
              <a:t>重農抑商政策</a:t>
            </a:r>
            <a:endParaRPr lang="ko-KR" altLang="en-US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2</a:t>
            </a:r>
            <a:r>
              <a:rPr lang="ko-KR" altLang="en-US" dirty="0" err="1" smtClean="0"/>
              <a:t>차변법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효공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bc350)</a:t>
            </a:r>
          </a:p>
          <a:p>
            <a:pPr lvl="2" fontAlgn="base"/>
            <a:r>
              <a:rPr lang="ko-KR" altLang="en-US" dirty="0" smtClean="0"/>
              <a:t>군현제적 지배체제 확립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토지수여제도 </a:t>
            </a:r>
            <a:r>
              <a:rPr lang="ko-KR" altLang="en-US" sz="1800" dirty="0" err="1" smtClean="0"/>
              <a:t>授田制</a:t>
            </a:r>
            <a:endParaRPr lang="en-US" altLang="ko-KR" sz="1800" dirty="0" smtClean="0"/>
          </a:p>
          <a:p>
            <a:pPr lvl="2" fontAlgn="base"/>
            <a:r>
              <a:rPr lang="ko-KR" altLang="en-US" dirty="0" smtClean="0"/>
              <a:t>부세와 토지제도 개혁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상앙의</a:t>
            </a:r>
            <a:r>
              <a:rPr lang="ko-KR" altLang="en-US" dirty="0" smtClean="0"/>
              <a:t> 변법과 효과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1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조량과의</a:t>
            </a:r>
            <a:r>
              <a:rPr lang="ko-KR" altLang="en-US" sz="2400" dirty="0" smtClean="0"/>
              <a:t> 대화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‘</a:t>
            </a:r>
            <a:r>
              <a:rPr lang="ko-KR" altLang="en-US" sz="2400" dirty="0" err="1" smtClean="0">
                <a:latin typeface="HY궁서" pitchFamily="18" charset="-127"/>
                <a:ea typeface="HY궁서" pitchFamily="18" charset="-127"/>
              </a:rPr>
              <a:t>상앙은</a:t>
            </a:r>
            <a:r>
              <a:rPr lang="ko-KR" altLang="en-US" sz="2400" dirty="0" smtClean="0">
                <a:latin typeface="HY궁서" pitchFamily="18" charset="-127"/>
                <a:ea typeface="HY궁서" pitchFamily="18" charset="-127"/>
              </a:rPr>
              <a:t> 아침이슬</a:t>
            </a:r>
            <a:r>
              <a:rPr lang="en-US" altLang="ko-KR" sz="2400" dirty="0" smtClean="0">
                <a:latin typeface="HY궁서" pitchFamily="18" charset="-127"/>
                <a:ea typeface="HY궁서" pitchFamily="18" charset="-127"/>
              </a:rPr>
              <a:t>!</a:t>
            </a:r>
            <a:r>
              <a:rPr lang="en-US" altLang="ko-KR" sz="2400" dirty="0" smtClean="0"/>
              <a:t>’</a:t>
            </a:r>
            <a:endParaRPr lang="ko-KR" altLang="en-US" sz="2400" dirty="0" smtClean="0"/>
          </a:p>
          <a:p>
            <a:r>
              <a:rPr lang="en-US" altLang="ko-KR" sz="2400" dirty="0" smtClean="0"/>
              <a:t>Bc338, </a:t>
            </a:r>
            <a:r>
              <a:rPr lang="ko-KR" altLang="en-US" sz="2400" dirty="0" smtClean="0"/>
              <a:t> 모반죄로 거열형車裂刑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4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초나라 오기</a:t>
            </a:r>
            <a:endParaRPr lang="en-US" altLang="ko-KR" sz="2400" dirty="0" smtClean="0">
              <a:latin typeface="양재벨라체M" panose="02020603020101020101" pitchFamily="18" charset="-127"/>
              <a:ea typeface="양재벨라체M" panose="02020603020101020101" pitchFamily="18" charset="-127"/>
            </a:endParaRPr>
          </a:p>
          <a:p>
            <a:r>
              <a:rPr lang="ko-KR" altLang="en-US" sz="24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진나라 이사</a:t>
            </a:r>
            <a:endParaRPr lang="en-US" altLang="ko-KR" sz="2400" dirty="0" smtClean="0">
              <a:latin typeface="양재벨라체M" panose="02020603020101020101" pitchFamily="18" charset="-127"/>
              <a:ea typeface="양재벨라체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상앙의</a:t>
            </a:r>
            <a:r>
              <a:rPr lang="ko-KR" altLang="en-US" dirty="0" smtClean="0"/>
              <a:t> 비참한 말로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5359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사마천의</a:t>
            </a:r>
            <a:r>
              <a:rPr lang="ko-KR" altLang="en-US" sz="2400" dirty="0" smtClean="0"/>
              <a:t> 평가</a:t>
            </a:r>
            <a:endParaRPr lang="en-US" altLang="ko-KR" sz="2400" dirty="0" smtClean="0"/>
          </a:p>
          <a:p>
            <a:pPr marL="109728" indent="0" algn="just">
              <a:buNone/>
            </a:pPr>
            <a:r>
              <a:rPr lang="en-US" altLang="ko-KR" sz="2000" dirty="0" smtClean="0"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2000" dirty="0" err="1" smtClean="0">
                <a:latin typeface="HY궁서" pitchFamily="18" charset="-127"/>
                <a:ea typeface="HY궁서" pitchFamily="18" charset="-127"/>
              </a:rPr>
              <a:t>상군은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 천성이 각박한 사람이다</a:t>
            </a:r>
            <a:r>
              <a:rPr lang="en-US" altLang="ko-KR" sz="2000" dirty="0" smtClean="0">
                <a:latin typeface="HY궁서" pitchFamily="18" charset="-127"/>
                <a:ea typeface="HY궁서" pitchFamily="18" charset="-127"/>
              </a:rPr>
              <a:t>. 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그가 당초 제왕의 도로써 </a:t>
            </a:r>
            <a:r>
              <a:rPr lang="ko-KR" altLang="en-US" sz="2000" dirty="0" err="1" smtClean="0">
                <a:latin typeface="HY궁서" pitchFamily="18" charset="-127"/>
                <a:ea typeface="HY궁서" pitchFamily="18" charset="-127"/>
              </a:rPr>
              <a:t>효공에게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 유세한 것을 살펴보면</a:t>
            </a:r>
            <a:r>
              <a:rPr lang="en-US" altLang="ko-KR" sz="2000" dirty="0" smtClean="0">
                <a:latin typeface="HY궁서" pitchFamily="18" charset="-127"/>
                <a:ea typeface="HY궁서" pitchFamily="18" charset="-127"/>
              </a:rPr>
              <a:t>, 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허위의 설을 늘어놓은 것이지 그의 진심이 아니었다</a:t>
            </a:r>
            <a:r>
              <a:rPr lang="en-US" altLang="ko-KR" sz="2000" dirty="0" smtClean="0">
                <a:latin typeface="HY궁서" pitchFamily="18" charset="-127"/>
                <a:ea typeface="HY궁서" pitchFamily="18" charset="-127"/>
              </a:rPr>
              <a:t>. 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군주의 총애를 받은 </a:t>
            </a:r>
            <a:r>
              <a:rPr lang="ko-KR" altLang="en-US" sz="2000" dirty="0" err="1" smtClean="0">
                <a:latin typeface="HY궁서" pitchFamily="18" charset="-127"/>
                <a:ea typeface="HY궁서" pitchFamily="18" charset="-127"/>
              </a:rPr>
              <a:t>태감에게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 주선을 부탁하고 등용된 후에는 공자 건을 처형하고 위의 장군 </a:t>
            </a:r>
            <a:r>
              <a:rPr lang="ko-KR" altLang="en-US" sz="2000" dirty="0" err="1" smtClean="0">
                <a:latin typeface="HY궁서" pitchFamily="18" charset="-127"/>
                <a:ea typeface="HY궁서" pitchFamily="18" charset="-127"/>
              </a:rPr>
              <a:t>앙을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 속이고 </a:t>
            </a:r>
            <a:r>
              <a:rPr lang="ko-KR" altLang="en-US" sz="2000" dirty="0" err="1" smtClean="0">
                <a:latin typeface="HY궁서" pitchFamily="18" charset="-127"/>
                <a:ea typeface="HY궁서" pitchFamily="18" charset="-127"/>
              </a:rPr>
              <a:t>조량의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 충고를 따르지 않는 것은 역시 </a:t>
            </a:r>
            <a:r>
              <a:rPr lang="ko-KR" altLang="en-US" sz="2000" dirty="0" err="1" smtClean="0">
                <a:latin typeface="HY궁서" pitchFamily="18" charset="-127"/>
                <a:ea typeface="HY궁서" pitchFamily="18" charset="-127"/>
              </a:rPr>
              <a:t>상군이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 은정이 적음을 충분히 증명해준다</a:t>
            </a:r>
            <a:r>
              <a:rPr lang="en-US" altLang="ko-KR" sz="2000" dirty="0" smtClean="0">
                <a:latin typeface="HY궁서" pitchFamily="18" charset="-127"/>
                <a:ea typeface="HY궁서" pitchFamily="18" charset="-127"/>
              </a:rPr>
              <a:t>..</a:t>
            </a:r>
            <a:r>
              <a:rPr lang="ko-KR" altLang="en-US" sz="2000" dirty="0" err="1" smtClean="0">
                <a:latin typeface="HY궁서" pitchFamily="18" charset="-127"/>
                <a:ea typeface="HY궁서" pitchFamily="18" charset="-127"/>
              </a:rPr>
              <a:t>상군이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 결국 </a:t>
            </a:r>
            <a:r>
              <a:rPr lang="ko-KR" altLang="en-US" sz="2000" dirty="0" err="1" smtClean="0">
                <a:latin typeface="HY궁서" pitchFamily="18" charset="-127"/>
                <a:ea typeface="HY궁서" pitchFamily="18" charset="-127"/>
              </a:rPr>
              <a:t>진에서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 악명을 얻게 된 것은 그만한 이유가 있는 것이다</a:t>
            </a:r>
            <a:r>
              <a:rPr lang="en-US" altLang="ko-KR" sz="2000" dirty="0" smtClean="0">
                <a:latin typeface="HY궁서" pitchFamily="18" charset="-127"/>
                <a:ea typeface="HY궁서" pitchFamily="18" charset="-127"/>
              </a:rPr>
              <a:t>.”</a:t>
            </a:r>
            <a:endParaRPr lang="ko-KR" altLang="en-US" sz="2000" dirty="0">
              <a:latin typeface="HY궁서" pitchFamily="18" charset="-127"/>
              <a:ea typeface="HY궁서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상앙</a:t>
            </a:r>
            <a:r>
              <a:rPr lang="en-US" altLang="ko-KR" dirty="0"/>
              <a:t> </a:t>
            </a:r>
            <a:r>
              <a:rPr lang="ko-KR" altLang="en-US" dirty="0" smtClean="0"/>
              <a:t>변법에 대한 평가와 그 의의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8866" y="3933056"/>
            <a:ext cx="8274953" cy="27134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err="1" smtClean="0">
                <a:solidFill>
                  <a:schemeClr val="tx1"/>
                </a:solidFill>
              </a:rPr>
              <a:t>상앙이</a:t>
            </a:r>
            <a:r>
              <a:rPr lang="ko-KR" altLang="en-US" sz="2400" dirty="0" smtClean="0">
                <a:solidFill>
                  <a:schemeClr val="tx1"/>
                </a:solidFill>
              </a:rPr>
              <a:t> 실시한 변법의 의의</a:t>
            </a:r>
            <a:r>
              <a:rPr lang="en-US" altLang="ko-KR" sz="2000" dirty="0">
                <a:solidFill>
                  <a:schemeClr val="tx1"/>
                </a:solidFill>
              </a:rPr>
              <a:t>	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400" dirty="0" err="1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상앙의</a:t>
            </a:r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변법은 대단히 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성공적이어서 </a:t>
            </a:r>
            <a:endParaRPr lang="en-US" altLang="ko-KR" sz="2400" dirty="0" smtClean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400" dirty="0" err="1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서북방의</a:t>
            </a:r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후진국 진을 단숨에 최강국으로 성장시켜 </a:t>
            </a:r>
            <a:endParaRPr lang="en-US" altLang="ko-KR" sz="2400" dirty="0" smtClean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천하통일의 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대업을 </a:t>
            </a:r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이룰 수 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있는 초석을 </a:t>
            </a:r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이루었다</a:t>
            </a:r>
            <a:r>
              <a:rPr lang="en-US" altLang="ko-KR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그  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영향력도 지대하여</a:t>
            </a:r>
            <a:r>
              <a:rPr lang="en-US" altLang="ko-KR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 </a:t>
            </a:r>
            <a:endParaRPr lang="en-US" altLang="ko-KR" sz="2400" dirty="0" smtClean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4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이후 </a:t>
            </a:r>
            <a:r>
              <a:rPr lang="ko-KR" altLang="en-US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동아시아 통치의 기본원리를 제공하고 있다</a:t>
            </a:r>
            <a:r>
              <a:rPr lang="en-US" altLang="ko-KR" sz="24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83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주황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257</Words>
  <Application>Microsoft Office PowerPoint</Application>
  <PresentationFormat>화면 슬라이드 쇼(4:3)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HY궁서</vt:lpstr>
      <vt:lpstr>맑은 고딕</vt:lpstr>
      <vt:lpstr>양재벨라체M</vt:lpstr>
      <vt:lpstr>휴먼모음T</vt:lpstr>
      <vt:lpstr>Lucida Sans Unicode</vt:lpstr>
      <vt:lpstr>Verdana</vt:lpstr>
      <vt:lpstr>Wingdings 2</vt:lpstr>
      <vt:lpstr>Wingdings 3</vt:lpstr>
      <vt:lpstr>광장</vt:lpstr>
      <vt:lpstr>천하통일의 숨은 공로자, 상앙</vt:lpstr>
      <vt:lpstr>1. 상앙商鞅, 그는 누구인가</vt:lpstr>
      <vt:lpstr>PowerPoint 프레젠테이션</vt:lpstr>
      <vt:lpstr>전국시대 사회경제상</vt:lpstr>
      <vt:lpstr>PowerPoint 프레젠테이션</vt:lpstr>
      <vt:lpstr>1. 상앙, 그는 누구인가</vt:lpstr>
      <vt:lpstr>2. 상앙의 변법과 효과</vt:lpstr>
      <vt:lpstr>3. 상앙의 비참한 말로</vt:lpstr>
      <vt:lpstr>4. 상앙 변법에 대한 평가와 그 의의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천하통일의 숨은 공로자,  상앙</dc:title>
  <dc:creator>경이</dc:creator>
  <cp:lastModifiedBy>home</cp:lastModifiedBy>
  <cp:revision>89</cp:revision>
  <dcterms:created xsi:type="dcterms:W3CDTF">2016-09-19T23:23:59Z</dcterms:created>
  <dcterms:modified xsi:type="dcterms:W3CDTF">2020-12-27T22:30:49Z</dcterms:modified>
</cp:coreProperties>
</file>