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305" r:id="rId3"/>
    <p:sldId id="344" r:id="rId4"/>
    <p:sldId id="265" r:id="rId5"/>
    <p:sldId id="307" r:id="rId6"/>
    <p:sldId id="358" r:id="rId7"/>
    <p:sldId id="266" r:id="rId8"/>
    <p:sldId id="350" r:id="rId9"/>
    <p:sldId id="397" r:id="rId10"/>
    <p:sldId id="368" r:id="rId11"/>
    <p:sldId id="269" r:id="rId12"/>
    <p:sldId id="313" r:id="rId13"/>
    <p:sldId id="356" r:id="rId14"/>
    <p:sldId id="315" r:id="rId15"/>
    <p:sldId id="335" r:id="rId16"/>
    <p:sldId id="341" r:id="rId17"/>
    <p:sldId id="274" r:id="rId18"/>
    <p:sldId id="278" r:id="rId19"/>
    <p:sldId id="289" r:id="rId20"/>
    <p:sldId id="291" r:id="rId21"/>
    <p:sldId id="28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8B0A3A-117B-4965-9660-2898A6797E51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636410-F588-49BD-93CE-2162E0E70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0A3A-117B-4965-9660-2898A6797E51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6410-F588-49BD-93CE-2162E0E70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0A3A-117B-4965-9660-2898A6797E51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6410-F588-49BD-93CE-2162E0E70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0A3A-117B-4965-9660-2898A6797E51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6410-F588-49BD-93CE-2162E0E702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0A3A-117B-4965-9660-2898A6797E51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6410-F588-49BD-93CE-2162E0E702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0A3A-117B-4965-9660-2898A6797E51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6410-F588-49BD-93CE-2162E0E702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0A3A-117B-4965-9660-2898A6797E51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6410-F588-49BD-93CE-2162E0E70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0A3A-117B-4965-9660-2898A6797E51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6410-F588-49BD-93CE-2162E0E702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0A3A-117B-4965-9660-2898A6797E51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6410-F588-49BD-93CE-2162E0E70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38B0A3A-117B-4965-9660-2898A6797E51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6410-F588-49BD-93CE-2162E0E70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8B0A3A-117B-4965-9660-2898A6797E51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636410-F588-49BD-93CE-2162E0E702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38B0A3A-117B-4965-9660-2898A6797E51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0636410-F588-49BD-93CE-2162E0E70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72" y="1285860"/>
            <a:ext cx="7772400" cy="351129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시대의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지식인 </a:t>
            </a:r>
            <a:r>
              <a:rPr lang="ko-KR" altLang="en-US" dirty="0" err="1" smtClean="0"/>
              <a:t>司馬遷과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사기 집필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altLang="ko-KR" sz="2400" b="1" dirty="0" smtClean="0">
              <a:latin typeface="궁서" pitchFamily="18" charset="-127"/>
              <a:ea typeface="궁서" pitchFamily="18" charset="-127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“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주공이 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죽은지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5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백년만에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공자가 나왔으며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공자가 죽은 </a:t>
            </a:r>
            <a:endParaRPr lang="en-US" altLang="ko-KR" sz="2400" dirty="0" smtClean="0">
              <a:latin typeface="궁서" pitchFamily="18" charset="-127"/>
              <a:ea typeface="궁서" pitchFamily="18" charset="-127"/>
            </a:endParaRPr>
          </a:p>
          <a:p>
            <a:pPr algn="just">
              <a:lnSpc>
                <a:spcPct val="150000"/>
              </a:lnSpc>
              <a:buNone/>
            </a:pP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뒤로 오늘날에 이르러 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5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백년이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되었다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.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이제 바야흐로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明</a:t>
            </a:r>
            <a:endParaRPr lang="en-US" altLang="ko-KR" sz="2400" dirty="0">
              <a:latin typeface="HY견명조" pitchFamily="18" charset="-127"/>
              <a:ea typeface="HY견명조" pitchFamily="18" charset="-127"/>
            </a:endParaRPr>
          </a:p>
          <a:p>
            <a:pPr algn="just">
              <a:lnSpc>
                <a:spcPct val="150000"/>
              </a:lnSpc>
              <a:buNone/>
            </a:pP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世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를 뒤이어 易傳을 바로잡고 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 ‘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春秋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’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를 계승하고  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시서예</a:t>
            </a:r>
            <a:endParaRPr lang="en-US" altLang="ko-KR" sz="2400" dirty="0" smtClean="0">
              <a:latin typeface="궁서" pitchFamily="18" charset="-127"/>
              <a:ea typeface="궁서" pitchFamily="18" charset="-127"/>
            </a:endParaRPr>
          </a:p>
          <a:p>
            <a:pPr algn="just">
              <a:lnSpc>
                <a:spcPct val="150000"/>
              </a:lnSpc>
              <a:buNone/>
            </a:pP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악의 宗旨를 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바탕삼을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때이거늘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400" b="1" dirty="0" smtClean="0">
                <a:solidFill>
                  <a:srgbClr val="0070C0"/>
                </a:solidFill>
                <a:latin typeface="궁서" pitchFamily="18" charset="-127"/>
                <a:ea typeface="궁서" pitchFamily="18" charset="-127"/>
              </a:rPr>
              <a:t>너는 여기에 뜻이 있느냐</a:t>
            </a:r>
            <a:r>
              <a:rPr lang="en-US" altLang="ko-KR" sz="2400" b="1" dirty="0" smtClean="0">
                <a:solidFill>
                  <a:srgbClr val="0070C0"/>
                </a:solidFill>
                <a:latin typeface="궁서" pitchFamily="18" charset="-127"/>
                <a:ea typeface="궁서" pitchFamily="18" charset="-127"/>
              </a:rPr>
              <a:t>?</a:t>
            </a:r>
          </a:p>
          <a:p>
            <a:pPr algn="just">
              <a:lnSpc>
                <a:spcPct val="150000"/>
              </a:lnSpc>
              <a:buNone/>
            </a:pPr>
            <a:r>
              <a:rPr lang="ko-KR" altLang="en-US" sz="2400" b="1" dirty="0" smtClean="0">
                <a:solidFill>
                  <a:srgbClr val="0070C0"/>
                </a:solidFill>
                <a:latin typeface="궁서" pitchFamily="18" charset="-127"/>
                <a:ea typeface="궁서" pitchFamily="18" charset="-127"/>
              </a:rPr>
              <a:t>너는 여기에 뜻이 있느냐</a:t>
            </a:r>
            <a:r>
              <a:rPr lang="en-US" altLang="ko-KR" sz="2400" b="1" dirty="0" smtClean="0">
                <a:solidFill>
                  <a:srgbClr val="0070C0"/>
                </a:solidFill>
                <a:latin typeface="궁서" pitchFamily="18" charset="-127"/>
                <a:ea typeface="궁서" pitchFamily="18" charset="-127"/>
              </a:rPr>
              <a:t>?” </a:t>
            </a:r>
          </a:p>
          <a:p>
            <a:pPr algn="just">
              <a:lnSpc>
                <a:spcPct val="150000"/>
              </a:lnSpc>
              <a:buNone/>
            </a:pP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라고 하시니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소자가 어찌 감히 마다하리오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!</a:t>
            </a:r>
            <a:endParaRPr lang="ko-KR" altLang="en-US" sz="2400" dirty="0">
              <a:latin typeface="궁서" pitchFamily="18" charset="-127"/>
              <a:ea typeface="궁서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집필동기</a:t>
            </a:r>
            <a:r>
              <a:rPr lang="en-US" altLang="ko-KR" dirty="0" smtClean="0"/>
              <a:t>2 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太史公自書</a:t>
            </a:r>
            <a:r>
              <a:rPr lang="ko-KR" altLang="en-US" sz="2800" dirty="0" smtClean="0"/>
              <a:t> 中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39752" y="5085184"/>
            <a:ext cx="6048672" cy="12241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lvl="0" algn="ctr">
              <a:lnSpc>
                <a:spcPct val="150000"/>
              </a:lnSpc>
              <a:spcBef>
                <a:spcPts val="400"/>
              </a:spcBef>
              <a:buClr>
                <a:srgbClr val="72A376"/>
              </a:buClr>
              <a:buSzPct val="68000"/>
            </a:pPr>
            <a:r>
              <a:rPr lang="en-US" altLang="ko-KR" sz="3600" dirty="0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en-US" altLang="ko-KR" sz="3200" dirty="0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&gt; </a:t>
            </a:r>
            <a:r>
              <a:rPr lang="ko-KR" altLang="en-US" sz="3200" dirty="0" err="1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사마담의</a:t>
            </a:r>
            <a:r>
              <a:rPr lang="ko-KR" altLang="en-US" sz="3200" dirty="0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ko-KR" altLang="en-US" sz="3200" dirty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절박한 </a:t>
            </a:r>
            <a:r>
              <a:rPr lang="ko-KR" altLang="en-US" sz="3200" dirty="0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위기의식</a:t>
            </a:r>
            <a:r>
              <a:rPr lang="en-US" altLang="ko-KR" sz="2000" dirty="0" smtClean="0">
                <a:solidFill>
                  <a:prstClr val="black"/>
                </a:solidFill>
              </a:rPr>
              <a:t> 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788024" y="3140968"/>
            <a:ext cx="2592288" cy="5400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춘추정신의</a:t>
            </a:r>
            <a:r>
              <a:rPr lang="ko-KR" altLang="en-US" sz="2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 계승</a:t>
            </a:r>
            <a:endParaRPr lang="en-US" altLang="ko-KR" sz="2400" dirty="0">
              <a:solidFill>
                <a:schemeClr val="tx1"/>
              </a:solidFill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77840" y="152636"/>
            <a:ext cx="3566160" cy="1584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9728">
              <a:spcBef>
                <a:spcPts val="400"/>
              </a:spcBef>
              <a:buClr>
                <a:srgbClr val="72A376"/>
              </a:buClr>
              <a:buSzPct val="68000"/>
            </a:pPr>
            <a:r>
              <a:rPr lang="en-US" altLang="ko-KR" sz="2000" b="1" dirty="0" smtClean="0">
                <a:latin typeface="HY궁서" pitchFamily="18" charset="-127"/>
                <a:ea typeface="HY궁서" pitchFamily="18" charset="-127"/>
              </a:rPr>
              <a:t>『</a:t>
            </a:r>
            <a:r>
              <a:rPr lang="ko-KR" altLang="en-US" sz="2000" b="1" dirty="0" smtClean="0">
                <a:solidFill>
                  <a:prstClr val="black"/>
                </a:solidFill>
                <a:latin typeface="HY견명조" pitchFamily="18" charset="-127"/>
                <a:ea typeface="HY견명조" pitchFamily="18" charset="-127"/>
              </a:rPr>
              <a:t>춘추春秋</a:t>
            </a:r>
            <a:r>
              <a:rPr lang="en-US" altLang="ko-KR" sz="2000" b="1" dirty="0" smtClean="0">
                <a:latin typeface="HY궁서" pitchFamily="18" charset="-127"/>
                <a:ea typeface="HY궁서" pitchFamily="18" charset="-127"/>
              </a:rPr>
              <a:t>』</a:t>
            </a:r>
            <a:endParaRPr lang="en-US" altLang="ko-KR" dirty="0">
              <a:solidFill>
                <a:prstClr val="black"/>
              </a:solidFill>
            </a:endParaRPr>
          </a:p>
          <a:p>
            <a:pPr marL="109728" lvl="0">
              <a:spcBef>
                <a:spcPts val="400"/>
              </a:spcBef>
              <a:buClr>
                <a:srgbClr val="72A376"/>
              </a:buClr>
              <a:buSzPct val="68000"/>
            </a:pPr>
            <a:r>
              <a:rPr lang="ko-KR" altLang="en-US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공자가 </a:t>
            </a:r>
            <a:r>
              <a:rPr lang="ko-KR" altLang="en-US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저술한 노나라 역사책</a:t>
            </a:r>
            <a:endParaRPr lang="en-US" altLang="ko-KR" dirty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109728" lvl="0">
              <a:spcBef>
                <a:spcPts val="400"/>
              </a:spcBef>
              <a:buClr>
                <a:srgbClr val="72A376"/>
              </a:buClr>
              <a:buSzPct val="68000"/>
            </a:pPr>
            <a:r>
              <a:rPr lang="ko-KR" altLang="en-US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편년체 </a:t>
            </a:r>
            <a:r>
              <a:rPr lang="ko-KR" altLang="en-US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형식</a:t>
            </a:r>
            <a:endParaRPr lang="en-US" altLang="ko-KR" dirty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109728" lvl="0">
              <a:spcBef>
                <a:spcPts val="400"/>
              </a:spcBef>
              <a:buClr>
                <a:srgbClr val="72A376"/>
              </a:buClr>
              <a:buSzPct val="68000"/>
            </a:pPr>
            <a:r>
              <a:rPr lang="ko-KR" altLang="en-US" dirty="0" err="1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포폄과</a:t>
            </a:r>
            <a:r>
              <a:rPr lang="ko-KR" altLang="en-US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감계</a:t>
            </a:r>
            <a:endParaRPr lang="en-US" altLang="ko-KR" dirty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25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2800" dirty="0" smtClean="0"/>
              <a:t>춘추와 사기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저술 시기의 공통점</a:t>
            </a:r>
            <a:endParaRPr lang="en-US" altLang="ko-KR" sz="2800" dirty="0" smtClean="0"/>
          </a:p>
          <a:p>
            <a:pPr>
              <a:buNone/>
            </a:pPr>
            <a:endParaRPr lang="en-US" altLang="ko-KR" sz="3000" dirty="0" smtClean="0"/>
          </a:p>
          <a:p>
            <a:pPr algn="just">
              <a:buNone/>
            </a:pP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무엇이 위기인가</a:t>
            </a:r>
            <a:endParaRPr lang="ko-KR" altLang="en-US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2348880"/>
            <a:ext cx="7488832" cy="16561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주공에 의해 확립된 </a:t>
            </a:r>
            <a:r>
              <a:rPr lang="ko-KR" altLang="en-US" sz="2400" u="sng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        </a:t>
            </a:r>
            <a:r>
              <a:rPr lang="en-US" altLang="ko-KR" sz="2400" u="sng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?          </a:t>
            </a:r>
            <a:r>
              <a:rPr lang="ko-KR" altLang="en-US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가</a:t>
            </a:r>
            <a:endParaRPr lang="en-US" altLang="ko-KR" sz="2400" dirty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이후 </a:t>
            </a:r>
            <a:r>
              <a:rPr lang="en-US" altLang="ko-KR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500</a:t>
            </a:r>
            <a:r>
              <a:rPr lang="ko-KR" altLang="en-US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년간 허물어지기 시작하여</a:t>
            </a:r>
            <a:endParaRPr lang="en-US" altLang="ko-KR" sz="2400" dirty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ko-KR" altLang="en-US" sz="2400" dirty="0" err="1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춘추말</a:t>
            </a:r>
            <a:r>
              <a:rPr lang="ko-KR" altLang="en-US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공자</a:t>
            </a:r>
            <a:r>
              <a:rPr lang="ko-KR" altLang="en-US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가 위기를 통감하고 </a:t>
            </a:r>
            <a:r>
              <a:rPr lang="ko-KR" altLang="en-US" sz="2400" b="1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춘추</a:t>
            </a:r>
            <a:r>
              <a:rPr lang="ko-KR" altLang="en-US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를 </a:t>
            </a:r>
            <a:r>
              <a:rPr lang="ko-KR" altLang="en-US" sz="2400" dirty="0" err="1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찬술</a:t>
            </a:r>
            <a:endParaRPr lang="en-US" altLang="ko-KR" sz="2400" dirty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35896" y="2492896"/>
            <a:ext cx="2016224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예교문화</a:t>
            </a:r>
            <a:endParaRPr lang="ko-KR" altLang="en-US" sz="2400" b="1" dirty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31491" y="4365104"/>
            <a:ext cx="7488832" cy="17281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공자로부터 전국시대에 </a:t>
            </a:r>
            <a:r>
              <a:rPr lang="ko-KR" altLang="en-US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발달한 </a:t>
            </a:r>
            <a:r>
              <a:rPr lang="ko-KR" altLang="en-US" sz="2400" u="sng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        </a:t>
            </a:r>
            <a:r>
              <a:rPr lang="en-US" altLang="ko-KR" sz="2400" u="sng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?</a:t>
            </a:r>
            <a:r>
              <a:rPr lang="ko-KR" altLang="en-US" sz="2400" u="sng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       </a:t>
            </a:r>
            <a:r>
              <a:rPr lang="ko-KR" altLang="en-US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이 </a:t>
            </a:r>
            <a:endParaRPr lang="en-US" altLang="ko-KR" sz="2400" dirty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이후 </a:t>
            </a:r>
            <a:r>
              <a:rPr lang="en-US" altLang="ko-KR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500</a:t>
            </a:r>
            <a:r>
              <a:rPr lang="ko-KR" altLang="en-US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년간에 쇠퇴하여</a:t>
            </a:r>
            <a:endParaRPr lang="en-US" altLang="ko-KR" sz="2400" dirty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ko-KR" altLang="en-US" sz="2400" b="1" dirty="0" err="1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사마담</a:t>
            </a:r>
            <a:r>
              <a:rPr lang="ko-KR" altLang="en-US" sz="2400" b="1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부자</a:t>
            </a:r>
            <a:r>
              <a:rPr lang="ko-KR" altLang="en-US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가 위기를 통감하고 </a:t>
            </a:r>
            <a:r>
              <a:rPr lang="ko-KR" altLang="en-US" sz="2400" b="1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사기</a:t>
            </a:r>
            <a:r>
              <a:rPr lang="ko-KR" altLang="en-US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 저술</a:t>
            </a:r>
            <a:endParaRPr lang="en-US" altLang="ko-KR" sz="2800" dirty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14209" y="4616396"/>
            <a:ext cx="2736304" cy="5124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2400" b="1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자유로운 사상문화</a:t>
            </a:r>
            <a:endParaRPr lang="en-US" altLang="ko-KR" sz="2400" b="1" dirty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도가의 종지는 무위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無爲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또는 무불위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無不爲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로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,,,</a:t>
            </a:r>
          </a:p>
          <a:p>
            <a:pPr algn="just">
              <a:buNone/>
            </a:pP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도가의 술은 허무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虛無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를 근본으로 삼고 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인순</a:t>
            </a:r>
            <a:r>
              <a:rPr lang="ko-KR" altLang="en-US" sz="2000" dirty="0" err="1" smtClean="0">
                <a:latin typeface="궁서" pitchFamily="18" charset="-127"/>
                <a:ea typeface="궁서" pitchFamily="18" charset="-127"/>
              </a:rPr>
              <a:t>因循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을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용</a:t>
            </a:r>
            <a:r>
              <a:rPr lang="ko-KR" altLang="en-US" sz="2000" dirty="0" err="1" smtClean="0">
                <a:latin typeface="궁서" pitchFamily="18" charset="-127"/>
                <a:ea typeface="궁서" pitchFamily="18" charset="-127"/>
              </a:rPr>
              <a:t>用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으</a:t>
            </a:r>
            <a:endParaRPr lang="en-US" altLang="ko-KR" sz="2400" dirty="0" smtClean="0">
              <a:latin typeface="궁서" pitchFamily="18" charset="-127"/>
              <a:ea typeface="궁서" pitchFamily="18" charset="-127"/>
            </a:endParaRPr>
          </a:p>
          <a:p>
            <a:pPr algn="just">
              <a:buNone/>
            </a:pP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로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삼는다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,,,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허무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虛無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에는 </a:t>
            </a:r>
            <a:r>
              <a:rPr lang="ko-KR" altLang="en-US" sz="2400" u="sng" dirty="0" err="1" smtClean="0">
                <a:latin typeface="궁서" pitchFamily="18" charset="-127"/>
                <a:ea typeface="궁서" pitchFamily="18" charset="-127"/>
              </a:rPr>
              <a:t>법</a:t>
            </a:r>
            <a:r>
              <a:rPr lang="ko-KR" altLang="en-US" sz="2000" u="sng" dirty="0" err="1" smtClean="0">
                <a:latin typeface="궁서" pitchFamily="18" charset="-127"/>
                <a:ea typeface="궁서" pitchFamily="18" charset="-127"/>
              </a:rPr>
              <a:t>法</a:t>
            </a:r>
            <a:r>
              <a:rPr lang="ko-KR" altLang="en-US" sz="2400" u="sng" dirty="0" err="1" smtClean="0">
                <a:latin typeface="궁서" pitchFamily="18" charset="-127"/>
                <a:ea typeface="궁서" pitchFamily="18" charset="-127"/>
              </a:rPr>
              <a:t>이</a:t>
            </a:r>
            <a:r>
              <a:rPr lang="ko-KR" altLang="en-US" sz="2400" u="sng" dirty="0" smtClean="0">
                <a:latin typeface="궁서" pitchFamily="18" charset="-127"/>
                <a:ea typeface="궁서" pitchFamily="18" charset="-127"/>
              </a:rPr>
              <a:t> 있으면서도 법이 없어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그</a:t>
            </a:r>
            <a:endParaRPr lang="en-US" altLang="ko-KR" sz="2400" dirty="0" smtClean="0">
              <a:latin typeface="궁서" pitchFamily="18" charset="-127"/>
              <a:ea typeface="궁서" pitchFamily="18" charset="-127"/>
            </a:endParaRPr>
          </a:p>
          <a:p>
            <a:pPr algn="just">
              <a:buNone/>
            </a:pP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때그때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시의에 맞게 일을 이루며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인순</a:t>
            </a:r>
            <a:r>
              <a:rPr lang="ko-KR" altLang="en-US" sz="2000" dirty="0" err="1" smtClean="0">
                <a:latin typeface="궁서" pitchFamily="18" charset="-127"/>
                <a:ea typeface="궁서" pitchFamily="18" charset="-127"/>
              </a:rPr>
              <a:t>因循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에는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국량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局量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이 </a:t>
            </a:r>
            <a:endParaRPr lang="en-US" altLang="ko-KR" sz="2400" dirty="0" smtClean="0">
              <a:latin typeface="궁서" pitchFamily="18" charset="-127"/>
              <a:ea typeface="궁서" pitchFamily="18" charset="-127"/>
            </a:endParaRPr>
          </a:p>
          <a:p>
            <a:pPr algn="just">
              <a:buNone/>
            </a:pP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있으면서도 없어 대상에 즉응하여 일체가 된다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.</a:t>
            </a:r>
          </a:p>
          <a:p>
            <a:pPr algn="just">
              <a:buNone/>
            </a:pP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 						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err="1" smtClean="0">
                <a:latin typeface="+mn-ea"/>
              </a:rPr>
              <a:t>태사공자서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道家 宗旨 中</a:t>
            </a:r>
            <a:r>
              <a:rPr lang="en-US" altLang="ko-KR" sz="2000" dirty="0" smtClean="0">
                <a:latin typeface="+mn-ea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사마씨</a:t>
            </a:r>
            <a:r>
              <a:rPr lang="ko-KR" altLang="en-US" sz="4000" dirty="0" smtClean="0"/>
              <a:t> 부자가 숭상한 가치는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7504" y="4221088"/>
            <a:ext cx="8856984" cy="25202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lvl="0" algn="just">
              <a:spcBef>
                <a:spcPts val="400"/>
              </a:spcBef>
              <a:buClr>
                <a:srgbClr val="72A376"/>
              </a:buClr>
              <a:buSzPct val="68000"/>
            </a:pPr>
            <a:r>
              <a:rPr lang="en-US" altLang="ko-KR" sz="2400" b="1" dirty="0">
                <a:solidFill>
                  <a:srgbClr val="676A55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궁서" pitchFamily="18" charset="-127"/>
                <a:ea typeface="궁서" pitchFamily="18" charset="-127"/>
                <a:cs typeface="+mj-cs"/>
              </a:rPr>
              <a:t>‘</a:t>
            </a:r>
            <a:r>
              <a:rPr lang="ko-KR" altLang="en-US" sz="2400" b="1" dirty="0">
                <a:solidFill>
                  <a:srgbClr val="676A55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궁서" pitchFamily="18" charset="-127"/>
                <a:ea typeface="궁서" pitchFamily="18" charset="-127"/>
                <a:cs typeface="+mj-cs"/>
              </a:rPr>
              <a:t>법(法)이 있으면서도 법이 없다</a:t>
            </a:r>
            <a:r>
              <a:rPr lang="en-US" altLang="ko-KR" sz="2400" b="1" dirty="0">
                <a:solidFill>
                  <a:srgbClr val="676A55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궁서" pitchFamily="18" charset="-127"/>
                <a:ea typeface="궁서" pitchFamily="18" charset="-127"/>
                <a:cs typeface="+mj-cs"/>
              </a:rPr>
              <a:t>’</a:t>
            </a:r>
            <a:endParaRPr lang="en-US" altLang="ko-KR" sz="2400" dirty="0" smtClean="0">
              <a:solidFill>
                <a:prstClr val="black"/>
              </a:solidFill>
            </a:endParaRPr>
          </a:p>
          <a:p>
            <a:pPr marL="109728" lvl="0" algn="just">
              <a:spcBef>
                <a:spcPts val="400"/>
              </a:spcBef>
              <a:buClr>
                <a:srgbClr val="72A376"/>
              </a:buClr>
              <a:buSzPct val="68000"/>
            </a:pPr>
            <a:r>
              <a:rPr lang="ko-KR" altLang="en-US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모든 </a:t>
            </a:r>
            <a:r>
              <a:rPr lang="ko-KR" altLang="en-US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사물은 고유의 움직임을 가지며</a:t>
            </a:r>
            <a:r>
              <a:rPr lang="en-US" altLang="ko-KR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,</a:t>
            </a:r>
            <a:r>
              <a:rPr lang="ko-KR" altLang="en-US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다른 것을 본뜨지 않음을 지적한 것</a:t>
            </a:r>
            <a:endParaRPr lang="en-US" altLang="ko-KR" sz="2000" dirty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365760" lvl="0" indent="-256032" algn="just">
              <a:spcBef>
                <a:spcPts val="400"/>
              </a:spcBef>
              <a:buClr>
                <a:srgbClr val="72A376"/>
              </a:buClr>
              <a:buSzPct val="68000"/>
              <a:buFont typeface="Wingdings 3"/>
              <a:buChar char=""/>
            </a:pPr>
            <a:endParaRPr lang="en-US" altLang="ko-KR" sz="2000" dirty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109728" lvl="0" algn="just">
              <a:spcBef>
                <a:spcPts val="400"/>
              </a:spcBef>
              <a:buClr>
                <a:srgbClr val="72A376"/>
              </a:buClr>
              <a:buSzPct val="68000"/>
            </a:pPr>
            <a:r>
              <a:rPr lang="ko-KR" altLang="en-US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정치의 대상이 되는 모든 것은 권력자의 의지에 의해 어떻게도 될 수 있는 타율적 존재가 아니라 스스로 독자적인 </a:t>
            </a:r>
            <a:r>
              <a:rPr lang="ko-KR" altLang="en-US" sz="2000" dirty="0" err="1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메카니즘을</a:t>
            </a:r>
            <a:r>
              <a:rPr lang="ko-KR" altLang="en-US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가지고 움직이는 자유로운 존재임을 환기시킨 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도가의 종지는 무위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無爲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또는 무불위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無不爲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로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,,,</a:t>
            </a:r>
          </a:p>
          <a:p>
            <a:pPr algn="just">
              <a:buNone/>
            </a:pP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도가의 술은 허무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虛無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를 근본으로 삼고 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인순</a:t>
            </a:r>
            <a:r>
              <a:rPr lang="ko-KR" altLang="en-US" sz="2000" dirty="0" err="1" smtClean="0">
                <a:latin typeface="궁서" pitchFamily="18" charset="-127"/>
                <a:ea typeface="궁서" pitchFamily="18" charset="-127"/>
              </a:rPr>
              <a:t>因循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을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용</a:t>
            </a:r>
            <a:r>
              <a:rPr lang="ko-KR" altLang="en-US" sz="2000" dirty="0" err="1" smtClean="0">
                <a:latin typeface="궁서" pitchFamily="18" charset="-127"/>
                <a:ea typeface="궁서" pitchFamily="18" charset="-127"/>
              </a:rPr>
              <a:t>用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으</a:t>
            </a:r>
            <a:endParaRPr lang="en-US" altLang="ko-KR" sz="2400" dirty="0" smtClean="0">
              <a:latin typeface="궁서" pitchFamily="18" charset="-127"/>
              <a:ea typeface="궁서" pitchFamily="18" charset="-127"/>
            </a:endParaRPr>
          </a:p>
          <a:p>
            <a:pPr algn="just">
              <a:buNone/>
            </a:pP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로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삼는다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,,,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허무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虛無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에는 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법</a:t>
            </a:r>
            <a:r>
              <a:rPr lang="ko-KR" altLang="en-US" sz="2000" dirty="0" err="1" smtClean="0">
                <a:latin typeface="궁서" pitchFamily="18" charset="-127"/>
                <a:ea typeface="궁서" pitchFamily="18" charset="-127"/>
              </a:rPr>
              <a:t>法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이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있으면서도 법이 없어 그</a:t>
            </a:r>
            <a:endParaRPr lang="en-US" altLang="ko-KR" sz="2400" dirty="0" smtClean="0">
              <a:latin typeface="궁서" pitchFamily="18" charset="-127"/>
              <a:ea typeface="궁서" pitchFamily="18" charset="-127"/>
            </a:endParaRPr>
          </a:p>
          <a:p>
            <a:pPr algn="just">
              <a:buNone/>
            </a:pP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때그때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시의에 맞게 일을 이루며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인순</a:t>
            </a:r>
            <a:r>
              <a:rPr lang="ko-KR" altLang="en-US" sz="2000" dirty="0" err="1" smtClean="0">
                <a:latin typeface="궁서" pitchFamily="18" charset="-127"/>
                <a:ea typeface="궁서" pitchFamily="18" charset="-127"/>
              </a:rPr>
              <a:t>因循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에는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2400" u="sng" dirty="0" smtClean="0">
                <a:latin typeface="궁서" pitchFamily="18" charset="-127"/>
                <a:ea typeface="궁서" pitchFamily="18" charset="-127"/>
              </a:rPr>
              <a:t>국량</a:t>
            </a:r>
            <a:r>
              <a:rPr lang="ko-KR" altLang="en-US" sz="2000" u="sng" dirty="0" smtClean="0">
                <a:latin typeface="궁서" pitchFamily="18" charset="-127"/>
                <a:ea typeface="궁서" pitchFamily="18" charset="-127"/>
              </a:rPr>
              <a:t>局量</a:t>
            </a:r>
            <a:r>
              <a:rPr lang="ko-KR" altLang="en-US" sz="2400" u="sng" dirty="0" smtClean="0">
                <a:latin typeface="궁서" pitchFamily="18" charset="-127"/>
                <a:ea typeface="궁서" pitchFamily="18" charset="-127"/>
              </a:rPr>
              <a:t>이 </a:t>
            </a:r>
            <a:endParaRPr lang="en-US" altLang="ko-KR" sz="2400" u="sng" dirty="0" smtClean="0">
              <a:latin typeface="궁서" pitchFamily="18" charset="-127"/>
              <a:ea typeface="궁서" pitchFamily="18" charset="-127"/>
            </a:endParaRPr>
          </a:p>
          <a:p>
            <a:pPr algn="just">
              <a:buNone/>
            </a:pPr>
            <a:r>
              <a:rPr lang="ko-KR" altLang="en-US" sz="2400" u="sng" dirty="0" smtClean="0">
                <a:latin typeface="궁서" pitchFamily="18" charset="-127"/>
                <a:ea typeface="궁서" pitchFamily="18" charset="-127"/>
              </a:rPr>
              <a:t>있으면서도 없어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대상에 즉응하여 일체가 된다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.</a:t>
            </a:r>
          </a:p>
          <a:p>
            <a:pPr algn="just">
              <a:buNone/>
            </a:pP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 						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err="1" smtClean="0">
                <a:latin typeface="+mn-ea"/>
              </a:rPr>
              <a:t>태사공자서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道家 宗旨 中</a:t>
            </a:r>
            <a:r>
              <a:rPr lang="en-US" altLang="ko-KR" sz="2000" dirty="0" smtClean="0">
                <a:latin typeface="+mn-ea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사마씨</a:t>
            </a:r>
            <a:r>
              <a:rPr lang="ko-KR" altLang="en-US" sz="4000" dirty="0" smtClean="0"/>
              <a:t> 부자가 숭상한 가치는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4149080"/>
            <a:ext cx="9144000" cy="2727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lvl="0" algn="just">
              <a:spcBef>
                <a:spcPts val="400"/>
              </a:spcBef>
              <a:buClr>
                <a:srgbClr val="72A376"/>
              </a:buClr>
              <a:buSzPct val="68000"/>
            </a:pPr>
            <a:r>
              <a:rPr lang="en-US" altLang="ko-KR" sz="2400" b="1" dirty="0">
                <a:solidFill>
                  <a:srgbClr val="676A55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궁서" pitchFamily="18" charset="-127"/>
                <a:ea typeface="궁서" pitchFamily="18" charset="-127"/>
                <a:cs typeface="+mj-cs"/>
              </a:rPr>
              <a:t>‘</a:t>
            </a:r>
            <a:r>
              <a:rPr lang="ko-KR" altLang="en-US" sz="2400" b="1" dirty="0">
                <a:solidFill>
                  <a:srgbClr val="676A55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궁서" pitchFamily="18" charset="-127"/>
                <a:ea typeface="궁서" pitchFamily="18" charset="-127"/>
                <a:cs typeface="+mj-cs"/>
              </a:rPr>
              <a:t>국량(局量)이 있으면서도 없어</a:t>
            </a:r>
            <a:r>
              <a:rPr lang="en-US" altLang="ko-KR" sz="2400" b="1" dirty="0">
                <a:solidFill>
                  <a:srgbClr val="676A55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궁서" pitchFamily="18" charset="-127"/>
                <a:ea typeface="궁서" pitchFamily="18" charset="-127"/>
                <a:cs typeface="+mj-cs"/>
              </a:rPr>
              <a:t>,,’</a:t>
            </a:r>
            <a:endParaRPr lang="en-US" altLang="ko-KR" sz="2400" dirty="0" smtClean="0">
              <a:solidFill>
                <a:prstClr val="black"/>
              </a:solidFill>
            </a:endParaRPr>
          </a:p>
          <a:p>
            <a:pPr marL="109728" lvl="0" algn="just">
              <a:spcBef>
                <a:spcPts val="400"/>
              </a:spcBef>
              <a:buClr>
                <a:srgbClr val="72A376"/>
              </a:buClr>
              <a:buSzPct val="68000"/>
            </a:pPr>
            <a:r>
              <a:rPr lang="ko-KR" altLang="en-US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어떠한 상황에도 </a:t>
            </a:r>
            <a:r>
              <a:rPr lang="ko-KR" altLang="en-US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적용될 수 있는 유연성을 가지면서도 특정한 용도를 가지지 않는다는 입장으로</a:t>
            </a:r>
            <a:endParaRPr lang="en-US" altLang="ko-KR" sz="2000" dirty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109728" lvl="0" algn="just">
              <a:spcBef>
                <a:spcPts val="400"/>
              </a:spcBef>
              <a:buClr>
                <a:srgbClr val="72A376"/>
              </a:buClr>
              <a:buSzPct val="68000"/>
            </a:pPr>
            <a:endParaRPr lang="en-US" altLang="ko-KR" sz="2000" dirty="0" smtClean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109728" lvl="0" algn="just">
              <a:spcBef>
                <a:spcPts val="400"/>
              </a:spcBef>
              <a:buClr>
                <a:srgbClr val="72A376"/>
              </a:buClr>
              <a:buSzPct val="68000"/>
            </a:pPr>
            <a:r>
              <a:rPr lang="ko-KR" altLang="en-US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최고의 </a:t>
            </a:r>
            <a:r>
              <a:rPr lang="ko-KR" altLang="en-US" sz="2000" dirty="0" err="1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정치술은</a:t>
            </a:r>
            <a:r>
              <a:rPr lang="ko-KR" altLang="en-US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그 대상으로 하여금 권력자의 뜻에 봉사하도록 만드는 것이 아니라</a:t>
            </a:r>
            <a:r>
              <a:rPr lang="en-US" altLang="ko-KR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권력자가 오히려 대상의 속성과 추이에 맞추어 자신을 </a:t>
            </a:r>
            <a:r>
              <a:rPr lang="ko-KR" altLang="en-US" sz="2000" dirty="0" err="1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융통자재하게</a:t>
            </a:r>
            <a:r>
              <a:rPr lang="ko-KR" altLang="en-US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변화시키는 것</a:t>
            </a:r>
          </a:p>
        </p:txBody>
      </p:sp>
    </p:spTree>
    <p:extLst>
      <p:ext uri="{BB962C8B-B14F-4D97-AF65-F5344CB8AC3E}">
        <p14:creationId xmlns:p14="http://schemas.microsoft.com/office/powerpoint/2010/main" val="305117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따라서</a:t>
            </a:r>
            <a:endParaRPr lang="en-US" altLang="ko-KR" dirty="0" smtClean="0"/>
          </a:p>
          <a:p>
            <a:r>
              <a:rPr lang="ko-KR" altLang="en-US" sz="3600" b="1" dirty="0" err="1" smtClean="0"/>
              <a:t>사마씨</a:t>
            </a:r>
            <a:r>
              <a:rPr lang="ko-KR" altLang="en-US" sz="3600" b="1" dirty="0" smtClean="0"/>
              <a:t> 부자가 숭상한 가치는 </a:t>
            </a:r>
            <a:endParaRPr lang="en-US" altLang="ko-KR" sz="3600" b="1" dirty="0" smtClean="0"/>
          </a:p>
          <a:p>
            <a:pPr>
              <a:buNone/>
            </a:pPr>
            <a:endParaRPr lang="en-US" altLang="ko-KR" sz="3000" dirty="0" smtClean="0"/>
          </a:p>
          <a:p>
            <a:pPr algn="just">
              <a:buNone/>
            </a:pPr>
            <a:r>
              <a:rPr lang="ko-KR" altLang="en-US" dirty="0" smtClean="0"/>
              <a:t>  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11024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7544" y="3140968"/>
            <a:ext cx="8352928" cy="25202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65760" lvl="0" indent="-256032" algn="just">
              <a:spcBef>
                <a:spcPts val="400"/>
              </a:spcBef>
              <a:buClr>
                <a:srgbClr val="72A376"/>
              </a:buClr>
              <a:buSzPct val="68000"/>
            </a:pPr>
            <a:r>
              <a:rPr lang="ko-KR" altLang="en-US" sz="2700" dirty="0">
                <a:solidFill>
                  <a:prstClr val="black"/>
                </a:solidFill>
              </a:rPr>
              <a:t>권력자의 의지를 배제한다는 점에서</a:t>
            </a:r>
            <a:r>
              <a:rPr lang="en-US" altLang="ko-KR" sz="2700" dirty="0">
                <a:solidFill>
                  <a:prstClr val="black"/>
                </a:solidFill>
              </a:rPr>
              <a:t> </a:t>
            </a:r>
            <a:r>
              <a:rPr lang="ko-KR" altLang="en-US" sz="27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자유</a:t>
            </a:r>
            <a:r>
              <a:rPr lang="ko-KR" altLang="en-US" sz="2700" dirty="0" smtClean="0">
                <a:solidFill>
                  <a:prstClr val="black"/>
                </a:solidFill>
                <a:latin typeface="맑은 고딕"/>
              </a:rPr>
              <a:t>이고</a:t>
            </a:r>
            <a:r>
              <a:rPr lang="en-US" altLang="ko-KR" sz="2700" dirty="0" smtClean="0">
                <a:solidFill>
                  <a:prstClr val="black"/>
                </a:solidFill>
                <a:latin typeface="맑은 고딕"/>
              </a:rPr>
              <a:t>,</a:t>
            </a:r>
          </a:p>
          <a:p>
            <a:pPr marL="365760" lvl="0" indent="-256032" algn="just">
              <a:spcBef>
                <a:spcPts val="400"/>
              </a:spcBef>
              <a:buClr>
                <a:srgbClr val="72A376"/>
              </a:buClr>
              <a:buSzPct val="68000"/>
            </a:pPr>
            <a:endParaRPr lang="en-US" altLang="ko-KR" sz="2700" dirty="0">
              <a:solidFill>
                <a:prstClr val="black"/>
              </a:solidFill>
              <a:latin typeface="맑은 고딕"/>
            </a:endParaRPr>
          </a:p>
          <a:p>
            <a:pPr marL="365760" lvl="0" indent="-256032" algn="just">
              <a:spcBef>
                <a:spcPts val="400"/>
              </a:spcBef>
              <a:buClr>
                <a:srgbClr val="72A376"/>
              </a:buClr>
              <a:buSzPct val="68000"/>
            </a:pPr>
            <a:r>
              <a:rPr lang="ko-KR" altLang="en-US" sz="2700" dirty="0" err="1" smtClean="0">
                <a:solidFill>
                  <a:prstClr val="black"/>
                </a:solidFill>
              </a:rPr>
              <a:t>사마담의</a:t>
            </a:r>
            <a:r>
              <a:rPr lang="ko-KR" altLang="en-US" sz="2700" dirty="0" smtClean="0">
                <a:solidFill>
                  <a:prstClr val="black"/>
                </a:solidFill>
              </a:rPr>
              <a:t> </a:t>
            </a:r>
            <a:r>
              <a:rPr lang="ko-KR" altLang="en-US" sz="2700" dirty="0">
                <a:solidFill>
                  <a:prstClr val="black"/>
                </a:solidFill>
              </a:rPr>
              <a:t>정치적 자유는 </a:t>
            </a:r>
            <a:endParaRPr lang="en-US" altLang="ko-KR" sz="2700" dirty="0" smtClean="0">
              <a:solidFill>
                <a:prstClr val="black"/>
              </a:solidFill>
            </a:endParaRPr>
          </a:p>
          <a:p>
            <a:pPr marL="365760" lvl="0" indent="-256032" algn="just">
              <a:spcBef>
                <a:spcPts val="400"/>
              </a:spcBef>
              <a:buClr>
                <a:srgbClr val="72A376"/>
              </a:buClr>
              <a:buSzPct val="68000"/>
            </a:pPr>
            <a:r>
              <a:rPr lang="ko-KR" altLang="en-US" sz="2700" dirty="0" smtClean="0">
                <a:solidFill>
                  <a:prstClr val="black"/>
                </a:solidFill>
              </a:rPr>
              <a:t>정치의 </a:t>
            </a:r>
            <a:r>
              <a:rPr lang="ko-KR" altLang="en-US" sz="2700" dirty="0">
                <a:solidFill>
                  <a:prstClr val="black"/>
                </a:solidFill>
              </a:rPr>
              <a:t>피해로부터 </a:t>
            </a:r>
            <a:r>
              <a:rPr lang="ko-KR" altLang="en-US" sz="2700" dirty="0" smtClean="0">
                <a:solidFill>
                  <a:prstClr val="black"/>
                </a:solidFill>
              </a:rPr>
              <a:t>인민을 면제시키기는 것</a:t>
            </a:r>
            <a:endParaRPr lang="en-US" altLang="ko-KR" sz="27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/>
          </a:p>
          <a:p>
            <a:r>
              <a:rPr lang="ko-KR" altLang="en-US" sz="2400" dirty="0" smtClean="0"/>
              <a:t>진시황제의 법가적 사상통일에 대해 저항하였지만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한무제의 유가적 사상통일에 대해서는 정치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통일에 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상응한 것으로 인식하는 사회 분위기를 위기로 인식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이러한 사상통일에 대한 자연스런 수긍은 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	</a:t>
            </a:r>
            <a:r>
              <a:rPr lang="ko-KR" altLang="en-US" sz="2400" dirty="0" smtClean="0"/>
              <a:t>공자 이래로 활발했던 다양하고 자유로운 사상과 토론이 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상실되고 있음을 의미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사마씨</a:t>
            </a:r>
            <a:r>
              <a:rPr lang="ko-KR" altLang="en-US" sz="4000" dirty="0" smtClean="0"/>
              <a:t> 부자가 인식한 자유의 위기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풍우란의</a:t>
            </a:r>
            <a:r>
              <a:rPr lang="ko-KR" altLang="en-US" sz="4000" dirty="0" smtClean="0"/>
              <a:t> 시대구분</a:t>
            </a:r>
            <a:endParaRPr lang="ko-KR" altLang="en-US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19" y="1556792"/>
            <a:ext cx="8640961" cy="1008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3200" dirty="0" smtClean="0">
              <a:solidFill>
                <a:srgbClr val="002060"/>
              </a:solidFill>
            </a:endParaRPr>
          </a:p>
          <a:p>
            <a:r>
              <a:rPr lang="ko-KR" altLang="en-US" sz="32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子學의 시대  </a:t>
            </a:r>
            <a:r>
              <a:rPr lang="en-US" altLang="ko-KR" sz="32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atin typeface="양재벨라체M" pitchFamily="18" charset="-127"/>
                <a:ea typeface="양재벨라체M" pitchFamily="18" charset="-127"/>
              </a:rPr>
              <a:t>제자백가가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000" dirty="0" err="1" smtClean="0">
                <a:latin typeface="양재벨라체M" pitchFamily="18" charset="-127"/>
                <a:ea typeface="양재벨라체M" pitchFamily="18" charset="-127"/>
              </a:rPr>
              <a:t>쟁명하던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 시대부터 </a:t>
            </a:r>
            <a:r>
              <a:rPr lang="ko-KR" altLang="en-US" sz="2000" dirty="0" err="1" smtClean="0">
                <a:latin typeface="양재벨라체M" pitchFamily="18" charset="-127"/>
                <a:ea typeface="양재벨라체M" pitchFamily="18" charset="-127"/>
              </a:rPr>
              <a:t>한초에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 이르는 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				400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년간은 중국 역사상 일대 해방의 시기</a:t>
            </a:r>
            <a:endParaRPr lang="en-US" altLang="ko-KR" sz="2000" dirty="0" smtClean="0">
              <a:latin typeface="양재벨라체M" pitchFamily="18" charset="-127"/>
              <a:ea typeface="양재벨라체M" pitchFamily="18" charset="-127"/>
            </a:endParaRPr>
          </a:p>
          <a:p>
            <a:pPr>
              <a:buNone/>
            </a:pPr>
            <a:r>
              <a:rPr lang="en-US" altLang="ko-KR" sz="2600" dirty="0" smtClean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19" y="3827073"/>
            <a:ext cx="8640960" cy="11475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ko-KR" altLang="en-US" sz="32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經學의 시대 </a:t>
            </a:r>
            <a:r>
              <a:rPr lang="en-US" altLang="ko-KR" sz="32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한무제의 사상 통일 이후 향후 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2000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년</a:t>
            </a:r>
            <a:endParaRPr lang="en-US" altLang="ko-KR" sz="2000" dirty="0" smtClean="0">
              <a:latin typeface="양재벨라체M" pitchFamily="18" charset="-127"/>
              <a:ea typeface="양재벨라체M" pitchFamily="18" charset="-127"/>
            </a:endParaRPr>
          </a:p>
          <a:p>
            <a:pPr lvl="4"/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학문과 사상이 교조화된 시기</a:t>
            </a:r>
          </a:p>
          <a:p>
            <a:pPr algn="ctr"/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 flipH="1">
            <a:off x="4178084" y="2448165"/>
            <a:ext cx="4495637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rgbClr val="FF0000"/>
                </a:solidFill>
              </a:rPr>
              <a:t>한무제의 사상통일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35696" y="5400601"/>
            <a:ext cx="7200800" cy="1296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dirty="0" smtClean="0">
                <a:solidFill>
                  <a:schemeClr val="tx1"/>
                </a:solidFill>
              </a:rPr>
              <a:t>즉 사마씨부자는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2000" dirty="0" smtClean="0">
                <a:solidFill>
                  <a:schemeClr val="tx1"/>
                </a:solidFill>
              </a:rPr>
              <a:t>	</a:t>
            </a:r>
            <a:r>
              <a:rPr lang="ko-KR" altLang="en-US" sz="2000" dirty="0" smtClean="0">
                <a:solidFill>
                  <a:schemeClr val="tx1"/>
                </a:solidFill>
              </a:rPr>
              <a:t>한무제의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사상통일과</a:t>
            </a:r>
            <a:r>
              <a:rPr lang="ko-KR" altLang="en-US" sz="2000" dirty="0" smtClean="0">
                <a:solidFill>
                  <a:schemeClr val="tx1"/>
                </a:solidFill>
              </a:rPr>
              <a:t> 이에 순응하는 사회분위기에서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2000" dirty="0" smtClean="0">
                <a:solidFill>
                  <a:schemeClr val="tx1"/>
                </a:solidFill>
              </a:rPr>
              <a:t>	</a:t>
            </a:r>
            <a:r>
              <a:rPr lang="ko-KR" altLang="en-US" sz="2000" dirty="0" smtClean="0">
                <a:solidFill>
                  <a:schemeClr val="tx1"/>
                </a:solidFill>
              </a:rPr>
              <a:t>시대적 위기 의식을 절감하며 이를 바로잡기 위해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2000" dirty="0" smtClean="0">
                <a:solidFill>
                  <a:schemeClr val="tx1"/>
                </a:solidFill>
              </a:rPr>
              <a:t>	</a:t>
            </a:r>
            <a:r>
              <a:rPr lang="ko-KR" altLang="en-US" sz="2000" dirty="0" smtClean="0">
                <a:solidFill>
                  <a:schemeClr val="tx1"/>
                </a:solidFill>
              </a:rPr>
              <a:t>사기를 저술하고자 하였던 것</a:t>
            </a:r>
            <a:r>
              <a:rPr lang="en-US" altLang="ko-KR" sz="2000" dirty="0" smtClean="0">
                <a:solidFill>
                  <a:schemeClr val="tx1"/>
                </a:solidFill>
              </a:rPr>
              <a:t>!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報任少卿書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lvl="3" algn="just"/>
            <a:endParaRPr lang="en-US" altLang="ko-KR" sz="2800" dirty="0" smtClean="0">
              <a:latin typeface="양재벨라체M" pitchFamily="18" charset="-127"/>
              <a:ea typeface="양재벨라체M" pitchFamily="18" charset="-127"/>
            </a:endParaRPr>
          </a:p>
          <a:p>
            <a:pPr lvl="3" algn="just"/>
            <a:r>
              <a:rPr lang="ko-KR" altLang="en-US" sz="2800" dirty="0" err="1" smtClean="0">
                <a:latin typeface="양재벨라체M" pitchFamily="18" charset="-127"/>
                <a:ea typeface="양재벨라체M" pitchFamily="18" charset="-127"/>
              </a:rPr>
              <a:t>사마천이</a:t>
            </a:r>
            <a:r>
              <a:rPr lang="ko-KR" altLang="en-US" sz="2800" dirty="0" smtClean="0">
                <a:latin typeface="양재벨라체M" pitchFamily="18" charset="-127"/>
                <a:ea typeface="양재벨라체M" pitchFamily="18" charset="-127"/>
              </a:rPr>
              <a:t> 친구 </a:t>
            </a:r>
            <a:r>
              <a:rPr lang="ko-KR" altLang="en-US" sz="2800" dirty="0" err="1" smtClean="0">
                <a:latin typeface="양재벨라체M" pitchFamily="18" charset="-127"/>
                <a:ea typeface="양재벨라체M" pitchFamily="18" charset="-127"/>
              </a:rPr>
              <a:t>任安</a:t>
            </a:r>
            <a:r>
              <a:rPr lang="en-US" altLang="ko-KR" sz="2800" dirty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800" dirty="0" err="1">
                <a:latin typeface="양재벨라체M" pitchFamily="18" charset="-127"/>
                <a:ea typeface="양재벨라체M" pitchFamily="18" charset="-127"/>
              </a:rPr>
              <a:t>임소경</a:t>
            </a:r>
            <a:r>
              <a:rPr lang="en-US" altLang="ko-KR" sz="2800" dirty="0">
                <a:latin typeface="양재벨라체M" pitchFamily="18" charset="-127"/>
                <a:ea typeface="양재벨라체M" pitchFamily="18" charset="-127"/>
              </a:rPr>
              <a:t>)</a:t>
            </a:r>
            <a:r>
              <a:rPr lang="ko-KR" altLang="en-US" sz="2800" dirty="0">
                <a:latin typeface="양재벨라체M" pitchFamily="18" charset="-127"/>
                <a:ea typeface="양재벨라체M" pitchFamily="18" charset="-127"/>
              </a:rPr>
              <a:t>에게 보내는 </a:t>
            </a:r>
            <a:r>
              <a:rPr lang="ko-KR" altLang="en-US" sz="2800" dirty="0" smtClean="0">
                <a:latin typeface="양재벨라체M" pitchFamily="18" charset="-127"/>
                <a:ea typeface="양재벨라체M" pitchFamily="18" charset="-127"/>
              </a:rPr>
              <a:t>편지  </a:t>
            </a:r>
            <a:endParaRPr lang="en-US" altLang="ko-KR" sz="2800" dirty="0" smtClean="0">
              <a:latin typeface="양재벨라체M" pitchFamily="18" charset="-127"/>
              <a:ea typeface="양재벨라체M" pitchFamily="18" charset="-127"/>
            </a:endParaRPr>
          </a:p>
          <a:p>
            <a:pPr lvl="3" algn="just"/>
            <a:r>
              <a:rPr lang="ko-KR" altLang="en-US" sz="2800" dirty="0" err="1" smtClean="0">
                <a:latin typeface="양재벨라체M" pitchFamily="18" charset="-127"/>
                <a:ea typeface="양재벨라체M" pitchFamily="18" charset="-127"/>
              </a:rPr>
              <a:t>사마천이</a:t>
            </a:r>
            <a:r>
              <a:rPr lang="ko-KR" altLang="en-US" sz="2800" dirty="0" smtClean="0">
                <a:latin typeface="양재벨라체M" pitchFamily="18" charset="-127"/>
                <a:ea typeface="양재벨라체M" pitchFamily="18" charset="-127"/>
              </a:rPr>
              <a:t> 사기를 저술한 목적과 자신이 걸어온 삶</a:t>
            </a:r>
            <a:r>
              <a:rPr lang="en-US" altLang="ko-KR" sz="2800" dirty="0" smtClean="0">
                <a:latin typeface="양재벨라체M" pitchFamily="18" charset="-127"/>
                <a:ea typeface="양재벨라체M" pitchFamily="18" charset="-127"/>
              </a:rPr>
              <a:t>,   </a:t>
            </a:r>
            <a:r>
              <a:rPr lang="ko-KR" altLang="en-US" sz="2800" dirty="0" smtClean="0">
                <a:latin typeface="양재벨라체M" pitchFamily="18" charset="-127"/>
                <a:ea typeface="양재벨라체M" pitchFamily="18" charset="-127"/>
              </a:rPr>
              <a:t>그리고 이</a:t>
            </a:r>
            <a:r>
              <a:rPr lang="ko-KR" altLang="en-US" sz="2800" dirty="0">
                <a:latin typeface="양재벨라체M" pitchFamily="18" charset="-127"/>
                <a:ea typeface="양재벨라체M" pitchFamily="18" charset="-127"/>
              </a:rPr>
              <a:t>를 </a:t>
            </a:r>
            <a:r>
              <a:rPr lang="ko-KR" altLang="en-US" sz="2800" dirty="0" smtClean="0">
                <a:latin typeface="양재벨라체M" pitchFamily="18" charset="-127"/>
                <a:ea typeface="양재벨라체M" pitchFamily="18" charset="-127"/>
              </a:rPr>
              <a:t>통해 얻은 가치가 무엇인가를 </a:t>
            </a:r>
            <a:r>
              <a:rPr lang="ko-KR" altLang="en-US" sz="2800" dirty="0" err="1" smtClean="0">
                <a:latin typeface="양재벨라체M" pitchFamily="18" charset="-127"/>
                <a:ea typeface="양재벨라체M" pitchFamily="18" charset="-127"/>
              </a:rPr>
              <a:t>구구절절하게</a:t>
            </a:r>
            <a:r>
              <a:rPr lang="ko-KR" altLang="en-US" sz="2800" dirty="0" smtClean="0">
                <a:latin typeface="양재벨라체M" pitchFamily="18" charset="-127"/>
                <a:ea typeface="양재벨라체M" pitchFamily="18" charset="-127"/>
              </a:rPr>
              <a:t> 설명하고 있다</a:t>
            </a:r>
            <a:r>
              <a:rPr lang="en-US" altLang="ko-KR" sz="2800" dirty="0" smtClean="0">
                <a:latin typeface="양재벨라체M" pitchFamily="18" charset="-127"/>
                <a:ea typeface="양재벨라체M" pitchFamily="18" charset="-127"/>
              </a:rPr>
              <a:t>.</a:t>
            </a:r>
            <a:r>
              <a:rPr lang="ko-KR" altLang="en-US" sz="28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endParaRPr lang="ko-KR" altLang="en-US" sz="2800" dirty="0">
              <a:latin typeface="양재벨라체M" pitchFamily="18" charset="-127"/>
              <a:ea typeface="양재벨라체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이릉의</a:t>
            </a:r>
            <a:r>
              <a:rPr lang="ko-KR" altLang="en-US" dirty="0" smtClean="0"/>
              <a:t> 화와 </a:t>
            </a:r>
            <a:r>
              <a:rPr lang="ko-KR" altLang="en-US" dirty="0" err="1" smtClean="0"/>
              <a:t>사마천의</a:t>
            </a:r>
            <a:r>
              <a:rPr lang="ko-KR" altLang="en-US" dirty="0" smtClean="0"/>
              <a:t> 고뇌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dirty="0" smtClean="0">
              <a:latin typeface="양재깨비체B" pitchFamily="18" charset="-127"/>
              <a:ea typeface="양재깨비체B" pitchFamily="18" charset="-127"/>
            </a:endParaRPr>
          </a:p>
          <a:p>
            <a:r>
              <a:rPr lang="ko-KR" altLang="en-US" sz="3200" dirty="0" err="1" smtClean="0">
                <a:latin typeface="양재깨비체B" pitchFamily="18" charset="-127"/>
                <a:ea typeface="양재깨비체B" pitchFamily="18" charset="-127"/>
              </a:rPr>
              <a:t>이릉의</a:t>
            </a:r>
            <a:r>
              <a:rPr lang="ko-KR" altLang="en-US" sz="3200" dirty="0" smtClean="0">
                <a:latin typeface="양재깨비체B" pitchFamily="18" charset="-127"/>
                <a:ea typeface="양재깨비체B" pitchFamily="18" charset="-127"/>
              </a:rPr>
              <a:t> 화</a:t>
            </a:r>
            <a:endParaRPr lang="en-US" altLang="ko-KR" sz="3200" dirty="0" smtClean="0">
              <a:latin typeface="양재깨비체B" pitchFamily="18" charset="-127"/>
              <a:ea typeface="양재깨비체B" pitchFamily="18" charset="-127"/>
            </a:endParaRPr>
          </a:p>
          <a:p>
            <a:endParaRPr lang="en-US" altLang="ko-KR" dirty="0" smtClean="0"/>
          </a:p>
          <a:p>
            <a:pPr marL="109728" indent="0">
              <a:buNone/>
            </a:pPr>
            <a:r>
              <a:rPr lang="en-US" altLang="ko-KR" sz="2800" dirty="0" smtClean="0">
                <a:latin typeface="양재벨라체M" pitchFamily="18" charset="-127"/>
                <a:ea typeface="양재벨라체M" pitchFamily="18" charset="-127"/>
              </a:rPr>
              <a:t> </a:t>
            </a:r>
          </a:p>
          <a:p>
            <a:pPr>
              <a:buNone/>
            </a:pPr>
            <a:r>
              <a:rPr lang="en-US" altLang="ko-KR" sz="2800" dirty="0" smtClean="0"/>
              <a:t>   </a:t>
            </a:r>
          </a:p>
          <a:p>
            <a:pPr>
              <a:buNone/>
            </a:pPr>
            <a:r>
              <a:rPr lang="en-US" altLang="ko-KR" sz="2800" dirty="0" smtClean="0"/>
              <a:t> </a:t>
            </a:r>
            <a:endParaRPr lang="ko-KR" altLang="en-US" sz="2800" dirty="0"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궁형이냐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자결이냐</a:t>
            </a:r>
            <a:endParaRPr lang="ko-KR" altLang="en-US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49668" y="2792397"/>
            <a:ext cx="8496944" cy="33123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ko-KR" sz="2300" dirty="0" smtClean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“</a:t>
            </a:r>
            <a:r>
              <a:rPr lang="ko-KR" altLang="en-US" sz="2300" dirty="0" smtClean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궁형도 </a:t>
            </a:r>
            <a:r>
              <a:rPr lang="ko-KR" altLang="en-US" sz="2300" dirty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불효요</a:t>
            </a:r>
            <a:r>
              <a:rPr lang="en-US" altLang="ko-KR" sz="2300" dirty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 </a:t>
            </a:r>
            <a:r>
              <a:rPr lang="ko-KR" altLang="en-US" sz="2300" dirty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자결로 부모의 유훈을 지키지 못함도 불효</a:t>
            </a:r>
            <a:r>
              <a:rPr lang="en-US" altLang="ko-KR" sz="2300" dirty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”</a:t>
            </a:r>
            <a:endParaRPr lang="ko-KR" altLang="en-US" sz="2300" dirty="0">
              <a:solidFill>
                <a:schemeClr val="tx1"/>
              </a:solidFill>
              <a:latin typeface="HY궁서" pitchFamily="18" charset="-127"/>
              <a:ea typeface="HY궁서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“</a:t>
            </a:r>
            <a:r>
              <a:rPr lang="ko-KR" altLang="en-US" sz="2800" dirty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가장 무가치한 자결은 궁형을 피하기 위한 자결</a:t>
            </a:r>
            <a:r>
              <a:rPr lang="en-US" altLang="ko-KR" sz="2800" dirty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!”</a:t>
            </a:r>
          </a:p>
          <a:p>
            <a:pPr lvl="1"/>
            <a:endParaRPr lang="en-US" altLang="ko-KR" sz="2800" dirty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sz="28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 세론을 </a:t>
            </a:r>
            <a:r>
              <a:rPr lang="ko-KR" altLang="en-US" sz="28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의식한 사대부의 자결을 마다하고 </a:t>
            </a:r>
            <a:endParaRPr lang="en-US" altLang="ko-KR" sz="2800" dirty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393192" lvl="1" indent="0">
              <a:buNone/>
            </a:pPr>
            <a:r>
              <a:rPr lang="ko-KR" altLang="en-US" sz="28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   </a:t>
            </a:r>
            <a:r>
              <a:rPr lang="ko-KR" altLang="en-US" sz="28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 세상의 </a:t>
            </a:r>
            <a:r>
              <a:rPr lang="ko-KR" altLang="en-US" sz="28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멸시와 천대를 받는 궁형을 선택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spc="300" dirty="0" smtClean="0"/>
          </a:p>
          <a:p>
            <a:r>
              <a:rPr lang="ko-KR" altLang="en-US" sz="2400" spc="300" dirty="0" smtClean="0"/>
              <a:t>신체를 구속당하는 치욕을 당하고도 그 명성을 잃지 않은 것은 자신의 처지에서 최선의 길이 무엇인지 잘 알았기 때문이다</a:t>
            </a:r>
            <a:r>
              <a:rPr lang="en-US" altLang="ko-KR" sz="2400" spc="300" dirty="0" smtClean="0"/>
              <a:t>.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6. </a:t>
            </a:r>
            <a:r>
              <a:rPr lang="ko-KR" altLang="en-US" sz="4000" dirty="0" smtClean="0"/>
              <a:t>고통 극복과 체득된 가치</a:t>
            </a:r>
            <a:endParaRPr lang="ko-KR" altLang="en-US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3356992"/>
            <a:ext cx="7776864" cy="23762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lvl="0">
              <a:spcBef>
                <a:spcPts val="400"/>
              </a:spcBef>
              <a:buClr>
                <a:srgbClr val="72A376"/>
              </a:buClr>
              <a:buSzPct val="68000"/>
            </a:pPr>
            <a:r>
              <a:rPr lang="ko-KR" altLang="en-US" sz="2400" spc="300" dirty="0">
                <a:solidFill>
                  <a:prstClr val="black"/>
                </a:solidFill>
              </a:rPr>
              <a:t>자기가 겪은 고뇌와 아픔이 </a:t>
            </a:r>
            <a:endParaRPr lang="en-US" altLang="ko-KR" sz="2400" spc="300" dirty="0">
              <a:solidFill>
                <a:prstClr val="black"/>
              </a:solidFill>
            </a:endParaRPr>
          </a:p>
          <a:p>
            <a:pPr marL="109728" lvl="0">
              <a:spcBef>
                <a:spcPts val="400"/>
              </a:spcBef>
              <a:buClr>
                <a:srgbClr val="72A376"/>
              </a:buClr>
              <a:buSzPct val="68000"/>
            </a:pPr>
            <a:r>
              <a:rPr lang="ko-KR" altLang="en-US" sz="2400" spc="300" dirty="0" smtClean="0">
                <a:solidFill>
                  <a:prstClr val="black"/>
                </a:solidFill>
              </a:rPr>
              <a:t>비단 </a:t>
            </a:r>
            <a:r>
              <a:rPr lang="ko-KR" altLang="en-US" sz="2400" spc="300" dirty="0">
                <a:solidFill>
                  <a:prstClr val="black"/>
                </a:solidFill>
              </a:rPr>
              <a:t>자기 혼자만의 것이 아니며</a:t>
            </a:r>
            <a:r>
              <a:rPr lang="en-US" altLang="ko-KR" sz="2400" spc="300" dirty="0">
                <a:solidFill>
                  <a:prstClr val="black"/>
                </a:solidFill>
              </a:rPr>
              <a:t>, </a:t>
            </a:r>
          </a:p>
          <a:p>
            <a:pPr marL="109728" lvl="0">
              <a:spcBef>
                <a:spcPts val="400"/>
              </a:spcBef>
              <a:buClr>
                <a:srgbClr val="72A376"/>
              </a:buClr>
              <a:buSzPct val="68000"/>
            </a:pPr>
            <a:r>
              <a:rPr lang="ko-KR" altLang="en-US" sz="2400" spc="300" dirty="0" smtClean="0">
                <a:solidFill>
                  <a:prstClr val="black"/>
                </a:solidFill>
              </a:rPr>
              <a:t>진정한 </a:t>
            </a:r>
            <a:r>
              <a:rPr lang="ko-KR" altLang="en-US" sz="2400" spc="300" dirty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名著</a:t>
            </a:r>
            <a:r>
              <a:rPr lang="ko-KR" altLang="en-US" sz="2400" spc="300" dirty="0">
                <a:solidFill>
                  <a:prstClr val="black"/>
                </a:solidFill>
              </a:rPr>
              <a:t>는 참담한 고뇌의 산물이다</a:t>
            </a:r>
            <a:r>
              <a:rPr lang="en-US" altLang="ko-KR" sz="2400" spc="300" dirty="0">
                <a:solidFill>
                  <a:prstClr val="black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“bc9</a:t>
            </a:r>
            <a:r>
              <a:rPr lang="ko-KR" altLang="en-US" sz="22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세기까지 소급되는 확실성과 정확성</a:t>
            </a:r>
            <a:r>
              <a:rPr lang="en-US" altLang="ko-KR" sz="22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,,,</a:t>
            </a:r>
            <a:r>
              <a:rPr lang="ko-KR" altLang="en-US" sz="22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전설이 아니라 진실의</a:t>
            </a:r>
            <a:r>
              <a:rPr lang="en-US" altLang="ko-KR" sz="22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, </a:t>
            </a:r>
            <a:r>
              <a:rPr lang="ko-KR" altLang="en-US" sz="22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그리하여 존재의 에피소드가 아니라 연속하는 생활의 역사를 오랜 시대에 걸쳐 서술한 민족</a:t>
            </a:r>
            <a:r>
              <a:rPr lang="en-US" altLang="ko-KR" sz="22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,,”  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미국 </a:t>
            </a:r>
            <a:r>
              <a:rPr lang="ko-KR" altLang="en-US" sz="1800" dirty="0" err="1" smtClean="0"/>
              <a:t>와츤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“</a:t>
            </a:r>
            <a:r>
              <a:rPr lang="ko-KR" altLang="en-US" sz="22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역사가들이 </a:t>
            </a:r>
            <a:r>
              <a:rPr lang="ko-KR" altLang="en-US" sz="2200" dirty="0">
                <a:latin typeface="궁서" panose="02030600000101010101" pitchFamily="18" charset="-127"/>
                <a:ea typeface="궁서" panose="02030600000101010101" pitchFamily="18" charset="-127"/>
              </a:rPr>
              <a:t>부를 만고에 빛날 </a:t>
            </a:r>
            <a:r>
              <a:rPr lang="ko-KR" altLang="en-US" sz="22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노래</a:t>
            </a:r>
            <a:r>
              <a:rPr lang="en-US" altLang="ko-KR" sz="22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” 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노신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ko-KR" altLang="en-US" sz="2200" dirty="0" err="1" smtClean="0"/>
              <a:t>그리스ㆍ로마신화가</a:t>
            </a:r>
            <a:r>
              <a:rPr lang="ko-KR" altLang="en-US" sz="2200" dirty="0" smtClean="0"/>
              <a:t> 서양에 끼친 영향에 필적</a:t>
            </a:r>
            <a:endParaRPr lang="en-US" altLang="ko-KR" sz="2200" dirty="0" smtClean="0"/>
          </a:p>
          <a:p>
            <a:r>
              <a:rPr lang="ko-KR" altLang="en-US" sz="2200" dirty="0" smtClean="0"/>
              <a:t>번역서들</a:t>
            </a:r>
            <a:endParaRPr lang="ko-KR" altLang="en-US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사기史記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 err="1" smtClean="0">
                <a:solidFill>
                  <a:srgbClr val="FF0000"/>
                </a:solidFill>
                <a:latin typeface="HY견명조" pitchFamily="18" charset="-127"/>
                <a:ea typeface="HY견명조" pitchFamily="18" charset="-127"/>
              </a:rPr>
              <a:t>문왕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은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옥에 갇힘으로써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周易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을 풀이하였고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공자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는 봉변을 당하고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春秋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를 저술했으며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400" smtClean="0">
                <a:solidFill>
                  <a:srgbClr val="FF0000"/>
                </a:solidFill>
                <a:latin typeface="HY견명조" pitchFamily="18" charset="-127"/>
                <a:ea typeface="HY견명조" pitchFamily="18" charset="-127"/>
              </a:rPr>
              <a:t>굴원</a:t>
            </a:r>
            <a:r>
              <a:rPr lang="ko-KR" altLang="en-US" sz="2400" smtClean="0">
                <a:latin typeface="궁서" pitchFamily="18" charset="-127"/>
                <a:ea typeface="궁서" pitchFamily="18" charset="-127"/>
              </a:rPr>
              <a:t>은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숙청을 당함으로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離騷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를 賦하였고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400" dirty="0" err="1" smtClean="0">
                <a:solidFill>
                  <a:srgbClr val="FF0000"/>
                </a:solidFill>
                <a:latin typeface="HY견명조" pitchFamily="18" charset="-127"/>
                <a:ea typeface="HY견명조" pitchFamily="18" charset="-127"/>
              </a:rPr>
              <a:t>좌구명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이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실명하자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國語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가 나오게 되었으며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  <a:latin typeface="HY견명조" pitchFamily="18" charset="-127"/>
                <a:ea typeface="HY견명조" pitchFamily="18" charset="-127"/>
              </a:rPr>
              <a:t>손자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가 양다리를 잘리고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兵法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을 다듬었으며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400" dirty="0" err="1" smtClean="0">
                <a:solidFill>
                  <a:srgbClr val="FF0000"/>
                </a:solidFill>
                <a:latin typeface="HY궁서" pitchFamily="18" charset="-127"/>
                <a:ea typeface="HY궁서" pitchFamily="18" charset="-127"/>
              </a:rPr>
              <a:t>여불위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가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귀양감으로써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여씨춘추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가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유전되었으며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,,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altLang="ko-KR" sz="2400" dirty="0">
                <a:latin typeface="궁서" pitchFamily="18" charset="-127"/>
                <a:ea typeface="궁서" pitchFamily="18" charset="-127"/>
              </a:rPr>
              <a:t> 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시경의 시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305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편도 하나같이 성현들의 마음 속의 울분이 </a:t>
            </a:r>
            <a:endParaRPr lang="en-US" altLang="ko-KR" sz="2400" dirty="0" smtClean="0">
              <a:latin typeface="궁서" pitchFamily="18" charset="-127"/>
              <a:ea typeface="궁서" pitchFamily="18" charset="-127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altLang="ko-KR" sz="2400" dirty="0">
                <a:latin typeface="궁서" pitchFamily="18" charset="-127"/>
                <a:ea typeface="궁서" pitchFamily="18" charset="-127"/>
              </a:rPr>
              <a:t> 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터져 나온 결과로 지어진 것들입니다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.</a:t>
            </a:r>
            <a:endParaRPr lang="ko-KR" altLang="en-US" sz="2400" dirty="0">
              <a:latin typeface="궁서" pitchFamily="18" charset="-127"/>
              <a:ea typeface="궁서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수욕(受辱)과 명저(名著) 탄생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400" spc="300" dirty="0" err="1" smtClean="0"/>
              <a:t>백이전</a:t>
            </a:r>
            <a:r>
              <a:rPr lang="ko-KR" altLang="en-US" sz="2400" spc="300" dirty="0" smtClean="0"/>
              <a:t> </a:t>
            </a:r>
            <a:r>
              <a:rPr lang="en-US" altLang="ko-KR" sz="2400" spc="300" dirty="0" smtClean="0"/>
              <a:t> </a:t>
            </a:r>
          </a:p>
          <a:p>
            <a:pPr algn="just">
              <a:buNone/>
            </a:pPr>
            <a:r>
              <a:rPr lang="en-US" altLang="ko-KR" sz="2400" spc="300" dirty="0" smtClean="0"/>
              <a:t>	</a:t>
            </a:r>
            <a:r>
              <a:rPr lang="en-US" altLang="ko-KR" sz="2400" spc="300" dirty="0"/>
              <a:t>	</a:t>
            </a:r>
            <a:r>
              <a:rPr lang="en-US" altLang="ko-KR" sz="2400" spc="300" dirty="0" smtClean="0"/>
              <a:t> </a:t>
            </a:r>
          </a:p>
          <a:p>
            <a:pPr algn="just">
              <a:buNone/>
            </a:pPr>
            <a:endParaRPr lang="en-US" altLang="ko-KR" sz="2400" spc="300" dirty="0"/>
          </a:p>
          <a:p>
            <a:pPr algn="just">
              <a:buNone/>
            </a:pPr>
            <a:endParaRPr lang="en-US" altLang="ko-KR" sz="2400" spc="300" dirty="0" smtClean="0"/>
          </a:p>
          <a:p>
            <a:pPr algn="just">
              <a:buNone/>
            </a:pPr>
            <a:endParaRPr lang="en-US" altLang="ko-KR" sz="2400" spc="300" dirty="0" smtClean="0"/>
          </a:p>
          <a:p>
            <a:pPr algn="just">
              <a:buNone/>
            </a:pPr>
            <a:endParaRPr lang="en-US" altLang="ko-KR" sz="2400" spc="300" dirty="0"/>
          </a:p>
          <a:p>
            <a:pPr algn="just">
              <a:buNone/>
            </a:pPr>
            <a:r>
              <a:rPr lang="en-US" altLang="ko-KR" sz="2400" spc="300" dirty="0" smtClean="0"/>
              <a:t>		</a:t>
            </a:r>
            <a:r>
              <a:rPr lang="ko-KR" altLang="en-US" sz="2400" spc="300" dirty="0" smtClean="0"/>
              <a:t>주자</a:t>
            </a:r>
            <a:r>
              <a:rPr lang="en-US" altLang="ko-KR" sz="2400" spc="300" dirty="0" smtClean="0"/>
              <a:t>, “</a:t>
            </a:r>
            <a:r>
              <a:rPr lang="ko-KR" altLang="en-US" sz="2000" spc="300" dirty="0" smtClean="0">
                <a:latin typeface="양재벨라체M" pitchFamily="18" charset="-127"/>
                <a:ea typeface="양재벨라체M" pitchFamily="18" charset="-127"/>
              </a:rPr>
              <a:t>앞뒤가 모두 원망하는 말로 가득 차 그토록 </a:t>
            </a:r>
            <a:r>
              <a:rPr lang="en-US" altLang="ko-KR" sz="2000" spc="300" dirty="0" smtClean="0">
                <a:latin typeface="양재벨라체M" pitchFamily="18" charset="-127"/>
                <a:ea typeface="양재벨라체M" pitchFamily="18" charset="-127"/>
              </a:rPr>
              <a:t>		</a:t>
            </a:r>
            <a:r>
              <a:rPr lang="ko-KR" altLang="en-US" sz="2000" spc="300" dirty="0" smtClean="0">
                <a:latin typeface="양재벨라체M" pitchFamily="18" charset="-127"/>
                <a:ea typeface="양재벨라체M" pitchFamily="18" charset="-127"/>
              </a:rPr>
              <a:t>고매한 </a:t>
            </a:r>
            <a:r>
              <a:rPr lang="ko-KR" altLang="en-US" sz="2000" spc="300" dirty="0" err="1" smtClean="0">
                <a:latin typeface="양재벨라체M" pitchFamily="18" charset="-127"/>
                <a:ea typeface="양재벨라체M" pitchFamily="18" charset="-127"/>
              </a:rPr>
              <a:t>백이</a:t>
            </a:r>
            <a:r>
              <a:rPr lang="ko-KR" altLang="en-US" sz="2000" dirty="0" err="1" smtClean="0">
                <a:latin typeface="양재벨라체M" pitchFamily="18" charset="-127"/>
                <a:ea typeface="양재벨라체M" pitchFamily="18" charset="-127"/>
              </a:rPr>
              <a:t>ㆍ</a:t>
            </a:r>
            <a:r>
              <a:rPr lang="ko-KR" altLang="en-US" sz="2000" spc="300" dirty="0" err="1" smtClean="0">
                <a:latin typeface="양재벨라체M" pitchFamily="18" charset="-127"/>
                <a:ea typeface="양재벨라체M" pitchFamily="18" charset="-127"/>
              </a:rPr>
              <a:t>숙제의</a:t>
            </a:r>
            <a:r>
              <a:rPr lang="ko-KR" altLang="en-US" sz="2000" spc="300" dirty="0" smtClean="0">
                <a:latin typeface="양재벨라체M" pitchFamily="18" charset="-127"/>
                <a:ea typeface="양재벨라체M" pitchFamily="18" charset="-127"/>
              </a:rPr>
              <a:t> 이미지를 구겨놨다</a:t>
            </a:r>
            <a:r>
              <a:rPr lang="en-US" altLang="ko-KR" sz="2000" spc="300" dirty="0" smtClean="0">
                <a:latin typeface="양재벨라체M" pitchFamily="18" charset="-127"/>
                <a:ea typeface="양재벨라체M" pitchFamily="18" charset="-127"/>
              </a:rPr>
              <a:t>”</a:t>
            </a:r>
            <a:endParaRPr lang="en-US" altLang="ko-KR" sz="2000" spc="300" dirty="0" smtClean="0"/>
          </a:p>
          <a:p>
            <a:pPr algn="just"/>
            <a:endParaRPr lang="en-US" altLang="ko-KR" sz="2400" dirty="0" smtClean="0"/>
          </a:p>
          <a:p>
            <a:pPr algn="just"/>
            <a:r>
              <a:rPr lang="ko-KR" altLang="en-US" sz="2400" dirty="0" smtClean="0"/>
              <a:t>세상에 그 가치를 인정받을 수 없는 환관의 저서임에도</a:t>
            </a:r>
            <a:endParaRPr lang="en-US" altLang="ko-KR" sz="2400" dirty="0" smtClean="0"/>
          </a:p>
          <a:p>
            <a:pPr algn="just">
              <a:buNone/>
            </a:pPr>
            <a:r>
              <a:rPr lang="en-US" altLang="ko-KR" sz="2400" dirty="0" smtClean="0"/>
              <a:t>	 </a:t>
            </a:r>
            <a:r>
              <a:rPr lang="ko-KR" altLang="en-US" sz="2400" dirty="0" err="1" smtClean="0"/>
              <a:t>사마천은</a:t>
            </a:r>
            <a:r>
              <a:rPr lang="ko-KR" altLang="en-US" sz="2400" dirty="0" smtClean="0"/>
              <a:t> 묵묵히 </a:t>
            </a:r>
            <a:r>
              <a:rPr lang="ko-KR" altLang="en-US" sz="2400" dirty="0"/>
              <a:t>자신의 역사적 소임을 </a:t>
            </a:r>
            <a:r>
              <a:rPr lang="ko-KR" altLang="en-US" sz="2400" dirty="0" smtClean="0"/>
              <a:t>다함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天道에 대한 의문과 사기저술 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699792" y="1417638"/>
            <a:ext cx="5194920" cy="21840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ko-KR" altLang="en-US" dirty="0">
                <a:latin typeface="궁서" pitchFamily="18" charset="-127"/>
                <a:ea typeface="궁서" pitchFamily="18" charset="-127"/>
              </a:rPr>
              <a:t>저 서산에 올라 산중의 고비나 꺾자꾸나</a:t>
            </a:r>
            <a:endParaRPr lang="en-US" altLang="ko-KR" dirty="0">
              <a:latin typeface="궁서" pitchFamily="18" charset="-127"/>
              <a:ea typeface="궁서" pitchFamily="18" charset="-127"/>
            </a:endParaRPr>
          </a:p>
          <a:p>
            <a:pPr>
              <a:buNone/>
            </a:pPr>
            <a:r>
              <a:rPr lang="ko-KR" altLang="en-US" dirty="0" smtClean="0">
                <a:latin typeface="궁서" pitchFamily="18" charset="-127"/>
                <a:ea typeface="궁서" pitchFamily="18" charset="-127"/>
              </a:rPr>
              <a:t>포악한 </a:t>
            </a:r>
            <a:r>
              <a:rPr lang="ko-KR" altLang="en-US" dirty="0">
                <a:latin typeface="궁서" pitchFamily="18" charset="-127"/>
                <a:ea typeface="궁서" pitchFamily="18" charset="-127"/>
              </a:rPr>
              <a:t>것으로 포악한 것을 바꾸었으니</a:t>
            </a:r>
            <a:endParaRPr lang="en-US" altLang="ko-KR" dirty="0">
              <a:latin typeface="궁서" pitchFamily="18" charset="-127"/>
              <a:ea typeface="궁서" pitchFamily="18" charset="-127"/>
            </a:endParaRPr>
          </a:p>
          <a:p>
            <a:pPr>
              <a:buNone/>
            </a:pPr>
            <a:r>
              <a:rPr lang="ko-KR" altLang="en-US" dirty="0" smtClean="0">
                <a:latin typeface="궁서" pitchFamily="18" charset="-127"/>
                <a:ea typeface="궁서" pitchFamily="18" charset="-127"/>
              </a:rPr>
              <a:t>그 </a:t>
            </a:r>
            <a:r>
              <a:rPr lang="ko-KR" altLang="en-US" dirty="0">
                <a:latin typeface="궁서" pitchFamily="18" charset="-127"/>
                <a:ea typeface="궁서" pitchFamily="18" charset="-127"/>
              </a:rPr>
              <a:t>잘못을 알지 못하는구나</a:t>
            </a:r>
            <a:endParaRPr lang="en-US" altLang="ko-KR" dirty="0">
              <a:latin typeface="궁서" pitchFamily="18" charset="-127"/>
              <a:ea typeface="궁서" pitchFamily="18" charset="-127"/>
            </a:endParaRPr>
          </a:p>
          <a:p>
            <a:pPr>
              <a:buNone/>
            </a:pPr>
            <a:r>
              <a:rPr lang="ko-KR" altLang="en-US" dirty="0" err="1" smtClean="0">
                <a:latin typeface="궁서" pitchFamily="18" charset="-127"/>
                <a:ea typeface="궁서" pitchFamily="18" charset="-127"/>
              </a:rPr>
              <a:t>신농</a:t>
            </a:r>
            <a:r>
              <a:rPr lang="en-US" altLang="ko-KR" dirty="0">
                <a:latin typeface="궁서" pitchFamily="18" charset="-127"/>
                <a:ea typeface="궁서" pitchFamily="18" charset="-127"/>
              </a:rPr>
              <a:t>,</a:t>
            </a:r>
            <a:r>
              <a:rPr lang="ko-KR" altLang="en-US" dirty="0">
                <a:latin typeface="궁서" pitchFamily="18" charset="-127"/>
                <a:ea typeface="궁서" pitchFamily="18" charset="-127"/>
              </a:rPr>
              <a:t> 우</a:t>
            </a:r>
            <a:r>
              <a:rPr lang="en-US" altLang="ko-KR" dirty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dirty="0">
                <a:latin typeface="궁서" pitchFamily="18" charset="-127"/>
                <a:ea typeface="궁서" pitchFamily="18" charset="-127"/>
              </a:rPr>
              <a:t>하의 시대는 홀연히 지나가버렸으니</a:t>
            </a:r>
            <a:endParaRPr lang="en-US" altLang="ko-KR" dirty="0">
              <a:latin typeface="궁서" pitchFamily="18" charset="-127"/>
              <a:ea typeface="궁서" pitchFamily="18" charset="-127"/>
            </a:endParaRPr>
          </a:p>
          <a:p>
            <a:pPr>
              <a:buNone/>
            </a:pPr>
            <a:r>
              <a:rPr lang="ko-KR" altLang="en-US" dirty="0" smtClean="0">
                <a:latin typeface="궁서" pitchFamily="18" charset="-127"/>
                <a:ea typeface="궁서" pitchFamily="18" charset="-127"/>
              </a:rPr>
              <a:t>우리는 </a:t>
            </a:r>
            <a:r>
              <a:rPr lang="ko-KR" altLang="en-US" dirty="0">
                <a:latin typeface="궁서" pitchFamily="18" charset="-127"/>
                <a:ea typeface="궁서" pitchFamily="18" charset="-127"/>
              </a:rPr>
              <a:t>장차 어디로 돌아간다는 말인가</a:t>
            </a:r>
            <a:r>
              <a:rPr lang="en-US" altLang="ko-KR" dirty="0">
                <a:latin typeface="궁서" pitchFamily="18" charset="-127"/>
                <a:ea typeface="궁서" pitchFamily="18" charset="-127"/>
              </a:rPr>
              <a:t>?</a:t>
            </a:r>
          </a:p>
          <a:p>
            <a:pPr>
              <a:buNone/>
            </a:pPr>
            <a:r>
              <a:rPr lang="ko-KR" altLang="en-US" dirty="0" smtClean="0">
                <a:latin typeface="궁서" pitchFamily="18" charset="-127"/>
                <a:ea typeface="궁서" pitchFamily="18" charset="-127"/>
              </a:rPr>
              <a:t>아</a:t>
            </a:r>
            <a:r>
              <a:rPr lang="en-US" altLang="ko-KR" dirty="0">
                <a:latin typeface="궁서" pitchFamily="18" charset="-127"/>
                <a:ea typeface="궁서" pitchFamily="18" charset="-127"/>
              </a:rPr>
              <a:t>! </a:t>
            </a:r>
            <a:r>
              <a:rPr lang="ko-KR" altLang="en-US" dirty="0">
                <a:latin typeface="궁서" pitchFamily="18" charset="-127"/>
                <a:ea typeface="궁서" pitchFamily="18" charset="-127"/>
              </a:rPr>
              <a:t>이제는 죽음뿐이로다</a:t>
            </a:r>
            <a:r>
              <a:rPr lang="en-US" altLang="ko-KR" dirty="0">
                <a:latin typeface="궁서" pitchFamily="18" charset="-127"/>
                <a:ea typeface="궁서" pitchFamily="18" charset="-127"/>
              </a:rPr>
              <a:t>.</a:t>
            </a:r>
          </a:p>
          <a:p>
            <a:pPr>
              <a:buNone/>
            </a:pPr>
            <a:r>
              <a:rPr lang="ko-KR" altLang="en-US" dirty="0" smtClean="0">
                <a:latin typeface="궁서" pitchFamily="18" charset="-127"/>
                <a:ea typeface="궁서" pitchFamily="18" charset="-127"/>
              </a:rPr>
              <a:t>쇠잔한 </a:t>
            </a:r>
            <a:r>
              <a:rPr lang="ko-KR" altLang="en-US" dirty="0">
                <a:latin typeface="궁서" pitchFamily="18" charset="-127"/>
                <a:ea typeface="궁서" pitchFamily="18" charset="-127"/>
              </a:rPr>
              <a:t>우리의 운명이여</a:t>
            </a:r>
            <a:r>
              <a:rPr lang="en-US" altLang="ko-KR" dirty="0">
                <a:latin typeface="궁서" pitchFamily="18" charset="-127"/>
                <a:ea typeface="궁서" pitchFamily="18" charset="-127"/>
              </a:rPr>
              <a:t>!</a:t>
            </a:r>
            <a:endParaRPr lang="ko-KR" altLang="en-US" dirty="0">
              <a:latin typeface="궁서" pitchFamily="18" charset="-127"/>
              <a:ea typeface="궁서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ko-KR" altLang="en-US" sz="2400" dirty="0" smtClean="0"/>
              <a:t>총 </a:t>
            </a:r>
            <a:r>
              <a:rPr lang="en-US" altLang="ko-KR" sz="2400" dirty="0"/>
              <a:t>130</a:t>
            </a:r>
            <a:r>
              <a:rPr lang="ko-KR" altLang="en-US" sz="2400" dirty="0" smtClean="0"/>
              <a:t>권 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本紀</a:t>
            </a:r>
            <a:r>
              <a:rPr lang="en-US" altLang="ko-KR" sz="2400" dirty="0" smtClean="0"/>
              <a:t>(12)   </a:t>
            </a:r>
            <a:r>
              <a:rPr lang="ko-KR" altLang="en-US" sz="2400" dirty="0" smtClean="0"/>
              <a:t>表</a:t>
            </a:r>
            <a:r>
              <a:rPr lang="en-US" altLang="ko-KR" sz="2400" dirty="0" smtClean="0"/>
              <a:t>(10)   </a:t>
            </a:r>
            <a:r>
              <a:rPr lang="ko-KR" altLang="en-US" sz="2400" dirty="0" smtClean="0"/>
              <a:t>書</a:t>
            </a:r>
            <a:r>
              <a:rPr lang="en-US" altLang="ko-KR" sz="2400" dirty="0" smtClean="0"/>
              <a:t>(8)   </a:t>
            </a:r>
            <a:r>
              <a:rPr lang="ko-KR" altLang="en-US" sz="2400" dirty="0" smtClean="0"/>
              <a:t>世家</a:t>
            </a:r>
            <a:r>
              <a:rPr lang="en-US" altLang="ko-KR" sz="2400" dirty="0" smtClean="0"/>
              <a:t>(30)   </a:t>
            </a:r>
            <a:r>
              <a:rPr lang="ko-KR" altLang="en-US" sz="2400" dirty="0" smtClean="0"/>
              <a:t>列傳</a:t>
            </a:r>
            <a:r>
              <a:rPr lang="en-US" altLang="ko-KR" sz="2400" dirty="0" smtClean="0"/>
              <a:t>(70)</a:t>
            </a:r>
          </a:p>
          <a:p>
            <a:pPr>
              <a:lnSpc>
                <a:spcPct val="160000"/>
              </a:lnSpc>
              <a:buNone/>
            </a:pPr>
            <a:r>
              <a:rPr lang="en-US" altLang="ko-KR" sz="2400" dirty="0" smtClean="0"/>
              <a:t>            					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600" b="1" dirty="0" err="1" smtClean="0">
                <a:latin typeface="HY견고딕" pitchFamily="18" charset="-127"/>
                <a:ea typeface="HY견고딕" pitchFamily="18" charset="-127"/>
              </a:rPr>
              <a:t>본기</a:t>
            </a:r>
            <a:r>
              <a:rPr lang="en-US" altLang="ko-KR" sz="2600" b="1" dirty="0" smtClean="0"/>
              <a:t>	</a:t>
            </a:r>
            <a:r>
              <a:rPr lang="ko-KR" altLang="en-US" sz="2400" dirty="0" smtClean="0"/>
              <a:t>왕의 계보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사적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국가 대사를 편년체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시간순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로 서술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600" b="1" dirty="0" smtClean="0">
                <a:latin typeface="HY견고딕" pitchFamily="18" charset="-127"/>
                <a:ea typeface="HY견고딕" pitchFamily="18" charset="-127"/>
              </a:rPr>
              <a:t>표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/>
              <a:t>    	</a:t>
            </a:r>
            <a:r>
              <a:rPr lang="ko-KR" altLang="en-US" sz="2400" dirty="0" err="1" smtClean="0"/>
              <a:t>왕ㆍ제후ㆍ將相ㆍ대신의</a:t>
            </a:r>
            <a:r>
              <a:rPr lang="ko-KR" altLang="en-US" sz="2400" dirty="0" smtClean="0"/>
              <a:t> 가계와 사적을 표로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 정리</a:t>
            </a:r>
            <a:r>
              <a:rPr lang="en-US" altLang="ko-KR" sz="2400" dirty="0" smtClean="0"/>
              <a:t>    </a:t>
            </a:r>
          </a:p>
          <a:p>
            <a:pPr>
              <a:buNone/>
            </a:pPr>
            <a:r>
              <a:rPr lang="ko-KR" altLang="en-US" sz="2600" b="1" dirty="0" smtClean="0">
                <a:latin typeface="HY견고딕" pitchFamily="18" charset="-127"/>
                <a:ea typeface="HY견고딕" pitchFamily="18" charset="-127"/>
              </a:rPr>
              <a:t>서</a:t>
            </a:r>
            <a:r>
              <a:rPr lang="en-US" altLang="ko-KR" sz="2400" dirty="0" smtClean="0"/>
              <a:t>  	</a:t>
            </a:r>
            <a:r>
              <a:rPr lang="ko-KR" altLang="en-US" sz="2400" dirty="0" err="1" smtClean="0"/>
              <a:t>천문ㆍ역법ㆍ예ㆍ악ㆍ봉선ㆍ수리ㆍ경제</a:t>
            </a:r>
            <a:r>
              <a:rPr lang="ko-KR" altLang="en-US" sz="2400" dirty="0" smtClean="0"/>
              <a:t>  등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법령 제도와 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관련된 </a:t>
            </a:r>
            <a:r>
              <a:rPr lang="ko-KR" altLang="en-US" sz="2400" dirty="0" err="1" smtClean="0"/>
              <a:t>자연ㆍ사회적</a:t>
            </a:r>
            <a:r>
              <a:rPr lang="ko-KR" altLang="en-US" sz="2400" dirty="0" smtClean="0"/>
              <a:t> 상황을 기술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600" b="1" dirty="0" smtClean="0">
                <a:latin typeface="HY견고딕" pitchFamily="18" charset="-127"/>
                <a:ea typeface="HY견고딕" pitchFamily="18" charset="-127"/>
              </a:rPr>
              <a:t>세가</a:t>
            </a:r>
            <a:r>
              <a:rPr lang="en-US" altLang="ko-KR" sz="2800" dirty="0" smtClean="0"/>
              <a:t> 	</a:t>
            </a:r>
            <a:r>
              <a:rPr lang="ko-KR" altLang="en-US" sz="2400" dirty="0" smtClean="0"/>
              <a:t>춘추 이래 영향력이 컸던 인물들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제후</a:t>
            </a:r>
            <a:r>
              <a:rPr lang="en-US" altLang="ko-KR" sz="1900" dirty="0" smtClean="0"/>
              <a:t>,  </a:t>
            </a:r>
            <a:r>
              <a:rPr lang="ko-KR" altLang="en-US" sz="1900" dirty="0" smtClean="0"/>
              <a:t>한의 </a:t>
            </a:r>
            <a:r>
              <a:rPr lang="ko-KR" altLang="en-US" sz="1900" spc="-300" dirty="0" err="1" smtClean="0"/>
              <a:t>승상ㆍ공신ㆍ종실ㆍ</a:t>
            </a:r>
            <a:r>
              <a:rPr lang="ko-KR" altLang="en-US" sz="1900" spc="-300" dirty="0" smtClean="0"/>
              <a:t> </a:t>
            </a:r>
            <a:r>
              <a:rPr lang="en-US" altLang="ko-KR" sz="1900" spc="-300" dirty="0" smtClean="0"/>
              <a:t>	</a:t>
            </a:r>
            <a:r>
              <a:rPr lang="ko-KR" altLang="en-US" sz="1900" spc="-300" dirty="0" smtClean="0"/>
              <a:t>외척  </a:t>
            </a:r>
            <a:r>
              <a:rPr lang="ko-KR" altLang="en-US" sz="1900" dirty="0" smtClean="0"/>
              <a:t>등</a:t>
            </a:r>
            <a:r>
              <a:rPr lang="en-US" altLang="ko-KR" sz="1900" dirty="0" smtClean="0"/>
              <a:t>)</a:t>
            </a:r>
            <a:r>
              <a:rPr lang="ko-KR" altLang="en-US" sz="2400" dirty="0" smtClean="0"/>
              <a:t>의 계보와 사적을 정리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600" b="1" dirty="0" smtClean="0">
                <a:latin typeface="HY견고딕" pitchFamily="18" charset="-127"/>
                <a:ea typeface="HY견고딕" pitchFamily="18" charset="-127"/>
              </a:rPr>
              <a:t>열전</a:t>
            </a:r>
            <a:r>
              <a:rPr lang="en-US" altLang="ko-KR" sz="2600" b="1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400" dirty="0" smtClean="0"/>
              <a:t>사회 각층의 인물과 주변 국가에 대해 기술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		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*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태사공자서太史公自序</a:t>
            </a:r>
          </a:p>
          <a:p>
            <a:pPr>
              <a:buNone/>
            </a:pP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구성과 체제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84168" y="2060848"/>
            <a:ext cx="2808312" cy="5040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65760" lvl="0" indent="-256032" algn="ctr">
              <a:lnSpc>
                <a:spcPct val="160000"/>
              </a:lnSpc>
              <a:spcBef>
                <a:spcPts val="400"/>
              </a:spcBef>
              <a:buClr>
                <a:srgbClr val="72A376"/>
              </a:buClr>
              <a:buSzPct val="68000"/>
            </a:pPr>
            <a:r>
              <a:rPr lang="ko-KR" altLang="en-US" sz="2800" b="1" dirty="0" smtClean="0">
                <a:solidFill>
                  <a:srgbClr val="FF0000"/>
                </a:solidFill>
              </a:rPr>
              <a:t>기전체</a:t>
            </a:r>
            <a:r>
              <a:rPr lang="ko-KR" altLang="en-US" sz="2400" dirty="0" smtClean="0">
                <a:solidFill>
                  <a:prstClr val="black"/>
                </a:solidFill>
              </a:rPr>
              <a:t> </a:t>
            </a:r>
            <a:r>
              <a:rPr lang="ko-KR" altLang="en-US" sz="2400" b="1" dirty="0">
                <a:solidFill>
                  <a:prstClr val="black"/>
                </a:solidFill>
              </a:rPr>
              <a:t>紀傳體 </a:t>
            </a:r>
            <a:endParaRPr lang="en-US" altLang="ko-KR" sz="24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사마천은</a:t>
            </a:r>
            <a:r>
              <a:rPr lang="ko-KR" altLang="en-US" sz="2400" dirty="0" smtClean="0"/>
              <a:t> 문장 끝에 </a:t>
            </a:r>
            <a:r>
              <a:rPr lang="en-US" altLang="ko-KR" sz="2400" dirty="0" smtClean="0"/>
              <a:t>‘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太史公曰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,,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이라 하여 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자신의 해석과 견해를 보충</a:t>
            </a:r>
            <a:endParaRPr lang="en-US" altLang="ko-KR" sz="2400" dirty="0" smtClean="0"/>
          </a:p>
          <a:p>
            <a:pPr>
              <a:buNone/>
            </a:pPr>
            <a:endParaRPr lang="ko-KR" altLang="en-US" sz="2400" dirty="0" smtClean="0"/>
          </a:p>
          <a:p>
            <a:r>
              <a:rPr lang="ko-KR" altLang="en-US" sz="2400" dirty="0" smtClean="0"/>
              <a:t>마지막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권에도</a:t>
            </a:r>
            <a:r>
              <a:rPr lang="en-US" altLang="ko-KR" sz="2400" dirty="0" smtClean="0"/>
              <a:t> </a:t>
            </a:r>
            <a:r>
              <a:rPr lang="ko-KR" altLang="en-US" sz="2400" b="1" dirty="0" err="1" smtClean="0">
                <a:latin typeface="HY견고딕" pitchFamily="18" charset="-127"/>
                <a:ea typeface="HY견고딕" pitchFamily="18" charset="-127"/>
              </a:rPr>
              <a:t>太史公自序</a:t>
            </a:r>
            <a:r>
              <a:rPr lang="ko-KR" altLang="en-US" sz="2400" dirty="0" err="1" smtClean="0">
                <a:latin typeface="+mj-ea"/>
                <a:ea typeface="+mj-ea"/>
              </a:rPr>
              <a:t>를</a:t>
            </a:r>
            <a:r>
              <a:rPr lang="ko-KR" altLang="en-US" sz="2400" dirty="0" smtClean="0">
                <a:latin typeface="+mj-ea"/>
                <a:ea typeface="+mj-ea"/>
              </a:rPr>
              <a:t> 써서 </a:t>
            </a:r>
            <a:endParaRPr lang="en-US" altLang="ko-KR" sz="24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ko-KR" altLang="en-US" sz="2400" dirty="0" smtClean="0"/>
              <a:t>   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자신의 가계와 사적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사기 편찬 과정과 의미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자신의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	</a:t>
            </a:r>
            <a:r>
              <a:rPr lang="ko-KR" altLang="en-US" sz="2400" dirty="0" smtClean="0"/>
              <a:t>사학적 견해를 서술</a:t>
            </a:r>
            <a:r>
              <a:rPr lang="en-US" altLang="ko-KR" sz="2400" dirty="0" smtClean="0"/>
              <a:t> 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태사공자서</a:t>
            </a:r>
            <a:r>
              <a:rPr lang="ko-KR" altLang="en-US" dirty="0" smtClean="0"/>
              <a:t> </a:t>
            </a:r>
            <a:r>
              <a:rPr lang="ko-KR" altLang="en-US" sz="3200" dirty="0" smtClean="0"/>
              <a:t>太史公自序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Bc135 ~ bc85(? </a:t>
            </a:r>
            <a:r>
              <a:rPr lang="en-US" altLang="ko-KR" sz="2400" dirty="0"/>
              <a:t>90</a:t>
            </a:r>
            <a:r>
              <a:rPr lang="en-US" altLang="ko-KR" sz="2400" dirty="0" smtClean="0"/>
              <a:t>?)</a:t>
            </a:r>
          </a:p>
          <a:p>
            <a:r>
              <a:rPr lang="ko-KR" altLang="en-US" sz="2400" dirty="0" smtClean="0"/>
              <a:t>전한 무제</a:t>
            </a:r>
            <a:r>
              <a:rPr lang="en-US" altLang="ko-KR" sz="2400" dirty="0" smtClean="0"/>
              <a:t>(bc141~87)</a:t>
            </a:r>
            <a:r>
              <a:rPr lang="ko-KR" altLang="en-US" sz="2400" dirty="0" smtClean="0"/>
              <a:t> 시대</a:t>
            </a:r>
            <a:endParaRPr lang="en-US" altLang="ko-KR" sz="2400" dirty="0" smtClean="0"/>
          </a:p>
          <a:p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sz="2400" dirty="0" err="1" smtClean="0">
                <a:latin typeface="HY견명조" pitchFamily="18" charset="-127"/>
                <a:ea typeface="HY견명조" pitchFamily="18" charset="-127"/>
              </a:rPr>
              <a:t>太史令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사마담</a:t>
            </a:r>
            <a:r>
              <a:rPr lang="ko-KR" altLang="en-US" sz="1800" dirty="0" err="1" smtClean="0"/>
              <a:t>司馬談</a:t>
            </a:r>
            <a:r>
              <a:rPr lang="ko-KR" altLang="en-US" sz="2400" dirty="0" err="1" smtClean="0"/>
              <a:t>의</a:t>
            </a:r>
            <a:r>
              <a:rPr lang="ko-KR" altLang="en-US" sz="2400" dirty="0" smtClean="0"/>
              <a:t> 아들</a:t>
            </a:r>
            <a:endParaRPr lang="en-US" altLang="ko-KR" sz="2400" dirty="0" smtClean="0"/>
          </a:p>
          <a:p>
            <a:endParaRPr lang="ko-KR" altLang="en-US" sz="2400" dirty="0"/>
          </a:p>
          <a:p>
            <a:r>
              <a:rPr lang="en-US" altLang="ko-KR" sz="2400" dirty="0" smtClean="0"/>
              <a:t>20</a:t>
            </a:r>
            <a:r>
              <a:rPr lang="ko-KR" altLang="en-US" sz="2400" dirty="0" smtClean="0"/>
              <a:t>세에 전국을 답사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사료 수집</a:t>
            </a:r>
            <a:endParaRPr lang="en-US" altLang="ko-KR" sz="2400" dirty="0" smtClean="0"/>
          </a:p>
          <a:p>
            <a:r>
              <a:rPr lang="ko-KR" altLang="en-US" sz="2400" dirty="0" smtClean="0"/>
              <a:t>郎官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太史令</a:t>
            </a:r>
            <a:r>
              <a:rPr lang="ko-KR" altLang="en-US" sz="2400" dirty="0" smtClean="0"/>
              <a:t> 역임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이릉의</a:t>
            </a:r>
            <a:r>
              <a:rPr lang="ko-KR" altLang="en-US" sz="2400" dirty="0" smtClean="0"/>
              <a:t> 화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중서령</a:t>
            </a:r>
            <a:r>
              <a:rPr lang="ko-KR" altLang="en-US" sz="1800" dirty="0" err="1" smtClean="0"/>
              <a:t>中書令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사마천의</a:t>
            </a:r>
            <a:r>
              <a:rPr lang="ko-KR" altLang="en-US" b="1" dirty="0" smtClean="0"/>
              <a:t> 생애와 한무제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latin typeface="+mn-ea"/>
              </a:rPr>
              <a:t>군현제</a:t>
            </a:r>
            <a:r>
              <a:rPr lang="ko-KR" altLang="en-US" dirty="0" smtClean="0">
                <a:latin typeface="+mn-ea"/>
              </a:rPr>
              <a:t> 실시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/>
              <a:t>흉노정벌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신재정정책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내조정치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유교의 국교화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한무제</a:t>
            </a:r>
            <a:r>
              <a:rPr lang="en-US" altLang="ko-KR" dirty="0"/>
              <a:t> (</a:t>
            </a:r>
            <a:r>
              <a:rPr lang="en-US" altLang="ko-KR" dirty="0" smtClean="0"/>
              <a:t>bc156, bc141~bc87, 54)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75856" y="1340768"/>
            <a:ext cx="4176464" cy="771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경제</a:t>
            </a:r>
            <a:r>
              <a:rPr lang="en-US" altLang="ko-KR" sz="2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동성제후 제거 </a:t>
            </a:r>
            <a:r>
              <a:rPr lang="en-US" altLang="ko-KR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吳楚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7</a:t>
            </a:r>
            <a:r>
              <a:rPr lang="ko-KR" altLang="en-US" sz="2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국의 난</a:t>
            </a:r>
            <a:r>
              <a:rPr lang="en-US" altLang="ko-KR" sz="2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r>
              <a:rPr lang="ko-KR" altLang="en-US" sz="2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무제</a:t>
            </a:r>
            <a:r>
              <a:rPr lang="en-US" altLang="ko-KR" sz="2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추은령</a:t>
            </a:r>
            <a:r>
              <a:rPr lang="ko-KR" altLang="en-US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推恩令</a:t>
            </a:r>
            <a:r>
              <a:rPr lang="ko-KR" altLang="en-US" sz="2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56" y="2175756"/>
            <a:ext cx="511256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lvl="0">
              <a:buClr>
                <a:srgbClr val="72A376"/>
              </a:buClr>
            </a:pPr>
            <a:r>
              <a:rPr lang="ko-KR" altLang="en-US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장건 파견</a:t>
            </a:r>
            <a:endParaRPr lang="en-US" altLang="ko-KR" b="1" dirty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09728" lvl="0">
              <a:buClr>
                <a:srgbClr val="72A376"/>
              </a:buClr>
            </a:pPr>
            <a:r>
              <a:rPr lang="en-US" altLang="ko-KR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 </a:t>
            </a:r>
            <a:r>
              <a:rPr lang="ko-KR" altLang="en-US" dirty="0" err="1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흉노정벌</a:t>
            </a:r>
            <a:r>
              <a:rPr lang="en-US" altLang="ko-KR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(bc134-bc119)  </a:t>
            </a:r>
            <a:r>
              <a:rPr lang="en-US" altLang="ko-KR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</a:t>
            </a:r>
            <a:r>
              <a:rPr lang="en-US" altLang="ko-KR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위청</a:t>
            </a:r>
            <a:r>
              <a:rPr lang="en-US" altLang="ko-KR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 </a:t>
            </a:r>
            <a:r>
              <a:rPr lang="ko-KR" altLang="en-US" dirty="0" err="1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곽거병</a:t>
            </a:r>
            <a:r>
              <a:rPr lang="en-US" altLang="ko-KR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pPr marL="109728" lvl="0">
              <a:buClr>
                <a:srgbClr val="72A376"/>
              </a:buClr>
            </a:pPr>
            <a:r>
              <a:rPr lang="en-US" altLang="ko-KR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 </a:t>
            </a:r>
            <a:r>
              <a:rPr lang="ko-KR" altLang="en-US" dirty="0" err="1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흉노정벌</a:t>
            </a:r>
            <a:r>
              <a:rPr lang="en-US" altLang="ko-KR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(bc103~ )  </a:t>
            </a:r>
            <a:r>
              <a:rPr lang="en-US" altLang="ko-KR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</a:t>
            </a:r>
            <a:r>
              <a:rPr lang="en-US" altLang="ko-KR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이광리</a:t>
            </a:r>
            <a:r>
              <a:rPr lang="en-US" altLang="ko-KR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이릉</a:t>
            </a:r>
            <a:endParaRPr lang="en-US" altLang="ko-KR" dirty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275856" y="3185555"/>
            <a:ext cx="3351018" cy="9087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염철전매제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세금 증가 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인두세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재산세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r>
              <a:rPr lang="ko-KR" altLang="en-US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균수평준법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610837" y="4189732"/>
            <a:ext cx="6520796" cy="12554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dirty="0"/>
              <a:t>무제 통치기</a:t>
            </a:r>
            <a:r>
              <a:rPr lang="en-US" altLang="ko-KR" dirty="0"/>
              <a:t>, 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황제권력이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강화되면서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측근 밀실 정치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09728" indent="0" algn="just">
              <a:buNone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조정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외조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에 대해 황제의 뜻을 실현시키는 </a:t>
            </a:r>
            <a:r>
              <a:rPr lang="ko-KR" altLang="en-US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권력장치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/>
            <a:r>
              <a:rPr lang="ko-KR" altLang="en-US" dirty="0" smtClean="0"/>
              <a:t>무제 </a:t>
            </a:r>
            <a:r>
              <a:rPr lang="ko-KR" altLang="en-US" dirty="0"/>
              <a:t>사후</a:t>
            </a:r>
            <a:r>
              <a:rPr lang="en-US" altLang="ko-KR" dirty="0" smtClean="0"/>
              <a:t>,    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어린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소제를 보필하며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곽광이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내조정치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pPr algn="just"/>
            <a:r>
              <a:rPr lang="ko-KR" altLang="en-US" dirty="0"/>
              <a:t>선제 이후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외척에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의한 내조정치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92581" y="5661248"/>
            <a:ext cx="3672408" cy="9890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동중서의</a:t>
            </a:r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漢</a:t>
            </a:r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예정설</a:t>
            </a:r>
            <a:endParaRPr lang="en-US" altLang="ko-KR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태학의 설립과 </a:t>
            </a:r>
            <a:r>
              <a:rPr lang="ko-KR" altLang="en-US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오경박사</a:t>
            </a:r>
            <a:endParaRPr lang="en-US" altLang="ko-KR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국가 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체제를 이끄는 유교</a:t>
            </a:r>
          </a:p>
        </p:txBody>
      </p:sp>
    </p:spTree>
    <p:extLst>
      <p:ext uri="{BB962C8B-B14F-4D97-AF65-F5344CB8AC3E}">
        <p14:creationId xmlns:p14="http://schemas.microsoft.com/office/powerpoint/2010/main" val="24302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endParaRPr lang="en-US" altLang="ko-KR" sz="2400" dirty="0" smtClean="0">
              <a:latin typeface="HY궁서" pitchFamily="18" charset="-127"/>
              <a:ea typeface="HY궁서" pitchFamily="18" charset="-127"/>
            </a:endParaRPr>
          </a:p>
          <a:p>
            <a:pPr algn="just"/>
            <a:r>
              <a:rPr lang="ko-KR" altLang="en-US" sz="2400" dirty="0" err="1" smtClean="0">
                <a:latin typeface="HY궁서" pitchFamily="18" charset="-127"/>
                <a:ea typeface="HY궁서" pitchFamily="18" charset="-127"/>
              </a:rPr>
              <a:t>태사공</a:t>
            </a:r>
            <a:r>
              <a:rPr lang="en-US" altLang="ko-KR" sz="2400" dirty="0">
                <a:latin typeface="HY궁서" pitchFamily="18" charset="-127"/>
                <a:ea typeface="HY궁서" pitchFamily="18" charset="-127"/>
              </a:rPr>
              <a:t>(</a:t>
            </a:r>
            <a:r>
              <a:rPr lang="ko-KR" altLang="en-US" sz="2400" dirty="0">
                <a:latin typeface="HY궁서" pitchFamily="18" charset="-127"/>
                <a:ea typeface="HY궁서" pitchFamily="18" charset="-127"/>
              </a:rPr>
              <a:t>담</a:t>
            </a:r>
            <a:r>
              <a:rPr lang="en-US" altLang="ko-KR" sz="2400" dirty="0">
                <a:latin typeface="HY궁서" pitchFamily="18" charset="-127"/>
                <a:ea typeface="HY궁서" pitchFamily="18" charset="-127"/>
              </a:rPr>
              <a:t>)</a:t>
            </a:r>
            <a:r>
              <a:rPr lang="ko-KR" altLang="en-US" sz="2400" dirty="0">
                <a:latin typeface="HY궁서" pitchFamily="18" charset="-127"/>
                <a:ea typeface="HY궁서" pitchFamily="18" charset="-127"/>
              </a:rPr>
              <a:t>께서 </a:t>
            </a:r>
            <a:r>
              <a:rPr lang="en-US" altLang="ko-KR" sz="2400" dirty="0" smtClean="0">
                <a:latin typeface="HY궁서" pitchFamily="18" charset="-127"/>
                <a:ea typeface="HY궁서" pitchFamily="18" charset="-127"/>
              </a:rPr>
              <a:t>(</a:t>
            </a:r>
            <a:r>
              <a:rPr lang="ko-KR" altLang="en-US" sz="2400" dirty="0" smtClean="0">
                <a:latin typeface="HY궁서" pitchFamily="18" charset="-127"/>
                <a:ea typeface="HY궁서" pitchFamily="18" charset="-127"/>
              </a:rPr>
              <a:t>사마</a:t>
            </a:r>
            <a:r>
              <a:rPr lang="en-US" altLang="ko-KR" sz="2400" dirty="0" smtClean="0">
                <a:latin typeface="HY궁서" pitchFamily="18" charset="-127"/>
                <a:ea typeface="HY궁서" pitchFamily="18" charset="-127"/>
              </a:rPr>
              <a:t>)</a:t>
            </a:r>
            <a:r>
              <a:rPr lang="ko-KR" altLang="en-US" sz="2400" dirty="0" smtClean="0">
                <a:latin typeface="HY궁서" pitchFamily="18" charset="-127"/>
                <a:ea typeface="HY궁서" pitchFamily="18" charset="-127"/>
              </a:rPr>
              <a:t>천의 </a:t>
            </a:r>
            <a:r>
              <a:rPr lang="ko-KR" altLang="en-US" sz="2400" dirty="0">
                <a:latin typeface="HY궁서" pitchFamily="18" charset="-127"/>
                <a:ea typeface="HY궁서" pitchFamily="18" charset="-127"/>
              </a:rPr>
              <a:t>손을 잡고 </a:t>
            </a:r>
            <a:r>
              <a:rPr lang="ko-KR" altLang="en-US" sz="2400" u="sng" dirty="0">
                <a:latin typeface="HY궁서" pitchFamily="18" charset="-127"/>
                <a:ea typeface="HY궁서" pitchFamily="18" charset="-127"/>
              </a:rPr>
              <a:t>울며 </a:t>
            </a:r>
            <a:r>
              <a:rPr lang="ko-KR" altLang="en-US" sz="2400" u="sng" dirty="0" smtClean="0">
                <a:latin typeface="HY궁서" pitchFamily="18" charset="-127"/>
                <a:ea typeface="HY궁서" pitchFamily="18" charset="-127"/>
              </a:rPr>
              <a:t>말씀하시기를</a:t>
            </a:r>
            <a:r>
              <a:rPr lang="en-US" altLang="ko-KR" sz="2400" dirty="0" smtClean="0">
                <a:latin typeface="HY궁서" pitchFamily="18" charset="-127"/>
                <a:ea typeface="HY궁서" pitchFamily="18" charset="-127"/>
              </a:rPr>
              <a:t>,,,  </a:t>
            </a:r>
            <a:r>
              <a:rPr lang="ko-KR" altLang="en-US" sz="2400" dirty="0" err="1" smtClean="0">
                <a:latin typeface="HY견명조" pitchFamily="18" charset="-127"/>
                <a:ea typeface="HY견명조" pitchFamily="18" charset="-127"/>
              </a:rPr>
              <a:t>獲麟</a:t>
            </a:r>
            <a:r>
              <a:rPr lang="ko-KR" altLang="en-US" sz="2400" dirty="0" err="1" smtClean="0">
                <a:latin typeface="HY궁서" pitchFamily="18" charset="-127"/>
                <a:ea typeface="HY궁서" pitchFamily="18" charset="-127"/>
              </a:rPr>
              <a:t>이래</a:t>
            </a:r>
            <a:r>
              <a:rPr lang="ko-KR" altLang="en-US" sz="2400" dirty="0" smtClean="0">
                <a:latin typeface="HY궁서" pitchFamily="18" charset="-127"/>
                <a:ea typeface="HY궁서" pitchFamily="18" charset="-127"/>
              </a:rPr>
              <a:t> </a:t>
            </a:r>
            <a:r>
              <a:rPr lang="en-US" altLang="ko-KR" sz="2400" dirty="0">
                <a:latin typeface="HY궁서" pitchFamily="18" charset="-127"/>
                <a:ea typeface="HY궁서" pitchFamily="18" charset="-127"/>
              </a:rPr>
              <a:t>4</a:t>
            </a:r>
            <a:r>
              <a:rPr lang="ko-KR" altLang="en-US" sz="2400" dirty="0" err="1">
                <a:latin typeface="HY궁서" pitchFamily="18" charset="-127"/>
                <a:ea typeface="HY궁서" pitchFamily="18" charset="-127"/>
              </a:rPr>
              <a:t>백여년</a:t>
            </a:r>
            <a:r>
              <a:rPr lang="ko-KR" altLang="en-US" sz="2400" dirty="0">
                <a:latin typeface="HY궁서" pitchFamily="18" charset="-127"/>
                <a:ea typeface="HY궁서" pitchFamily="18" charset="-127"/>
              </a:rPr>
              <a:t> 동안 제후들이 서로 겸병을 일삼는 통에 </a:t>
            </a:r>
            <a:r>
              <a:rPr lang="ko-KR" altLang="en-US" sz="2400" u="sng" dirty="0">
                <a:latin typeface="HY견명조" pitchFamily="18" charset="-127"/>
                <a:ea typeface="HY견명조" pitchFamily="18" charset="-127"/>
              </a:rPr>
              <a:t>史記</a:t>
            </a:r>
            <a:r>
              <a:rPr lang="ko-KR" altLang="en-US" sz="2400" u="sng" dirty="0">
                <a:latin typeface="HY궁서" pitchFamily="18" charset="-127"/>
                <a:ea typeface="HY궁서" pitchFamily="18" charset="-127"/>
              </a:rPr>
              <a:t>가 거의 끊기게 </a:t>
            </a:r>
            <a:r>
              <a:rPr lang="ko-KR" altLang="en-US" sz="2400" dirty="0">
                <a:latin typeface="HY궁서" pitchFamily="18" charset="-127"/>
                <a:ea typeface="HY궁서" pitchFamily="18" charset="-127"/>
              </a:rPr>
              <a:t>되었다</a:t>
            </a:r>
            <a:r>
              <a:rPr lang="en-US" altLang="ko-KR" sz="2400" dirty="0" smtClean="0">
                <a:latin typeface="HY궁서" pitchFamily="18" charset="-127"/>
                <a:ea typeface="HY궁서" pitchFamily="18" charset="-127"/>
              </a:rPr>
              <a:t>,,,</a:t>
            </a:r>
          </a:p>
          <a:p>
            <a:pPr algn="just"/>
            <a:endParaRPr lang="en-US" altLang="ko-KR" sz="2400" dirty="0" smtClean="0">
              <a:latin typeface="HY궁서" pitchFamily="18" charset="-127"/>
              <a:ea typeface="HY궁서" pitchFamily="18" charset="-127"/>
            </a:endParaRPr>
          </a:p>
          <a:p>
            <a:pPr algn="just"/>
            <a:r>
              <a:rPr lang="ko-KR" altLang="en-US" sz="2400" dirty="0" smtClean="0">
                <a:latin typeface="HY궁서" pitchFamily="18" charset="-127"/>
                <a:ea typeface="HY궁서" pitchFamily="18" charset="-127"/>
              </a:rPr>
              <a:t>나 </a:t>
            </a:r>
            <a:r>
              <a:rPr lang="en-US" altLang="ko-KR" sz="2400" dirty="0" smtClean="0">
                <a:latin typeface="HY궁서" pitchFamily="18" charset="-127"/>
                <a:ea typeface="HY궁서" pitchFamily="18" charset="-127"/>
              </a:rPr>
              <a:t>(</a:t>
            </a:r>
            <a:r>
              <a:rPr lang="ko-KR" altLang="en-US" sz="2400" dirty="0" smtClean="0">
                <a:latin typeface="HY궁서" pitchFamily="18" charset="-127"/>
                <a:ea typeface="HY궁서" pitchFamily="18" charset="-127"/>
              </a:rPr>
              <a:t>司馬</a:t>
            </a:r>
            <a:r>
              <a:rPr lang="en-US" altLang="ko-KR" sz="2400" dirty="0" smtClean="0">
                <a:latin typeface="HY궁서" pitchFamily="18" charset="-127"/>
                <a:ea typeface="HY궁서" pitchFamily="18" charset="-127"/>
              </a:rPr>
              <a:t>)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遷</a:t>
            </a:r>
            <a:r>
              <a:rPr lang="ko-KR" altLang="en-US" sz="2400" dirty="0" smtClean="0">
                <a:latin typeface="HY궁서" pitchFamily="18" charset="-127"/>
                <a:ea typeface="HY궁서" pitchFamily="18" charset="-127"/>
              </a:rPr>
              <a:t>도 고개를 숙이고 눈물을 흘리며 </a:t>
            </a:r>
            <a:r>
              <a:rPr lang="en-US" altLang="ko-KR" sz="2400" dirty="0" smtClean="0">
                <a:latin typeface="HY궁서" pitchFamily="18" charset="-127"/>
                <a:ea typeface="HY궁서" pitchFamily="18" charset="-127"/>
              </a:rPr>
              <a:t>“</a:t>
            </a:r>
            <a:r>
              <a:rPr lang="ko-KR" altLang="en-US" sz="2400" dirty="0" smtClean="0">
                <a:latin typeface="HY궁서" pitchFamily="18" charset="-127"/>
                <a:ea typeface="HY궁서" pitchFamily="18" charset="-127"/>
              </a:rPr>
              <a:t>소자가 불민하긴 하오나 삼가 선인들께서 정리하신 구문을 쓰고 빠뜨리지 않겠습니다</a:t>
            </a:r>
            <a:r>
              <a:rPr lang="en-US" altLang="ko-KR" sz="2400" dirty="0" smtClean="0">
                <a:latin typeface="HY궁서" pitchFamily="18" charset="-127"/>
                <a:ea typeface="HY궁서" pitchFamily="18" charset="-127"/>
              </a:rPr>
              <a:t>”</a:t>
            </a:r>
            <a:r>
              <a:rPr lang="ko-KR" altLang="en-US" sz="2400" dirty="0" smtClean="0">
                <a:latin typeface="HY궁서" pitchFamily="18" charset="-127"/>
                <a:ea typeface="HY궁서" pitchFamily="18" charset="-127"/>
              </a:rPr>
              <a:t>라고 말씀드렸다</a:t>
            </a:r>
            <a:r>
              <a:rPr lang="en-US" altLang="ko-KR" sz="2400" dirty="0" smtClean="0">
                <a:latin typeface="HY궁서" pitchFamily="18" charset="-127"/>
                <a:ea typeface="HY궁서" pitchFamily="18" charset="-127"/>
              </a:rPr>
              <a:t>.</a:t>
            </a:r>
            <a:endParaRPr lang="ko-KR" altLang="en-US" sz="2400" dirty="0"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집필동기</a:t>
            </a:r>
            <a:r>
              <a:rPr lang="en-US" altLang="ko-KR" dirty="0" smtClean="0"/>
              <a:t>1 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太史公自書</a:t>
            </a:r>
            <a:r>
              <a:rPr lang="ko-KR" altLang="en-US" sz="2800" dirty="0" smtClean="0"/>
              <a:t> 中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28502" y="4941168"/>
            <a:ext cx="6895826" cy="12241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6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en-US" altLang="ko-KR" sz="36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&gt; </a:t>
            </a:r>
            <a:r>
              <a:rPr lang="ko-KR" altLang="en-US" sz="36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아버지 </a:t>
            </a:r>
            <a:r>
              <a:rPr lang="ko-KR" altLang="en-US" sz="3600" dirty="0" err="1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사마담의</a:t>
            </a:r>
            <a:r>
              <a:rPr lang="ko-KR" altLang="en-US" sz="3600" dirty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 울분과 유언</a:t>
            </a:r>
            <a:r>
              <a:rPr lang="en-US" altLang="ko-KR" sz="3600" dirty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err="1"/>
              <a:t>사마담의</a:t>
            </a:r>
            <a:r>
              <a:rPr lang="ko-KR" altLang="en-US" sz="2800" dirty="0"/>
              <a:t> 울분</a:t>
            </a:r>
            <a:r>
              <a:rPr lang="en-US" altLang="ko-KR" sz="2800" dirty="0"/>
              <a:t>	</a:t>
            </a:r>
            <a:endParaRPr lang="en-US" altLang="ko-KR" sz="2800" dirty="0" smtClean="0"/>
          </a:p>
          <a:p>
            <a:pPr marL="109728" indent="0">
              <a:buNone/>
            </a:pPr>
            <a:r>
              <a:rPr lang="en-US" altLang="ko-KR" sz="2800" dirty="0"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en-US" altLang="ko-KR" sz="2800" dirty="0" smtClean="0"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sz="2000" dirty="0" err="1" smtClean="0">
                <a:latin typeface="양재벨라체M" pitchFamily="18" charset="-127"/>
                <a:ea typeface="양재벨라체M" pitchFamily="18" charset="-127"/>
              </a:rPr>
              <a:t>사마담은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000" dirty="0" err="1">
                <a:latin typeface="양재벨라체M" pitchFamily="18" charset="-127"/>
                <a:ea typeface="양재벨라체M" pitchFamily="18" charset="-127"/>
              </a:rPr>
              <a:t>태사령임에도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 불구하고 </a:t>
            </a:r>
            <a:endParaRPr lang="en-US" altLang="ko-KR" sz="2000" dirty="0">
              <a:latin typeface="양재벨라체M" pitchFamily="18" charset="-127"/>
              <a:ea typeface="양재벨라체M" pitchFamily="18" charset="-127"/>
            </a:endParaRPr>
          </a:p>
          <a:p>
            <a:pPr>
              <a:buNone/>
            </a:pPr>
            <a:r>
              <a:rPr lang="en-US" altLang="ko-KR" sz="2000" dirty="0">
                <a:latin typeface="양재벨라체M" pitchFamily="18" charset="-127"/>
                <a:ea typeface="양재벨라체M" pitchFamily="18" charset="-127"/>
              </a:rPr>
              <a:t>			</a:t>
            </a:r>
            <a:r>
              <a:rPr lang="ko-KR" altLang="en-US" sz="2000" dirty="0" err="1">
                <a:latin typeface="양재벨라체M" pitchFamily="18" charset="-127"/>
                <a:ea typeface="양재벨라체M" pitchFamily="18" charset="-127"/>
              </a:rPr>
              <a:t>封禪祭에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 참여하지 못한 분통으로 죽음</a:t>
            </a:r>
            <a:endParaRPr lang="en-US" altLang="ko-KR" sz="2000" dirty="0">
              <a:latin typeface="양재벨라체M" pitchFamily="18" charset="-127"/>
              <a:ea typeface="양재벨라체M" pitchFamily="18" charset="-127"/>
            </a:endParaRPr>
          </a:p>
          <a:p>
            <a:endParaRPr lang="en-US" altLang="ko-KR" sz="2800" dirty="0" smtClean="0"/>
          </a:p>
          <a:p>
            <a:r>
              <a:rPr lang="ko-KR" altLang="en-US" sz="2800" dirty="0" err="1" smtClean="0"/>
              <a:t>사마담이</a:t>
            </a:r>
            <a:r>
              <a:rPr lang="ko-KR" altLang="en-US" sz="2800" dirty="0" smtClean="0"/>
              <a:t> </a:t>
            </a:r>
            <a:r>
              <a:rPr lang="ko-KR" altLang="en-US" sz="2800" dirty="0" err="1"/>
              <a:t>봉선제에</a:t>
            </a:r>
            <a:r>
              <a:rPr lang="ko-KR" altLang="en-US" sz="2800" dirty="0"/>
              <a:t> 참여하지 못한 까닭</a:t>
            </a:r>
            <a:endParaRPr lang="en-US" altLang="ko-KR" sz="2800" dirty="0"/>
          </a:p>
          <a:p>
            <a:pPr lvl="3">
              <a:buNone/>
            </a:pPr>
            <a:r>
              <a:rPr lang="en-US" altLang="ko-KR" sz="2400" dirty="0"/>
              <a:t>		</a:t>
            </a:r>
            <a:r>
              <a:rPr lang="ko-KR" altLang="en-US" sz="2000" dirty="0" err="1" smtClean="0">
                <a:latin typeface="양재벨라체M" pitchFamily="18" charset="-127"/>
                <a:ea typeface="양재벨라체M" pitchFamily="18" charset="-127"/>
              </a:rPr>
              <a:t>봉선제를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둘러싼 모종의 암투와 </a:t>
            </a:r>
            <a:r>
              <a:rPr lang="ko-KR" altLang="en-US" sz="2000" dirty="0" err="1">
                <a:latin typeface="양재벨라체M" pitchFamily="18" charset="-127"/>
                <a:ea typeface="양재벨라체M" pitchFamily="18" charset="-127"/>
              </a:rPr>
              <a:t>방술가의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 승리</a:t>
            </a:r>
            <a:endParaRPr lang="en-US" altLang="ko-KR" sz="2000" dirty="0">
              <a:latin typeface="양재벨라체M" pitchFamily="18" charset="-127"/>
              <a:ea typeface="양재벨라체M" pitchFamily="18" charset="-127"/>
            </a:endParaRPr>
          </a:p>
          <a:p>
            <a:pPr lvl="3">
              <a:buNone/>
            </a:pPr>
            <a:r>
              <a:rPr lang="en-US" altLang="ko-KR" sz="2000" dirty="0">
                <a:latin typeface="양재벨라체M" pitchFamily="18" charset="-127"/>
                <a:ea typeface="양재벨라체M" pitchFamily="18" charset="-127"/>
              </a:rPr>
              <a:t>		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봉선제의 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파행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양재깨비체B" pitchFamily="18" charset="-127"/>
                <a:ea typeface="양재깨비체B" pitchFamily="18" charset="-127"/>
              </a:rPr>
              <a:t>아버지 </a:t>
            </a:r>
            <a:r>
              <a:rPr lang="ko-KR" altLang="en-US" sz="4400" dirty="0" err="1">
                <a:latin typeface="양재깨비체B" pitchFamily="18" charset="-127"/>
                <a:ea typeface="양재깨비체B" pitchFamily="18" charset="-127"/>
              </a:rPr>
              <a:t>사마담의</a:t>
            </a:r>
            <a:r>
              <a:rPr lang="ko-KR" altLang="en-US" sz="4400" dirty="0">
                <a:latin typeface="양재깨비체B" pitchFamily="18" charset="-127"/>
                <a:ea typeface="양재깨비체B" pitchFamily="18" charset="-127"/>
              </a:rPr>
              <a:t> 울분과 </a:t>
            </a:r>
            <a:r>
              <a:rPr lang="ko-KR" altLang="en-US" sz="4400" dirty="0" smtClean="0">
                <a:latin typeface="양재깨비체B" pitchFamily="18" charset="-127"/>
                <a:ea typeface="양재깨비체B" pitchFamily="18" charset="-127"/>
              </a:rPr>
              <a:t>유언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0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/>
          </a:p>
          <a:p>
            <a:r>
              <a:rPr lang="ko-KR" altLang="en-US" sz="2400" dirty="0" smtClean="0"/>
              <a:t>무제시기의 사상통일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유가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과 군주전제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  </a:t>
            </a:r>
            <a:r>
              <a:rPr lang="en-US" altLang="ko-KR" sz="2400" dirty="0" smtClean="0"/>
              <a:t>				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⇒ 군주</a:t>
            </a: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(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황제</a:t>
            </a: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)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를 천하의 모범으로 </a:t>
            </a:r>
            <a:endParaRPr lang="en-US" altLang="ko-KR" sz="2400" dirty="0" smtClean="0">
              <a:latin typeface="양재깨비체B" pitchFamily="18" charset="-127"/>
              <a:ea typeface="양재깨비체B" pitchFamily="18" charset="-127"/>
            </a:endParaRP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봉선을 둘러싼 암투와 </a:t>
            </a:r>
            <a:r>
              <a:rPr lang="ko-KR" altLang="en-US" sz="2400" dirty="0" err="1" smtClean="0"/>
              <a:t>방술가를</a:t>
            </a:r>
            <a:r>
              <a:rPr lang="ko-KR" altLang="en-US" sz="2400" dirty="0" smtClean="0"/>
              <a:t> 선택한 무제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강력한 황제권력과 방사 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		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⇒ 황제의 신격화</a:t>
            </a:r>
            <a:endParaRPr lang="en-US" altLang="ko-KR" sz="2400" dirty="0" smtClean="0">
              <a:latin typeface="양재깨비체B" pitchFamily="18" charset="-127"/>
              <a:ea typeface="양재깨비체B" pitchFamily="18" charset="-127"/>
            </a:endParaRP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이후 신비주의와 무고에 따른 무제의 정치</a:t>
            </a:r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ko-KR" altLang="en-US" sz="3800" spc="-150" dirty="0" smtClean="0"/>
              <a:t>무제의 봉선과 父子가 인식한 위기</a:t>
            </a:r>
            <a:endParaRPr lang="ko-KR" altLang="en-US" sz="3800" spc="-150" dirty="0"/>
          </a:p>
        </p:txBody>
      </p:sp>
    </p:spTree>
    <p:extLst>
      <p:ext uri="{BB962C8B-B14F-4D97-AF65-F5344CB8AC3E}">
        <p14:creationId xmlns:p14="http://schemas.microsoft.com/office/powerpoint/2010/main" val="29762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2353</TotalTime>
  <Words>838</Words>
  <Application>Microsoft Office PowerPoint</Application>
  <PresentationFormat>화면 슬라이드 쇼(4:3)</PresentationFormat>
  <Paragraphs>204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5" baseType="lpstr">
      <vt:lpstr>HY견고딕</vt:lpstr>
      <vt:lpstr>HY견명조</vt:lpstr>
      <vt:lpstr>HY궁서</vt:lpstr>
      <vt:lpstr>궁서</vt:lpstr>
      <vt:lpstr>맑은 고딕</vt:lpstr>
      <vt:lpstr>양재깨비체B</vt:lpstr>
      <vt:lpstr>양재벨라체M</vt:lpstr>
      <vt:lpstr>휴먼모음T</vt:lpstr>
      <vt:lpstr>Lucida Sans Unicode</vt:lpstr>
      <vt:lpstr>Verdana</vt:lpstr>
      <vt:lpstr>Wingdings</vt:lpstr>
      <vt:lpstr>Wingdings 2</vt:lpstr>
      <vt:lpstr>Wingdings 3</vt:lpstr>
      <vt:lpstr>광장</vt:lpstr>
      <vt:lpstr>시대의 지식인 司馬遷과  사기 집필</vt:lpstr>
      <vt:lpstr>1. 사기史記</vt:lpstr>
      <vt:lpstr>구성과 체제</vt:lpstr>
      <vt:lpstr>태사공자서 太史公自序</vt:lpstr>
      <vt:lpstr>2. 사마천의 생애와 한무제</vt:lpstr>
      <vt:lpstr>한무제 (bc156, bc141~bc87, 54)</vt:lpstr>
      <vt:lpstr>3. 집필동기1 (太史公自書 中)</vt:lpstr>
      <vt:lpstr>아버지 사마담의 울분과 유언</vt:lpstr>
      <vt:lpstr>무제의 봉선과 父子가 인식한 위기</vt:lpstr>
      <vt:lpstr>집필동기2 (太史公自書 中)</vt:lpstr>
      <vt:lpstr>무엇이 위기인가</vt:lpstr>
      <vt:lpstr>사마씨 부자가 숭상한 가치는?</vt:lpstr>
      <vt:lpstr>사마씨 부자가 숭상한 가치는?</vt:lpstr>
      <vt:lpstr>PowerPoint 프레젠테이션</vt:lpstr>
      <vt:lpstr>사마씨 부자가 인식한 자유의 위기</vt:lpstr>
      <vt:lpstr>풍우란의 시대구분</vt:lpstr>
      <vt:lpstr>5. 이릉의 화와 사마천의 고뇌</vt:lpstr>
      <vt:lpstr>궁형이냐, 자결이냐</vt:lpstr>
      <vt:lpstr>6. 고통 극복과 체득된 가치</vt:lpstr>
      <vt:lpstr>수욕(受辱)과 명저(名著) 탄생</vt:lpstr>
      <vt:lpstr>天道에 대한 의문과 사기저술 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司馬遷과 班固 </dc:title>
  <dc:creator>snoopy</dc:creator>
  <cp:lastModifiedBy>home</cp:lastModifiedBy>
  <cp:revision>485</cp:revision>
  <dcterms:created xsi:type="dcterms:W3CDTF">2009-09-06T08:58:11Z</dcterms:created>
  <dcterms:modified xsi:type="dcterms:W3CDTF">2020-12-30T08:24:47Z</dcterms:modified>
</cp:coreProperties>
</file>