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19" r:id="rId2"/>
    <p:sldId id="322" r:id="rId3"/>
    <p:sldId id="295" r:id="rId4"/>
    <p:sldId id="296" r:id="rId5"/>
    <p:sldId id="299" r:id="rId6"/>
    <p:sldId id="314" r:id="rId7"/>
    <p:sldId id="304" r:id="rId8"/>
    <p:sldId id="312" r:id="rId9"/>
    <p:sldId id="32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E6C19-32EE-4DD3-A124-6E31021043EC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57C78-9904-4F97-B603-4BD68261A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9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E17A98-A2A2-466C-8780-ED38B3FB957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F6F6D-43E9-423D-BF2E-030AD08E06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7A98-A2A2-466C-8780-ED38B3FB957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F6F6D-43E9-423D-BF2E-030AD08E06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7A98-A2A2-466C-8780-ED38B3FB957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F6F6D-43E9-423D-BF2E-030AD08E06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7A98-A2A2-466C-8780-ED38B3FB957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F6F6D-43E9-423D-BF2E-030AD08E063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7A98-A2A2-466C-8780-ED38B3FB957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F6F6D-43E9-423D-BF2E-030AD08E063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7A98-A2A2-466C-8780-ED38B3FB957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F6F6D-43E9-423D-BF2E-030AD08E063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7A98-A2A2-466C-8780-ED38B3FB957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F6F6D-43E9-423D-BF2E-030AD08E06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7A98-A2A2-466C-8780-ED38B3FB957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F6F6D-43E9-423D-BF2E-030AD08E063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7A98-A2A2-466C-8780-ED38B3FB957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F6F6D-43E9-423D-BF2E-030AD08E06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EE17A98-A2A2-466C-8780-ED38B3FB957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F6F6D-43E9-423D-BF2E-030AD08E06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E17A98-A2A2-466C-8780-ED38B3FB957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F6F6D-43E9-423D-BF2E-030AD08E063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EE17A98-A2A2-466C-8780-ED38B3FB957F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F6F6D-43E9-423D-BF2E-030AD08E06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3188567"/>
          </a:xfrm>
        </p:spPr>
        <p:txBody>
          <a:bodyPr/>
          <a:lstStyle/>
          <a:p>
            <a:pPr fontAlgn="base" latinLnBrk="0"/>
            <a:r>
              <a:rPr lang="ko-KR" altLang="en-US" dirty="0" smtClean="0">
                <a:effectLst/>
              </a:rPr>
              <a:t>신선을 꿈꾼 죽림칠현</a:t>
            </a:r>
            <a:endParaRPr lang="ko-KR" altLang="en-US" dirty="0">
              <a:effectLst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51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94"/>
    </mc:Choice>
    <mc:Fallback xmlns="">
      <p:transition spd="slow" advTm="8359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39440" y="215206"/>
            <a:ext cx="3024336" cy="12024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후한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(25~220)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39440" y="180298"/>
            <a:ext cx="3024336" cy="12024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후한</a:t>
            </a:r>
            <a:endParaRPr lang="ko-KR" altLang="en-US" dirty="0"/>
          </a:p>
        </p:txBody>
      </p:sp>
      <p:sp>
        <p:nvSpPr>
          <p:cNvPr id="17" name="내용 개체 틀 3"/>
          <p:cNvSpPr txBox="1">
            <a:spLocks noGrp="1"/>
          </p:cNvSpPr>
          <p:nvPr>
            <p:ph idx="1"/>
          </p:nvPr>
        </p:nvSpPr>
        <p:spPr>
          <a:xfrm>
            <a:off x="1187624" y="1511979"/>
            <a:ext cx="7355160" cy="45093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>
            <a:normAutofit fontScale="55000" lnSpcReduction="200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altLang="ko-KR" sz="2600" dirty="0" smtClean="0">
                <a:latin typeface="+mn-ea"/>
              </a:rPr>
              <a:t>	    </a:t>
            </a:r>
            <a:r>
              <a:rPr lang="ko-KR" altLang="en-US" sz="4000" dirty="0" err="1" smtClean="0">
                <a:solidFill>
                  <a:schemeClr val="tx1"/>
                </a:solidFill>
                <a:latin typeface="+mn-ea"/>
              </a:rPr>
              <a:t>즉위나이</a:t>
            </a:r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4000" dirty="0" smtClean="0">
                <a:solidFill>
                  <a:schemeClr val="tx1"/>
                </a:solidFill>
                <a:latin typeface="+mn-ea"/>
              </a:rPr>
              <a:t>재위기간</a:t>
            </a:r>
            <a:endParaRPr lang="en-US" altLang="ko-KR" sz="40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600" dirty="0" smtClean="0">
              <a:solidFill>
                <a:schemeClr val="tx1"/>
              </a:solidFill>
              <a:latin typeface="+mn-ea"/>
            </a:endParaRPr>
          </a:p>
          <a:p>
            <a:pPr marL="109728" indent="0">
              <a:buNone/>
            </a:pPr>
            <a:r>
              <a:rPr lang="ko-KR" altLang="en-US" sz="3400" dirty="0" err="1" smtClean="0">
                <a:solidFill>
                  <a:schemeClr val="tx1"/>
                </a:solidFill>
                <a:latin typeface="+mn-ea"/>
              </a:rPr>
              <a:t>광무제</a:t>
            </a:r>
            <a:r>
              <a:rPr lang="en-US" altLang="ko-KR" sz="3400" dirty="0" smtClean="0">
                <a:solidFill>
                  <a:schemeClr val="tx1"/>
                </a:solidFill>
                <a:latin typeface="+mn-ea"/>
              </a:rPr>
              <a:t>		31    		32</a:t>
            </a:r>
            <a:r>
              <a:rPr lang="ko-KR" altLang="en-US" sz="3400" dirty="0" smtClean="0">
                <a:solidFill>
                  <a:schemeClr val="tx1"/>
                </a:solidFill>
                <a:latin typeface="+mn-ea"/>
              </a:rPr>
              <a:t>년간</a:t>
            </a:r>
            <a:endParaRPr lang="en-US" altLang="ko-KR" sz="3400" dirty="0" smtClean="0">
              <a:solidFill>
                <a:schemeClr val="tx1"/>
              </a:solidFill>
              <a:latin typeface="+mn-ea"/>
            </a:endParaRPr>
          </a:p>
          <a:p>
            <a:pPr marL="109728" indent="0">
              <a:buNone/>
            </a:pPr>
            <a:r>
              <a:rPr lang="ko-KR" altLang="en-US" sz="3400" dirty="0" smtClean="0">
                <a:solidFill>
                  <a:schemeClr val="tx1"/>
                </a:solidFill>
                <a:latin typeface="+mn-ea"/>
              </a:rPr>
              <a:t>명제</a:t>
            </a:r>
            <a:r>
              <a:rPr lang="en-US" altLang="ko-KR" sz="3400" dirty="0" smtClean="0">
                <a:solidFill>
                  <a:schemeClr val="tx1"/>
                </a:solidFill>
                <a:latin typeface="+mn-ea"/>
              </a:rPr>
              <a:t>	   	30  </a:t>
            </a:r>
            <a:r>
              <a:rPr lang="ko-KR" altLang="en-US" sz="34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3400" dirty="0" smtClean="0">
                <a:solidFill>
                  <a:schemeClr val="tx1"/>
                </a:solidFill>
                <a:latin typeface="+mn-ea"/>
              </a:rPr>
              <a:t>		18</a:t>
            </a:r>
            <a:r>
              <a:rPr lang="ko-KR" altLang="en-US" sz="3400" dirty="0" smtClean="0">
                <a:solidFill>
                  <a:schemeClr val="tx1"/>
                </a:solidFill>
                <a:latin typeface="+mn-ea"/>
              </a:rPr>
              <a:t>년간</a:t>
            </a:r>
            <a:endParaRPr lang="en-US" altLang="ko-KR" sz="3400" dirty="0" smtClean="0">
              <a:solidFill>
                <a:schemeClr val="tx1"/>
              </a:solidFill>
              <a:latin typeface="+mn-ea"/>
            </a:endParaRPr>
          </a:p>
          <a:p>
            <a:pPr marL="109728" indent="0">
              <a:buNone/>
            </a:pPr>
            <a:r>
              <a:rPr lang="ko-KR" altLang="en-US" sz="3400" dirty="0" err="1" smtClean="0">
                <a:solidFill>
                  <a:schemeClr val="tx1"/>
                </a:solidFill>
                <a:latin typeface="+mn-ea"/>
              </a:rPr>
              <a:t>장제</a:t>
            </a:r>
            <a:r>
              <a:rPr lang="en-US" altLang="ko-KR" sz="3400" dirty="0" smtClean="0">
                <a:solidFill>
                  <a:schemeClr val="tx1"/>
                </a:solidFill>
                <a:latin typeface="+mn-ea"/>
              </a:rPr>
              <a:t>	  	21    		12</a:t>
            </a:r>
            <a:r>
              <a:rPr lang="ko-KR" altLang="en-US" sz="3400" dirty="0" smtClean="0">
                <a:solidFill>
                  <a:schemeClr val="tx1"/>
                </a:solidFill>
                <a:latin typeface="+mn-ea"/>
              </a:rPr>
              <a:t>년간   </a:t>
            </a:r>
            <a:r>
              <a:rPr lang="en-US" altLang="ko-KR" sz="3400" dirty="0" smtClean="0">
                <a:latin typeface="+mn-ea"/>
              </a:rPr>
              <a:t>	</a:t>
            </a:r>
          </a:p>
          <a:p>
            <a:pPr marL="109728" indent="0">
              <a:buNone/>
            </a:pPr>
            <a:r>
              <a:rPr lang="ko-KR" altLang="en-US" sz="3400" dirty="0" smtClean="0">
                <a:latin typeface="+mn-ea"/>
              </a:rPr>
              <a:t>화제</a:t>
            </a:r>
            <a:r>
              <a:rPr lang="en-US" altLang="ko-KR" sz="3400" dirty="0" smtClean="0">
                <a:latin typeface="+mn-ea"/>
              </a:rPr>
              <a:t>	  	10  </a:t>
            </a:r>
            <a:r>
              <a:rPr lang="ko-KR" altLang="en-US" sz="3400" dirty="0" smtClean="0">
                <a:latin typeface="+mn-ea"/>
              </a:rPr>
              <a:t>  </a:t>
            </a:r>
            <a:r>
              <a:rPr lang="en-US" altLang="ko-KR" sz="3400" dirty="0" smtClean="0">
                <a:latin typeface="+mn-ea"/>
              </a:rPr>
              <a:t>		17</a:t>
            </a:r>
            <a:r>
              <a:rPr lang="ko-KR" altLang="en-US" sz="3400" dirty="0" smtClean="0">
                <a:latin typeface="+mn-ea"/>
              </a:rPr>
              <a:t>년간     </a:t>
            </a:r>
            <a:r>
              <a:rPr lang="en-US" altLang="ko-KR" sz="3400" dirty="0" smtClean="0">
                <a:latin typeface="+mn-ea"/>
              </a:rPr>
              <a:t>	</a:t>
            </a:r>
          </a:p>
          <a:p>
            <a:pPr marL="109728" indent="0">
              <a:buNone/>
            </a:pPr>
            <a:r>
              <a:rPr lang="ko-KR" altLang="en-US" sz="3400" dirty="0" smtClean="0">
                <a:latin typeface="+mn-ea"/>
              </a:rPr>
              <a:t>상제</a:t>
            </a:r>
            <a:r>
              <a:rPr lang="en-US" altLang="ko-KR" sz="3400" dirty="0" smtClean="0">
                <a:latin typeface="+mn-ea"/>
              </a:rPr>
              <a:t>	  	  2	</a:t>
            </a:r>
          </a:p>
          <a:p>
            <a:pPr marL="109728" indent="0">
              <a:buNone/>
            </a:pPr>
            <a:r>
              <a:rPr lang="ko-KR" altLang="en-US" sz="3400" dirty="0" err="1" smtClean="0">
                <a:latin typeface="+mn-ea"/>
              </a:rPr>
              <a:t>안제</a:t>
            </a:r>
            <a:r>
              <a:rPr lang="en-US" altLang="ko-KR" sz="3400" dirty="0" smtClean="0">
                <a:latin typeface="+mn-ea"/>
              </a:rPr>
              <a:t>	  	13		20</a:t>
            </a:r>
            <a:r>
              <a:rPr lang="ko-KR" altLang="en-US" sz="3400" dirty="0" smtClean="0">
                <a:latin typeface="+mn-ea"/>
              </a:rPr>
              <a:t>년간</a:t>
            </a:r>
            <a:r>
              <a:rPr lang="en-US" altLang="ko-KR" sz="3400" dirty="0" smtClean="0">
                <a:latin typeface="+mn-ea"/>
              </a:rPr>
              <a:t>	</a:t>
            </a:r>
          </a:p>
          <a:p>
            <a:pPr marL="109728" indent="0">
              <a:buNone/>
            </a:pPr>
            <a:r>
              <a:rPr lang="ko-KR" altLang="en-US" sz="3400" dirty="0" smtClean="0">
                <a:latin typeface="+mn-ea"/>
              </a:rPr>
              <a:t>순제</a:t>
            </a:r>
            <a:r>
              <a:rPr lang="en-US" altLang="ko-KR" sz="3400" dirty="0" smtClean="0">
                <a:latin typeface="+mn-ea"/>
              </a:rPr>
              <a:t>	  	11		20</a:t>
            </a:r>
            <a:r>
              <a:rPr lang="ko-KR" altLang="en-US" sz="3400" dirty="0" smtClean="0">
                <a:latin typeface="+mn-ea"/>
              </a:rPr>
              <a:t>년간</a:t>
            </a:r>
            <a:r>
              <a:rPr lang="en-US" altLang="ko-KR" sz="3400" dirty="0" smtClean="0">
                <a:latin typeface="+mn-ea"/>
              </a:rPr>
              <a:t>   	</a:t>
            </a:r>
          </a:p>
          <a:p>
            <a:pPr marL="109728" indent="0">
              <a:buNone/>
            </a:pPr>
            <a:r>
              <a:rPr lang="ko-KR" altLang="en-US" sz="3400" dirty="0" err="1" smtClean="0">
                <a:latin typeface="+mn-ea"/>
              </a:rPr>
              <a:t>충제</a:t>
            </a:r>
            <a:r>
              <a:rPr lang="en-US" altLang="ko-KR" sz="3400" dirty="0" smtClean="0">
                <a:latin typeface="+mn-ea"/>
              </a:rPr>
              <a:t>	   	  2		20</a:t>
            </a:r>
            <a:r>
              <a:rPr lang="ko-KR" altLang="en-US" sz="3400" dirty="0" smtClean="0">
                <a:latin typeface="+mn-ea"/>
              </a:rPr>
              <a:t>년간</a:t>
            </a:r>
            <a:endParaRPr lang="en-US" altLang="ko-KR" sz="3400" dirty="0" smtClean="0">
              <a:latin typeface="+mn-ea"/>
            </a:endParaRPr>
          </a:p>
          <a:p>
            <a:pPr marL="109728" indent="0">
              <a:buNone/>
            </a:pPr>
            <a:r>
              <a:rPr lang="ko-KR" altLang="en-US" sz="3400" dirty="0" err="1" smtClean="0">
                <a:latin typeface="+mn-ea"/>
              </a:rPr>
              <a:t>질제</a:t>
            </a:r>
            <a:r>
              <a:rPr lang="en-US" altLang="ko-KR" sz="3400" dirty="0" smtClean="0">
                <a:latin typeface="+mn-ea"/>
              </a:rPr>
              <a:t>	    	  8	  	  2</a:t>
            </a:r>
            <a:r>
              <a:rPr lang="ko-KR" altLang="en-US" sz="3400" dirty="0" smtClean="0">
                <a:latin typeface="+mn-ea"/>
              </a:rPr>
              <a:t>년간</a:t>
            </a:r>
            <a:endParaRPr lang="en-US" altLang="ko-KR" sz="3400" dirty="0" smtClean="0">
              <a:latin typeface="+mn-ea"/>
            </a:endParaRPr>
          </a:p>
          <a:p>
            <a:pPr marL="109728" indent="0">
              <a:buNone/>
            </a:pPr>
            <a:r>
              <a:rPr lang="ko-KR" altLang="en-US" sz="3400" dirty="0" err="1" smtClean="0">
                <a:latin typeface="+mn-ea"/>
              </a:rPr>
              <a:t>환제</a:t>
            </a:r>
            <a:r>
              <a:rPr lang="en-US" altLang="ko-KR" sz="3400" dirty="0" smtClean="0">
                <a:latin typeface="+mn-ea"/>
              </a:rPr>
              <a:t>	  	15		23</a:t>
            </a:r>
            <a:r>
              <a:rPr lang="ko-KR" altLang="en-US" sz="3400" dirty="0" smtClean="0">
                <a:latin typeface="+mn-ea"/>
              </a:rPr>
              <a:t>년간</a:t>
            </a:r>
            <a:endParaRPr lang="en-US" altLang="ko-KR" sz="3400" dirty="0" smtClean="0">
              <a:latin typeface="+mn-ea"/>
            </a:endParaRPr>
          </a:p>
          <a:p>
            <a:pPr marL="109728" indent="0">
              <a:buNone/>
            </a:pPr>
            <a:r>
              <a:rPr lang="ko-KR" altLang="en-US" sz="3400" dirty="0" smtClean="0">
                <a:latin typeface="+mn-ea"/>
              </a:rPr>
              <a:t>영제</a:t>
            </a:r>
            <a:r>
              <a:rPr lang="en-US" altLang="ko-KR" sz="3400" dirty="0" smtClean="0">
                <a:latin typeface="+mn-ea"/>
              </a:rPr>
              <a:t>	  	13		22</a:t>
            </a:r>
            <a:r>
              <a:rPr lang="ko-KR" altLang="en-US" sz="3400" dirty="0" smtClean="0">
                <a:latin typeface="+mn-ea"/>
              </a:rPr>
              <a:t>년간</a:t>
            </a:r>
            <a:endParaRPr lang="en-US" altLang="ko-KR" sz="3400" dirty="0" smtClean="0">
              <a:latin typeface="+mn-ea"/>
            </a:endParaRPr>
          </a:p>
          <a:p>
            <a:pPr marL="109728" indent="0">
              <a:buNone/>
            </a:pPr>
            <a:r>
              <a:rPr lang="ko-KR" altLang="en-US" sz="3400" dirty="0" err="1" smtClean="0">
                <a:latin typeface="+mn-ea"/>
              </a:rPr>
              <a:t>헌제</a:t>
            </a:r>
            <a:r>
              <a:rPr lang="en-US" altLang="ko-KR" sz="3400" dirty="0" smtClean="0">
                <a:latin typeface="+mn-ea"/>
              </a:rPr>
              <a:t>	   	  9		32</a:t>
            </a:r>
            <a:r>
              <a:rPr lang="ko-KR" altLang="en-US" sz="3400" dirty="0" smtClean="0">
                <a:latin typeface="+mn-ea"/>
              </a:rPr>
              <a:t>년간</a:t>
            </a:r>
            <a:endParaRPr lang="ko-KR" altLang="en-US" sz="3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43608" y="1511978"/>
            <a:ext cx="7499176" cy="45093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/>
              <a:t>* </a:t>
            </a:r>
            <a:r>
              <a:rPr lang="ko-KR" altLang="en-US" sz="2000" dirty="0" smtClean="0"/>
              <a:t>외척과 </a:t>
            </a:r>
            <a:r>
              <a:rPr lang="ko-KR" altLang="en-US" sz="2000" dirty="0" err="1" smtClean="0"/>
              <a:t>환관정치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>
                <a:latin typeface="양재벨라체M" pitchFamily="18" charset="-127"/>
                <a:ea typeface="양재벨라체M" pitchFamily="18" charset="-127"/>
              </a:rPr>
              <a:t>반환관운동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, 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당고黨錮의 금禁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  </a:t>
            </a:r>
            <a:endParaRPr lang="ko-KR" altLang="en-US" sz="2000" dirty="0" smtClean="0">
              <a:latin typeface="양재벨라체M" pitchFamily="18" charset="-127"/>
              <a:ea typeface="양재벨라체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* </a:t>
            </a:r>
            <a:r>
              <a:rPr lang="ko-KR" altLang="en-US" sz="2000" dirty="0" smtClean="0"/>
              <a:t>호족의 </a:t>
            </a:r>
            <a:r>
              <a:rPr lang="ko-KR" altLang="en-US" sz="2000" dirty="0" err="1" smtClean="0"/>
              <a:t>장원경영과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소농민</a:t>
            </a:r>
            <a:r>
              <a:rPr lang="ko-KR" altLang="en-US" sz="2000" dirty="0" smtClean="0"/>
              <a:t> 몰락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365760" lvl="0" indent="-256032">
              <a:spcBef>
                <a:spcPts val="400"/>
              </a:spcBef>
              <a:buClr>
                <a:srgbClr val="7FD13B"/>
              </a:buClr>
              <a:buSzPct val="68000"/>
            </a:pPr>
            <a:r>
              <a:rPr lang="ko-KR" altLang="en-US" sz="2000" dirty="0">
                <a:solidFill>
                  <a:prstClr val="black"/>
                </a:solidFill>
              </a:rPr>
              <a:t>그 결과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109728" lvl="0" algn="just">
              <a:spcBef>
                <a:spcPts val="400"/>
              </a:spcBef>
              <a:buClr>
                <a:srgbClr val="7FD13B"/>
              </a:buClr>
              <a:buSzPct val="68000"/>
            </a:pPr>
            <a:r>
              <a:rPr lang="en-US" altLang="ko-KR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새로운 </a:t>
            </a:r>
            <a:r>
              <a:rPr lang="ko-KR" altLang="en-US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세상을 예언하며 신흥 종교</a:t>
            </a:r>
            <a:r>
              <a:rPr lang="en-US" altLang="ko-KR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태평도</a:t>
            </a:r>
            <a:r>
              <a:rPr lang="en-US" altLang="ko-KR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탄생</a:t>
            </a:r>
            <a:endParaRPr lang="en-US" altLang="ko-KR" sz="2000" dirty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109728" lvl="0" algn="just">
              <a:spcBef>
                <a:spcPts val="400"/>
              </a:spcBef>
              <a:buClr>
                <a:srgbClr val="7FD13B"/>
              </a:buClr>
              <a:buSzPct val="68000"/>
            </a:pPr>
            <a:r>
              <a:rPr lang="en-US" altLang="ko-KR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종교적 </a:t>
            </a:r>
            <a:r>
              <a:rPr lang="ko-KR" altLang="en-US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열망을 정치적으로 실현시키기 위해 봉기</a:t>
            </a:r>
            <a:endParaRPr lang="en-US" altLang="ko-KR" sz="2000" dirty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365760" lvl="0" indent="-256032">
              <a:spcBef>
                <a:spcPts val="400"/>
              </a:spcBef>
              <a:buClr>
                <a:srgbClr val="7FD13B"/>
              </a:buClr>
              <a:buSzPct val="68000"/>
            </a:pPr>
            <a:r>
              <a:rPr lang="en-US" altLang="ko-KR" sz="2000" b="1" dirty="0" smtClean="0">
                <a:solidFill>
                  <a:prstClr val="black"/>
                </a:solidFill>
              </a:rPr>
              <a:t>		184</a:t>
            </a:r>
            <a:r>
              <a:rPr lang="en-US" altLang="ko-KR" sz="2000" b="1" dirty="0">
                <a:solidFill>
                  <a:prstClr val="black"/>
                </a:solidFill>
              </a:rPr>
              <a:t>, </a:t>
            </a:r>
            <a:r>
              <a:rPr lang="ko-KR" altLang="en-US" sz="2000" b="1" dirty="0">
                <a:solidFill>
                  <a:prstClr val="black"/>
                </a:solidFill>
              </a:rPr>
              <a:t>황건적黃巾賊의 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난</a:t>
            </a:r>
            <a:endParaRPr lang="en-US" altLang="ko-KR" sz="2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80728" y="5517232"/>
            <a:ext cx="8106072" cy="10081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황건적 진압을 위해 지방 호족들이 군대를 모아 </a:t>
            </a:r>
            <a:r>
              <a:rPr lang="ko-KR" altLang="en-US" sz="2400" dirty="0" err="1">
                <a:solidFill>
                  <a:schemeClr val="tx1"/>
                </a:solidFill>
              </a:rPr>
              <a:t>군웅화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		</a:t>
            </a:r>
            <a:r>
              <a:rPr lang="en-US" altLang="ko-KR" sz="2400" dirty="0" smtClean="0">
                <a:solidFill>
                  <a:schemeClr val="tx1"/>
                </a:solidFill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원소</a:t>
            </a:r>
            <a:r>
              <a:rPr lang="en-US" altLang="ko-KR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원술</a:t>
            </a:r>
            <a:r>
              <a:rPr lang="en-US" altLang="ko-KR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동탁</a:t>
            </a:r>
            <a:r>
              <a:rPr lang="en-US" altLang="ko-KR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,</a:t>
            </a:r>
            <a:r>
              <a:rPr lang="ko-KR" altLang="en-US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 조조</a:t>
            </a:r>
            <a:r>
              <a:rPr lang="en-US" altLang="ko-KR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유비</a:t>
            </a:r>
            <a:r>
              <a:rPr lang="en-US" altLang="ko-KR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400" dirty="0" err="1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손견</a:t>
            </a:r>
            <a:r>
              <a:rPr lang="en-US" altLang="ko-KR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,,)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69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427"/>
    </mc:Choice>
    <mc:Fallback xmlns="">
      <p:transition spd="slow" advTm="9264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죽림칠현 </a:t>
            </a:r>
            <a:r>
              <a:rPr lang="ko-KR" altLang="en-US" sz="3600" dirty="0" smtClean="0"/>
              <a:t>竹林七賢</a:t>
            </a:r>
            <a:endParaRPr lang="ko-KR" altLang="en-US" sz="3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903937" y="116632"/>
            <a:ext cx="2880320" cy="324036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859536" lvl="2" indent="-228600" fontAlgn="base">
              <a:spcBef>
                <a:spcPts val="350"/>
              </a:spcBef>
              <a:buClr>
                <a:srgbClr val="EA157A"/>
              </a:buClr>
              <a:buSzPct val="100000"/>
              <a:buFont typeface="Wingdings 2"/>
              <a:buChar char=""/>
            </a:pPr>
            <a:r>
              <a:rPr lang="ko-KR" altLang="en-US" sz="2000" dirty="0" err="1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완적</a:t>
            </a:r>
            <a:r>
              <a:rPr lang="ko-KR" altLang="en-US" sz="2000" dirty="0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ko-KR" altLang="en-US" sz="2000" dirty="0" err="1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阮籍</a:t>
            </a:r>
            <a:r>
              <a:rPr lang="ko-KR" altLang="en-US" sz="2000" dirty="0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 </a:t>
            </a:r>
            <a:endParaRPr lang="en-US" altLang="ko-KR" sz="2000" dirty="0">
              <a:solidFill>
                <a:prstClr val="black"/>
              </a:solidFill>
              <a:latin typeface="양재깨비체B" pitchFamily="18" charset="-127"/>
              <a:ea typeface="양재깨비체B" pitchFamily="18" charset="-127"/>
            </a:endParaRPr>
          </a:p>
          <a:p>
            <a:pPr marL="859536" lvl="2" indent="-228600" fontAlgn="base">
              <a:spcBef>
                <a:spcPts val="350"/>
              </a:spcBef>
              <a:buClr>
                <a:srgbClr val="EA157A"/>
              </a:buClr>
              <a:buSzPct val="100000"/>
              <a:buFont typeface="Wingdings 2"/>
              <a:buChar char=""/>
            </a:pPr>
            <a:r>
              <a:rPr lang="ko-KR" altLang="en-US" sz="2000" dirty="0" err="1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혜강</a:t>
            </a:r>
            <a:r>
              <a:rPr lang="ko-KR" altLang="en-US" sz="2000" dirty="0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ko-KR" altLang="en-US" sz="2000" dirty="0" err="1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嵆康</a:t>
            </a:r>
            <a:r>
              <a:rPr lang="ko-KR" altLang="en-US" sz="2000" dirty="0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 </a:t>
            </a:r>
            <a:endParaRPr lang="en-US" altLang="ko-KR" sz="2000" dirty="0">
              <a:solidFill>
                <a:prstClr val="black"/>
              </a:solidFill>
              <a:latin typeface="양재깨비체B" pitchFamily="18" charset="-127"/>
              <a:ea typeface="양재깨비체B" pitchFamily="18" charset="-127"/>
            </a:endParaRPr>
          </a:p>
          <a:p>
            <a:pPr marL="859536" lvl="2" indent="-228600" fontAlgn="base">
              <a:spcBef>
                <a:spcPts val="350"/>
              </a:spcBef>
              <a:buClr>
                <a:srgbClr val="EA157A"/>
              </a:buClr>
              <a:buSzPct val="100000"/>
              <a:buFont typeface="Wingdings 2"/>
              <a:buChar char=""/>
            </a:pPr>
            <a:r>
              <a:rPr lang="ko-KR" altLang="en-US" sz="2000" dirty="0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산도 山濤 </a:t>
            </a:r>
            <a:endParaRPr lang="en-US" altLang="ko-KR" sz="2000" dirty="0">
              <a:solidFill>
                <a:prstClr val="black"/>
              </a:solidFill>
              <a:latin typeface="양재깨비체B" pitchFamily="18" charset="-127"/>
              <a:ea typeface="양재깨비체B" pitchFamily="18" charset="-127"/>
            </a:endParaRPr>
          </a:p>
          <a:p>
            <a:pPr marL="859536" lvl="2" indent="-228600" fontAlgn="base">
              <a:spcBef>
                <a:spcPts val="350"/>
              </a:spcBef>
              <a:buClr>
                <a:srgbClr val="EA157A"/>
              </a:buClr>
              <a:buSzPct val="100000"/>
              <a:buFont typeface="Wingdings 2"/>
              <a:buChar char=""/>
            </a:pPr>
            <a:r>
              <a:rPr lang="ko-KR" altLang="en-US" sz="2000" dirty="0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향수 向秀 </a:t>
            </a:r>
            <a:endParaRPr lang="en-US" altLang="ko-KR" sz="2000" dirty="0">
              <a:solidFill>
                <a:prstClr val="black"/>
              </a:solidFill>
              <a:latin typeface="양재깨비체B" pitchFamily="18" charset="-127"/>
              <a:ea typeface="양재깨비체B" pitchFamily="18" charset="-127"/>
            </a:endParaRPr>
          </a:p>
          <a:p>
            <a:pPr marL="859536" lvl="2" indent="-228600" fontAlgn="base">
              <a:spcBef>
                <a:spcPts val="350"/>
              </a:spcBef>
              <a:buClr>
                <a:srgbClr val="EA157A"/>
              </a:buClr>
              <a:buSzPct val="100000"/>
              <a:buFont typeface="Wingdings 2"/>
              <a:buChar char=""/>
            </a:pPr>
            <a:r>
              <a:rPr lang="ko-KR" altLang="en-US" sz="2000" dirty="0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유령 </a:t>
            </a:r>
            <a:r>
              <a:rPr lang="ko-KR" altLang="en-US" sz="2000" dirty="0" err="1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劉伶</a:t>
            </a:r>
            <a:r>
              <a:rPr lang="ko-KR" altLang="en-US" sz="2000" dirty="0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 </a:t>
            </a:r>
            <a:endParaRPr lang="en-US" altLang="ko-KR" sz="2000" dirty="0">
              <a:solidFill>
                <a:prstClr val="black"/>
              </a:solidFill>
              <a:latin typeface="양재깨비체B" pitchFamily="18" charset="-127"/>
              <a:ea typeface="양재깨비체B" pitchFamily="18" charset="-127"/>
            </a:endParaRPr>
          </a:p>
          <a:p>
            <a:pPr marL="859536" lvl="2" indent="-228600" fontAlgn="base">
              <a:spcBef>
                <a:spcPts val="350"/>
              </a:spcBef>
              <a:buClr>
                <a:srgbClr val="EA157A"/>
              </a:buClr>
              <a:buSzPct val="100000"/>
              <a:buFont typeface="Wingdings 2"/>
              <a:buChar char=""/>
            </a:pPr>
            <a:r>
              <a:rPr lang="ko-KR" altLang="en-US" sz="2000" dirty="0" err="1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완함</a:t>
            </a:r>
            <a:r>
              <a:rPr lang="ko-KR" altLang="en-US" sz="2000" dirty="0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ko-KR" altLang="en-US" sz="2000" dirty="0" err="1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阮咸</a:t>
            </a:r>
            <a:endParaRPr lang="en-US" altLang="ko-KR" sz="2000" dirty="0">
              <a:solidFill>
                <a:prstClr val="black"/>
              </a:solidFill>
              <a:latin typeface="양재깨비체B" pitchFamily="18" charset="-127"/>
              <a:ea typeface="양재깨비체B" pitchFamily="18" charset="-127"/>
            </a:endParaRPr>
          </a:p>
          <a:p>
            <a:pPr marL="859536" lvl="2" indent="-228600" fontAlgn="base">
              <a:spcBef>
                <a:spcPts val="350"/>
              </a:spcBef>
              <a:buClr>
                <a:srgbClr val="EA157A"/>
              </a:buClr>
              <a:buSzPct val="100000"/>
              <a:buFont typeface="Wingdings 2"/>
              <a:buChar char=""/>
            </a:pPr>
            <a:r>
              <a:rPr lang="ko-KR" altLang="en-US" sz="2000" dirty="0" err="1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왕융</a:t>
            </a:r>
            <a:r>
              <a:rPr lang="ko-KR" altLang="en-US" sz="2000" dirty="0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ko-KR" altLang="en-US" sz="2000" dirty="0" err="1" smtClean="0">
                <a:solidFill>
                  <a:prstClr val="black"/>
                </a:solidFill>
                <a:latin typeface="양재깨비체B" pitchFamily="18" charset="-127"/>
                <a:ea typeface="양재깨비체B" pitchFamily="18" charset="-127"/>
              </a:rPr>
              <a:t>王戎</a:t>
            </a:r>
            <a:endParaRPr lang="en-US" altLang="ko-KR" sz="2000" dirty="0">
              <a:solidFill>
                <a:prstClr val="black"/>
              </a:solidFill>
              <a:latin typeface="양재깨비체B" pitchFamily="18" charset="-127"/>
              <a:ea typeface="양재깨비체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182308"/>
            <a:ext cx="6804248" cy="345979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32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48"/>
    </mc:Choice>
    <mc:Fallback xmlns="">
      <p:transition spd="slow" advTm="818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2" fontAlgn="base"/>
            <a:endParaRPr lang="en-US" altLang="ko-KR" sz="2600" dirty="0" smtClean="0"/>
          </a:p>
          <a:p>
            <a:pPr lvl="2" fontAlgn="base"/>
            <a:endParaRPr lang="en-US" altLang="ko-KR" sz="2600" dirty="0"/>
          </a:p>
          <a:p>
            <a:pPr marL="630936" lvl="2" indent="0" fontAlgn="base">
              <a:lnSpc>
                <a:spcPct val="170000"/>
              </a:lnSpc>
              <a:buNone/>
            </a:pPr>
            <a:endParaRPr lang="en-US" altLang="ko-KR" sz="2600" dirty="0" smtClean="0"/>
          </a:p>
          <a:p>
            <a:pPr marL="630936" lvl="2" indent="0" fontAlgn="base">
              <a:lnSpc>
                <a:spcPct val="170000"/>
              </a:lnSpc>
              <a:buNone/>
            </a:pPr>
            <a:endParaRPr lang="en-US" altLang="ko-KR" sz="2600" dirty="0"/>
          </a:p>
          <a:p>
            <a:pPr marL="630936" lvl="2" indent="0" fontAlgn="base">
              <a:lnSpc>
                <a:spcPct val="170000"/>
              </a:lnSpc>
              <a:buNone/>
            </a:pPr>
            <a:r>
              <a:rPr lang="en-US" altLang="ko-KR" sz="2600" dirty="0" smtClean="0"/>
              <a:t>1. </a:t>
            </a:r>
            <a:r>
              <a:rPr lang="ko-KR" altLang="en-US" sz="2600" dirty="0" smtClean="0"/>
              <a:t>세속을 </a:t>
            </a:r>
            <a:r>
              <a:rPr lang="ko-KR" altLang="en-US" sz="2600" dirty="0"/>
              <a:t>피해 자주 죽림에 </a:t>
            </a:r>
            <a:r>
              <a:rPr lang="ko-KR" altLang="en-US" sz="2600" dirty="0" smtClean="0"/>
              <a:t>모여 </a:t>
            </a:r>
            <a:endParaRPr lang="en-US" altLang="ko-KR" sz="2600" dirty="0" smtClean="0"/>
          </a:p>
          <a:p>
            <a:pPr marL="630936" lvl="2" indent="0" fontAlgn="base">
              <a:lnSpc>
                <a:spcPct val="170000"/>
              </a:lnSpc>
              <a:buNone/>
            </a:pPr>
            <a:r>
              <a:rPr lang="en-US" altLang="ko-KR" sz="2600" dirty="0" smtClean="0"/>
              <a:t>2. </a:t>
            </a:r>
            <a:r>
              <a:rPr lang="ko-KR" altLang="en-US" sz="2600" dirty="0" smtClean="0"/>
              <a:t>술과 </a:t>
            </a:r>
            <a:r>
              <a:rPr lang="ko-KR" altLang="en-US" sz="2600" dirty="0"/>
              <a:t>음악을 즐기며 </a:t>
            </a:r>
            <a:endParaRPr lang="en-US" altLang="ko-KR" sz="2600" dirty="0" smtClean="0"/>
          </a:p>
          <a:p>
            <a:pPr marL="630936" lvl="2" indent="0" fontAlgn="base">
              <a:lnSpc>
                <a:spcPct val="170000"/>
              </a:lnSpc>
              <a:buNone/>
            </a:pPr>
            <a:r>
              <a:rPr lang="en-US" altLang="ko-KR" sz="2600" dirty="0" smtClean="0"/>
              <a:t>3. </a:t>
            </a:r>
            <a:r>
              <a:rPr lang="ko-KR" altLang="en-US" sz="2600" dirty="0" smtClean="0"/>
              <a:t>기행을 일삼았던 무리</a:t>
            </a:r>
            <a:endParaRPr lang="en-US" altLang="ko-KR" sz="2600" dirty="0" smtClean="0"/>
          </a:p>
          <a:p>
            <a:pPr marL="630936" lvl="2" indent="0" fontAlgn="base">
              <a:buNone/>
            </a:pPr>
            <a:endParaRPr lang="en-US" altLang="ko-KR" sz="2600" dirty="0" smtClean="0"/>
          </a:p>
          <a:p>
            <a:pPr marL="630936" lvl="2" indent="0" fontAlgn="base">
              <a:buNone/>
            </a:pPr>
            <a:r>
              <a:rPr lang="en-US" altLang="ko-KR" sz="2600" dirty="0" smtClean="0"/>
              <a:t>* </a:t>
            </a:r>
            <a:r>
              <a:rPr lang="ko-KR" altLang="en-US" sz="2600" dirty="0" smtClean="0"/>
              <a:t>그럼에도 현자</a:t>
            </a:r>
            <a:r>
              <a:rPr lang="ko-KR" altLang="en-US" sz="2000" dirty="0" smtClean="0"/>
              <a:t>賢者</a:t>
            </a:r>
            <a:r>
              <a:rPr lang="ko-KR" altLang="en-US" sz="2600" dirty="0" smtClean="0"/>
              <a:t>로 불렸던 존재들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3528" y="692696"/>
            <a:ext cx="8270576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0936" lvl="2" fontAlgn="base">
              <a:lnSpc>
                <a:spcPct val="160000"/>
              </a:lnSpc>
              <a:spcBef>
                <a:spcPts val="350"/>
              </a:spcBef>
              <a:buClr>
                <a:srgbClr val="EA157A"/>
              </a:buClr>
              <a:buSzPct val="100000"/>
            </a:pPr>
            <a:r>
              <a:rPr lang="en-US" altLang="ko-KR" sz="2800" dirty="0">
                <a:solidFill>
                  <a:prstClr val="black"/>
                </a:solidFill>
                <a:latin typeface="HY궁서" pitchFamily="18" charset="-127"/>
                <a:ea typeface="HY궁서" pitchFamily="18" charset="-127"/>
              </a:rPr>
              <a:t>"</a:t>
            </a:r>
            <a:r>
              <a:rPr lang="ko-KR" altLang="en-US" sz="2800" dirty="0">
                <a:solidFill>
                  <a:prstClr val="black"/>
                </a:solidFill>
                <a:latin typeface="HY궁서" pitchFamily="18" charset="-127"/>
                <a:ea typeface="HY궁서" pitchFamily="18" charset="-127"/>
              </a:rPr>
              <a:t>언제나 죽림 아래 모여 거칠 것 없이 술을 마셔</a:t>
            </a:r>
            <a:r>
              <a:rPr lang="en-US" altLang="ko-KR" sz="2800" dirty="0">
                <a:solidFill>
                  <a:prstClr val="black"/>
                </a:solidFill>
                <a:latin typeface="HY궁서" pitchFamily="18" charset="-127"/>
                <a:ea typeface="HY궁서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HY궁서" pitchFamily="18" charset="-127"/>
                <a:ea typeface="HY궁서" pitchFamily="18" charset="-127"/>
              </a:rPr>
              <a:t>죽림 </a:t>
            </a:r>
            <a:r>
              <a:rPr lang="en-US" altLang="ko-KR" sz="2800" dirty="0">
                <a:solidFill>
                  <a:prstClr val="black"/>
                </a:solidFill>
                <a:latin typeface="HY궁서" pitchFamily="18" charset="-127"/>
                <a:ea typeface="HY궁서" pitchFamily="18" charset="-127"/>
              </a:rPr>
              <a:t>7</a:t>
            </a:r>
            <a:r>
              <a:rPr lang="ko-KR" altLang="en-US" sz="2800" dirty="0">
                <a:solidFill>
                  <a:prstClr val="black"/>
                </a:solidFill>
                <a:latin typeface="HY궁서" pitchFamily="18" charset="-127"/>
                <a:ea typeface="HY궁서" pitchFamily="18" charset="-127"/>
              </a:rPr>
              <a:t>현이라고 불렀다</a:t>
            </a:r>
            <a:r>
              <a:rPr lang="en-US" altLang="ko-KR" sz="2800" dirty="0">
                <a:solidFill>
                  <a:prstClr val="black"/>
                </a:solidFill>
                <a:latin typeface="HY궁서" pitchFamily="18" charset="-127"/>
                <a:ea typeface="HY궁서" pitchFamily="18" charset="-127"/>
              </a:rPr>
              <a:t>" </a:t>
            </a:r>
          </a:p>
          <a:p>
            <a:pPr marL="630936" lvl="2" fontAlgn="base">
              <a:spcBef>
                <a:spcPts val="350"/>
              </a:spcBef>
              <a:buClr>
                <a:srgbClr val="EA157A"/>
              </a:buClr>
              <a:buSzPct val="100000"/>
            </a:pPr>
            <a:r>
              <a:rPr lang="en-US" altLang="ko-KR" sz="3200" dirty="0">
                <a:solidFill>
                  <a:prstClr val="black"/>
                </a:solidFill>
                <a:latin typeface="HY궁서" pitchFamily="18" charset="-127"/>
                <a:ea typeface="HY궁서" pitchFamily="18" charset="-127"/>
              </a:rPr>
              <a:t>					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유의경</a:t>
            </a:r>
            <a:r>
              <a:rPr lang="en-US" altLang="ko-KR" dirty="0">
                <a:solidFill>
                  <a:prstClr val="black"/>
                </a:solidFill>
              </a:rPr>
              <a:t>,《</a:t>
            </a:r>
            <a:r>
              <a:rPr lang="ko-KR" altLang="en-US" dirty="0" err="1">
                <a:solidFill>
                  <a:prstClr val="black"/>
                </a:solidFill>
              </a:rPr>
              <a:t>세설신어</a:t>
            </a:r>
            <a:r>
              <a:rPr lang="en-US" altLang="ko-KR" dirty="0">
                <a:solidFill>
                  <a:prstClr val="black"/>
                </a:solidFill>
              </a:rPr>
              <a:t>》</a:t>
            </a:r>
            <a:r>
              <a:rPr lang="ko-KR" altLang="en-US" dirty="0">
                <a:solidFill>
                  <a:prstClr val="black"/>
                </a:solidFill>
              </a:rPr>
              <a:t>中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372200" y="5157192"/>
            <a:ext cx="1872208" cy="108012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왜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254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584"/>
    </mc:Choice>
    <mc:Fallback xmlns="">
      <p:transition spd="slow" advTm="2775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위진 사대부들은</a:t>
            </a:r>
            <a:endParaRPr lang="en-US" altLang="ko-KR" sz="2400" dirty="0" smtClean="0">
              <a:latin typeface="양재깨비체B" pitchFamily="18" charset="-127"/>
              <a:ea typeface="양재깨비체B" pitchFamily="18" charset="-127"/>
            </a:endParaRPr>
          </a:p>
          <a:p>
            <a:pPr marL="109728" indent="0">
              <a:buNone/>
            </a:pPr>
            <a:r>
              <a:rPr lang="en-US" altLang="ko-KR" sz="2400" dirty="0"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자연주의를 </a:t>
            </a:r>
            <a:r>
              <a:rPr lang="ko-KR" altLang="en-US" sz="2400" dirty="0">
                <a:latin typeface="양재깨비체B" pitchFamily="18" charset="-127"/>
                <a:ea typeface="양재깨비체B" pitchFamily="18" charset="-127"/>
              </a:rPr>
              <a:t>표방하며</a:t>
            </a:r>
            <a:endParaRPr lang="en-US" altLang="ko-KR" sz="2400" dirty="0">
              <a:latin typeface="양재깨비체B" pitchFamily="18" charset="-127"/>
              <a:ea typeface="양재깨비체B" pitchFamily="18" charset="-127"/>
            </a:endParaRPr>
          </a:p>
          <a:p>
            <a:pPr marL="109728" indent="0">
              <a:buNone/>
            </a:pPr>
            <a:r>
              <a:rPr lang="ko-KR" altLang="en-US" sz="2400" dirty="0">
                <a:latin typeface="양재깨비체B" pitchFamily="18" charset="-127"/>
                <a:ea typeface="양재깨비체B" pitchFamily="18" charset="-127"/>
              </a:rPr>
              <a:t>   </a:t>
            </a: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형식이나 </a:t>
            </a:r>
            <a:r>
              <a:rPr lang="ko-KR" altLang="en-US" sz="2400" dirty="0">
                <a:latin typeface="양재깨비체B" pitchFamily="18" charset="-127"/>
                <a:ea typeface="양재깨비체B" pitchFamily="18" charset="-127"/>
              </a:rPr>
              <a:t>예속에 구속됨이 없이 멋대로 행동하는 </a:t>
            </a:r>
            <a:endParaRPr lang="en-US" altLang="ko-KR" sz="2400" dirty="0">
              <a:latin typeface="양재깨비체B" pitchFamily="18" charset="-127"/>
              <a:ea typeface="양재깨비체B" pitchFamily="18" charset="-127"/>
            </a:endParaRPr>
          </a:p>
          <a:p>
            <a:pPr marL="109728" indent="0">
              <a:buNone/>
            </a:pPr>
            <a:r>
              <a:rPr lang="ko-KR" altLang="en-US" sz="2400" dirty="0">
                <a:latin typeface="양재깨비체B" pitchFamily="18" charset="-127"/>
                <a:ea typeface="양재깨비체B" pitchFamily="18" charset="-127"/>
              </a:rPr>
              <a:t>   </a:t>
            </a: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자유방임적인 </a:t>
            </a:r>
            <a:r>
              <a:rPr lang="ko-KR" altLang="en-US" sz="2400" dirty="0">
                <a:latin typeface="양재깨비체B" pitchFamily="18" charset="-127"/>
                <a:ea typeface="양재깨비체B" pitchFamily="18" charset="-127"/>
              </a:rPr>
              <a:t>행위를 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일삼았다 </a:t>
            </a:r>
            <a:r>
              <a:rPr lang="en-US" altLang="ko-KR" sz="2400" dirty="0" smtClean="0"/>
              <a:t>(</a:t>
            </a:r>
            <a:r>
              <a:rPr lang="ko-KR" altLang="en-US" sz="2000" dirty="0" smtClean="0"/>
              <a:t>임탄</a:t>
            </a:r>
            <a:r>
              <a:rPr lang="ko-KR" altLang="en-US" sz="1600" dirty="0" smtClean="0"/>
              <a:t>任誕</a:t>
            </a:r>
            <a:r>
              <a:rPr lang="ko-KR" altLang="en-US" sz="2000" dirty="0" smtClean="0"/>
              <a:t>풍조</a:t>
            </a:r>
            <a:r>
              <a:rPr lang="en-US" altLang="ko-KR" sz="2400" dirty="0" smtClean="0"/>
              <a:t>) </a:t>
            </a:r>
          </a:p>
          <a:p>
            <a:endParaRPr lang="en-US" altLang="ko-KR" sz="2400" dirty="0"/>
          </a:p>
          <a:p>
            <a:pPr lvl="2"/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음주</a:t>
            </a:r>
            <a:endParaRPr lang="en-US" altLang="ko-KR" sz="2400" dirty="0" smtClean="0">
              <a:latin typeface="양재벨라체M" pitchFamily="18" charset="-127"/>
              <a:ea typeface="양재벨라체M" pitchFamily="18" charset="-127"/>
            </a:endParaRPr>
          </a:p>
          <a:p>
            <a:pPr lvl="2"/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약물복용 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단약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한식산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)</a:t>
            </a:r>
          </a:p>
          <a:p>
            <a:pPr lvl="2"/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축첩</a:t>
            </a:r>
          </a:p>
          <a:p>
            <a:endParaRPr lang="en-US" altLang="ko-KR" sz="2400" dirty="0" smtClean="0"/>
          </a:p>
          <a:p>
            <a:endParaRPr lang="en-US" altLang="ko-KR" sz="2400" dirty="0">
              <a:latin typeface="양재깨비체B" pitchFamily="18" charset="-127"/>
              <a:ea typeface="양재깨비체B" pitchFamily="18" charset="-127"/>
            </a:endParaRPr>
          </a:p>
          <a:p>
            <a:endParaRPr lang="ko-KR" altLang="en-US" sz="2400" dirty="0"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위진시대</a:t>
            </a:r>
            <a:r>
              <a:rPr lang="ko-KR" altLang="en-US" dirty="0" smtClean="0"/>
              <a:t> 사대부들의 풍조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19872" y="4509120"/>
            <a:ext cx="4824536" cy="5487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양재벨라체M" panose="02020603020101020101" pitchFamily="18" charset="-127"/>
                <a:ea typeface="양재벨라체M" panose="02020603020101020101" pitchFamily="18" charset="-127"/>
              </a:rPr>
              <a:t>단사 수은 </a:t>
            </a:r>
            <a:r>
              <a:rPr lang="ko-KR" altLang="en-US" sz="2000" dirty="0" err="1" smtClean="0">
                <a:solidFill>
                  <a:schemeClr val="tx1"/>
                </a:solidFill>
                <a:latin typeface="양재벨라체M" panose="02020603020101020101" pitchFamily="18" charset="-127"/>
                <a:ea typeface="양재벨라체M" panose="02020603020101020101" pitchFamily="18" charset="-127"/>
              </a:rPr>
              <a:t>웅황</a:t>
            </a:r>
            <a:r>
              <a:rPr lang="ko-KR" altLang="en-US" sz="2000" dirty="0" smtClean="0">
                <a:solidFill>
                  <a:schemeClr val="tx1"/>
                </a:solidFill>
                <a:latin typeface="양재벨라체M" panose="02020603020101020101" pitchFamily="18" charset="-127"/>
                <a:ea typeface="양재벨라체M" panose="02020603020101020101" pitchFamily="18" charset="-127"/>
              </a:rPr>
              <a:t> 백반 유황 자석</a:t>
            </a:r>
            <a:r>
              <a:rPr lang="en-US" altLang="ko-KR" sz="2000" dirty="0" smtClean="0">
                <a:solidFill>
                  <a:schemeClr val="tx1"/>
                </a:solidFill>
                <a:latin typeface="양재벨라체M" panose="02020603020101020101" pitchFamily="18" charset="-127"/>
                <a:ea typeface="양재벨라체M" panose="02020603020101020101" pitchFamily="18" charset="-127"/>
              </a:rPr>
              <a:t>,,</a:t>
            </a:r>
            <a:r>
              <a:rPr lang="ko-KR" altLang="en-US" sz="2000" dirty="0" smtClean="0">
                <a:solidFill>
                  <a:schemeClr val="tx1"/>
                </a:solidFill>
                <a:latin typeface="양재벨라체M" panose="02020603020101020101" pitchFamily="18" charset="-127"/>
                <a:ea typeface="양재벨라체M" panose="02020603020101020101" pitchFamily="18" charset="-127"/>
              </a:rPr>
              <a:t>  등</a:t>
            </a:r>
            <a:endParaRPr lang="ko-KR" altLang="en-US" sz="2000" dirty="0">
              <a:solidFill>
                <a:schemeClr val="tx1"/>
              </a:solidFill>
              <a:latin typeface="양재벨라체M" panose="02020603020101020101" pitchFamily="18" charset="-127"/>
              <a:ea typeface="양재벨라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08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916"/>
    </mc:Choice>
    <mc:Fallback xmlns="">
      <p:transition spd="slow" advTm="47391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사대부들은 손에는 사슴 꼬리로 된 총채를 들고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입으로는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삼현을 중얼거리면서 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/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/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과거의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비분강개하고 격앙되던 고양된 정신은 없어지고 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09728" indent="0" algn="just">
              <a:buNone/>
            </a:pP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심원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미묘하고 </a:t>
            </a:r>
            <a:r>
              <a:rPr lang="ko-KR" altLang="en-US" sz="2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방임적이며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활달하고 퇴폐적인 정신이 남아있었다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/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/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딱딱한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예의에 얽매이는 사람은 썩은 </a:t>
            </a:r>
            <a:r>
              <a:rPr lang="ko-KR" altLang="en-US" sz="2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유학자요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</a:p>
          <a:p>
            <a:pPr marL="109728" indent="0" algn="just">
              <a:buNone/>
            </a:pP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함부로 마시며 벗고서 주정을 부리면 그가 바로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명사였으며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09728" indent="0" algn="just">
              <a:buNone/>
            </a:pP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풍월을 읊지 못하면 곧 소탈하지 못한 사람이었다</a:t>
            </a:r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endParaRPr lang="ko-KR" altLang="en-US" sz="2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위진 사풍 이후</a:t>
            </a:r>
            <a:r>
              <a:rPr lang="en-US" altLang="ko-KR" dirty="0" smtClean="0"/>
              <a:t>,,,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598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920"/>
    </mc:Choice>
    <mc:Fallback xmlns="">
      <p:transition spd="slow" advTm="14292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정치제도적 배경</a:t>
            </a:r>
            <a:r>
              <a:rPr lang="en-US" altLang="ko-KR" dirty="0" smtClean="0"/>
              <a:t>	</a:t>
            </a:r>
          </a:p>
          <a:p>
            <a:pPr lvl="2"/>
            <a:r>
              <a:rPr lang="ko-KR" altLang="en-US" sz="2200" dirty="0" smtClean="0">
                <a:latin typeface="양재깨비체B" pitchFamily="18" charset="-127"/>
                <a:ea typeface="양재깨비체B" pitchFamily="18" charset="-127"/>
              </a:rPr>
              <a:t>구품관인법과 귀족문화</a:t>
            </a:r>
            <a:endParaRPr lang="en-US" altLang="ko-KR" sz="2200" dirty="0">
              <a:latin typeface="양재깨비체B" pitchFamily="18" charset="-127"/>
              <a:ea typeface="양재깨비체B" pitchFamily="18" charset="-127"/>
            </a:endParaRPr>
          </a:p>
          <a:p>
            <a:pPr lvl="2"/>
            <a:r>
              <a:rPr lang="ko-KR" altLang="en-US" sz="2200" dirty="0" err="1" smtClean="0">
                <a:latin typeface="양재깨비체B" pitchFamily="18" charset="-127"/>
                <a:ea typeface="양재깨비체B" pitchFamily="18" charset="-127"/>
              </a:rPr>
              <a:t>사마의의</a:t>
            </a:r>
            <a:r>
              <a:rPr lang="ko-KR" altLang="en-US" sz="2200" dirty="0" smtClean="0">
                <a:latin typeface="양재깨비체B" pitchFamily="18" charset="-127"/>
                <a:ea typeface="양재깨비체B" pitchFamily="18" charset="-127"/>
              </a:rPr>
              <a:t> 쿠데타</a:t>
            </a:r>
            <a:r>
              <a:rPr lang="en-US" altLang="ko-KR" sz="2200" dirty="0" smtClean="0">
                <a:latin typeface="양재깨비체B" pitchFamily="18" charset="-127"/>
                <a:ea typeface="양재깨비체B" pitchFamily="18" charset="-127"/>
              </a:rPr>
              <a:t>(249)</a:t>
            </a:r>
            <a:r>
              <a:rPr lang="ko-KR" altLang="en-US" sz="2200" dirty="0" smtClean="0">
                <a:latin typeface="양재깨비체B" pitchFamily="18" charset="-127"/>
                <a:ea typeface="양재깨비체B" pitchFamily="18" charset="-127"/>
              </a:rPr>
              <a:t>와 </a:t>
            </a:r>
            <a:r>
              <a:rPr lang="ko-KR" altLang="en-US" sz="2200" dirty="0" err="1" smtClean="0">
                <a:latin typeface="양재깨비체B" pitchFamily="18" charset="-127"/>
                <a:ea typeface="양재깨비체B" pitchFamily="18" charset="-127"/>
              </a:rPr>
              <a:t>사마씨</a:t>
            </a:r>
            <a:r>
              <a:rPr lang="ko-KR" altLang="en-US" sz="2200" dirty="0" smtClean="0">
                <a:latin typeface="양재깨비체B" pitchFamily="18" charset="-127"/>
                <a:ea typeface="양재깨비체B" pitchFamily="18" charset="-127"/>
              </a:rPr>
              <a:t> 권력에 대한 부정</a:t>
            </a:r>
            <a:endParaRPr lang="en-US" altLang="ko-KR" sz="2200" dirty="0" smtClean="0">
              <a:latin typeface="양재깨비체B" pitchFamily="18" charset="-127"/>
              <a:ea typeface="양재깨비체B" pitchFamily="18" charset="-127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400" dirty="0" smtClean="0"/>
              <a:t>사상적 배경</a:t>
            </a:r>
            <a:endParaRPr lang="en-US" altLang="ko-KR" sz="2400" dirty="0" smtClean="0"/>
          </a:p>
          <a:p>
            <a:pPr lvl="2"/>
            <a:r>
              <a:rPr lang="ko-KR" altLang="en-US" sz="2200" dirty="0" smtClean="0">
                <a:latin typeface="양재깨비체B" pitchFamily="18" charset="-127"/>
                <a:ea typeface="양재깨비체B" pitchFamily="18" charset="-127"/>
              </a:rPr>
              <a:t>노장사상</a:t>
            </a:r>
            <a:endParaRPr lang="en-US" altLang="ko-KR" sz="2200" dirty="0" smtClean="0">
              <a:latin typeface="양재깨비체B" pitchFamily="18" charset="-127"/>
              <a:ea typeface="양재깨비체B" pitchFamily="18" charset="-127"/>
            </a:endParaRPr>
          </a:p>
          <a:p>
            <a:pPr lvl="2"/>
            <a:r>
              <a:rPr lang="ko-KR" altLang="en-US" sz="2200" dirty="0" smtClean="0">
                <a:latin typeface="양재깨비체B" pitchFamily="18" charset="-127"/>
                <a:ea typeface="양재깨비체B" pitchFamily="18" charset="-127"/>
              </a:rPr>
              <a:t>신선사상</a:t>
            </a:r>
            <a:endParaRPr lang="en-US" altLang="ko-KR" sz="2200" dirty="0" smtClean="0">
              <a:latin typeface="양재깨비체B" pitchFamily="18" charset="-127"/>
              <a:ea typeface="양재깨비체B" pitchFamily="18" charset="-127"/>
            </a:endParaRPr>
          </a:p>
          <a:p>
            <a:pPr marL="630936" lvl="2" indent="0">
              <a:buNone/>
            </a:pPr>
            <a:r>
              <a:rPr lang="en-US" altLang="ko-KR" sz="2200" dirty="0" smtClean="0"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ko-KR" altLang="en-US" sz="2200" dirty="0" smtClean="0">
                <a:latin typeface="양재깨비체B" pitchFamily="18" charset="-127"/>
                <a:ea typeface="양재깨비체B" pitchFamily="18" charset="-127"/>
              </a:rPr>
              <a:t>⇒ 현학玄學</a:t>
            </a:r>
            <a:r>
              <a:rPr lang="ko-KR" altLang="en-US" sz="2200" b="1" dirty="0"/>
              <a:t> </a:t>
            </a:r>
            <a:r>
              <a:rPr lang="ko-KR" altLang="en-US" sz="2200" dirty="0" smtClean="0">
                <a:latin typeface="양재깨비체B" pitchFamily="18" charset="-127"/>
                <a:ea typeface="양재깨비체B" pitchFamily="18" charset="-127"/>
              </a:rPr>
              <a:t>청담淸談</a:t>
            </a:r>
            <a:endParaRPr lang="ko-KR" altLang="en-US" sz="2200" dirty="0">
              <a:latin typeface="양재깨비체B" pitchFamily="18" charset="-127"/>
              <a:ea typeface="양재깨비체B" pitchFamily="18" charset="-127"/>
            </a:endParaRPr>
          </a:p>
          <a:p>
            <a:pPr marL="630936" lvl="2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위진사풍의</a:t>
            </a:r>
            <a:r>
              <a:rPr lang="ko-KR" altLang="en-US" dirty="0" smtClean="0"/>
              <a:t> 배경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827584" y="2852936"/>
            <a:ext cx="7920880" cy="11521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base">
              <a:buClr>
                <a:srgbClr val="7FD13B"/>
              </a:buClr>
            </a:pPr>
            <a:r>
              <a:rPr lang="ko-KR" altLang="en-US" sz="1800" dirty="0" err="1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구품관인법이</a:t>
            </a:r>
            <a:r>
              <a:rPr lang="ko-KR" altLang="en-US" sz="18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천하 명사를 관리로 임용하는 것이고</a:t>
            </a:r>
            <a:r>
              <a:rPr lang="en-US" altLang="ko-KR" sz="18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8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명사는 부와 </a:t>
            </a:r>
            <a:r>
              <a:rPr lang="ko-KR" altLang="en-US" sz="1800" dirty="0" err="1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명예ㆍ권력에</a:t>
            </a:r>
            <a:r>
              <a:rPr lang="ko-KR" altLang="en-US" sz="18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대한 방임적 자세를 높이 여기는 사회적 분위기 속에서 추앙된 것이다</a:t>
            </a:r>
            <a:r>
              <a:rPr lang="en-US" altLang="ko-KR" sz="18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algn="just" fontAlgn="base">
              <a:buClr>
                <a:srgbClr val="7FD13B"/>
              </a:buClr>
            </a:pPr>
            <a:r>
              <a:rPr lang="ko-KR" altLang="en-US" sz="18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따라서 명사로 관직을 얻었던 그들은 이후로도 이러한 정치 방임적 태도를 고수하는 것이 고상한 것으로 여기며 청담을 즐겼던 것이다</a:t>
            </a:r>
            <a:r>
              <a:rPr lang="en-US" altLang="ko-KR" sz="18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000" dirty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7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40"/>
    </mc:Choice>
    <mc:Fallback xmlns="">
      <p:transition spd="slow" advTm="37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구품관인법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1474" y="1192282"/>
            <a:ext cx="7936950" cy="49730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just" fontAlgn="base"/>
            <a:r>
              <a:rPr lang="ko-KR" altLang="en-US" sz="2000" dirty="0" err="1"/>
              <a:t>위나라</a:t>
            </a:r>
            <a:r>
              <a:rPr lang="ko-KR" altLang="en-US" sz="2000" dirty="0"/>
              <a:t> 상서</a:t>
            </a:r>
            <a:r>
              <a:rPr lang="ko-KR" altLang="en-US" sz="1800" dirty="0"/>
              <a:t>尙書</a:t>
            </a:r>
            <a:r>
              <a:rPr lang="ko-KR" altLang="en-US" sz="2000" dirty="0"/>
              <a:t> 진군이 건의한 </a:t>
            </a:r>
            <a:r>
              <a:rPr lang="ko-KR" altLang="en-US" sz="2000" dirty="0" smtClean="0"/>
              <a:t>관리선발제도</a:t>
            </a:r>
            <a:endParaRPr lang="en-US" altLang="ko-KR" sz="2000" dirty="0" smtClean="0"/>
          </a:p>
          <a:p>
            <a:pPr algn="just" fontAlgn="base"/>
            <a:endParaRPr lang="en-US" altLang="ko-KR" sz="2000" dirty="0"/>
          </a:p>
          <a:p>
            <a:pPr algn="just" fontAlgn="base"/>
            <a:r>
              <a:rPr lang="ko-KR" altLang="en-US" sz="2000" dirty="0" smtClean="0"/>
              <a:t>목적</a:t>
            </a:r>
            <a:r>
              <a:rPr lang="en-US" altLang="ko-KR" sz="2000" dirty="0" smtClean="0"/>
              <a:t>		</a:t>
            </a:r>
            <a:r>
              <a:rPr lang="ko-KR" altLang="en-US" sz="2000" dirty="0" err="1" smtClean="0">
                <a:latin typeface="양재벨라체M" pitchFamily="18" charset="-127"/>
                <a:ea typeface="양재벨라체M" pitchFamily="18" charset="-127"/>
              </a:rPr>
              <a:t>후한대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문란했던 관직등용을 바로잡고</a:t>
            </a:r>
            <a:r>
              <a:rPr lang="en-US" altLang="ko-KR" sz="2000" dirty="0">
                <a:latin typeface="양재벨라체M" pitchFamily="18" charset="-127"/>
                <a:ea typeface="양재벨라체M" pitchFamily="18" charset="-127"/>
              </a:rPr>
              <a:t> </a:t>
            </a:r>
          </a:p>
          <a:p>
            <a:pPr marL="109728" indent="0" algn="just" fontAlgn="base">
              <a:buNone/>
            </a:pPr>
            <a:r>
              <a:rPr lang="en-US" altLang="ko-KR" sz="2000" dirty="0">
                <a:latin typeface="양재벨라체M" pitchFamily="18" charset="-127"/>
                <a:ea typeface="양재벨라체M" pitchFamily="18" charset="-127"/>
              </a:rPr>
              <a:t>    	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향촌의 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명사</a:t>
            </a:r>
            <a:r>
              <a:rPr lang="ko-KR" altLang="en-US" sz="1800" dirty="0">
                <a:latin typeface="양재벨라체M" pitchFamily="18" charset="-127"/>
                <a:ea typeface="양재벨라체M" pitchFamily="18" charset="-127"/>
              </a:rPr>
              <a:t>名士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를 관료로 선발하려는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의도</a:t>
            </a:r>
            <a:endParaRPr lang="en-US" altLang="ko-KR" sz="2000" dirty="0" smtClean="0">
              <a:latin typeface="양재벨라체M" pitchFamily="18" charset="-127"/>
              <a:ea typeface="양재벨라체M" pitchFamily="18" charset="-127"/>
            </a:endParaRPr>
          </a:p>
          <a:p>
            <a:pPr algn="just" fontAlgn="base"/>
            <a:endParaRPr lang="en-US" altLang="ko-KR" sz="2000" dirty="0">
              <a:ea typeface="양재벨라체M" pitchFamily="18" charset="-127"/>
            </a:endParaRPr>
          </a:p>
          <a:p>
            <a:pPr algn="just" fontAlgn="base"/>
            <a:r>
              <a:rPr lang="ko-KR" altLang="en-US" sz="2000" dirty="0" smtClean="0"/>
              <a:t>방법   </a:t>
            </a:r>
            <a:r>
              <a:rPr lang="en-US" altLang="ko-KR" sz="2000" dirty="0" smtClean="0"/>
              <a:t>	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중앙에서 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군</a:t>
            </a:r>
            <a:r>
              <a:rPr lang="ko-KR" altLang="en-US" sz="1800" dirty="0">
                <a:latin typeface="양재벨라체M" pitchFamily="18" charset="-127"/>
                <a:ea typeface="양재벨라체M" pitchFamily="18" charset="-127"/>
              </a:rPr>
              <a:t>郡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에 중정관</a:t>
            </a:r>
            <a:r>
              <a:rPr lang="ko-KR" altLang="en-US" sz="1800" dirty="0">
                <a:latin typeface="양재벨라체M" pitchFamily="18" charset="-127"/>
                <a:ea typeface="양재벨라체M" pitchFamily="18" charset="-127"/>
              </a:rPr>
              <a:t>中正官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을 파견</a:t>
            </a:r>
            <a:endParaRPr lang="en-US" altLang="ko-KR" sz="2000" dirty="0">
              <a:latin typeface="양재벨라체M" pitchFamily="18" charset="-127"/>
              <a:ea typeface="양재벨라체M" pitchFamily="18" charset="-127"/>
            </a:endParaRPr>
          </a:p>
          <a:p>
            <a:pPr marL="109728" indent="0" algn="just" fontAlgn="base">
              <a:buNone/>
            </a:pPr>
            <a:r>
              <a:rPr lang="en-US" altLang="ko-KR" sz="2000" dirty="0">
                <a:latin typeface="양재벨라체M" pitchFamily="18" charset="-127"/>
                <a:ea typeface="양재벨라체M" pitchFamily="18" charset="-127"/>
              </a:rPr>
              <a:t>        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		</a:t>
            </a:r>
            <a:r>
              <a:rPr lang="ko-KR" altLang="en-US" sz="2000" dirty="0" err="1" smtClean="0">
                <a:latin typeface="양재벨라체M" pitchFamily="18" charset="-127"/>
                <a:ea typeface="양재벨라체M" pitchFamily="18" charset="-127"/>
              </a:rPr>
              <a:t>향론에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근거하여 </a:t>
            </a:r>
            <a:r>
              <a:rPr lang="ko-KR" altLang="en-US" sz="2000" dirty="0" err="1">
                <a:latin typeface="양재벨라체M" pitchFamily="18" charset="-127"/>
                <a:ea typeface="양재벨라체M" pitchFamily="18" charset="-127"/>
              </a:rPr>
              <a:t>향품</a:t>
            </a:r>
            <a:r>
              <a:rPr lang="en-US" altLang="ko-KR" sz="2000" dirty="0">
                <a:latin typeface="양재벨라체M" pitchFamily="18" charset="-127"/>
                <a:ea typeface="양재벨라체M" pitchFamily="18" charset="-127"/>
              </a:rPr>
              <a:t>(9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품</a:t>
            </a:r>
            <a:r>
              <a:rPr lang="en-US" altLang="ko-KR" sz="2000" dirty="0">
                <a:latin typeface="양재벨라체M" pitchFamily="18" charset="-127"/>
                <a:ea typeface="양재벨라체M" pitchFamily="18" charset="-127"/>
              </a:rPr>
              <a:t>) 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수여</a:t>
            </a:r>
            <a:endParaRPr lang="en-US" altLang="ko-KR" sz="2000" dirty="0">
              <a:latin typeface="양재벨라체M" pitchFamily="18" charset="-127"/>
              <a:ea typeface="양재벨라체M" pitchFamily="18" charset="-127"/>
            </a:endParaRPr>
          </a:p>
          <a:p>
            <a:pPr marL="109728" indent="0" algn="just" fontAlgn="base">
              <a:buNone/>
            </a:pPr>
            <a:r>
              <a:rPr lang="en-US" altLang="ko-KR" sz="2000" dirty="0"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sz="2000" dirty="0" err="1" smtClean="0">
                <a:latin typeface="양재벨라체M" pitchFamily="18" charset="-127"/>
                <a:ea typeface="양재벨라체M" pitchFamily="18" charset="-127"/>
              </a:rPr>
              <a:t>관품</a:t>
            </a:r>
            <a:r>
              <a:rPr lang="en-US" altLang="ko-KR" sz="2000" dirty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000" dirty="0" err="1">
                <a:latin typeface="양재벨라체M" pitchFamily="18" charset="-127"/>
                <a:ea typeface="양재벨라체M" pitchFamily="18" charset="-127"/>
              </a:rPr>
              <a:t>향품보다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en-US" altLang="ko-KR" sz="2000" dirty="0">
                <a:latin typeface="양재벨라체M" pitchFamily="18" charset="-127"/>
                <a:ea typeface="양재벨라체M" pitchFamily="18" charset="-127"/>
              </a:rPr>
              <a:t>4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품을 내려</a:t>
            </a:r>
            <a:r>
              <a:rPr lang="en-US" altLang="ko-KR" sz="2000" dirty="0">
                <a:latin typeface="양재벨라체M" pitchFamily="18" charset="-127"/>
                <a:ea typeface="양재벨라체M" pitchFamily="18" charset="-127"/>
              </a:rPr>
              <a:t>)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 수여</a:t>
            </a:r>
            <a:endParaRPr lang="en-US" altLang="ko-KR" sz="2000" dirty="0">
              <a:latin typeface="양재벨라체M" pitchFamily="18" charset="-127"/>
              <a:ea typeface="양재벨라체M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224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888"/>
    </mc:Choice>
    <mc:Fallback xmlns="">
      <p:transition spd="slow" advTm="81188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구품관인법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006" y="1390389"/>
            <a:ext cx="7926606" cy="35283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lvl="0">
              <a:spcBef>
                <a:spcPts val="400"/>
              </a:spcBef>
              <a:buClr>
                <a:srgbClr val="7FD13B"/>
              </a:buClr>
              <a:buSzPct val="68000"/>
            </a:pPr>
            <a:r>
              <a:rPr lang="ko-KR" altLang="en-US" sz="2400" dirty="0" smtClean="0">
                <a:solidFill>
                  <a:prstClr val="black"/>
                </a:solidFill>
              </a:rPr>
              <a:t>실시결과</a:t>
            </a:r>
            <a:endParaRPr lang="en-US" altLang="ko-KR" sz="2400" dirty="0" smtClean="0">
              <a:solidFill>
                <a:prstClr val="black"/>
              </a:solidFill>
            </a:endParaRPr>
          </a:p>
          <a:p>
            <a:pPr marL="109728" lvl="0">
              <a:spcBef>
                <a:spcPts val="400"/>
              </a:spcBef>
              <a:buClr>
                <a:srgbClr val="7FD13B"/>
              </a:buClr>
              <a:buSzPct val="68000"/>
            </a:pPr>
            <a:endParaRPr lang="en-US" altLang="ko-KR" sz="2000" dirty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109728" lvl="0">
              <a:lnSpc>
                <a:spcPct val="150000"/>
              </a:lnSpc>
              <a:spcBef>
                <a:spcPts val="400"/>
              </a:spcBef>
              <a:buClr>
                <a:srgbClr val="7FD13B"/>
              </a:buClr>
              <a:buSzPct val="68000"/>
            </a:pPr>
            <a:r>
              <a:rPr lang="en-US" altLang="ko-KR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sz="2000" dirty="0" err="1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중정의</a:t>
            </a:r>
            <a:r>
              <a:rPr lang="ko-KR" altLang="en-US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인물품정이 개인의 능력보다 문벌 배경을 중시</a:t>
            </a:r>
            <a:endParaRPr lang="en-US" altLang="ko-KR" sz="2000" dirty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566928" lvl="1">
              <a:lnSpc>
                <a:spcPct val="150000"/>
              </a:lnSpc>
              <a:spcBef>
                <a:spcPts val="400"/>
              </a:spcBef>
              <a:buClr>
                <a:srgbClr val="7FD13B"/>
              </a:buClr>
              <a:buSzPct val="68000"/>
            </a:pPr>
            <a:r>
              <a:rPr lang="en-US" altLang="ko-KR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사회적인 </a:t>
            </a:r>
            <a:r>
              <a:rPr lang="ko-KR" altLang="en-US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문벌의 고하가 그대로 </a:t>
            </a:r>
            <a:r>
              <a:rPr lang="ko-KR" altLang="en-US" sz="2000" dirty="0" err="1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관품에</a:t>
            </a:r>
            <a:r>
              <a:rPr lang="ko-KR" altLang="en-US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반영</a:t>
            </a:r>
            <a:endParaRPr lang="en-US" altLang="ko-KR" sz="2000" dirty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566928" lvl="1">
              <a:lnSpc>
                <a:spcPct val="150000"/>
              </a:lnSpc>
              <a:spcBef>
                <a:spcPts val="400"/>
              </a:spcBef>
              <a:buClr>
                <a:srgbClr val="7FD13B"/>
              </a:buClr>
              <a:buSzPct val="68000"/>
            </a:pPr>
            <a:r>
              <a:rPr lang="en-US" altLang="ko-KR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결국 </a:t>
            </a:r>
            <a:r>
              <a:rPr lang="ko-KR" altLang="en-US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기득권이 고정된 문벌귀족 형성</a:t>
            </a:r>
            <a:endParaRPr lang="en-US" altLang="ko-KR" sz="2000" dirty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566928" lvl="1">
              <a:lnSpc>
                <a:spcPct val="150000"/>
              </a:lnSpc>
              <a:spcBef>
                <a:spcPts val="400"/>
              </a:spcBef>
              <a:buClr>
                <a:srgbClr val="7FD13B"/>
              </a:buClr>
              <a:buSzPct val="68000"/>
            </a:pPr>
            <a:r>
              <a:rPr lang="en-US" altLang="ko-KR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왕조는 </a:t>
            </a:r>
            <a:r>
              <a:rPr lang="ko-KR" altLang="en-US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그저 </a:t>
            </a:r>
            <a:r>
              <a:rPr lang="ko-KR" altLang="en-US" sz="2000" dirty="0" err="1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향품의</a:t>
            </a:r>
            <a:r>
              <a:rPr lang="ko-KR" altLang="en-US" sz="20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승인기관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</a:rPr>
              <a:t>	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806480" y="4522120"/>
            <a:ext cx="2880320" cy="7373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lvl="0" algn="ctr">
              <a:spcBef>
                <a:spcPts val="400"/>
              </a:spcBef>
              <a:buClr>
                <a:srgbClr val="7FD13B"/>
              </a:buClr>
              <a:buSzPct val="68000"/>
            </a:pPr>
            <a:r>
              <a:rPr lang="ko-KR" altLang="en-US" sz="2800" b="1" dirty="0">
                <a:solidFill>
                  <a:prstClr val="black"/>
                </a:solidFill>
              </a:rPr>
              <a:t>호족의 귀족화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006" y="5185323"/>
            <a:ext cx="7942710" cy="11838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lvl="0" fontAlgn="base">
              <a:spcBef>
                <a:spcPts val="400"/>
              </a:spcBef>
              <a:buClr>
                <a:srgbClr val="7FD13B"/>
              </a:buClr>
              <a:buSzPct val="68000"/>
            </a:pPr>
            <a:r>
              <a:rPr lang="ko-KR" altLang="en-US" sz="2000" b="1" i="1" dirty="0">
                <a:solidFill>
                  <a:prstClr val="black"/>
                </a:solidFill>
                <a:latin typeface="HY강M" pitchFamily="18" charset="-127"/>
                <a:ea typeface="HY강M" pitchFamily="18" charset="-127"/>
              </a:rPr>
              <a:t>정치적 특권세력으로 성장한 그들은 </a:t>
            </a:r>
            <a:endParaRPr lang="en-US" altLang="ko-KR" sz="2000" b="1" i="1" dirty="0" smtClean="0">
              <a:solidFill>
                <a:prstClr val="black"/>
              </a:solidFill>
              <a:latin typeface="HY강M" pitchFamily="18" charset="-127"/>
              <a:ea typeface="HY강M" pitchFamily="18" charset="-127"/>
            </a:endParaRPr>
          </a:p>
          <a:p>
            <a:pPr marL="109728" lvl="0" fontAlgn="base">
              <a:spcBef>
                <a:spcPts val="400"/>
              </a:spcBef>
              <a:buClr>
                <a:srgbClr val="7FD13B"/>
              </a:buClr>
              <a:buSzPct val="68000"/>
            </a:pPr>
            <a:r>
              <a:rPr lang="ko-KR" altLang="en-US" sz="2000" b="1" i="1" dirty="0" smtClean="0">
                <a:solidFill>
                  <a:prstClr val="black"/>
                </a:solidFill>
                <a:latin typeface="HY강M" pitchFamily="18" charset="-127"/>
                <a:ea typeface="HY강M" pitchFamily="18" charset="-127"/>
              </a:rPr>
              <a:t>더 </a:t>
            </a:r>
            <a:r>
              <a:rPr lang="ko-KR" altLang="en-US" sz="2000" b="1" i="1" dirty="0">
                <a:solidFill>
                  <a:prstClr val="black"/>
                </a:solidFill>
                <a:latin typeface="HY강M" pitchFamily="18" charset="-127"/>
                <a:ea typeface="HY강M" pitchFamily="18" charset="-127"/>
              </a:rPr>
              <a:t>이상 유교적 도덕과 정치적 의무에 얽매이지 </a:t>
            </a:r>
            <a:r>
              <a:rPr lang="ko-KR" altLang="en-US" sz="2000" b="1" i="1" dirty="0" smtClean="0">
                <a:solidFill>
                  <a:prstClr val="black"/>
                </a:solidFill>
                <a:latin typeface="HY강M" pitchFamily="18" charset="-127"/>
                <a:ea typeface="HY강M" pitchFamily="18" charset="-127"/>
              </a:rPr>
              <a:t>않았던 것이다</a:t>
            </a:r>
            <a:r>
              <a:rPr lang="en-US" altLang="ko-KR" sz="2000" b="1" i="1" dirty="0">
                <a:solidFill>
                  <a:prstClr val="black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501008"/>
            <a:ext cx="8080412" cy="2115853"/>
          </a:xfrm>
        </p:spPr>
        <p:txBody>
          <a:bodyPr/>
          <a:lstStyle/>
          <a:p>
            <a:pPr marL="393192" lvl="1" indent="0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1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888"/>
    </mc:Choice>
    <mc:Fallback xmlns="">
      <p:transition spd="slow" advTm="8118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4.5|519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9|60.9|155.2|1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9|34.1|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9|34.1|7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1273</TotalTime>
  <Words>220</Words>
  <Application>Microsoft Office PowerPoint</Application>
  <PresentationFormat>화면 슬라이드 쇼(4:3)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HY강M</vt:lpstr>
      <vt:lpstr>HY궁서</vt:lpstr>
      <vt:lpstr>맑은 고딕</vt:lpstr>
      <vt:lpstr>양재깨비체B</vt:lpstr>
      <vt:lpstr>양재벨라체M</vt:lpstr>
      <vt:lpstr>휴먼모음T</vt:lpstr>
      <vt:lpstr>Lucida Sans Unicode</vt:lpstr>
      <vt:lpstr>Verdana</vt:lpstr>
      <vt:lpstr>Wingdings 2</vt:lpstr>
      <vt:lpstr>Wingdings 3</vt:lpstr>
      <vt:lpstr>광장</vt:lpstr>
      <vt:lpstr>신선을 꿈꾼 죽림칠현</vt:lpstr>
      <vt:lpstr>PowerPoint 프레젠테이션</vt:lpstr>
      <vt:lpstr>죽림칠현 竹林七賢</vt:lpstr>
      <vt:lpstr>PowerPoint 프레젠테이션</vt:lpstr>
      <vt:lpstr>위진시대 사대부들의 풍조</vt:lpstr>
      <vt:lpstr>위진 사풍 이후,,,</vt:lpstr>
      <vt:lpstr>위진사풍의 배경</vt:lpstr>
      <vt:lpstr>구품관인법</vt:lpstr>
      <vt:lpstr>구품관인법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제국질서 형성과 유교</dc:title>
  <dc:creator>염경이</dc:creator>
  <cp:lastModifiedBy>home</cp:lastModifiedBy>
  <cp:revision>185</cp:revision>
  <dcterms:created xsi:type="dcterms:W3CDTF">2017-04-13T10:16:23Z</dcterms:created>
  <dcterms:modified xsi:type="dcterms:W3CDTF">2021-01-03T03:25:45Z</dcterms:modified>
</cp:coreProperties>
</file>