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67"/>
  </p:notesMasterIdLst>
  <p:handoutMasterIdLst>
    <p:handoutMasterId r:id="rId68"/>
  </p:handoutMasterIdLst>
  <p:sldIdLst>
    <p:sldId id="346" r:id="rId3"/>
    <p:sldId id="567" r:id="rId4"/>
    <p:sldId id="598" r:id="rId5"/>
    <p:sldId id="705" r:id="rId6"/>
    <p:sldId id="709" r:id="rId7"/>
    <p:sldId id="710" r:id="rId8"/>
    <p:sldId id="711" r:id="rId9"/>
    <p:sldId id="712" r:id="rId10"/>
    <p:sldId id="713" r:id="rId11"/>
    <p:sldId id="714" r:id="rId12"/>
    <p:sldId id="715" r:id="rId13"/>
    <p:sldId id="717" r:id="rId14"/>
    <p:sldId id="718" r:id="rId15"/>
    <p:sldId id="719" r:id="rId16"/>
    <p:sldId id="720" r:id="rId17"/>
    <p:sldId id="721" r:id="rId18"/>
    <p:sldId id="738" r:id="rId19"/>
    <p:sldId id="707" r:id="rId20"/>
    <p:sldId id="741" r:id="rId21"/>
    <p:sldId id="742" r:id="rId22"/>
    <p:sldId id="743" r:id="rId23"/>
    <p:sldId id="723" r:id="rId24"/>
    <p:sldId id="744" r:id="rId25"/>
    <p:sldId id="745" r:id="rId26"/>
    <p:sldId id="746" r:id="rId27"/>
    <p:sldId id="747" r:id="rId28"/>
    <p:sldId id="725" r:id="rId29"/>
    <p:sldId id="748" r:id="rId30"/>
    <p:sldId id="708" r:id="rId31"/>
    <p:sldId id="749" r:id="rId32"/>
    <p:sldId id="727" r:id="rId33"/>
    <p:sldId id="750" r:id="rId34"/>
    <p:sldId id="751" r:id="rId35"/>
    <p:sldId id="728" r:id="rId36"/>
    <p:sldId id="752" r:id="rId37"/>
    <p:sldId id="753" r:id="rId38"/>
    <p:sldId id="754" r:id="rId39"/>
    <p:sldId id="729" r:id="rId40"/>
    <p:sldId id="755" r:id="rId41"/>
    <p:sldId id="756" r:id="rId42"/>
    <p:sldId id="775" r:id="rId43"/>
    <p:sldId id="757" r:id="rId44"/>
    <p:sldId id="758" r:id="rId45"/>
    <p:sldId id="759" r:id="rId46"/>
    <p:sldId id="760" r:id="rId47"/>
    <p:sldId id="731" r:id="rId48"/>
    <p:sldId id="732" r:id="rId49"/>
    <p:sldId id="762" r:id="rId50"/>
    <p:sldId id="761" r:id="rId51"/>
    <p:sldId id="764" r:id="rId52"/>
    <p:sldId id="763" r:id="rId53"/>
    <p:sldId id="733" r:id="rId54"/>
    <p:sldId id="765" r:id="rId55"/>
    <p:sldId id="766" r:id="rId56"/>
    <p:sldId id="767" r:id="rId57"/>
    <p:sldId id="734" r:id="rId58"/>
    <p:sldId id="736" r:id="rId59"/>
    <p:sldId id="774" r:id="rId60"/>
    <p:sldId id="768" r:id="rId61"/>
    <p:sldId id="769" r:id="rId62"/>
    <p:sldId id="770" r:id="rId63"/>
    <p:sldId id="771" r:id="rId64"/>
    <p:sldId id="772" r:id="rId65"/>
    <p:sldId id="773" r:id="rId66"/>
  </p:sldIdLst>
  <p:sldSz cx="9144000" cy="6858000" type="screen4x3"/>
  <p:notesSz cx="6873875" cy="10063163"/>
  <p:defaultTextStyle>
    <a:defPPr>
      <a:defRPr lang="ko-KR"/>
    </a:defPPr>
    <a:lvl1pPr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1pPr>
    <a:lvl2pPr marL="4572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2pPr>
    <a:lvl3pPr marL="9144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3pPr>
    <a:lvl4pPr marL="13716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4pPr>
    <a:lvl5pPr marL="18288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D0"/>
    <a:srgbClr val="6095CA"/>
    <a:srgbClr val="B2B2B2"/>
    <a:srgbClr val="FF0000"/>
    <a:srgbClr val="FFCCCC"/>
    <a:srgbClr val="1C1C1C"/>
    <a:srgbClr val="FFFF66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1" autoAdjust="0"/>
    <p:restoredTop sz="79682" autoAdjust="0"/>
  </p:normalViewPr>
  <p:slideViewPr>
    <p:cSldViewPr>
      <p:cViewPr varScale="1">
        <p:scale>
          <a:sx n="90" d="100"/>
          <a:sy n="90" d="100"/>
        </p:scale>
        <p:origin x="312" y="78"/>
      </p:cViewPr>
      <p:guideLst>
        <p:guide orient="horz" pos="2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2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fld id="{3B16070F-34F3-424E-8476-4A3D919C98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7859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5650"/>
            <a:ext cx="5030787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81550"/>
            <a:ext cx="5041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fld id="{3AAA9751-FD7B-4DE4-BCCF-DC0E5D15FEF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1909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3AB3A-B353-4288-9189-D5A6516122E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4091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9E182-F8FB-41CA-AA1F-5521C6FCFBC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7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6188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32AE5-5ED3-45D4-A5F1-65BF889F92C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7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9506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03CE4-98EB-48E8-AA22-79F5555D269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7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08648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8E163-ABE4-4AB0-B192-54269052DBE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0844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5D2EC-88EF-4087-AD4D-57E1599546B0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58050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7EE76-94C1-4B31-AD20-219627A67A15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38325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B0649-95F7-4DCA-B683-6D671DD5FDD9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34857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DEC05-B714-468B-B30D-6D468823A229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07576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F61EC-B12E-4F0B-83C2-3DB67C0D097F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8947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1936D-A41A-4538-A223-A7CDC27F3475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2941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4C88F-354C-408C-8E98-9262D34343C4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78309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0E1C1-653C-4009-A2F8-9E4AB9E4BB57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23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44542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C8DF6-100E-40B4-90AE-A3CC8F412BE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54223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2967B5-F5C8-464A-A3F4-8D353582FDF3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3188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DDA9C-4494-4975-9184-A88C51DC1209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24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9523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D85FE-E191-4CE0-B8D7-C6BF9617805E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57058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D77B1-6176-4BE1-AAC3-B8609C8059AF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04961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98D5B-C8DD-436D-87F8-06A5319C177F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591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2184-ACB5-43A2-932D-F6BC5BAB76C6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65028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1E728-0012-4586-B2BF-9AFDC78B2269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5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73433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054DF-0FB8-4B1A-A93D-605985B569A3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4401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00E3D5-1645-425A-A8FB-4EC36BB0356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5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12157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6D3EC-4B4C-4687-9257-CDBFA11A067C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9090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70D72-6BED-4B62-AABE-DA34B615BC7E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54063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DFF12-C447-4BC9-9CFE-523093B5D456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79565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F9E8F-134B-4D69-AE3F-705996499C6E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20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0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8728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A7626-D655-4817-976B-F18D3974B1B5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72477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91657-1834-4209-8C4F-20E4DFCCA72B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54871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AC14C-EDED-417C-BD23-9A70359D7C6F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64917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BAD59-3E27-4816-8507-0A70C3DE93F4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132042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5E3ED-A7DF-4214-BB3C-3AA636511F84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317372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97419-C336-4329-9EEC-CA2D11ED9966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3663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274DE-24F5-488F-9056-B2ED8A347A3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1193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21D02-19DF-4020-972B-FFEE20EEAE64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74866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3477A-EFE2-4E28-879E-9C326861EA17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65413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D9C24-0720-4EEF-A313-721E935A54F5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41497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1167C-1B76-4775-BC14-047BAED03BD5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17678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19232-20A6-430F-B27B-C5EEAFDBC8F7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63369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C19DA-EB89-46C5-8899-53A0E43E3C21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109266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90B50-03F6-46E7-BD75-9F15A786D36B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057104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9E8FF-DE13-4E79-A14B-117C473F9A16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036693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4EB80-98E0-424F-9859-0E8DAA9B400D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667323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3C9B6-1A37-4ADE-A6D7-906C2E08D9F6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28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9253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682D2-37E7-4EC7-9126-D147227E7FD4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6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537337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087F3-FF7F-49F3-95CA-9EBCA318DED4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18119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488FB-124A-4398-88E6-BAE0CC21E94F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408497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A7DAB-E74E-4EF9-8ABE-110BDD7319AC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755172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226F6-9AD5-4DE3-9A7C-484B1A9FCC0E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214301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2B909-A058-40D0-AAAD-B9B2EE29E727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744954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E432F-AEB2-4817-9E22-321D6173A0B1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4751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CDF51-7009-4378-B14E-3DC869773A17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691104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2B272-7207-4257-A134-D8632958E281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5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6449-5137-4A19-8534-5C557D7805FE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871175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69359-3412-4EDC-A04A-F295EA26A29B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94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06D64-025B-4935-B163-5E4695DF4B7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50236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4167D-2D24-438D-8517-9A59859568B6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715141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4D1-D087-486E-A451-50C2D10BB9E3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668566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A0E62-F68B-4718-A346-773A355FC5E5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106131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E7556-1970-49D6-B4A4-F9FDE1628ACC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8986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FE0F0-FD0F-45AB-B04F-239A1F3F1D2F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6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540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5CA52-BCEA-4AC0-BC87-26BEF8BD48CA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7600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75637-8427-43A3-B08E-D7B7857B8C62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7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84225"/>
            <a:ext cx="5030788" cy="3773488"/>
          </a:xfrm>
          <a:ln/>
        </p:spPr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759325"/>
            <a:ext cx="5043487" cy="4519613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8330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3B1C9F8-67EE-42DD-80EA-A9C8CBF9A1B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652EFFE-72F7-47F9-964C-B870915F75D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5CE092B-92C7-415B-A83F-C06A6DD1BBC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09D20D7C-B965-4922-BA49-D765CD165B9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35E70369-1564-4B3B-B764-B59558E6CA5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B8AA26A4-FC0F-4A9D-8974-9880AD997BD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56A8E8A-9F3D-4F7F-A623-7408C96C6B8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BDA1EEBB-620D-4095-AB6F-B1D48668AB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8AEF463C-64B5-41EC-80A3-6BE366A084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8411705E-F79A-4F19-BBE5-C79F8686BE5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20920A7A-A138-4087-922D-0339855D721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/>
              <a:t>Page </a:t>
            </a:r>
            <a:fld id="{3BB26DFB-752C-4D8E-834C-BEA2B1BD691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  <p:pic>
        <p:nvPicPr>
          <p:cNvPr id="2093" name="Picture 1069" descr="컴퓨터과학과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092950" y="6538913"/>
            <a:ext cx="20161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100" i="1">
                <a:solidFill>
                  <a:srgbClr val="660066"/>
                </a:solidFill>
                <a:ea typeface="굴림" charset="-127"/>
              </a:rPr>
              <a:t>Numerical Analysis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100" i="1">
                <a:solidFill>
                  <a:srgbClr val="660066"/>
                </a:solidFill>
                <a:ea typeface="굴림" charset="-127"/>
              </a:rPr>
              <a:t>by Yang-Sae Moon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A161-3C7D-4938-A4BD-B9951294AB8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Page </a:t>
            </a:r>
            <a:fld id="{3BB26DFB-752C-4D8E-834C-BEA2B1BD69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.jpeg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14.bin"/><Relationship Id="rId4" Type="http://schemas.openxmlformats.org/officeDocument/2006/relationships/audio" Target="../media/audio2.wav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jpeg"/><Relationship Id="rId5" Type="http://schemas.openxmlformats.org/officeDocument/2006/relationships/image" Target="../media/image23.wmf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3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4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5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4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6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2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2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4.jpeg"/><Relationship Id="rId9" Type="http://schemas.openxmlformats.org/officeDocument/2006/relationships/image" Target="../media/image7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4.jpeg"/><Relationship Id="rId4" Type="http://schemas.openxmlformats.org/officeDocument/2006/relationships/image" Target="../media/image8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4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4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10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4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71472" y="1920272"/>
            <a:ext cx="8096348" cy="238834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수치해석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(Numerical Analysis)</a:t>
            </a: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endParaRPr lang="en-US" altLang="ko-KR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행렬과 연립 방정식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(Part 1)</a:t>
            </a: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endParaRPr lang="en-US" altLang="ko-KR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14E9520-28B9-41B4-A556-FA33E10C56D2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70434" name="AutoShape 2"/>
          <p:cNvSpPr>
            <a:spLocks noChangeArrowheads="1"/>
          </p:cNvSpPr>
          <p:nvPr/>
        </p:nvSpPr>
        <p:spPr bwMode="auto">
          <a:xfrm>
            <a:off x="7092950" y="5229225"/>
            <a:ext cx="431800" cy="360363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50">
            <a:noFill/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170435" name="Rectangle 3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Matrix Products (1/2)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70436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8569325" cy="328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For an </a:t>
            </a:r>
            <a:r>
              <a:rPr kumimoji="0" lang="en-US" altLang="ko-KR" sz="2400" i="1">
                <a:ea typeface="HY헤드라인M" pitchFamily="18" charset="-127"/>
              </a:rPr>
              <a:t>m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k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matrix </a:t>
            </a:r>
            <a:r>
              <a:rPr kumimoji="0" lang="en-US" altLang="ko-KR" sz="2400" b="1">
                <a:ea typeface="HY헤드라인M" pitchFamily="18" charset="-127"/>
                <a:sym typeface="Symbol" pitchFamily="18" charset="2"/>
              </a:rPr>
              <a:t>A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and a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k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matrix </a:t>
            </a:r>
            <a:r>
              <a:rPr kumimoji="0" lang="en-US" altLang="ko-KR" sz="2400" b="1">
                <a:ea typeface="HY헤드라인M" pitchFamily="18" charset="-127"/>
                <a:sym typeface="Symbol" pitchFamily="18" charset="2"/>
              </a:rPr>
              <a:t>B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, the </a:t>
            </a:r>
            <a:r>
              <a:rPr kumimoji="0" lang="en-US" altLang="ko-KR" sz="2400" i="1">
                <a:ea typeface="HY헤드라인M" pitchFamily="18" charset="-127"/>
              </a:rPr>
              <a:t>product</a:t>
            </a:r>
            <a:r>
              <a:rPr kumimoji="0" lang="en-US" altLang="ko-KR" sz="2400">
                <a:ea typeface="HY헤드라인M" pitchFamily="18" charset="-127"/>
              </a:rPr>
              <a:t> </a:t>
            </a:r>
            <a:r>
              <a:rPr kumimoji="0" lang="en-US" altLang="ko-KR" sz="2400" b="1">
                <a:ea typeface="HY헤드라인M" pitchFamily="18" charset="-127"/>
              </a:rPr>
              <a:t>AB</a:t>
            </a:r>
            <a:r>
              <a:rPr kumimoji="0" lang="en-US" altLang="ko-KR" sz="2400">
                <a:ea typeface="HY헤드라인M" pitchFamily="18" charset="-127"/>
              </a:rPr>
              <a:t> is the </a:t>
            </a:r>
            <a:r>
              <a:rPr kumimoji="0" lang="en-US" altLang="ko-KR" sz="2400" i="1">
                <a:ea typeface="HY헤드라인M" pitchFamily="18" charset="-127"/>
              </a:rPr>
              <a:t>m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</a:rPr>
              <a:t> matrix:</a:t>
            </a:r>
            <a:r>
              <a:rPr kumimoji="0" lang="en-US" altLang="ko-KR">
                <a:ea typeface="HY헤드라인M" pitchFamily="18" charset="-127"/>
              </a:rPr>
              <a:t> </a:t>
            </a:r>
            <a:endParaRPr kumimoji="0" lang="en-US" altLang="ko-KR" sz="24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 b="1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 i="1">
                <a:ea typeface="HY헤드라인M" pitchFamily="18" charset="-127"/>
              </a:rPr>
              <a:t>I.e.</a:t>
            </a:r>
            <a:r>
              <a:rPr kumimoji="0" lang="en-US" altLang="ko-KR" sz="2400">
                <a:ea typeface="HY헤드라인M" pitchFamily="18" charset="-127"/>
              </a:rPr>
              <a:t>, element (</a:t>
            </a:r>
            <a:r>
              <a:rPr kumimoji="0" lang="en-US" altLang="ko-KR" sz="2400" i="1">
                <a:ea typeface="HY헤드라인M" pitchFamily="18" charset="-127"/>
              </a:rPr>
              <a:t>i</a:t>
            </a:r>
            <a:r>
              <a:rPr kumimoji="0" lang="en-US" altLang="ko-KR" sz="2400">
                <a:ea typeface="HY헤드라인M" pitchFamily="18" charset="-127"/>
              </a:rPr>
              <a:t>,</a:t>
            </a:r>
            <a:r>
              <a:rPr kumimoji="0" lang="en-US" altLang="ko-KR" sz="2400" i="1">
                <a:ea typeface="HY헤드라인M" pitchFamily="18" charset="-127"/>
              </a:rPr>
              <a:t>j</a:t>
            </a:r>
            <a:r>
              <a:rPr kumimoji="0" lang="en-US" altLang="ko-KR" sz="2400">
                <a:ea typeface="HY헤드라인M" pitchFamily="18" charset="-127"/>
              </a:rPr>
              <a:t>) of </a:t>
            </a:r>
            <a:r>
              <a:rPr kumimoji="0" lang="en-US" altLang="ko-KR" sz="2400" b="1">
                <a:ea typeface="HY헤드라인M" pitchFamily="18" charset="-127"/>
              </a:rPr>
              <a:t>AB</a:t>
            </a:r>
            <a:r>
              <a:rPr kumimoji="0" lang="en-US" altLang="ko-KR" sz="2400">
                <a:ea typeface="HY헤드라인M" pitchFamily="18" charset="-127"/>
              </a:rPr>
              <a:t> is given by the vector </a:t>
            </a:r>
            <a:r>
              <a:rPr kumimoji="0" lang="en-US" altLang="ko-KR" sz="2400" i="1">
                <a:ea typeface="HY헤드라인M" pitchFamily="18" charset="-127"/>
              </a:rPr>
              <a:t>dot product</a:t>
            </a:r>
            <a:r>
              <a:rPr kumimoji="0" lang="en-US" altLang="ko-KR" sz="2400">
                <a:ea typeface="HY헤드라인M" pitchFamily="18" charset="-127"/>
              </a:rPr>
              <a:t> of the </a:t>
            </a:r>
            <a:r>
              <a:rPr kumimoji="0" lang="en-US" altLang="ko-KR" sz="2400" i="1" u="sng">
                <a:ea typeface="HY헤드라인M" pitchFamily="18" charset="-127"/>
              </a:rPr>
              <a:t>i</a:t>
            </a:r>
            <a:r>
              <a:rPr kumimoji="0" lang="en-US" altLang="ko-KR" sz="2400" u="sng" baseline="30000">
                <a:ea typeface="HY헤드라인M" pitchFamily="18" charset="-127"/>
              </a:rPr>
              <a:t>th</a:t>
            </a:r>
            <a:r>
              <a:rPr kumimoji="0" lang="en-US" altLang="ko-KR" sz="2400" u="sng">
                <a:ea typeface="HY헤드라인M" pitchFamily="18" charset="-127"/>
              </a:rPr>
              <a:t> row of </a:t>
            </a:r>
            <a:r>
              <a:rPr kumimoji="0" lang="en-US" altLang="ko-KR" sz="2400" b="1" u="sng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 and the </a:t>
            </a:r>
            <a:r>
              <a:rPr kumimoji="0" lang="en-US" altLang="ko-KR" sz="2400" i="1" u="sng">
                <a:ea typeface="HY헤드라인M" pitchFamily="18" charset="-127"/>
              </a:rPr>
              <a:t>j</a:t>
            </a:r>
            <a:r>
              <a:rPr kumimoji="0" lang="en-US" altLang="ko-KR" sz="2400" u="sng" baseline="30000">
                <a:ea typeface="HY헤드라인M" pitchFamily="18" charset="-127"/>
              </a:rPr>
              <a:t>th</a:t>
            </a:r>
            <a:r>
              <a:rPr kumimoji="0" lang="en-US" altLang="ko-KR" sz="2400" u="sng">
                <a:ea typeface="HY헤드라인M" pitchFamily="18" charset="-127"/>
              </a:rPr>
              <a:t> column of </a:t>
            </a:r>
            <a:r>
              <a:rPr kumimoji="0" lang="en-US" altLang="ko-KR" sz="2400" b="1" u="sng">
                <a:ea typeface="HY헤드라인M" pitchFamily="18" charset="-127"/>
              </a:rPr>
              <a:t>B</a:t>
            </a:r>
            <a:r>
              <a:rPr kumimoji="0" lang="en-US" altLang="ko-KR" sz="2400">
                <a:ea typeface="HY헤드라인M" pitchFamily="18" charset="-127"/>
              </a:rPr>
              <a:t> (considered as vectors).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en-US" altLang="ko-KR" sz="1800" b="1">
                <a:solidFill>
                  <a:schemeClr val="accent2"/>
                </a:solidFill>
                <a:ea typeface="HY헤드라인M" pitchFamily="18" charset="-127"/>
              </a:rPr>
              <a:t>AB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의 원소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i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,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j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)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는 </a:t>
            </a:r>
            <a:r>
              <a:rPr kumimoji="0" lang="en-US" altLang="ko-KR" sz="1800" b="1">
                <a:solidFill>
                  <a:schemeClr val="accent2"/>
                </a:solidFill>
                <a:ea typeface="HY헤드라인M" pitchFamily="18" charset="-127"/>
              </a:rPr>
              <a:t>A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의 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i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번째 열과 </a:t>
            </a:r>
            <a:r>
              <a:rPr kumimoji="0" lang="en-US" altLang="ko-KR" sz="1800" b="1">
                <a:solidFill>
                  <a:schemeClr val="accent2"/>
                </a:solidFill>
                <a:ea typeface="HY헤드라인M" pitchFamily="18" charset="-127"/>
              </a:rPr>
              <a:t>B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의 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j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번째 행의 곱이다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.)</a:t>
            </a:r>
          </a:p>
        </p:txBody>
      </p:sp>
      <p:graphicFrame>
        <p:nvGraphicFramePr>
          <p:cNvPr id="1170438" name="Object 6"/>
          <p:cNvGraphicFramePr>
            <a:graphicFrameLocks noChangeAspect="1"/>
          </p:cNvGraphicFramePr>
          <p:nvPr/>
        </p:nvGraphicFramePr>
        <p:xfrm>
          <a:off x="3203575" y="1628775"/>
          <a:ext cx="43592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440" name="Equation" r:id="rId5" imgW="1815840" imgH="457200" progId="Equation.3">
                  <p:embed/>
                </p:oleObj>
              </mc:Choice>
              <mc:Fallback>
                <p:oleObj name="Equation" r:id="rId5" imgW="181584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628775"/>
                        <a:ext cx="43592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39" name="Object 7"/>
          <p:cNvGraphicFramePr>
            <a:graphicFrameLocks noChangeAspect="1"/>
          </p:cNvGraphicFramePr>
          <p:nvPr/>
        </p:nvGraphicFramePr>
        <p:xfrm>
          <a:off x="1042988" y="4292600"/>
          <a:ext cx="7056437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441" name="Equation" r:id="rId7" imgW="5117760" imgH="1396800" progId="Equation.3">
                  <p:embed/>
                </p:oleObj>
              </mc:Choice>
              <mc:Fallback>
                <p:oleObj name="Equation" r:id="rId7" imgW="5117760" imgH="1396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7056437" cy="192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40" name="AutoShape 8"/>
          <p:cNvSpPr>
            <a:spLocks noChangeArrowheads="1"/>
          </p:cNvSpPr>
          <p:nvPr/>
        </p:nvSpPr>
        <p:spPr bwMode="auto">
          <a:xfrm>
            <a:off x="4427538" y="4581525"/>
            <a:ext cx="431800" cy="1368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170441" name="AutoShape 9"/>
          <p:cNvSpPr>
            <a:spLocks noChangeArrowheads="1"/>
          </p:cNvSpPr>
          <p:nvPr/>
        </p:nvSpPr>
        <p:spPr bwMode="auto">
          <a:xfrm>
            <a:off x="1116013" y="5229225"/>
            <a:ext cx="1847850" cy="3603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170442" name="Text Box 10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C769CAC-AD4C-457D-883E-09C63A13D154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72482" name="Rectangle 2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Matrix Products (2/2)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72483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5157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Example</a:t>
            </a:r>
          </a:p>
          <a:p>
            <a:pPr marL="358775" indent="-358775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Matrix multiplication is </a:t>
            </a:r>
            <a:r>
              <a:rPr kumimoji="0" lang="en-US" altLang="ko-KR" sz="2400" b="1">
                <a:ea typeface="HY헤드라인M" pitchFamily="18" charset="-127"/>
              </a:rPr>
              <a:t>not</a:t>
            </a:r>
            <a:r>
              <a:rPr kumimoji="0" lang="en-US" altLang="ko-KR" sz="2400">
                <a:ea typeface="HY헤드라인M" pitchFamily="18" charset="-127"/>
              </a:rPr>
              <a:t> commutative!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교환법칙 성립 안 함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)</a:t>
            </a:r>
          </a:p>
          <a:p>
            <a:pPr marL="720725" lvl="1" indent="-360363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FontTx/>
              <a:buChar char="•"/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1800" b="1">
                <a:ea typeface="HY헤드라인M" pitchFamily="18" charset="-127"/>
              </a:rPr>
              <a:t>A = </a:t>
            </a:r>
            <a:r>
              <a:rPr kumimoji="0" lang="en-US" altLang="ko-KR" sz="1800" i="1">
                <a:ea typeface="HY헤드라인M" pitchFamily="18" charset="-127"/>
              </a:rPr>
              <a:t>m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18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matrix, </a:t>
            </a:r>
            <a:r>
              <a:rPr kumimoji="0" lang="en-US" altLang="ko-KR" sz="1800" b="1">
                <a:ea typeface="HY헤드라인M" pitchFamily="18" charset="-127"/>
                <a:sym typeface="Symbol" pitchFamily="18" charset="2"/>
              </a:rPr>
              <a:t>B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= </a:t>
            </a:r>
            <a:r>
              <a:rPr kumimoji="0" lang="en-US" altLang="ko-KR" sz="1800" i="1">
                <a:ea typeface="HY헤드라인M" pitchFamily="18" charset="-127"/>
              </a:rPr>
              <a:t>r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1800" i="1">
                <a:ea typeface="HY헤드라인M" pitchFamily="18" charset="-127"/>
                <a:sym typeface="Symbol" pitchFamily="18" charset="2"/>
              </a:rPr>
              <a:t>s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matrix</a:t>
            </a:r>
          </a:p>
          <a:p>
            <a:pPr marL="720725" lvl="1" indent="-360363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FontTx/>
              <a:buChar char="•"/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1800" b="1">
                <a:ea typeface="HY헤드라인M" pitchFamily="18" charset="-127"/>
                <a:sym typeface="Symbol" pitchFamily="18" charset="2"/>
              </a:rPr>
              <a:t>AB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can be defined when </a:t>
            </a:r>
            <a:r>
              <a:rPr kumimoji="0" lang="en-US" altLang="ko-KR" sz="18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= </a:t>
            </a:r>
            <a:r>
              <a:rPr kumimoji="0" lang="en-US" altLang="ko-KR" sz="1800" i="1">
                <a:ea typeface="HY헤드라인M" pitchFamily="18" charset="-127"/>
                <a:sym typeface="Symbol" pitchFamily="18" charset="2"/>
              </a:rPr>
              <a:t>r</a:t>
            </a:r>
          </a:p>
          <a:p>
            <a:pPr marL="720725" lvl="1" indent="-360363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FontTx/>
              <a:buChar char="•"/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1800" b="1">
                <a:ea typeface="HY헤드라인M" pitchFamily="18" charset="-127"/>
                <a:sym typeface="Symbol" pitchFamily="18" charset="2"/>
              </a:rPr>
              <a:t>BA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can be defined when </a:t>
            </a:r>
            <a:r>
              <a:rPr kumimoji="0" lang="en-US" altLang="ko-KR" sz="1800" i="1">
                <a:ea typeface="HY헤드라인M" pitchFamily="18" charset="-127"/>
                <a:sym typeface="Symbol" pitchFamily="18" charset="2"/>
              </a:rPr>
              <a:t>s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= </a:t>
            </a:r>
            <a:r>
              <a:rPr kumimoji="0" lang="en-US" altLang="ko-KR" sz="1800" i="1">
                <a:ea typeface="HY헤드라인M" pitchFamily="18" charset="-127"/>
                <a:sym typeface="Symbol" pitchFamily="18" charset="2"/>
              </a:rPr>
              <a:t>m</a:t>
            </a:r>
          </a:p>
          <a:p>
            <a:pPr marL="720725" lvl="1" indent="-360363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FontTx/>
              <a:buChar char="•"/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Both </a:t>
            </a:r>
            <a:r>
              <a:rPr kumimoji="0" lang="en-US" altLang="ko-KR" sz="1800" b="1">
                <a:ea typeface="HY헤드라인M" pitchFamily="18" charset="-127"/>
                <a:sym typeface="Symbol" pitchFamily="18" charset="2"/>
              </a:rPr>
              <a:t>AB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and </a:t>
            </a:r>
            <a:r>
              <a:rPr kumimoji="0" lang="en-US" altLang="ko-KR" sz="1800" b="1">
                <a:ea typeface="HY헤드라인M" pitchFamily="18" charset="-127"/>
                <a:sym typeface="Symbol" pitchFamily="18" charset="2"/>
              </a:rPr>
              <a:t>BA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can be defined when </a:t>
            </a:r>
            <a:r>
              <a:rPr kumimoji="0" lang="en-US" altLang="ko-KR" sz="1800" i="1">
                <a:ea typeface="HY헤드라인M" pitchFamily="18" charset="-127"/>
                <a:sym typeface="Symbol" pitchFamily="18" charset="2"/>
              </a:rPr>
              <a:t>m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= </a:t>
            </a:r>
            <a:r>
              <a:rPr kumimoji="0" lang="en-US" altLang="ko-KR" sz="18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= </a:t>
            </a:r>
            <a:r>
              <a:rPr kumimoji="0" lang="en-US" altLang="ko-KR" sz="1800" i="1">
                <a:ea typeface="HY헤드라인M" pitchFamily="18" charset="-127"/>
                <a:sym typeface="Symbol" pitchFamily="18" charset="2"/>
              </a:rPr>
              <a:t>r</a:t>
            </a:r>
            <a:r>
              <a:rPr kumimoji="0" lang="en-US" altLang="ko-KR" sz="1800">
                <a:ea typeface="HY헤드라인M" pitchFamily="18" charset="-127"/>
                <a:sym typeface="Symbol" pitchFamily="18" charset="2"/>
              </a:rPr>
              <a:t> = </a:t>
            </a:r>
            <a:r>
              <a:rPr kumimoji="0" lang="en-US" altLang="ko-KR" sz="1800" i="1">
                <a:ea typeface="HY헤드라인M" pitchFamily="18" charset="-127"/>
                <a:sym typeface="Symbol" pitchFamily="18" charset="2"/>
              </a:rPr>
              <a:t>s</a:t>
            </a:r>
          </a:p>
        </p:txBody>
      </p:sp>
      <p:graphicFrame>
        <p:nvGraphicFramePr>
          <p:cNvPr id="1172485" name="Object 5"/>
          <p:cNvGraphicFramePr>
            <a:graphicFrameLocks noChangeAspect="1"/>
          </p:cNvGraphicFramePr>
          <p:nvPr/>
        </p:nvGraphicFramePr>
        <p:xfrm>
          <a:off x="827088" y="1557338"/>
          <a:ext cx="7599362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87" name="Equation" r:id="rId5" imgW="3238200" imgH="711000" progId="Equation.3">
                  <p:embed/>
                </p:oleObj>
              </mc:Choice>
              <mc:Fallback>
                <p:oleObj name="Equation" r:id="rId5" imgW="323820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7599362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2486" name="Object 6"/>
          <p:cNvGraphicFramePr>
            <a:graphicFrameLocks noChangeAspect="1"/>
          </p:cNvGraphicFramePr>
          <p:nvPr/>
        </p:nvGraphicFramePr>
        <p:xfrm>
          <a:off x="5651500" y="4221163"/>
          <a:ext cx="28813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88" name="Equation" r:id="rId7" imgW="1803240" imgH="939600" progId="Equation.3">
                  <p:embed/>
                </p:oleObj>
              </mc:Choice>
              <mc:Fallback>
                <p:oleObj name="Equation" r:id="rId7" imgW="180324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221163"/>
                        <a:ext cx="2881313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87" name="Text Box 7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15FD705-58D2-4EF7-A5EC-2DA1854FB7D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76578" name="Rectangle 2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Identity Matrices (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단위 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76579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430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The </a:t>
            </a:r>
            <a:r>
              <a:rPr kumimoji="0" lang="en-US" altLang="ko-KR" sz="2400" i="1">
                <a:ea typeface="HY헤드라인M" pitchFamily="18" charset="-127"/>
              </a:rPr>
              <a:t>identity matrix of order n, </a:t>
            </a:r>
            <a:r>
              <a:rPr kumimoji="0" lang="en-US" altLang="ko-KR" sz="2400" b="1">
                <a:ea typeface="HY헤드라인M" pitchFamily="18" charset="-127"/>
              </a:rPr>
              <a:t>I</a:t>
            </a:r>
            <a:r>
              <a:rPr kumimoji="0" lang="en-US" altLang="ko-KR" sz="2400" i="1" baseline="-25000">
                <a:ea typeface="HY헤드라인M" pitchFamily="18" charset="-127"/>
              </a:rPr>
              <a:t>n</a:t>
            </a:r>
            <a:r>
              <a:rPr kumimoji="0" lang="en-US" altLang="ko-KR" sz="2400" i="1">
                <a:ea typeface="HY헤드라인M" pitchFamily="18" charset="-127"/>
              </a:rPr>
              <a:t>,</a:t>
            </a:r>
            <a:r>
              <a:rPr kumimoji="0" lang="en-US" altLang="ko-KR" sz="2400">
                <a:ea typeface="HY헤드라인M" pitchFamily="18" charset="-127"/>
              </a:rPr>
              <a:t> is the order-</a:t>
            </a:r>
            <a:r>
              <a:rPr kumimoji="0" lang="en-US" altLang="ko-KR" sz="2400" i="1">
                <a:ea typeface="HY헤드라인M" pitchFamily="18" charset="-127"/>
              </a:rPr>
              <a:t>n</a:t>
            </a:r>
            <a:r>
              <a:rPr kumimoji="0" lang="en-US" altLang="ko-KR" sz="2400">
                <a:ea typeface="HY헤드라인M" pitchFamily="18" charset="-127"/>
              </a:rPr>
              <a:t> 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matrix with 1’s along the upper-left to lower-right diagonal and 0’s everywhere else.</a:t>
            </a:r>
            <a:r>
              <a:rPr kumimoji="0" lang="en-US" altLang="ko-KR">
                <a:ea typeface="HY헤드라인M" pitchFamily="18" charset="-127"/>
                <a:sym typeface="Symbol" pitchFamily="18" charset="2"/>
              </a:rPr>
              <a:t>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((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i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,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i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)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번째 원소가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1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이고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, 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나머지는 모두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0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인 행렬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)</a:t>
            </a:r>
            <a:endParaRPr kumimoji="0" lang="en-US" altLang="ko-KR" sz="2400" b="1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 b="1">
                <a:ea typeface="HY헤드라인M" pitchFamily="18" charset="-127"/>
              </a:rPr>
              <a:t>AI</a:t>
            </a:r>
            <a:r>
              <a:rPr kumimoji="0" lang="en-US" altLang="ko-KR" sz="2400" i="1" baseline="-25000">
                <a:ea typeface="HY헤드라인M" pitchFamily="18" charset="-127"/>
              </a:rPr>
              <a:t>n</a:t>
            </a:r>
            <a:r>
              <a:rPr kumimoji="0" lang="en-US" altLang="ko-KR" sz="2400">
                <a:ea typeface="HY헤드라인M" pitchFamily="18" charset="-127"/>
              </a:rPr>
              <a:t> = </a:t>
            </a:r>
            <a:r>
              <a:rPr kumimoji="0" lang="en-US" altLang="ko-KR" sz="2400" b="1">
                <a:ea typeface="HY헤드라인M" pitchFamily="18" charset="-127"/>
              </a:rPr>
              <a:t>I</a:t>
            </a:r>
            <a:r>
              <a:rPr kumimoji="0" lang="en-US" altLang="ko-KR" sz="2400" i="1" baseline="-25000">
                <a:ea typeface="HY헤드라인M" pitchFamily="18" charset="-127"/>
              </a:rPr>
              <a:t>n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 =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</a:p>
        </p:txBody>
      </p:sp>
      <p:graphicFrame>
        <p:nvGraphicFramePr>
          <p:cNvPr id="1176581" name="Object 5"/>
          <p:cNvGraphicFramePr>
            <a:graphicFrameLocks noChangeAspect="1"/>
          </p:cNvGraphicFramePr>
          <p:nvPr/>
        </p:nvGraphicFramePr>
        <p:xfrm>
          <a:off x="1331913" y="2492375"/>
          <a:ext cx="5210175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82" name="Equation" r:id="rId5" imgW="2171520" imgH="914400" progId="Equation.3">
                  <p:embed/>
                </p:oleObj>
              </mc:Choice>
              <mc:Fallback>
                <p:oleObj name="Equation" r:id="rId5" imgW="217152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92375"/>
                        <a:ext cx="5210175" cy="219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6582" name="Text Box 6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BB0300C7-B3CA-4CD7-A4DC-B011D2496BD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78626" name="Rectangle 2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Matrix Inverses (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78627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1973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For some (but not all) square matrices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, there exists a unique </a:t>
            </a:r>
            <a:r>
              <a:rPr kumimoji="0" lang="en-US" altLang="ko-KR" sz="2400" i="1">
                <a:ea typeface="HY헤드라인M" pitchFamily="18" charset="-127"/>
              </a:rPr>
              <a:t>inverse</a:t>
            </a:r>
            <a:r>
              <a:rPr kumimoji="0" lang="en-US" altLang="ko-KR" sz="2400">
                <a:ea typeface="HY헤드라인M" pitchFamily="18" charset="-127"/>
              </a:rPr>
              <a:t>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 baseline="30000">
                <a:ea typeface="HY헤드라인M" pitchFamily="18" charset="-127"/>
              </a:rPr>
              <a:t>-1</a:t>
            </a:r>
            <a:r>
              <a:rPr kumimoji="0" lang="en-US" altLang="ko-KR" sz="2400">
                <a:ea typeface="HY헤드라인M" pitchFamily="18" charset="-127"/>
              </a:rPr>
              <a:t> of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, a matrix such that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 baseline="30000">
                <a:ea typeface="HY헤드라인M" pitchFamily="18" charset="-127"/>
              </a:rPr>
              <a:t>-1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 = </a:t>
            </a:r>
            <a:r>
              <a:rPr kumimoji="0" lang="en-US" altLang="ko-KR" sz="2400" b="1">
                <a:ea typeface="HY헤드라인M" pitchFamily="18" charset="-127"/>
              </a:rPr>
              <a:t>I</a:t>
            </a:r>
            <a:r>
              <a:rPr kumimoji="0" lang="en-US" altLang="ko-KR" sz="2400" i="1" baseline="-25000">
                <a:ea typeface="HY헤드라인M" pitchFamily="18" charset="-127"/>
              </a:rPr>
              <a:t>n</a:t>
            </a:r>
            <a:r>
              <a:rPr kumimoji="0" lang="en-US" altLang="ko-KR" sz="2400" i="1">
                <a:ea typeface="HY헤드라인M" pitchFamily="18" charset="-127"/>
              </a:rPr>
              <a:t>. </a:t>
            </a:r>
            <a:br>
              <a:rPr kumimoji="0" lang="en-US" altLang="ko-KR" sz="2400" i="1">
                <a:ea typeface="HY헤드라인M" pitchFamily="18" charset="-127"/>
              </a:rPr>
            </a:b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정방 행렬 </a:t>
            </a:r>
            <a:r>
              <a:rPr kumimoji="0" lang="en-US" altLang="ko-KR" sz="1800" b="1">
                <a:solidFill>
                  <a:schemeClr val="accent2"/>
                </a:solidFill>
                <a:ea typeface="HY헤드라인M" pitchFamily="18" charset="-127"/>
              </a:rPr>
              <a:t>A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에 대해서 하나의 유일한 역행렬 </a:t>
            </a:r>
            <a:r>
              <a:rPr kumimoji="0" lang="en-US" altLang="ko-KR" sz="1800" b="1">
                <a:solidFill>
                  <a:schemeClr val="accent2"/>
                </a:solidFill>
                <a:ea typeface="HY헤드라인M" pitchFamily="18" charset="-127"/>
              </a:rPr>
              <a:t>A</a:t>
            </a:r>
            <a:r>
              <a:rPr kumimoji="0" lang="en-US" altLang="ko-KR" sz="1800" b="1" baseline="30000">
                <a:solidFill>
                  <a:schemeClr val="accent2"/>
                </a:solidFill>
                <a:ea typeface="HY헤드라인M" pitchFamily="18" charset="-127"/>
              </a:rPr>
              <a:t>-1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이 존재한다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.)</a:t>
            </a:r>
            <a:endParaRPr kumimoji="0" lang="en-US" altLang="ko-KR" sz="24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If the inverse exists, it is unique, and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 baseline="30000">
                <a:ea typeface="HY헤드라인M" pitchFamily="18" charset="-127"/>
              </a:rPr>
              <a:t>-1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 = </a:t>
            </a:r>
            <a:r>
              <a:rPr kumimoji="0" lang="en-US" altLang="ko-KR" sz="2400" b="1">
                <a:ea typeface="HY헤드라인M" pitchFamily="18" charset="-127"/>
              </a:rPr>
              <a:t>AA</a:t>
            </a:r>
            <a:r>
              <a:rPr kumimoji="0" lang="en-US" altLang="ko-KR" sz="2400" baseline="30000">
                <a:ea typeface="HY헤드라인M" pitchFamily="18" charset="-127"/>
              </a:rPr>
              <a:t>-1</a:t>
            </a:r>
            <a:r>
              <a:rPr kumimoji="0" lang="en-US" altLang="ko-KR" sz="24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178629" name="Object 5"/>
          <p:cNvGraphicFramePr>
            <a:graphicFrameLocks noChangeAspect="1"/>
          </p:cNvGraphicFramePr>
          <p:nvPr/>
        </p:nvGraphicFramePr>
        <p:xfrm>
          <a:off x="1249363" y="3429000"/>
          <a:ext cx="63182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30" name="Equation" r:id="rId5" imgW="2831760" imgH="711000" progId="Equation.3">
                  <p:embed/>
                </p:oleObj>
              </mc:Choice>
              <mc:Fallback>
                <p:oleObj name="Equation" r:id="rId5" imgW="283176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3429000"/>
                        <a:ext cx="631825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8640" name="Group 16"/>
          <p:cNvGrpSpPr>
            <a:grpSpLocks/>
          </p:cNvGrpSpPr>
          <p:nvPr/>
        </p:nvGrpSpPr>
        <p:grpSpPr bwMode="auto">
          <a:xfrm>
            <a:off x="1260475" y="3429000"/>
            <a:ext cx="2074863" cy="2774950"/>
            <a:chOff x="794" y="2160"/>
            <a:chExt cx="1307" cy="1748"/>
          </a:xfrm>
        </p:grpSpPr>
        <p:sp>
          <p:nvSpPr>
            <p:cNvPr id="1178630" name="AutoShape 6"/>
            <p:cNvSpPr>
              <a:spLocks noChangeArrowheads="1"/>
            </p:cNvSpPr>
            <p:nvPr/>
          </p:nvSpPr>
          <p:spPr bwMode="auto">
            <a:xfrm>
              <a:off x="794" y="2160"/>
              <a:ext cx="1307" cy="998"/>
            </a:xfrm>
            <a:prstGeom prst="roundRect">
              <a:avLst>
                <a:gd name="adj" fmla="val 9620"/>
              </a:avLst>
            </a:prstGeom>
            <a:noFill/>
            <a:ln w="127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78633" name="Text Box 9"/>
            <p:cNvSpPr txBox="1">
              <a:spLocks noChangeArrowheads="1"/>
            </p:cNvSpPr>
            <p:nvPr/>
          </p:nvSpPr>
          <p:spPr bwMode="auto">
            <a:xfrm>
              <a:off x="1655" y="3339"/>
              <a:ext cx="363" cy="56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10000"/>
                </a:spcAft>
                <a:buClrTx/>
                <a:buFontTx/>
                <a:buNone/>
              </a:pPr>
              <a:r>
                <a:rPr kumimoji="0" lang="en-US" altLang="ko-KR" sz="5200" b="1">
                  <a:solidFill>
                    <a:schemeClr val="accent2"/>
                  </a:solidFill>
                  <a:ea typeface="HY헤드라인M" pitchFamily="18" charset="-127"/>
                </a:rPr>
                <a:t>A</a:t>
              </a:r>
              <a:endParaRPr kumimoji="0" lang="en-US" altLang="ja-JP" sz="5200" b="1">
                <a:solidFill>
                  <a:schemeClr val="accent2"/>
                </a:solidFill>
                <a:ea typeface="HY헤드라인M" pitchFamily="18" charset="-127"/>
              </a:endParaRPr>
            </a:p>
          </p:txBody>
        </p:sp>
        <p:cxnSp>
          <p:nvCxnSpPr>
            <p:cNvPr id="1178636" name="AutoShape 12"/>
            <p:cNvCxnSpPr>
              <a:cxnSpLocks noChangeShapeType="1"/>
              <a:stCxn id="1178630" idx="2"/>
              <a:endCxn id="1178633" idx="1"/>
            </p:cNvCxnSpPr>
            <p:nvPr/>
          </p:nvCxnSpPr>
          <p:spPr bwMode="auto">
            <a:xfrm rot="16200000" flipH="1">
              <a:off x="1316" y="3290"/>
              <a:ext cx="466" cy="201"/>
            </a:xfrm>
            <a:prstGeom prst="bentConnector2">
              <a:avLst/>
            </a:prstGeom>
            <a:noFill/>
            <a:ln w="12700">
              <a:solidFill>
                <a:schemeClr val="accent2"/>
              </a:solidFill>
              <a:prstDash val="sysDot"/>
              <a:miter lim="800000"/>
              <a:headEnd/>
              <a:tailEnd type="stealth" w="med" len="med"/>
            </a:ln>
            <a:effectLst/>
          </p:spPr>
        </p:cxnSp>
      </p:grpSp>
      <p:grpSp>
        <p:nvGrpSpPr>
          <p:cNvPr id="1178641" name="Group 17"/>
          <p:cNvGrpSpPr>
            <a:grpSpLocks/>
          </p:cNvGrpSpPr>
          <p:nvPr/>
        </p:nvGrpSpPr>
        <p:grpSpPr bwMode="auto">
          <a:xfrm>
            <a:off x="3373438" y="3429000"/>
            <a:ext cx="2566987" cy="2776538"/>
            <a:chOff x="2125" y="2160"/>
            <a:chExt cx="1617" cy="1749"/>
          </a:xfrm>
        </p:grpSpPr>
        <p:sp>
          <p:nvSpPr>
            <p:cNvPr id="1178631" name="AutoShape 7"/>
            <p:cNvSpPr>
              <a:spLocks noChangeArrowheads="1"/>
            </p:cNvSpPr>
            <p:nvPr/>
          </p:nvSpPr>
          <p:spPr bwMode="auto">
            <a:xfrm>
              <a:off x="2125" y="2160"/>
              <a:ext cx="1455" cy="998"/>
            </a:xfrm>
            <a:prstGeom prst="roundRect">
              <a:avLst>
                <a:gd name="adj" fmla="val 6412"/>
              </a:avLst>
            </a:prstGeom>
            <a:noFill/>
            <a:ln w="127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78634" name="Text Box 10"/>
            <p:cNvSpPr txBox="1">
              <a:spLocks noChangeArrowheads="1"/>
            </p:cNvSpPr>
            <p:nvPr/>
          </p:nvSpPr>
          <p:spPr bwMode="auto">
            <a:xfrm>
              <a:off x="3061" y="3340"/>
              <a:ext cx="681" cy="56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10000"/>
                </a:spcAft>
                <a:buClrTx/>
                <a:buFontTx/>
                <a:buNone/>
              </a:pPr>
              <a:r>
                <a:rPr kumimoji="0" lang="en-US" altLang="ko-KR" sz="5200" b="1">
                  <a:solidFill>
                    <a:schemeClr val="accent2"/>
                  </a:solidFill>
                  <a:ea typeface="HY헤드라인M" pitchFamily="18" charset="-127"/>
                </a:rPr>
                <a:t>A</a:t>
              </a:r>
              <a:r>
                <a:rPr kumimoji="0" lang="en-US" altLang="ko-KR" sz="5200" baseline="30000">
                  <a:solidFill>
                    <a:schemeClr val="accent2"/>
                  </a:solidFill>
                  <a:ea typeface="HY헤드라인M" pitchFamily="18" charset="-127"/>
                </a:rPr>
                <a:t>-1</a:t>
              </a:r>
              <a:endParaRPr kumimoji="0" lang="en-US" altLang="ja-JP" sz="5200" baseline="30000">
                <a:solidFill>
                  <a:schemeClr val="accent2"/>
                </a:solidFill>
                <a:ea typeface="HY헤드라인M" pitchFamily="18" charset="-127"/>
              </a:endParaRPr>
            </a:p>
          </p:txBody>
        </p:sp>
        <p:cxnSp>
          <p:nvCxnSpPr>
            <p:cNvPr id="1178637" name="AutoShape 13"/>
            <p:cNvCxnSpPr>
              <a:cxnSpLocks noChangeShapeType="1"/>
              <a:stCxn id="1178631" idx="2"/>
              <a:endCxn id="1178634" idx="1"/>
            </p:cNvCxnSpPr>
            <p:nvPr/>
          </p:nvCxnSpPr>
          <p:spPr bwMode="auto">
            <a:xfrm rot="16200000" flipH="1">
              <a:off x="2720" y="3291"/>
              <a:ext cx="467" cy="202"/>
            </a:xfrm>
            <a:prstGeom prst="bentConnector2">
              <a:avLst/>
            </a:prstGeom>
            <a:noFill/>
            <a:ln w="12700">
              <a:solidFill>
                <a:schemeClr val="accent2"/>
              </a:solidFill>
              <a:prstDash val="sysDot"/>
              <a:miter lim="800000"/>
              <a:headEnd/>
              <a:tailEnd type="stealth" w="med" len="med"/>
            </a:ln>
            <a:effectLst/>
          </p:spPr>
        </p:cxnSp>
      </p:grpSp>
      <p:grpSp>
        <p:nvGrpSpPr>
          <p:cNvPr id="1178642" name="Group 18"/>
          <p:cNvGrpSpPr>
            <a:grpSpLocks/>
          </p:cNvGrpSpPr>
          <p:nvPr/>
        </p:nvGrpSpPr>
        <p:grpSpPr bwMode="auto">
          <a:xfrm>
            <a:off x="5988050" y="3429000"/>
            <a:ext cx="2039938" cy="2774950"/>
            <a:chOff x="3772" y="2160"/>
            <a:chExt cx="1285" cy="1748"/>
          </a:xfrm>
        </p:grpSpPr>
        <p:sp>
          <p:nvSpPr>
            <p:cNvPr id="1178632" name="AutoShape 8"/>
            <p:cNvSpPr>
              <a:spLocks noChangeArrowheads="1"/>
            </p:cNvSpPr>
            <p:nvPr/>
          </p:nvSpPr>
          <p:spPr bwMode="auto">
            <a:xfrm>
              <a:off x="3772" y="2160"/>
              <a:ext cx="968" cy="998"/>
            </a:xfrm>
            <a:prstGeom prst="roundRect">
              <a:avLst>
                <a:gd name="adj" fmla="val 6412"/>
              </a:avLst>
            </a:prstGeom>
            <a:noFill/>
            <a:ln w="127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78635" name="Text Box 11"/>
            <p:cNvSpPr txBox="1">
              <a:spLocks noChangeArrowheads="1"/>
            </p:cNvSpPr>
            <p:nvPr/>
          </p:nvSpPr>
          <p:spPr bwMode="auto">
            <a:xfrm>
              <a:off x="4558" y="3339"/>
              <a:ext cx="499" cy="56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10000"/>
                </a:spcAft>
                <a:buClrTx/>
                <a:buFontTx/>
                <a:buNone/>
              </a:pPr>
              <a:r>
                <a:rPr kumimoji="0" lang="en-US" altLang="ko-KR" sz="5200" b="1">
                  <a:solidFill>
                    <a:schemeClr val="accent2"/>
                  </a:solidFill>
                  <a:ea typeface="HY헤드라인M" pitchFamily="18" charset="-127"/>
                </a:rPr>
                <a:t>I</a:t>
              </a:r>
              <a:r>
                <a:rPr kumimoji="0" lang="en-US" altLang="ko-KR" sz="5200" baseline="-25000">
                  <a:solidFill>
                    <a:schemeClr val="accent2"/>
                  </a:solidFill>
                  <a:ea typeface="HY헤드라인M" pitchFamily="18" charset="-127"/>
                </a:rPr>
                <a:t>3</a:t>
              </a:r>
              <a:endParaRPr kumimoji="0" lang="en-US" altLang="ja-JP" sz="5200" baseline="-25000">
                <a:solidFill>
                  <a:schemeClr val="accent2"/>
                </a:solidFill>
                <a:ea typeface="HY헤드라인M" pitchFamily="18" charset="-127"/>
              </a:endParaRPr>
            </a:p>
          </p:txBody>
        </p:sp>
        <p:cxnSp>
          <p:nvCxnSpPr>
            <p:cNvPr id="1178638" name="AutoShape 14"/>
            <p:cNvCxnSpPr>
              <a:cxnSpLocks noChangeShapeType="1"/>
              <a:stCxn id="1178632" idx="2"/>
              <a:endCxn id="1178635" idx="1"/>
            </p:cNvCxnSpPr>
            <p:nvPr/>
          </p:nvCxnSpPr>
          <p:spPr bwMode="auto">
            <a:xfrm rot="16200000" flipH="1">
              <a:off x="4171" y="3243"/>
              <a:ext cx="466" cy="296"/>
            </a:xfrm>
            <a:prstGeom prst="bentConnector2">
              <a:avLst/>
            </a:prstGeom>
            <a:noFill/>
            <a:ln w="12700">
              <a:solidFill>
                <a:schemeClr val="accent2"/>
              </a:solidFill>
              <a:prstDash val="sysDot"/>
              <a:miter lim="800000"/>
              <a:headEnd/>
              <a:tailEnd type="stealth" w="med" len="med"/>
            </a:ln>
            <a:effectLst/>
          </p:spPr>
        </p:cxnSp>
      </p:grp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17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117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1000"/>
                                        <p:tgtEl>
                                          <p:spTgt spid="117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8E3D119E-F18C-4D44-ADE9-501C4D353A17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80674" name="Rectangle 2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Matrix Transposition (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전치 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80675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211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5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If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=[</a:t>
            </a:r>
            <a:r>
              <a:rPr kumimoji="0" lang="en-US" altLang="ko-KR" sz="2400" i="1">
                <a:ea typeface="HY헤드라인M" pitchFamily="18" charset="-127"/>
              </a:rPr>
              <a:t>a</a:t>
            </a:r>
            <a:r>
              <a:rPr kumimoji="0" lang="en-US" altLang="ko-KR" sz="2400" i="1" baseline="-25000">
                <a:ea typeface="HY헤드라인M" pitchFamily="18" charset="-127"/>
              </a:rPr>
              <a:t>i,j</a:t>
            </a:r>
            <a:r>
              <a:rPr kumimoji="0" lang="en-US" altLang="ko-KR" sz="2400">
                <a:ea typeface="HY헤드라인M" pitchFamily="18" charset="-127"/>
              </a:rPr>
              <a:t>] is an </a:t>
            </a:r>
            <a:r>
              <a:rPr kumimoji="0" lang="en-US" altLang="ko-KR" sz="2400" i="1">
                <a:ea typeface="HY헤드라인M" pitchFamily="18" charset="-127"/>
              </a:rPr>
              <a:t>m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matrix, the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transpose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of </a:t>
            </a:r>
            <a:r>
              <a:rPr kumimoji="0" lang="en-US" altLang="ko-KR" sz="2400" b="1">
                <a:ea typeface="HY헤드라인M" pitchFamily="18" charset="-127"/>
                <a:sym typeface="Symbol" pitchFamily="18" charset="2"/>
              </a:rPr>
              <a:t>A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(often written </a:t>
            </a:r>
            <a:r>
              <a:rPr kumimoji="0" lang="en-US" altLang="ko-KR" sz="2400" b="1">
                <a:ea typeface="HY헤드라인M" pitchFamily="18" charset="-127"/>
                <a:sym typeface="Symbol" pitchFamily="18" charset="2"/>
              </a:rPr>
              <a:t>A</a:t>
            </a:r>
            <a:r>
              <a:rPr kumimoji="0" lang="en-US" altLang="ko-KR" sz="2400" baseline="30000">
                <a:ea typeface="HY헤드라인M" pitchFamily="18" charset="-127"/>
                <a:sym typeface="Symbol" pitchFamily="18" charset="2"/>
              </a:rPr>
              <a:t>t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or </a:t>
            </a:r>
            <a:r>
              <a:rPr kumimoji="0" lang="en-US" altLang="ko-KR" sz="2400" b="1">
                <a:ea typeface="HY헤드라인M" pitchFamily="18" charset="-127"/>
                <a:sym typeface="Symbol" pitchFamily="18" charset="2"/>
              </a:rPr>
              <a:t>A</a:t>
            </a:r>
            <a:r>
              <a:rPr kumimoji="0" lang="en-US" altLang="ko-KR" sz="2400" baseline="30000">
                <a:ea typeface="HY헤드라인M" pitchFamily="18" charset="-127"/>
                <a:sym typeface="Symbol" pitchFamily="18" charset="2"/>
              </a:rPr>
              <a:t>T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) is the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m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matrix given by</a:t>
            </a:r>
            <a:br>
              <a:rPr kumimoji="0" lang="en-US" altLang="ko-KR" sz="2400">
                <a:ea typeface="HY헤드라인M" pitchFamily="18" charset="-127"/>
                <a:sym typeface="Symbol" pitchFamily="18" charset="2"/>
              </a:rPr>
            </a:br>
            <a:r>
              <a:rPr kumimoji="0" lang="en-US" altLang="ko-KR" sz="2400" b="1">
                <a:ea typeface="HY헤드라인M" pitchFamily="18" charset="-127"/>
                <a:sym typeface="Symbol" pitchFamily="18" charset="2"/>
              </a:rPr>
              <a:t>A</a:t>
            </a:r>
            <a:r>
              <a:rPr kumimoji="0" lang="en-US" altLang="ko-KR" sz="2400" baseline="30000">
                <a:ea typeface="HY헤드라인M" pitchFamily="18" charset="-127"/>
                <a:sym typeface="Symbol" pitchFamily="18" charset="2"/>
              </a:rPr>
              <a:t>t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= </a:t>
            </a:r>
            <a:r>
              <a:rPr kumimoji="0" lang="en-US" altLang="ko-KR" sz="2400" b="1">
                <a:ea typeface="HY헤드라인M" pitchFamily="18" charset="-127"/>
                <a:sym typeface="Symbol" pitchFamily="18" charset="2"/>
              </a:rPr>
              <a:t>B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= [</a:t>
            </a:r>
            <a:r>
              <a:rPr kumimoji="0" lang="en-US" altLang="ko-KR" sz="2400" i="1">
                <a:ea typeface="HY헤드라인M" pitchFamily="18" charset="-127"/>
              </a:rPr>
              <a:t>b</a:t>
            </a:r>
            <a:r>
              <a:rPr kumimoji="0" lang="en-US" altLang="ko-KR" sz="2400" i="1" baseline="-25000">
                <a:ea typeface="HY헤드라인M" pitchFamily="18" charset="-127"/>
              </a:rPr>
              <a:t>i,j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] = [</a:t>
            </a:r>
            <a:r>
              <a:rPr kumimoji="0" lang="en-US" altLang="ko-KR" sz="2400" i="1">
                <a:ea typeface="HY헤드라인M" pitchFamily="18" charset="-127"/>
              </a:rPr>
              <a:t>a</a:t>
            </a:r>
            <a:r>
              <a:rPr kumimoji="0" lang="en-US" altLang="ko-KR" sz="2400" b="1" i="1" baseline="-25000">
                <a:solidFill>
                  <a:srgbClr val="FF0000"/>
                </a:solidFill>
                <a:ea typeface="HY헤드라인M" pitchFamily="18" charset="-127"/>
              </a:rPr>
              <a:t>j,i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] (1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i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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,1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j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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m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)</a:t>
            </a:r>
            <a:endParaRPr kumimoji="0" lang="en-US" altLang="ko-KR" sz="24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5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If the inverse exists, it is unique, and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 baseline="30000">
                <a:ea typeface="HY헤드라인M" pitchFamily="18" charset="-127"/>
              </a:rPr>
              <a:t>-1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 = </a:t>
            </a:r>
            <a:r>
              <a:rPr kumimoji="0" lang="en-US" altLang="ko-KR" sz="2400" b="1">
                <a:ea typeface="HY헤드라인M" pitchFamily="18" charset="-127"/>
              </a:rPr>
              <a:t>AA</a:t>
            </a:r>
            <a:r>
              <a:rPr kumimoji="0" lang="en-US" altLang="ko-KR" sz="2400" baseline="30000">
                <a:ea typeface="HY헤드라인M" pitchFamily="18" charset="-127"/>
              </a:rPr>
              <a:t>-1</a:t>
            </a:r>
            <a:r>
              <a:rPr kumimoji="0" lang="en-US" altLang="ko-KR" sz="2400">
                <a:ea typeface="HY헤드라인M" pitchFamily="18" charset="-127"/>
              </a:rPr>
              <a:t>.</a:t>
            </a:r>
          </a:p>
        </p:txBody>
      </p:sp>
      <p:grpSp>
        <p:nvGrpSpPr>
          <p:cNvPr id="1180677" name="Group 5"/>
          <p:cNvGrpSpPr>
            <a:grpSpLocks/>
          </p:cNvGrpSpPr>
          <p:nvPr/>
        </p:nvGrpSpPr>
        <p:grpSpPr bwMode="auto">
          <a:xfrm>
            <a:off x="2741613" y="3582988"/>
            <a:ext cx="796925" cy="1606550"/>
            <a:chOff x="1616" y="2540"/>
            <a:chExt cx="502" cy="1012"/>
          </a:xfrm>
        </p:grpSpPr>
        <p:sp>
          <p:nvSpPr>
            <p:cNvPr id="1180678" name="AutoShape 6"/>
            <p:cNvSpPr>
              <a:spLocks noChangeArrowheads="1"/>
            </p:cNvSpPr>
            <p:nvPr/>
          </p:nvSpPr>
          <p:spPr bwMode="auto">
            <a:xfrm rot="-24826355">
              <a:off x="1539" y="2973"/>
              <a:ext cx="960" cy="198"/>
            </a:xfrm>
            <a:prstGeom prst="curvedUpArrow">
              <a:avLst>
                <a:gd name="adj1" fmla="val 96970"/>
                <a:gd name="adj2" fmla="val 193939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0679" name="AutoShape 7"/>
            <p:cNvSpPr>
              <a:spLocks noChangeArrowheads="1"/>
            </p:cNvSpPr>
            <p:nvPr/>
          </p:nvSpPr>
          <p:spPr bwMode="auto">
            <a:xfrm rot="2173645">
              <a:off x="1616" y="2540"/>
              <a:ext cx="240" cy="960"/>
            </a:xfrm>
            <a:prstGeom prst="curvedRight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80680" name="Line 8"/>
          <p:cNvSpPr>
            <a:spLocks noChangeShapeType="1"/>
          </p:cNvSpPr>
          <p:nvPr/>
        </p:nvSpPr>
        <p:spPr bwMode="auto">
          <a:xfrm>
            <a:off x="2386013" y="3665538"/>
            <a:ext cx="19050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80681" name="Line 9"/>
          <p:cNvSpPr>
            <a:spLocks noChangeShapeType="1"/>
          </p:cNvSpPr>
          <p:nvPr/>
        </p:nvSpPr>
        <p:spPr bwMode="auto">
          <a:xfrm>
            <a:off x="5434013" y="3436938"/>
            <a:ext cx="19050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80682" name="Text Box 10"/>
          <p:cNvSpPr txBox="1">
            <a:spLocks noChangeArrowheads="1"/>
          </p:cNvSpPr>
          <p:nvPr/>
        </p:nvSpPr>
        <p:spPr bwMode="auto">
          <a:xfrm>
            <a:off x="1547813" y="5006975"/>
            <a:ext cx="1371600" cy="1196975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latin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ko-KR" sz="2400">
                <a:solidFill>
                  <a:schemeClr val="accent2"/>
                </a:solidFill>
                <a:ea typeface="HY헤드라인M" pitchFamily="18" charset="-127"/>
              </a:rPr>
              <a:t>Flip</a:t>
            </a:r>
            <a:br>
              <a:rPr kumimoji="0" lang="en-US" altLang="ko-KR" sz="2400">
                <a:solidFill>
                  <a:schemeClr val="accent2"/>
                </a:solidFill>
                <a:ea typeface="HY헤드라인M" pitchFamily="18" charset="-127"/>
              </a:rPr>
            </a:br>
            <a:r>
              <a:rPr kumimoji="0" lang="en-US" altLang="ko-KR" sz="2400">
                <a:solidFill>
                  <a:schemeClr val="accent2"/>
                </a:solidFill>
                <a:ea typeface="HY헤드라인M" pitchFamily="18" charset="-127"/>
              </a:rPr>
              <a:t>across</a:t>
            </a:r>
            <a:br>
              <a:rPr kumimoji="0" lang="en-US" altLang="ko-KR" sz="2400">
                <a:solidFill>
                  <a:schemeClr val="accent2"/>
                </a:solidFill>
                <a:ea typeface="HY헤드라인M" pitchFamily="18" charset="-127"/>
              </a:rPr>
            </a:br>
            <a:r>
              <a:rPr kumimoji="0" lang="en-US" altLang="ko-KR" sz="2400">
                <a:solidFill>
                  <a:schemeClr val="accent2"/>
                </a:solidFill>
                <a:ea typeface="HY헤드라인M" pitchFamily="18" charset="-127"/>
              </a:rPr>
              <a:t>diagonal</a:t>
            </a:r>
          </a:p>
        </p:txBody>
      </p:sp>
      <p:graphicFrame>
        <p:nvGraphicFramePr>
          <p:cNvPr id="1180683" name="Object 11"/>
          <p:cNvGraphicFramePr>
            <a:graphicFrameLocks noChangeAspect="1"/>
          </p:cNvGraphicFramePr>
          <p:nvPr/>
        </p:nvGraphicFramePr>
        <p:xfrm>
          <a:off x="2233613" y="3284538"/>
          <a:ext cx="4648200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84" name="Equation" r:id="rId6" imgW="1625400" imgH="711000" progId="Equation.3">
                  <p:embed/>
                </p:oleObj>
              </mc:Choice>
              <mc:Fallback>
                <p:oleObj name="Equation" r:id="rId6" imgW="1625400" imgH="711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284538"/>
                        <a:ext cx="4648200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0684" name="Text Box 12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984A818-0F03-4703-AF39-91190CCAB5F5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82722" name="Rectangle 2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Symmetric Matrices (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대칭 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82723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167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5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A square matrix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 is </a:t>
            </a:r>
            <a:r>
              <a:rPr kumimoji="0" lang="en-US" altLang="ko-KR" sz="2400" i="1">
                <a:ea typeface="HY헤드라인M" pitchFamily="18" charset="-127"/>
              </a:rPr>
              <a:t>symmetric</a:t>
            </a:r>
            <a:r>
              <a:rPr kumimoji="0" lang="en-US" altLang="ko-KR" sz="2400">
                <a:ea typeface="HY헤드라인M" pitchFamily="18" charset="-127"/>
              </a:rPr>
              <a:t> iff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=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 baseline="30000">
                <a:ea typeface="HY헤드라인M" pitchFamily="18" charset="-127"/>
              </a:rPr>
              <a:t>t</a:t>
            </a:r>
            <a:r>
              <a:rPr kumimoji="0" lang="en-US" altLang="ko-KR" sz="2400">
                <a:ea typeface="HY헤드라인M" pitchFamily="18" charset="-127"/>
              </a:rPr>
              <a:t>.</a:t>
            </a:r>
            <a:br>
              <a:rPr kumimoji="0" lang="en-US" altLang="ko-KR" sz="2400">
                <a:ea typeface="HY헤드라인M" pitchFamily="18" charset="-127"/>
              </a:rPr>
            </a:br>
            <a:r>
              <a:rPr kumimoji="0" lang="en-US" altLang="ko-KR" sz="2400" i="1">
                <a:ea typeface="HY헤드라인M" pitchFamily="18" charset="-127"/>
              </a:rPr>
              <a:t>I.e.</a:t>
            </a:r>
            <a:r>
              <a:rPr kumimoji="0" lang="en-US" altLang="ko-KR" sz="2400">
                <a:ea typeface="HY헤드라인M" pitchFamily="18" charset="-127"/>
              </a:rPr>
              <a:t>, 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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i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,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j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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: </a:t>
            </a:r>
            <a:r>
              <a:rPr kumimoji="0" lang="en-US" altLang="ko-KR" sz="2400" i="1">
                <a:ea typeface="HY헤드라인M" pitchFamily="18" charset="-127"/>
              </a:rPr>
              <a:t>a</a:t>
            </a:r>
            <a:r>
              <a:rPr kumimoji="0" lang="en-US" altLang="ko-KR" sz="2400" i="1" baseline="-25000">
                <a:ea typeface="HY헤드라인M" pitchFamily="18" charset="-127"/>
              </a:rPr>
              <a:t>ij</a:t>
            </a:r>
            <a:r>
              <a:rPr kumimoji="0" lang="en-US" altLang="ko-KR" sz="2400" i="1">
                <a:ea typeface="HY헤드라인M" pitchFamily="18" charset="-127"/>
              </a:rPr>
              <a:t> = a</a:t>
            </a:r>
            <a:r>
              <a:rPr kumimoji="0" lang="en-US" altLang="ko-KR" sz="2400" i="1" baseline="-25000">
                <a:ea typeface="HY헤드라인M" pitchFamily="18" charset="-127"/>
              </a:rPr>
              <a:t>ji</a:t>
            </a:r>
            <a:r>
              <a:rPr kumimoji="0" lang="en-US" altLang="ko-KR" sz="2400" i="1">
                <a:ea typeface="HY헤드라인M" pitchFamily="18" charset="-127"/>
              </a:rPr>
              <a:t> .</a:t>
            </a: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5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Which is symmetric?</a:t>
            </a:r>
            <a:endParaRPr kumimoji="0" lang="en-US" altLang="ko-KR" sz="2400">
              <a:ea typeface="HY헤드라인M" pitchFamily="18" charset="-127"/>
            </a:endParaRPr>
          </a:p>
        </p:txBody>
      </p:sp>
      <p:graphicFrame>
        <p:nvGraphicFramePr>
          <p:cNvPr id="1182725" name="Object 5"/>
          <p:cNvGraphicFramePr>
            <a:graphicFrameLocks noChangeAspect="1"/>
          </p:cNvGraphicFramePr>
          <p:nvPr/>
        </p:nvGraphicFramePr>
        <p:xfrm>
          <a:off x="5883275" y="3316288"/>
          <a:ext cx="2398713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28" name="Equation" r:id="rId6" imgW="825480" imgH="711000" progId="Equation.3">
                  <p:embed/>
                </p:oleObj>
              </mc:Choice>
              <mc:Fallback>
                <p:oleObj name="Equation" r:id="rId6" imgW="82548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3316288"/>
                        <a:ext cx="2398713" cy="206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2726" name="Object 6"/>
          <p:cNvGraphicFramePr>
            <a:graphicFrameLocks noChangeAspect="1"/>
          </p:cNvGraphicFramePr>
          <p:nvPr/>
        </p:nvGraphicFramePr>
        <p:xfrm>
          <a:off x="2632075" y="3298825"/>
          <a:ext cx="2878138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29" name="Equation" r:id="rId8" imgW="990360" imgH="711000" progId="Equation.3">
                  <p:embed/>
                </p:oleObj>
              </mc:Choice>
              <mc:Fallback>
                <p:oleObj name="Equation" r:id="rId8" imgW="99036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3298825"/>
                        <a:ext cx="2878138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2727" name="Object 7"/>
          <p:cNvGraphicFramePr>
            <a:graphicFrameLocks noChangeAspect="1"/>
          </p:cNvGraphicFramePr>
          <p:nvPr/>
        </p:nvGraphicFramePr>
        <p:xfrm>
          <a:off x="1042988" y="3375025"/>
          <a:ext cx="11811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30" name="Equation" r:id="rId10" imgW="406080" imgH="711000" progId="Equation.3">
                  <p:embed/>
                </p:oleObj>
              </mc:Choice>
              <mc:Fallback>
                <p:oleObj name="Equation" r:id="rId10" imgW="406080" imgH="711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75025"/>
                        <a:ext cx="1181100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2592388" y="3070225"/>
            <a:ext cx="2895600" cy="2590800"/>
          </a:xfrm>
          <a:prstGeom prst="ellips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82729" name="AutoShape 9"/>
          <p:cNvSpPr>
            <a:spLocks noChangeArrowheads="1"/>
          </p:cNvSpPr>
          <p:nvPr/>
        </p:nvSpPr>
        <p:spPr bwMode="auto">
          <a:xfrm rot="-2237965">
            <a:off x="6889750" y="4600575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82730" name="Text Box 10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2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2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28" grpId="0" animBg="1"/>
      <p:bldP spid="11827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7069040-9102-46C3-B508-5F43160DF6D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84770" name="Rectangle 2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Powers of Matrices (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멱행렬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84771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2701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If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 is an </a:t>
            </a:r>
            <a:r>
              <a:rPr kumimoji="0" lang="en-US" altLang="ko-KR" sz="2400" i="1">
                <a:ea typeface="HY헤드라인M" pitchFamily="18" charset="-127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square matrix and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p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0, then:</a:t>
            </a: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 b="1">
                <a:ea typeface="HY헤드라인M" pitchFamily="18" charset="-127"/>
                <a:sym typeface="Symbol" pitchFamily="18" charset="2"/>
              </a:rPr>
              <a:t>A</a:t>
            </a:r>
            <a:r>
              <a:rPr kumimoji="0" lang="en-US" altLang="ko-KR" sz="2400" i="1" baseline="30000">
                <a:ea typeface="HY헤드라인M" pitchFamily="18" charset="-127"/>
                <a:sym typeface="Symbol" pitchFamily="18" charset="2"/>
              </a:rPr>
              <a:t>p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 </a:t>
            </a:r>
            <a:r>
              <a:rPr kumimoji="0" lang="en-US" altLang="ko-KR" sz="2400" b="1">
                <a:ea typeface="HY헤드라인M" pitchFamily="18" charset="-127"/>
                <a:sym typeface="Symbol" pitchFamily="18" charset="2"/>
              </a:rPr>
              <a:t>AAA···A    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(</a:t>
            </a:r>
            <a:r>
              <a:rPr kumimoji="0" lang="en-US" altLang="ko-KR" sz="2400" b="1">
                <a:ea typeface="HY헤드라인M" pitchFamily="18" charset="-127"/>
                <a:sym typeface="Symbol" pitchFamily="18" charset="2"/>
              </a:rPr>
              <a:t>A</a:t>
            </a:r>
            <a:r>
              <a:rPr kumimoji="0" lang="en-US" altLang="ko-KR" sz="2400" baseline="30000">
                <a:ea typeface="HY헤드라인M" pitchFamily="18" charset="-127"/>
                <a:sym typeface="Symbol" pitchFamily="18" charset="2"/>
              </a:rPr>
              <a:t>0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 </a:t>
            </a:r>
            <a:r>
              <a:rPr kumimoji="0" lang="en-US" altLang="ko-KR" sz="2400" b="1">
                <a:ea typeface="HY헤드라인M" pitchFamily="18" charset="-127"/>
                <a:sym typeface="Symbol" pitchFamily="18" charset="2"/>
              </a:rPr>
              <a:t>I</a:t>
            </a:r>
            <a:r>
              <a:rPr kumimoji="0" lang="en-US" altLang="ko-KR" sz="2400" i="1" baseline="-25000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)</a:t>
            </a: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>
              <a:ea typeface="HY헤드라인M" pitchFamily="18" charset="-127"/>
              <a:sym typeface="Symbol" pitchFamily="18" charset="2"/>
            </a:endParaRP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Example:</a:t>
            </a:r>
            <a:endParaRPr kumimoji="0" lang="en-US" altLang="ko-KR" sz="2400" i="1">
              <a:ea typeface="HY헤드라인M" pitchFamily="18" charset="-127"/>
            </a:endParaRPr>
          </a:p>
        </p:txBody>
      </p:sp>
      <p:grpSp>
        <p:nvGrpSpPr>
          <p:cNvPr id="1184773" name="Group 5"/>
          <p:cNvGrpSpPr>
            <a:grpSpLocks/>
          </p:cNvGrpSpPr>
          <p:nvPr/>
        </p:nvGrpSpPr>
        <p:grpSpPr bwMode="auto">
          <a:xfrm>
            <a:off x="1387475" y="2205038"/>
            <a:ext cx="1081088" cy="655637"/>
            <a:chOff x="1488" y="1968"/>
            <a:chExt cx="1008" cy="413"/>
          </a:xfrm>
        </p:grpSpPr>
        <p:sp>
          <p:nvSpPr>
            <p:cNvPr id="1184774" name="AutoShape 6"/>
            <p:cNvSpPr>
              <a:spLocks/>
            </p:cNvSpPr>
            <p:nvPr/>
          </p:nvSpPr>
          <p:spPr bwMode="auto">
            <a:xfrm rot="5400000">
              <a:off x="1896" y="1560"/>
              <a:ext cx="192" cy="1008"/>
            </a:xfrm>
            <a:prstGeom prst="rightBrace">
              <a:avLst>
                <a:gd name="adj1" fmla="val 4375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4775" name="Text Box 7"/>
            <p:cNvSpPr txBox="1">
              <a:spLocks noChangeArrowheads="1"/>
            </p:cNvSpPr>
            <p:nvPr/>
          </p:nvSpPr>
          <p:spPr bwMode="auto">
            <a:xfrm>
              <a:off x="1538" y="2131"/>
              <a:ext cx="9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fontAlgn="base" latinLnBrk="0" hangingPunct="0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ko-KR" sz="2000" i="1">
                  <a:ea typeface="HY헤드라인M" pitchFamily="18" charset="-127"/>
                </a:rPr>
                <a:t>p</a:t>
              </a:r>
              <a:r>
                <a:rPr kumimoji="0" lang="en-US" altLang="ko-KR" sz="2000">
                  <a:ea typeface="HY헤드라인M" pitchFamily="18" charset="-127"/>
                </a:rPr>
                <a:t> times</a:t>
              </a:r>
              <a:endParaRPr kumimoji="0" lang="en-US" altLang="ko-KR" sz="2000" i="1">
                <a:ea typeface="HY헤드라인M" pitchFamily="18" charset="-127"/>
              </a:endParaRPr>
            </a:p>
          </p:txBody>
        </p:sp>
      </p:grpSp>
      <p:graphicFrame>
        <p:nvGraphicFramePr>
          <p:cNvPr id="1184776" name="Object 8"/>
          <p:cNvGraphicFramePr>
            <a:graphicFrameLocks noChangeAspect="1"/>
          </p:cNvGraphicFramePr>
          <p:nvPr/>
        </p:nvGraphicFramePr>
        <p:xfrm>
          <a:off x="2051050" y="2997200"/>
          <a:ext cx="5688013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777" name="Equation" r:id="rId5" imgW="2552400" imgH="1460160" progId="Equation.3">
                  <p:embed/>
                </p:oleObj>
              </mc:Choice>
              <mc:Fallback>
                <p:oleObj name="Equation" r:id="rId5" imgW="2552400" imgH="14601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5688013" cy="325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4777" name="Text Box 9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EE4F6AA-D704-4868-B350-5D4F795D738B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227778" name="AutoShape 2"/>
          <p:cNvSpPr>
            <a:spLocks noChangeArrowheads="1"/>
          </p:cNvSpPr>
          <p:nvPr/>
        </p:nvSpPr>
        <p:spPr bwMode="auto">
          <a:xfrm>
            <a:off x="250825" y="1666875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27779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122778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2263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개요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행렬과 선형 연립 방정식의 관계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기본 연산과 이를 이용한 선형 연립 방정식 풀이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분해와 이를 이용한 선형 연립 방정식 풀이</a:t>
            </a:r>
          </a:p>
        </p:txBody>
      </p:sp>
      <p:sp>
        <p:nvSpPr>
          <p:cNvPr id="1227781" name="Text Box 5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026A0A1-F88E-487A-B086-650A1925F5A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56098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연립 방정식의 행렬 표현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</a:p>
        </p:txBody>
      </p:sp>
      <p:sp>
        <p:nvSpPr>
          <p:cNvPr id="1156099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다음과 같이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개의 변수를 갖는 </a:t>
            </a:r>
            <a:r>
              <a:rPr lang="en-US" altLang="ko-KR" sz="2000" i="1">
                <a:ea typeface="HY헤드라인M" pitchFamily="18" charset="-127"/>
              </a:rPr>
              <a:t>m</a:t>
            </a:r>
            <a:r>
              <a:rPr lang="ko-KR" altLang="en-US" sz="2000">
                <a:ea typeface="HY헤드라인M" pitchFamily="18" charset="-127"/>
              </a:rPr>
              <a:t>개의 선형 연립 방정식이 있다고 하자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156101" name="Text Box 5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156102" name="Object 6"/>
          <p:cNvGraphicFramePr>
            <a:graphicFrameLocks noChangeAspect="1"/>
          </p:cNvGraphicFramePr>
          <p:nvPr/>
        </p:nvGraphicFramePr>
        <p:xfrm>
          <a:off x="827088" y="1700213"/>
          <a:ext cx="36004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07" name="Equation" r:id="rId5" imgW="1409400" imgH="634680" progId="Equation.DSMT4">
                  <p:embed/>
                </p:oleObj>
              </mc:Choice>
              <mc:Fallback>
                <p:oleObj name="Equation" r:id="rId5" imgW="1409400" imgH="634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3600450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6103" name="Text Box 7"/>
          <p:cNvSpPr txBox="1">
            <a:spLocks noChangeArrowheads="1"/>
          </p:cNvSpPr>
          <p:nvPr/>
        </p:nvSpPr>
        <p:spPr bwMode="auto">
          <a:xfrm>
            <a:off x="323850" y="357346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상기 선형 연립 방정식을 행렬로 나타내면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156104" name="Object 8"/>
          <p:cNvGraphicFramePr>
            <a:graphicFrameLocks noChangeAspect="1"/>
          </p:cNvGraphicFramePr>
          <p:nvPr/>
        </p:nvGraphicFramePr>
        <p:xfrm>
          <a:off x="827088" y="4724400"/>
          <a:ext cx="528796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08" name="Equation" r:id="rId7" imgW="2070000" imgH="634680" progId="Equation.DSMT4">
                  <p:embed/>
                </p:oleObj>
              </mc:Choice>
              <mc:Fallback>
                <p:oleObj name="Equation" r:id="rId7" imgW="2070000" imgH="634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5287962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6106" name="Object 10"/>
          <p:cNvGraphicFramePr>
            <a:graphicFrameLocks noChangeAspect="1"/>
          </p:cNvGraphicFramePr>
          <p:nvPr/>
        </p:nvGraphicFramePr>
        <p:xfrm>
          <a:off x="900113" y="4076700"/>
          <a:ext cx="11509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09" name="Equation" r:id="rId9" imgW="342720" imgH="139680" progId="Equation.DSMT4">
                  <p:embed/>
                </p:oleObj>
              </mc:Choice>
              <mc:Fallback>
                <p:oleObj name="Equation" r:id="rId9" imgW="342720" imgH="139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115093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E9EF3C1-0E53-4F71-8053-A847D9C2F110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233922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연립 방정식의 행렬 표현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</a:p>
        </p:txBody>
      </p:sp>
      <p:sp>
        <p:nvSpPr>
          <p:cNvPr id="1233923" name="Text Box 3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233925" name="Object 5"/>
          <p:cNvGraphicFramePr>
            <a:graphicFrameLocks noChangeAspect="1"/>
          </p:cNvGraphicFramePr>
          <p:nvPr/>
        </p:nvGraphicFramePr>
        <p:xfrm>
          <a:off x="900113" y="1989138"/>
          <a:ext cx="402272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31" name="Equation" r:id="rId4" imgW="1574640" imgH="634680" progId="Equation.DSMT4">
                  <p:embed/>
                </p:oleObj>
              </mc:Choice>
              <mc:Fallback>
                <p:oleObj name="Equation" r:id="rId4" imgW="157464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4022725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26" name="Text Box 6"/>
          <p:cNvSpPr txBox="1">
            <a:spLocks noChangeArrowheads="1"/>
          </p:cNvSpPr>
          <p:nvPr/>
        </p:nvSpPr>
        <p:spPr bwMode="auto">
          <a:xfrm>
            <a:off x="323850" y="106521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6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또한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다음과 같이 </a:t>
            </a:r>
            <a:r>
              <a:rPr lang="en-US" altLang="ko-KR" sz="2000">
                <a:ea typeface="HY헤드라인M" pitchFamily="18" charset="-127"/>
              </a:rPr>
              <a:t>b</a:t>
            </a:r>
            <a:r>
              <a:rPr lang="ko-KR" altLang="en-US" sz="2000">
                <a:ea typeface="HY헤드라인M" pitchFamily="18" charset="-127"/>
              </a:rPr>
              <a:t>의 계수를 한꺼번에 표시할 수도 있는데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이를 </a:t>
            </a:r>
            <a:r>
              <a:rPr lang="en-US" altLang="ko-KR" sz="2000" i="1">
                <a:ea typeface="HY헤드라인M" pitchFamily="18" charset="-127"/>
              </a:rPr>
              <a:t>augmented matrix</a:t>
            </a:r>
            <a:r>
              <a:rPr lang="ko-KR" altLang="en-US" sz="2000">
                <a:ea typeface="HY헤드라인M" pitchFamily="18" charset="-127"/>
              </a:rPr>
              <a:t>라 부른다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33928" name="Object 8"/>
          <p:cNvGraphicFramePr>
            <a:graphicFrameLocks noChangeAspect="1"/>
          </p:cNvGraphicFramePr>
          <p:nvPr/>
        </p:nvGraphicFramePr>
        <p:xfrm>
          <a:off x="755650" y="4716463"/>
          <a:ext cx="22320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32" name="Equation" r:id="rId7" imgW="850680" imgH="469800" progId="Equation.DSMT4">
                  <p:embed/>
                </p:oleObj>
              </mc:Choice>
              <mc:Fallback>
                <p:oleObj name="Equation" r:id="rId7" imgW="850680" imgH="469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16463"/>
                        <a:ext cx="2232025" cy="123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29" name="Text Box 9"/>
          <p:cNvSpPr txBox="1">
            <a:spLocks noChangeArrowheads="1"/>
          </p:cNvSpPr>
          <p:nvPr/>
        </p:nvSpPr>
        <p:spPr bwMode="auto">
          <a:xfrm>
            <a:off x="323850" y="415290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6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연립 방정식의 행렬 표현 예제</a:t>
            </a:r>
          </a:p>
        </p:txBody>
      </p:sp>
      <p:graphicFrame>
        <p:nvGraphicFramePr>
          <p:cNvPr id="1233930" name="Object 10"/>
          <p:cNvGraphicFramePr>
            <a:graphicFrameLocks noChangeAspect="1"/>
          </p:cNvGraphicFramePr>
          <p:nvPr/>
        </p:nvGraphicFramePr>
        <p:xfrm>
          <a:off x="3611563" y="4652963"/>
          <a:ext cx="5224462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33" name="Equation" r:id="rId9" imgW="2044440" imgH="507960" progId="Equation.DSMT4">
                  <p:embed/>
                </p:oleObj>
              </mc:Choice>
              <mc:Fallback>
                <p:oleObj name="Equation" r:id="rId9" imgW="2044440" imgH="5079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4652963"/>
                        <a:ext cx="5224462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C2AF73E-C3CB-4A6C-83D9-31712DE40C8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7669213" y="476250"/>
            <a:ext cx="1384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행렬과 연립 방정식</a:t>
            </a:r>
            <a:endParaRPr lang="ko-KR" altLang="en-US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In this chapter …</a:t>
            </a:r>
          </a:p>
        </p:txBody>
      </p:sp>
      <p:sp>
        <p:nvSpPr>
          <p:cNvPr id="797711" name="Text Box 15"/>
          <p:cNvSpPr txBox="1">
            <a:spLocks noChangeArrowheads="1"/>
          </p:cNvSpPr>
          <p:nvPr/>
        </p:nvSpPr>
        <p:spPr bwMode="auto">
          <a:xfrm>
            <a:off x="323850" y="1065213"/>
            <a:ext cx="8569325" cy="408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본 장에서는 행렬과 연립 방정식의 관계를 다룬다</a:t>
            </a:r>
            <a:r>
              <a:rPr lang="en-US" altLang="ko-KR" sz="2000">
                <a:ea typeface="HY헤드라인M" pitchFamily="18" charset="-127"/>
              </a:rPr>
              <a:t>. </a:t>
            </a:r>
            <a:r>
              <a:rPr lang="ko-KR" altLang="en-US" sz="2000">
                <a:ea typeface="HY헤드라인M" pitchFamily="18" charset="-127"/>
              </a:rPr>
              <a:t>다루는 내용은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1) </a:t>
            </a:r>
            <a:r>
              <a:rPr lang="ko-KR" altLang="en-US" sz="2000">
                <a:ea typeface="HY헤드라인M" pitchFamily="18" charset="-127"/>
              </a:rPr>
              <a:t>행렬에 대한 기본 지식을 리뷰하고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2) </a:t>
            </a:r>
            <a:r>
              <a:rPr lang="ko-KR" altLang="en-US" sz="2000">
                <a:ea typeface="HY헤드라인M" pitchFamily="18" charset="-127"/>
              </a:rPr>
              <a:t>역행렬과 행렬식의 개념으로 연립 방정식을 해결하는 방법을 다루며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3) </a:t>
            </a:r>
            <a:r>
              <a:rPr lang="ko-KR" altLang="en-US" sz="2000">
                <a:ea typeface="HY헤드라인M" pitchFamily="18" charset="-127"/>
              </a:rPr>
              <a:t>행렬의 삼각 분해를 이용한 연립 방정식 해결 방법을 배운다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endParaRPr lang="en-US" altLang="ko-KR" sz="2000">
              <a:ea typeface="HY헤드라인M" pitchFamily="18" charset="-127"/>
            </a:endParaRP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We will cover …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행렬의 개요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행렬과 선형 연립 방정식의 관계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행렬의 기본 연산과 이를 이용한 선형 연립 방정식 풀이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행렬의 삼각 분해와 이를 이용한 선형 연립 방정식 풀이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41B760E-8F5A-4DE7-BFB0-7529D3E2CE81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23597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4937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행렬식의 정의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>
                <a:ea typeface="HY헤드라인M" pitchFamily="18" charset="-127"/>
              </a:rPr>
              <a:t> = [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>
                <a:ea typeface="HY헤드라인M" pitchFamily="18" charset="-127"/>
              </a:rPr>
              <a:t>]</a:t>
            </a:r>
            <a:r>
              <a:rPr lang="ko-KR" altLang="en-US" sz="2000">
                <a:ea typeface="HY헤드라인M" pitchFamily="18" charset="-127"/>
              </a:rPr>
              <a:t>가 </a:t>
            </a:r>
            <a:r>
              <a:rPr lang="en-US" altLang="ko-KR" sz="2000">
                <a:ea typeface="HY헤드라인M" pitchFamily="18" charset="-127"/>
              </a:rPr>
              <a:t>1 x 1 </a:t>
            </a:r>
            <a:r>
              <a:rPr lang="ko-KR" altLang="en-US" sz="2000">
                <a:ea typeface="HY헤드라인M" pitchFamily="18" charset="-127"/>
              </a:rPr>
              <a:t>행렬이면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행렬식은 </a:t>
            </a:r>
            <a:r>
              <a:rPr lang="en-US" altLang="ko-KR" sz="2000">
                <a:ea typeface="HY헤드라인M" pitchFamily="18" charset="-127"/>
              </a:rPr>
              <a:t>|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>
                <a:ea typeface="HY헤드라인M" pitchFamily="18" charset="-127"/>
              </a:rPr>
              <a:t>| =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가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 x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행렬이면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 b="1">
                <a:solidFill>
                  <a:schemeClr val="accent2"/>
                </a:solidFill>
                <a:ea typeface="HY헤드라인M" pitchFamily="18" charset="-127"/>
              </a:rPr>
              <a:t>소행렬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minor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en-US" altLang="ko-KR" sz="2000" i="1">
                <a:ea typeface="HY헤드라인M" pitchFamily="18" charset="-127"/>
              </a:rPr>
              <a:t>M</a:t>
            </a:r>
            <a:r>
              <a:rPr lang="en-US" altLang="ko-KR" sz="2000" i="1" baseline="-25000">
                <a:ea typeface="HY헤드라인M" pitchFamily="18" charset="-127"/>
              </a:rPr>
              <a:t>ij</a:t>
            </a:r>
            <a:r>
              <a:rPr lang="ko-KR" altLang="en-US" sz="2000">
                <a:ea typeface="HY헤드라인M" pitchFamily="18" charset="-127"/>
              </a:rPr>
              <a:t>는 행렬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</a:t>
            </a:r>
            <a:r>
              <a:rPr lang="en-US" altLang="ko-KR" sz="2000" i="1">
                <a:ea typeface="HY헤드라인M" pitchFamily="18" charset="-127"/>
              </a:rPr>
              <a:t>i</a:t>
            </a:r>
            <a:r>
              <a:rPr lang="ko-KR" altLang="en-US" sz="2000">
                <a:ea typeface="HY헤드라인M" pitchFamily="18" charset="-127"/>
              </a:rPr>
              <a:t>행과 </a:t>
            </a:r>
            <a:r>
              <a:rPr lang="en-US" altLang="ko-KR" sz="2000" i="1">
                <a:ea typeface="HY헤드라인M" pitchFamily="18" charset="-127"/>
              </a:rPr>
              <a:t>j</a:t>
            </a:r>
            <a:r>
              <a:rPr lang="ko-KR" altLang="en-US" sz="2000">
                <a:ea typeface="HY헤드라인M" pitchFamily="18" charset="-127"/>
              </a:rPr>
              <a:t>열을 소거하여 얻은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-1)x(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-1) </a:t>
            </a:r>
            <a:r>
              <a:rPr lang="ko-KR" altLang="en-US" sz="2000">
                <a:ea typeface="HY헤드라인M" pitchFamily="18" charset="-127"/>
              </a:rPr>
              <a:t>부분행렬의 행렬식이다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 i="1">
                <a:ea typeface="HY헤드라인M" pitchFamily="18" charset="-127"/>
              </a:rPr>
              <a:t>M</a:t>
            </a:r>
            <a:r>
              <a:rPr lang="en-US" altLang="ko-KR" sz="2000" i="1" baseline="-25000">
                <a:ea typeface="HY헤드라인M" pitchFamily="18" charset="-127"/>
              </a:rPr>
              <a:t>ij</a:t>
            </a:r>
            <a:r>
              <a:rPr lang="ko-KR" altLang="en-US" sz="2000">
                <a:ea typeface="HY헤드라인M" pitchFamily="18" charset="-127"/>
              </a:rPr>
              <a:t>와 관련된 </a:t>
            </a:r>
            <a:r>
              <a:rPr lang="ko-KR" altLang="en-US" sz="2000" b="1">
                <a:solidFill>
                  <a:schemeClr val="accent2"/>
                </a:solidFill>
                <a:ea typeface="HY헤드라인M" pitchFamily="18" charset="-127"/>
              </a:rPr>
              <a:t>여인자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cofactor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 i="1" baseline="-25000">
                <a:ea typeface="HY헤드라인M" pitchFamily="18" charset="-127"/>
              </a:rPr>
              <a:t>ij</a:t>
            </a:r>
            <a:r>
              <a:rPr lang="ko-KR" altLang="en-US" sz="2000">
                <a:ea typeface="HY헤드라인M" pitchFamily="18" charset="-127"/>
              </a:rPr>
              <a:t>는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 i="1" baseline="-25000">
                <a:ea typeface="HY헤드라인M" pitchFamily="18" charset="-127"/>
              </a:rPr>
              <a:t>ij</a:t>
            </a:r>
            <a:r>
              <a:rPr lang="en-US" altLang="ko-KR" sz="2000">
                <a:ea typeface="HY헤드라인M" pitchFamily="18" charset="-127"/>
              </a:rPr>
              <a:t> = (-1)</a:t>
            </a:r>
            <a:r>
              <a:rPr lang="en-US" altLang="ko-KR" sz="2000" i="1" baseline="30000">
                <a:ea typeface="HY헤드라인M" pitchFamily="18" charset="-127"/>
              </a:rPr>
              <a:t>i</a:t>
            </a:r>
            <a:r>
              <a:rPr lang="en-US" altLang="ko-KR" sz="2000" baseline="30000">
                <a:ea typeface="HY헤드라인M" pitchFamily="18" charset="-127"/>
              </a:rPr>
              <a:t>+</a:t>
            </a:r>
            <a:r>
              <a:rPr lang="en-US" altLang="ko-KR" sz="2000" i="1" baseline="30000">
                <a:ea typeface="HY헤드라인M" pitchFamily="18" charset="-127"/>
              </a:rPr>
              <a:t>j</a:t>
            </a:r>
            <a:r>
              <a:rPr lang="en-US" altLang="ko-KR" sz="2000" i="1">
                <a:ea typeface="HY헤드라인M" pitchFamily="18" charset="-127"/>
              </a:rPr>
              <a:t>M</a:t>
            </a:r>
            <a:r>
              <a:rPr lang="en-US" altLang="ko-KR" sz="2000" i="1" baseline="-25000">
                <a:ea typeface="HY헤드라인M" pitchFamily="18" charset="-127"/>
              </a:rPr>
              <a:t>ij</a:t>
            </a:r>
            <a:r>
              <a:rPr lang="ko-KR" altLang="en-US" sz="2000">
                <a:ea typeface="HY헤드라인M" pitchFamily="18" charset="-127"/>
              </a:rPr>
              <a:t>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 x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</a:t>
            </a:r>
            <a:r>
              <a:rPr lang="ko-KR" altLang="en-US" sz="2000" b="1">
                <a:solidFill>
                  <a:schemeClr val="accent2"/>
                </a:solidFill>
                <a:ea typeface="HY헤드라인M" pitchFamily="18" charset="-127"/>
              </a:rPr>
              <a:t>행렬식</a:t>
            </a:r>
            <a:r>
              <a:rPr lang="ko-KR" altLang="en-US" sz="2000">
                <a:ea typeface="HY헤드라인M" pitchFamily="18" charset="-127"/>
              </a:rPr>
              <a:t>은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/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/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또는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/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/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35973" name="Object 5"/>
          <p:cNvGraphicFramePr>
            <a:graphicFrameLocks noChangeAspect="1"/>
          </p:cNvGraphicFramePr>
          <p:nvPr/>
        </p:nvGraphicFramePr>
        <p:xfrm>
          <a:off x="1331913" y="3835400"/>
          <a:ext cx="6451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75" name="Equation" r:id="rId5" imgW="2692080" imgH="355320" progId="Equation.DSMT4">
                  <p:embed/>
                </p:oleObj>
              </mc:Choice>
              <mc:Fallback>
                <p:oleObj name="Equation" r:id="rId5" imgW="269208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35400"/>
                        <a:ext cx="64516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974" name="Object 6"/>
          <p:cNvGraphicFramePr>
            <a:graphicFrameLocks noChangeAspect="1"/>
          </p:cNvGraphicFramePr>
          <p:nvPr/>
        </p:nvGraphicFramePr>
        <p:xfrm>
          <a:off x="1344613" y="4908550"/>
          <a:ext cx="64214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76" name="Equation" r:id="rId7" imgW="2679480" imgH="330120" progId="Equation.DSMT4">
                  <p:embed/>
                </p:oleObj>
              </mc:Choice>
              <mc:Fallback>
                <p:oleObj name="Equation" r:id="rId7" imgW="2679480" imgH="330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908550"/>
                        <a:ext cx="6421437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975" name="Text Box 7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35976" name="Rectangle 8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 복습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BDDC44F-2328-410D-B15A-08D2DD6CD5B2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23802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행렬식 예제</a:t>
            </a:r>
          </a:p>
        </p:txBody>
      </p:sp>
      <p:graphicFrame>
        <p:nvGraphicFramePr>
          <p:cNvPr id="1238021" name="Object 5"/>
          <p:cNvGraphicFramePr>
            <a:graphicFrameLocks noChangeAspect="1"/>
          </p:cNvGraphicFramePr>
          <p:nvPr/>
        </p:nvGraphicFramePr>
        <p:xfrm>
          <a:off x="2195513" y="1065213"/>
          <a:ext cx="187166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23" name="Equation" r:id="rId5" imgW="927000" imgH="787320" progId="Equation.DSMT4">
                  <p:embed/>
                </p:oleObj>
              </mc:Choice>
              <mc:Fallback>
                <p:oleObj name="Equation" r:id="rId5" imgW="927000" imgH="787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065213"/>
                        <a:ext cx="1871662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8022" name="Object 6"/>
          <p:cNvGraphicFramePr>
            <a:graphicFrameLocks noChangeAspect="1"/>
          </p:cNvGraphicFramePr>
          <p:nvPr/>
        </p:nvGraphicFramePr>
        <p:xfrm>
          <a:off x="684213" y="3284538"/>
          <a:ext cx="7450137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24" name="Equation" r:id="rId7" imgW="3365280" imgH="1422360" progId="Equation.DSMT4">
                  <p:embed/>
                </p:oleObj>
              </mc:Choice>
              <mc:Fallback>
                <p:oleObj name="Equation" r:id="rId7" imgW="3365280" imgH="1422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7450137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8023" name="Text Box 7"/>
          <p:cNvSpPr txBox="1">
            <a:spLocks noChangeArrowheads="1"/>
          </p:cNvSpPr>
          <p:nvPr/>
        </p:nvSpPr>
        <p:spPr bwMode="auto">
          <a:xfrm>
            <a:off x="323850" y="280352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풀이</a:t>
            </a:r>
            <a:r>
              <a:rPr lang="en-US" altLang="ko-KR" sz="2000">
                <a:ea typeface="HY헤드라인M" pitchFamily="18" charset="-127"/>
              </a:rPr>
              <a:t>: </a:t>
            </a:r>
            <a:r>
              <a:rPr lang="ko-KR" altLang="en-US" sz="2000">
                <a:ea typeface="HY헤드라인M" pitchFamily="18" charset="-127"/>
              </a:rPr>
              <a:t>네 번째 열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j</a:t>
            </a:r>
            <a:r>
              <a:rPr lang="en-US" altLang="ko-KR" sz="2000">
                <a:ea typeface="HY헤드라인M" pitchFamily="18" charset="-127"/>
              </a:rPr>
              <a:t>=4)</a:t>
            </a:r>
            <a:r>
              <a:rPr lang="ko-KR" altLang="en-US" sz="2000">
                <a:ea typeface="HY헤드라인M" pitchFamily="18" charset="-127"/>
              </a:rPr>
              <a:t>을 사용하여 전개한다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38024" name="Text Box 8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38025" name="Rectangle 9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 복습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A68C1D8-13FC-43D5-9CDB-9643A52CBD2A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97058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행렬식의 성질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(1/5)</a:t>
            </a:r>
          </a:p>
        </p:txBody>
      </p:sp>
      <p:sp>
        <p:nvSpPr>
          <p:cNvPr id="1197059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1): </a:t>
            </a:r>
            <a:r>
              <a:rPr lang="ko-KR" altLang="en-US" sz="2000">
                <a:ea typeface="HY헤드라인M" pitchFamily="18" charset="-127"/>
              </a:rPr>
              <a:t>행렬에서 임의의 행이나 열에 다른 행이나 열을 더하거나 빼도 행렬식은 변하지 않는다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197060" name="Text Box 4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197063" name="Object 7"/>
          <p:cNvGraphicFramePr>
            <a:graphicFrameLocks noChangeAspect="1"/>
          </p:cNvGraphicFramePr>
          <p:nvPr/>
        </p:nvGraphicFramePr>
        <p:xfrm>
          <a:off x="795338" y="2060575"/>
          <a:ext cx="5249862" cy="318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064" name="Equation" r:id="rId5" imgW="2222280" imgH="1346040" progId="Equation.DSMT4">
                  <p:embed/>
                </p:oleObj>
              </mc:Choice>
              <mc:Fallback>
                <p:oleObj name="Equation" r:id="rId5" imgW="2222280" imgH="1346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2060575"/>
                        <a:ext cx="5249862" cy="318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65DE80F-9FA1-44B9-AB19-ECCACF830A4D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240066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행렬식의 성질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(2/5)</a:t>
            </a:r>
          </a:p>
        </p:txBody>
      </p:sp>
      <p:sp>
        <p:nvSpPr>
          <p:cNvPr id="1240067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2): </a:t>
            </a:r>
            <a:r>
              <a:rPr lang="ko-KR" altLang="en-US" sz="2000">
                <a:ea typeface="HY헤드라인M" pitchFamily="18" charset="-127"/>
              </a:rPr>
              <a:t>행렬의 모든 원소에 </a:t>
            </a:r>
            <a:r>
              <a:rPr lang="en-US" altLang="ko-KR" sz="2000" i="1">
                <a:ea typeface="HY헤드라인M" pitchFamily="18" charset="-127"/>
              </a:rPr>
              <a:t>k</a:t>
            </a:r>
            <a:r>
              <a:rPr lang="ko-KR" altLang="en-US" sz="2000">
                <a:ea typeface="HY헤드라인M" pitchFamily="18" charset="-127"/>
              </a:rPr>
              <a:t>를 곱한 행렬의 행렬식은 </a:t>
            </a:r>
            <a:r>
              <a:rPr lang="en-US" altLang="ko-KR" sz="2000" i="1">
                <a:ea typeface="HY헤드라인M" pitchFamily="18" charset="-127"/>
              </a:rPr>
              <a:t>k</a:t>
            </a:r>
            <a:r>
              <a:rPr lang="en-US" altLang="ko-KR" sz="2000" i="1" baseline="30000">
                <a:ea typeface="HY헤드라인M" pitchFamily="18" charset="-127"/>
              </a:rPr>
              <a:t>2</a:t>
            </a:r>
            <a:r>
              <a:rPr lang="ko-KR" altLang="en-US" sz="2000">
                <a:ea typeface="HY헤드라인M" pitchFamily="18" charset="-127"/>
              </a:rPr>
              <a:t>배가 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40068" name="Text Box 4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240069" name="Object 5"/>
          <p:cNvGraphicFramePr>
            <a:graphicFrameLocks noChangeAspect="1"/>
          </p:cNvGraphicFramePr>
          <p:nvPr/>
        </p:nvGraphicFramePr>
        <p:xfrm>
          <a:off x="646113" y="1628775"/>
          <a:ext cx="7742237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72" name="Equation" r:id="rId5" imgW="3276360" imgH="863280" progId="Equation.DSMT4">
                  <p:embed/>
                </p:oleObj>
              </mc:Choice>
              <mc:Fallback>
                <p:oleObj name="Equation" r:id="rId5" imgW="327636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628775"/>
                        <a:ext cx="7742237" cy="204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070" name="Text Box 6"/>
          <p:cNvSpPr txBox="1">
            <a:spLocks noChangeArrowheads="1"/>
          </p:cNvSpPr>
          <p:nvPr/>
        </p:nvSpPr>
        <p:spPr bwMode="auto">
          <a:xfrm>
            <a:off x="323850" y="4149725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3): </a:t>
            </a:r>
            <a:r>
              <a:rPr lang="ko-KR" altLang="en-US" sz="2000">
                <a:ea typeface="HY헤드라인M" pitchFamily="18" charset="-127"/>
              </a:rPr>
              <a:t>단위 행렬의 행렬식은 </a:t>
            </a:r>
            <a:r>
              <a:rPr lang="en-US" altLang="ko-KR" sz="2000">
                <a:ea typeface="HY헤드라인M" pitchFamily="18" charset="-127"/>
              </a:rPr>
              <a:t>1</a:t>
            </a:r>
            <a:r>
              <a:rPr lang="ko-KR" altLang="en-US" sz="2000">
                <a:ea typeface="HY헤드라인M" pitchFamily="18" charset="-127"/>
              </a:rPr>
              <a:t>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40071" name="Object 7"/>
          <p:cNvGraphicFramePr>
            <a:graphicFrameLocks noChangeAspect="1"/>
          </p:cNvGraphicFramePr>
          <p:nvPr/>
        </p:nvGraphicFramePr>
        <p:xfrm>
          <a:off x="755650" y="4724400"/>
          <a:ext cx="29702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73" name="Equation" r:id="rId7" imgW="1257120" imgH="406080" progId="Equation.DSMT4">
                  <p:embed/>
                </p:oleObj>
              </mc:Choice>
              <mc:Fallback>
                <p:oleObj name="Equation" r:id="rId7" imgW="125712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24400"/>
                        <a:ext cx="2970213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8FE5866-F20F-41ED-90D1-E898F19DD152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242114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행렬식의 성질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(3/5)</a:t>
            </a:r>
          </a:p>
        </p:txBody>
      </p:sp>
      <p:sp>
        <p:nvSpPr>
          <p:cNvPr id="1242115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4): </a:t>
            </a:r>
            <a:r>
              <a:rPr lang="ko-KR" altLang="en-US" sz="2000">
                <a:ea typeface="HY헤드라인M" pitchFamily="18" charset="-127"/>
              </a:rPr>
              <a:t>행렬에서 두 개의 행 혹은 두 개의 열을 서로 바꾸면 행렬식의 부호가 바뀐다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42116" name="Text Box 4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242117" name="Object 5"/>
          <p:cNvGraphicFramePr>
            <a:graphicFrameLocks noChangeAspect="1"/>
          </p:cNvGraphicFramePr>
          <p:nvPr/>
        </p:nvGraphicFramePr>
        <p:xfrm>
          <a:off x="827088" y="2108200"/>
          <a:ext cx="67500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20" name="Equation" r:id="rId5" imgW="2857320" imgH="406080" progId="Equation.DSMT4">
                  <p:embed/>
                </p:oleObj>
              </mc:Choice>
              <mc:Fallback>
                <p:oleObj name="Equation" r:id="rId5" imgW="285732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08200"/>
                        <a:ext cx="675005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2118" name="Text Box 6"/>
          <p:cNvSpPr txBox="1">
            <a:spLocks noChangeArrowheads="1"/>
          </p:cNvSpPr>
          <p:nvPr/>
        </p:nvSpPr>
        <p:spPr bwMode="auto">
          <a:xfrm>
            <a:off x="323850" y="3644900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5): </a:t>
            </a:r>
            <a:r>
              <a:rPr lang="ko-KR" altLang="en-US" sz="2000">
                <a:ea typeface="HY헤드라인M" pitchFamily="18" charset="-127"/>
              </a:rPr>
              <a:t>행렬에서 어느 한 행 혹은 한 열의 원소 값이 모두 </a:t>
            </a:r>
            <a:r>
              <a:rPr lang="en-US" altLang="ko-KR" sz="2000">
                <a:ea typeface="HY헤드라인M" pitchFamily="18" charset="-127"/>
              </a:rPr>
              <a:t>0</a:t>
            </a:r>
            <a:r>
              <a:rPr lang="ko-KR" altLang="en-US" sz="2000">
                <a:ea typeface="HY헤드라인M" pitchFamily="18" charset="-127"/>
              </a:rPr>
              <a:t>이면 행렬식은 </a:t>
            </a:r>
            <a:r>
              <a:rPr lang="en-US" altLang="ko-KR" sz="2000">
                <a:ea typeface="HY헤드라인M" pitchFamily="18" charset="-127"/>
              </a:rPr>
              <a:t>0</a:t>
            </a:r>
            <a:r>
              <a:rPr lang="ko-KR" altLang="en-US" sz="2000">
                <a:ea typeface="HY헤드라인M" pitchFamily="18" charset="-127"/>
              </a:rPr>
              <a:t>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42119" name="Object 7"/>
          <p:cNvGraphicFramePr>
            <a:graphicFrameLocks noChangeAspect="1"/>
          </p:cNvGraphicFramePr>
          <p:nvPr/>
        </p:nvGraphicFramePr>
        <p:xfrm>
          <a:off x="790575" y="4652963"/>
          <a:ext cx="66611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21" name="Equation" r:id="rId7" imgW="2819160" imgH="406080" progId="Equation.DSMT4">
                  <p:embed/>
                </p:oleObj>
              </mc:Choice>
              <mc:Fallback>
                <p:oleObj name="Equation" r:id="rId7" imgW="281916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4652963"/>
                        <a:ext cx="66611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3D104CC3-36B0-459B-B4D4-DC59AA998BE7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244172" name="Line 12"/>
          <p:cNvSpPr>
            <a:spLocks noChangeShapeType="1"/>
          </p:cNvSpPr>
          <p:nvPr/>
        </p:nvSpPr>
        <p:spPr bwMode="auto">
          <a:xfrm>
            <a:off x="1116013" y="3933825"/>
            <a:ext cx="792162" cy="1079500"/>
          </a:xfrm>
          <a:prstGeom prst="line">
            <a:avLst/>
          </a:prstGeom>
          <a:noFill/>
          <a:ln w="63500">
            <a:solidFill>
              <a:srgbClr val="FF99CC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44162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행렬식의 성질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(4/5)</a:t>
            </a:r>
          </a:p>
        </p:txBody>
      </p:sp>
      <p:sp>
        <p:nvSpPr>
          <p:cNvPr id="1244163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6): </a:t>
            </a:r>
            <a:r>
              <a:rPr lang="ko-KR" altLang="en-US" sz="2000">
                <a:ea typeface="HY헤드라인M" pitchFamily="18" charset="-127"/>
              </a:rPr>
              <a:t>전치 행렬의 행렬식은 원래 행렬의 행렬식과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44164" name="Text Box 4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244165" name="Object 5"/>
          <p:cNvGraphicFramePr>
            <a:graphicFrameLocks noChangeAspect="1"/>
          </p:cNvGraphicFramePr>
          <p:nvPr/>
        </p:nvGraphicFramePr>
        <p:xfrm>
          <a:off x="901700" y="1747838"/>
          <a:ext cx="66008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72" name="Equation" r:id="rId5" imgW="2793960" imgH="406080" progId="Equation.DSMT4">
                  <p:embed/>
                </p:oleObj>
              </mc:Choice>
              <mc:Fallback>
                <p:oleObj name="Equation" r:id="rId5" imgW="279396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747838"/>
                        <a:ext cx="6600825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4170" name="Text Box 10"/>
          <p:cNvSpPr txBox="1">
            <a:spLocks noChangeArrowheads="1"/>
          </p:cNvSpPr>
          <p:nvPr/>
        </p:nvSpPr>
        <p:spPr bwMode="auto">
          <a:xfrm>
            <a:off x="323850" y="321310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7): </a:t>
            </a:r>
            <a:r>
              <a:rPr lang="ko-KR" altLang="en-US" sz="2000">
                <a:ea typeface="HY헤드라인M" pitchFamily="18" charset="-127"/>
              </a:rPr>
              <a:t>대각 행렬</a:t>
            </a:r>
            <a:r>
              <a:rPr lang="en-US" altLang="ko-KR" sz="2000">
                <a:ea typeface="HY헤드라인M" pitchFamily="18" charset="-127"/>
              </a:rPr>
              <a:t>(diagonal matrix)</a:t>
            </a:r>
            <a:r>
              <a:rPr lang="ko-KR" altLang="en-US" sz="2000">
                <a:ea typeface="HY헤드라인M" pitchFamily="18" charset="-127"/>
              </a:rPr>
              <a:t>의 행렬식은 대각 원소들의 곱과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44171" name="Object 11"/>
          <p:cNvGraphicFramePr>
            <a:graphicFrameLocks noChangeAspect="1"/>
          </p:cNvGraphicFramePr>
          <p:nvPr/>
        </p:nvGraphicFramePr>
        <p:xfrm>
          <a:off x="900113" y="3789363"/>
          <a:ext cx="53403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73" name="Equation" r:id="rId7" imgW="2260440" imgH="838080" progId="Equation.DSMT4">
                  <p:embed/>
                </p:oleObj>
              </mc:Choice>
              <mc:Fallback>
                <p:oleObj name="Equation" r:id="rId7" imgW="2260440" imgH="838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89363"/>
                        <a:ext cx="5340350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AB94D27-1590-4ADA-B58C-9DA9D93B9A75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246210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행렬식의 성질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(5/5)</a:t>
            </a:r>
          </a:p>
        </p:txBody>
      </p:sp>
      <p:sp>
        <p:nvSpPr>
          <p:cNvPr id="1246211" name="Text Box 3"/>
          <p:cNvSpPr txBox="1">
            <a:spLocks noChangeArrowheads="1"/>
          </p:cNvSpPr>
          <p:nvPr/>
        </p:nvSpPr>
        <p:spPr bwMode="auto">
          <a:xfrm>
            <a:off x="323850" y="368141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9): </a:t>
            </a:r>
            <a:r>
              <a:rPr lang="ko-KR" altLang="en-US" sz="2000">
                <a:ea typeface="HY헤드라인M" pitchFamily="18" charset="-127"/>
              </a:rPr>
              <a:t>두 행렬의 곱으로 만들어진 행렬의 행렬식은 각 행렬의 행렬식의 곱과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46212" name="Text Box 4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246213" name="Object 5"/>
          <p:cNvGraphicFramePr>
            <a:graphicFrameLocks noChangeAspect="1"/>
          </p:cNvGraphicFramePr>
          <p:nvPr/>
        </p:nvGraphicFramePr>
        <p:xfrm>
          <a:off x="827088" y="4484688"/>
          <a:ext cx="5761037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19" name="Equation" r:id="rId5" imgW="2438280" imgH="863280" progId="Equation.DSMT4">
                  <p:embed/>
                </p:oleObj>
              </mc:Choice>
              <mc:Fallback>
                <p:oleObj name="Equation" r:id="rId5" imgW="243828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84688"/>
                        <a:ext cx="5761037" cy="203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6216" name="Freeform 8"/>
          <p:cNvSpPr>
            <a:spLocks/>
          </p:cNvSpPr>
          <p:nvPr/>
        </p:nvSpPr>
        <p:spPr bwMode="auto">
          <a:xfrm>
            <a:off x="1116013" y="1700213"/>
            <a:ext cx="792162" cy="1079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9" y="680"/>
              </a:cxn>
              <a:cxn ang="0">
                <a:pos x="499" y="0"/>
              </a:cxn>
              <a:cxn ang="0">
                <a:pos x="0" y="0"/>
              </a:cxn>
            </a:cxnLst>
            <a:rect l="0" t="0" r="r" b="b"/>
            <a:pathLst>
              <a:path w="499" h="680">
                <a:moveTo>
                  <a:pt x="0" y="0"/>
                </a:moveTo>
                <a:lnTo>
                  <a:pt x="499" y="680"/>
                </a:lnTo>
                <a:lnTo>
                  <a:pt x="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  <a:ln w="127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46217" name="Text Box 9"/>
          <p:cNvSpPr txBox="1">
            <a:spLocks noChangeArrowheads="1"/>
          </p:cNvSpPr>
          <p:nvPr/>
        </p:nvSpPr>
        <p:spPr bwMode="auto">
          <a:xfrm>
            <a:off x="323850" y="974725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8): </a:t>
            </a:r>
            <a:r>
              <a:rPr lang="ko-KR" altLang="en-US" sz="2000">
                <a:ea typeface="HY헤드라인M" pitchFamily="18" charset="-127"/>
              </a:rPr>
              <a:t>삼각 행렬의 행렬식은 대각 원소들의 곱과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46218" name="Object 10"/>
          <p:cNvGraphicFramePr>
            <a:graphicFrameLocks noChangeAspect="1"/>
          </p:cNvGraphicFramePr>
          <p:nvPr/>
        </p:nvGraphicFramePr>
        <p:xfrm>
          <a:off x="900113" y="1484313"/>
          <a:ext cx="5370512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20" name="Equation" r:id="rId7" imgW="2273040" imgH="838080" progId="Equation.DSMT4">
                  <p:embed/>
                </p:oleObj>
              </mc:Choice>
              <mc:Fallback>
                <p:oleObj name="Equation" r:id="rId7" imgW="2273040" imgH="838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5370512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2D793315-B399-48F7-B9EB-963C5463E7D0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201154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역행렬의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성질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</a:p>
        </p:txBody>
      </p:sp>
      <p:sp>
        <p:nvSpPr>
          <p:cNvPr id="1201156" name="Text Box 4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01157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640763" cy="1895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1) </a:t>
            </a:r>
            <a:r>
              <a:rPr lang="en-US" altLang="ko-KR" sz="2000" b="1">
                <a:ea typeface="HY헤드라인M" pitchFamily="18" charset="-127"/>
              </a:rPr>
              <a:t>AA</a:t>
            </a:r>
            <a:r>
              <a:rPr lang="en-US" altLang="ko-KR" sz="2000" baseline="30000">
                <a:ea typeface="HY헤드라인M" pitchFamily="18" charset="-127"/>
              </a:rPr>
              <a:t>-1 </a:t>
            </a:r>
            <a:r>
              <a:rPr lang="en-US" altLang="ko-KR" sz="2000">
                <a:ea typeface="HY헤드라인M" pitchFamily="18" charset="-127"/>
              </a:rPr>
              <a:t>=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r>
              <a:rPr lang="en-US" altLang="ko-KR" sz="2000" b="1">
                <a:ea typeface="HY헤드라인M" pitchFamily="18" charset="-127"/>
              </a:rPr>
              <a:t>A </a:t>
            </a:r>
            <a:r>
              <a:rPr lang="en-US" altLang="ko-KR" sz="2000">
                <a:ea typeface="HY헤드라인M" pitchFamily="18" charset="-127"/>
              </a:rPr>
              <a:t>= </a:t>
            </a:r>
            <a:r>
              <a:rPr lang="en-US" altLang="ko-KR" sz="2000" b="1">
                <a:ea typeface="HY헤드라인M" pitchFamily="18" charset="-127"/>
              </a:rPr>
              <a:t>I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2) </a:t>
            </a:r>
            <a:r>
              <a:rPr lang="en-US" altLang="ko-KR" sz="2000" b="1">
                <a:ea typeface="HY헤드라인M" pitchFamily="18" charset="-127"/>
              </a:rPr>
              <a:t>I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r>
              <a:rPr lang="en-US" altLang="ko-KR" sz="2000">
                <a:ea typeface="HY헤드라인M" pitchFamily="18" charset="-127"/>
              </a:rPr>
              <a:t>=</a:t>
            </a:r>
            <a:r>
              <a:rPr lang="en-US" altLang="ko-KR" sz="2000" b="1">
                <a:ea typeface="HY헤드라인M" pitchFamily="18" charset="-127"/>
              </a:rPr>
              <a:t>I</a:t>
            </a:r>
            <a:endParaRPr lang="en-US" altLang="ko-KR" sz="2000">
              <a:ea typeface="HY헤드라인M" pitchFamily="18" charset="-127"/>
            </a:endParaRP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3) [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r>
              <a:rPr lang="en-US" altLang="ko-KR" sz="2000">
                <a:ea typeface="HY헤드라인M" pitchFamily="18" charset="-127"/>
              </a:rPr>
              <a:t>]</a:t>
            </a:r>
            <a:r>
              <a:rPr lang="en-US" altLang="ko-KR" sz="2000" baseline="30000">
                <a:ea typeface="HY헤드라인M" pitchFamily="18" charset="-127"/>
              </a:rPr>
              <a:t>-1 </a:t>
            </a:r>
            <a:r>
              <a:rPr lang="en-US" altLang="ko-KR" sz="2000">
                <a:ea typeface="HY헤드라인M" pitchFamily="18" charset="-127"/>
              </a:rPr>
              <a:t>=</a:t>
            </a:r>
            <a:r>
              <a:rPr lang="en-US" altLang="ko-KR" sz="2000" b="1">
                <a:ea typeface="HY헤드라인M" pitchFamily="18" charset="-127"/>
              </a:rPr>
              <a:t>A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4) </a:t>
            </a:r>
            <a:r>
              <a:rPr lang="ko-KR" altLang="en-US" sz="2000">
                <a:ea typeface="HY헤드라인M" pitchFamily="18" charset="-127"/>
              </a:rPr>
              <a:t>대각 행렬의 역행렬은 역시 대각 행렬이다</a:t>
            </a:r>
            <a:r>
              <a:rPr lang="en-US" altLang="ko-KR" sz="2000">
                <a:ea typeface="HY헤드라인M" pitchFamily="18" charset="-127"/>
              </a:rPr>
              <a:t>. </a:t>
            </a:r>
          </a:p>
        </p:txBody>
      </p:sp>
      <p:graphicFrame>
        <p:nvGraphicFramePr>
          <p:cNvPr id="1201159" name="Object 7"/>
          <p:cNvGraphicFramePr>
            <a:graphicFrameLocks noChangeAspect="1"/>
          </p:cNvGraphicFramePr>
          <p:nvPr/>
        </p:nvGraphicFramePr>
        <p:xfrm>
          <a:off x="827088" y="2911475"/>
          <a:ext cx="3060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162" name="Equation" r:id="rId4" imgW="1295280" imgH="507960" progId="Equation.DSMT4">
                  <p:embed/>
                </p:oleObj>
              </mc:Choice>
              <mc:Fallback>
                <p:oleObj name="Equation" r:id="rId4" imgW="1295280" imgH="507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11475"/>
                        <a:ext cx="3060700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1160" name="Text Box 8"/>
          <p:cNvSpPr txBox="1">
            <a:spLocks noChangeArrowheads="1"/>
          </p:cNvSpPr>
          <p:nvPr/>
        </p:nvSpPr>
        <p:spPr bwMode="auto">
          <a:xfrm>
            <a:off x="323850" y="44434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5) (</a:t>
            </a:r>
            <a:r>
              <a:rPr lang="en-US" altLang="ko-KR" sz="2000" i="1">
                <a:ea typeface="HY헤드라인M" pitchFamily="18" charset="-127"/>
              </a:rPr>
              <a:t>k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en-US" altLang="ko-KR" sz="2000" baseline="30000">
                <a:ea typeface="HY헤드라인M" pitchFamily="18" charset="-127"/>
              </a:rPr>
              <a:t>-1 </a:t>
            </a:r>
            <a:r>
              <a:rPr lang="en-US" altLang="ko-KR" sz="2000">
                <a:ea typeface="HY헤드라인M" pitchFamily="18" charset="-127"/>
              </a:rPr>
              <a:t>= (1/</a:t>
            </a:r>
            <a:r>
              <a:rPr lang="en-US" altLang="ko-KR" sz="2000" i="1">
                <a:ea typeface="HY헤드라인M" pitchFamily="18" charset="-127"/>
              </a:rPr>
              <a:t>k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endParaRPr lang="en-US" altLang="ko-KR" sz="2000" b="1">
              <a:ea typeface="HY헤드라인M" pitchFamily="18" charset="-127"/>
            </a:endParaRPr>
          </a:p>
        </p:txBody>
      </p:sp>
      <p:graphicFrame>
        <p:nvGraphicFramePr>
          <p:cNvPr id="1201161" name="Object 9"/>
          <p:cNvGraphicFramePr>
            <a:graphicFrameLocks noChangeAspect="1"/>
          </p:cNvGraphicFramePr>
          <p:nvPr/>
        </p:nvGraphicFramePr>
        <p:xfrm>
          <a:off x="827088" y="4941888"/>
          <a:ext cx="7742237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163" name="Equation" r:id="rId6" imgW="3276360" imgH="634680" progId="Equation.DSMT4">
                  <p:embed/>
                </p:oleObj>
              </mc:Choice>
              <mc:Fallback>
                <p:oleObj name="Equation" r:id="rId6" imgW="3276360" imgH="634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41888"/>
                        <a:ext cx="7742237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F4BB723-D8F5-4C19-A74D-8921D331CF8F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248258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역행렬의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성질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</a:p>
        </p:txBody>
      </p:sp>
      <p:sp>
        <p:nvSpPr>
          <p:cNvPr id="1248259" name="Text Box 3"/>
          <p:cNvSpPr txBox="1">
            <a:spLocks noChangeArrowheads="1"/>
          </p:cNvSpPr>
          <p:nvPr/>
        </p:nvSpPr>
        <p:spPr bwMode="auto">
          <a:xfrm>
            <a:off x="6727825" y="476250"/>
            <a:ext cx="232568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Matrix vs.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48260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640763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6) (</a:t>
            </a:r>
            <a:r>
              <a:rPr lang="en-US" altLang="ko-KR" sz="2000" b="1">
                <a:ea typeface="HY헤드라인M" pitchFamily="18" charset="-127"/>
              </a:rPr>
              <a:t>AB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en-US" altLang="ko-KR" sz="2000" baseline="30000">
                <a:ea typeface="HY헤드라인M" pitchFamily="18" charset="-127"/>
              </a:rPr>
              <a:t>-1 </a:t>
            </a:r>
            <a:r>
              <a:rPr lang="en-US" altLang="ko-KR" sz="2000">
                <a:ea typeface="HY헤드라인M" pitchFamily="18" charset="-127"/>
              </a:rPr>
              <a:t>= </a:t>
            </a:r>
            <a:r>
              <a:rPr lang="en-US" altLang="ko-KR" sz="2000" b="1">
                <a:ea typeface="HY헤드라인M" pitchFamily="18" charset="-127"/>
              </a:rPr>
              <a:t>B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endParaRPr lang="en-US" altLang="ko-KR" sz="2000" b="1">
              <a:ea typeface="HY헤드라인M" pitchFamily="18" charset="-127"/>
            </a:endParaRPr>
          </a:p>
        </p:txBody>
      </p:sp>
      <p:sp>
        <p:nvSpPr>
          <p:cNvPr id="1248264" name="Text Box 8"/>
          <p:cNvSpPr txBox="1">
            <a:spLocks noChangeArrowheads="1"/>
          </p:cNvSpPr>
          <p:nvPr/>
        </p:nvSpPr>
        <p:spPr bwMode="auto">
          <a:xfrm>
            <a:off x="323850" y="1695450"/>
            <a:ext cx="8640763" cy="165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개 변수를 갖는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개의 선형 연립 방정식을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x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로 나타내면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 b="1">
                <a:ea typeface="HY헤드라인M" pitchFamily="18" charset="-127"/>
              </a:rPr>
              <a:t>Ax</a:t>
            </a:r>
            <a:r>
              <a:rPr lang="en-US" altLang="ko-KR" sz="2000">
                <a:ea typeface="HY헤드라인M" pitchFamily="18" charset="-127"/>
              </a:rPr>
              <a:t>=</a:t>
            </a:r>
            <a:r>
              <a:rPr lang="en-US" altLang="ko-KR" sz="2000" b="1">
                <a:ea typeface="HY헤드라인M" pitchFamily="18" charset="-127"/>
              </a:rPr>
              <a:t>b</a:t>
            </a:r>
            <a:r>
              <a:rPr lang="ko-KR" altLang="en-US" sz="2000">
                <a:ea typeface="HY헤드라인M" pitchFamily="18" charset="-127"/>
              </a:rPr>
              <a:t>가 되며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양변에 역행렬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r>
              <a:rPr lang="ko-KR" altLang="en-US" sz="2000">
                <a:ea typeface="HY헤드라인M" pitchFamily="18" charset="-127"/>
              </a:rPr>
              <a:t>를 곱하면</a:t>
            </a:r>
            <a:r>
              <a:rPr lang="en-US" altLang="ko-KR" sz="2000">
                <a:ea typeface="HY헤드라인M" pitchFamily="18" charset="-127"/>
              </a:rPr>
              <a:t>, 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r>
              <a:rPr lang="en-US" altLang="ko-KR" sz="2000" b="1">
                <a:ea typeface="HY헤드라인M" pitchFamily="18" charset="-127"/>
              </a:rPr>
              <a:t>Ax</a:t>
            </a:r>
            <a:r>
              <a:rPr lang="en-US" altLang="ko-KR" sz="2000">
                <a:ea typeface="HY헤드라인M" pitchFamily="18" charset="-127"/>
              </a:rPr>
              <a:t>=</a:t>
            </a:r>
            <a:r>
              <a:rPr lang="en-US" altLang="ko-KR" sz="2000" b="1">
                <a:ea typeface="HY헤드라인M" pitchFamily="18" charset="-127"/>
              </a:rPr>
              <a:t>Ix</a:t>
            </a:r>
            <a:r>
              <a:rPr lang="en-US" altLang="ko-KR" sz="2000">
                <a:ea typeface="HY헤드라인M" pitchFamily="18" charset="-127"/>
              </a:rPr>
              <a:t>=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r>
              <a:rPr lang="en-US" altLang="ko-KR" sz="2000" b="1">
                <a:ea typeface="HY헤드라인M" pitchFamily="18" charset="-127"/>
              </a:rPr>
              <a:t>b</a:t>
            </a:r>
            <a:r>
              <a:rPr lang="ko-KR" altLang="en-US" sz="2000">
                <a:ea typeface="HY헤드라인M" pitchFamily="18" charset="-127"/>
              </a:rPr>
              <a:t>가 성립한다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	</a:t>
            </a:r>
            <a:r>
              <a:rPr lang="ko-KR" altLang="en-US" sz="2000">
                <a:ea typeface="HY헤드라인M" pitchFamily="18" charset="-127"/>
              </a:rPr>
              <a:t>결국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행렬의 역행렬을 알 수 있으면 방정식을 쉽게 해결할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48265" name="Text Box 9"/>
          <p:cNvSpPr txBox="1">
            <a:spLocks noChangeArrowheads="1"/>
          </p:cNvSpPr>
          <p:nvPr/>
        </p:nvSpPr>
        <p:spPr bwMode="auto">
          <a:xfrm>
            <a:off x="323850" y="3789363"/>
            <a:ext cx="8640763" cy="1901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역행렬이 존재하면 그 행렬은 </a:t>
            </a:r>
            <a:r>
              <a:rPr lang="ko-KR" altLang="en-US" sz="2000" b="1">
                <a:solidFill>
                  <a:schemeClr val="accent2"/>
                </a:solidFill>
                <a:ea typeface="HY헤드라인M" pitchFamily="18" charset="-127"/>
              </a:rPr>
              <a:t>정칙 행렬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nonsingular matrix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이라 한다</a:t>
            </a:r>
            <a:r>
              <a:rPr lang="en-US" altLang="ko-KR" sz="2000">
                <a:ea typeface="HY헤드라인M" pitchFamily="18" charset="-127"/>
              </a:rPr>
              <a:t>. </a:t>
            </a:r>
            <a:r>
              <a:rPr lang="ko-KR" altLang="en-US" sz="2000">
                <a:ea typeface="HY헤드라인M" pitchFamily="18" charset="-127"/>
              </a:rPr>
              <a:t>또한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행렬의 행렬식이 </a:t>
            </a:r>
            <a:r>
              <a:rPr lang="en-US" altLang="ko-KR" sz="2000">
                <a:ea typeface="HY헤드라인M" pitchFamily="18" charset="-127"/>
              </a:rPr>
              <a:t>0</a:t>
            </a:r>
            <a:r>
              <a:rPr lang="ko-KR" altLang="en-US" sz="2000">
                <a:ea typeface="HY헤드라인M" pitchFamily="18" charset="-127"/>
              </a:rPr>
              <a:t>이 아니면 그 행렬은 정칙 행렬이라 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	</a:t>
            </a:r>
            <a:r>
              <a:rPr lang="ko-KR" altLang="en-US" sz="2000">
                <a:ea typeface="HY헤드라인M" pitchFamily="18" charset="-127"/>
              </a:rPr>
              <a:t>결국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어떤 행렬이 정칙 행렬이라는 이야기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그 행렬의 역행렬이 존재한다는 이야기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그 행렬의 행렬식이 </a:t>
            </a:r>
            <a:r>
              <a:rPr lang="en-US" altLang="ko-KR" sz="2000">
                <a:ea typeface="HY헤드라인M" pitchFamily="18" charset="-127"/>
              </a:rPr>
              <a:t>0</a:t>
            </a:r>
            <a:r>
              <a:rPr lang="ko-KR" altLang="en-US" sz="2000">
                <a:ea typeface="HY헤드라인M" pitchFamily="18" charset="-127"/>
              </a:rPr>
              <a:t>이 아니라는 이야기는 동치이다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1CD865A-E48E-41C9-B562-F006D6B6D904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58146" name="AutoShape 2"/>
          <p:cNvSpPr>
            <a:spLocks noChangeArrowheads="1"/>
          </p:cNvSpPr>
          <p:nvPr/>
        </p:nvSpPr>
        <p:spPr bwMode="auto">
          <a:xfrm>
            <a:off x="250825" y="2254250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158147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1158148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2263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개요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행렬과 선형 연립 방정식의 관계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기본 연산과 이를 이용한 선형 연립 방정식 풀이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분해와 이를 이용한 선형 연립 방정식 풀이</a:t>
            </a:r>
          </a:p>
        </p:txBody>
      </p:sp>
      <p:sp>
        <p:nvSpPr>
          <p:cNvPr id="1158149" name="Text Box 5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B3D64625-A0CB-4078-8158-87565C8E0523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64282" name="AutoShape 26"/>
          <p:cNvSpPr>
            <a:spLocks noChangeArrowheads="1"/>
          </p:cNvSpPr>
          <p:nvPr/>
        </p:nvSpPr>
        <p:spPr bwMode="auto">
          <a:xfrm>
            <a:off x="250825" y="1098550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864258" name="Rectangle 2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864259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569325" cy="2263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개요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행렬과 선형 연립 방정식의 관계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기본 연산과 이를 이용한 선형 연립 방정식 풀이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분해와 이를 이용한 선형 연립 방정식 풀이</a:t>
            </a:r>
          </a:p>
        </p:txBody>
      </p:sp>
      <p:sp>
        <p:nvSpPr>
          <p:cNvPr id="864285" name="Text Box 29"/>
          <p:cNvSpPr txBox="1">
            <a:spLocks noChangeArrowheads="1"/>
          </p:cNvSpPr>
          <p:nvPr/>
        </p:nvSpPr>
        <p:spPr bwMode="auto">
          <a:xfrm>
            <a:off x="7669213" y="476250"/>
            <a:ext cx="1384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행렬과 연립 방정식</a:t>
            </a:r>
            <a:endParaRPr lang="ko-KR" altLang="en-US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85B370A6-CECA-4200-89B0-5908E0625287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250306" name="AutoShape 2"/>
          <p:cNvSpPr>
            <a:spLocks noChangeArrowheads="1"/>
          </p:cNvSpPr>
          <p:nvPr/>
        </p:nvSpPr>
        <p:spPr bwMode="auto">
          <a:xfrm>
            <a:off x="1103313" y="4364038"/>
            <a:ext cx="1152525" cy="1441450"/>
          </a:xfrm>
          <a:prstGeom prst="roundRect">
            <a:avLst>
              <a:gd name="adj" fmla="val 8750"/>
            </a:avLst>
          </a:prstGeom>
          <a:solidFill>
            <a:srgbClr val="FFFF99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0307" name="AutoShape 3"/>
          <p:cNvSpPr>
            <a:spLocks noChangeArrowheads="1"/>
          </p:cNvSpPr>
          <p:nvPr/>
        </p:nvSpPr>
        <p:spPr bwMode="auto">
          <a:xfrm>
            <a:off x="4273550" y="4470400"/>
            <a:ext cx="1560513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0308" name="AutoShape 4"/>
          <p:cNvSpPr>
            <a:spLocks noChangeArrowheads="1"/>
          </p:cNvSpPr>
          <p:nvPr/>
        </p:nvSpPr>
        <p:spPr bwMode="auto">
          <a:xfrm>
            <a:off x="4271963" y="4932363"/>
            <a:ext cx="1560512" cy="360362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0309" name="AutoShape 5"/>
          <p:cNvSpPr>
            <a:spLocks noChangeArrowheads="1"/>
          </p:cNvSpPr>
          <p:nvPr/>
        </p:nvSpPr>
        <p:spPr bwMode="auto">
          <a:xfrm>
            <a:off x="2365375" y="4940300"/>
            <a:ext cx="1560513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0310" name="AutoShape 6"/>
          <p:cNvSpPr>
            <a:spLocks noChangeArrowheads="1"/>
          </p:cNvSpPr>
          <p:nvPr/>
        </p:nvSpPr>
        <p:spPr bwMode="auto">
          <a:xfrm>
            <a:off x="2365375" y="4470400"/>
            <a:ext cx="1560513" cy="360363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0311" name="Rectangle 7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행렬 및 기본 연산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(1/4)</a:t>
            </a:r>
          </a:p>
        </p:txBody>
      </p:sp>
      <p:sp>
        <p:nvSpPr>
          <p:cNvPr id="1250312" name="Text Box 8"/>
          <p:cNvSpPr txBox="1">
            <a:spLocks noChangeArrowheads="1"/>
          </p:cNvSpPr>
          <p:nvPr/>
        </p:nvSpPr>
        <p:spPr bwMode="auto">
          <a:xfrm>
            <a:off x="323850" y="1065213"/>
            <a:ext cx="8640763" cy="238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기본 행렬</a:t>
            </a:r>
            <a:r>
              <a:rPr lang="en-US" altLang="ko-KR" sz="2000">
                <a:ea typeface="HY헤드라인M" pitchFamily="18" charset="-127"/>
              </a:rPr>
              <a:t>(elementary matrix): </a:t>
            </a:r>
            <a:r>
              <a:rPr lang="ko-KR" altLang="en-US" sz="2000">
                <a:ea typeface="HY헤드라인M" pitchFamily="18" charset="-127"/>
              </a:rPr>
              <a:t>주어진 행렬에 대해서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1) </a:t>
            </a:r>
            <a:r>
              <a:rPr lang="ko-KR" altLang="en-US" sz="2000">
                <a:ea typeface="HY헤드라인M" pitchFamily="18" charset="-127"/>
              </a:rPr>
              <a:t>행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혹은 열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의 순서를 바꾸거나</a:t>
            </a:r>
            <a:r>
              <a:rPr lang="en-US" altLang="ko-KR" sz="2000">
                <a:ea typeface="HY헤드라인M" pitchFamily="18" charset="-127"/>
              </a:rPr>
              <a:t>, 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2) </a:t>
            </a:r>
            <a:r>
              <a:rPr lang="ko-KR" altLang="en-US" sz="2000">
                <a:ea typeface="HY헤드라인M" pitchFamily="18" charset="-127"/>
              </a:rPr>
              <a:t>행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혹은 열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에 임의의 상수를 곱하거나</a:t>
            </a:r>
            <a:r>
              <a:rPr lang="en-US" altLang="ko-KR" sz="2000">
                <a:ea typeface="HY헤드라인M" pitchFamily="18" charset="-127"/>
              </a:rPr>
              <a:t>, 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3) </a:t>
            </a:r>
            <a:r>
              <a:rPr lang="ko-KR" altLang="en-US" sz="2000">
                <a:ea typeface="HY헤드라인M" pitchFamily="18" charset="-127"/>
              </a:rPr>
              <a:t>행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혹은 열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에 다른 행을 </a:t>
            </a:r>
            <a:r>
              <a:rPr lang="en-US" altLang="ko-KR" sz="2000" i="1">
                <a:ea typeface="HY헤드라인M" pitchFamily="18" charset="-127"/>
              </a:rPr>
              <a:t>k</a:t>
            </a:r>
            <a:r>
              <a:rPr lang="ko-KR" altLang="en-US" sz="2000">
                <a:ea typeface="HY헤드라인M" pitchFamily="18" charset="-127"/>
              </a:rPr>
              <a:t>번 더하는 연산이 이뤄지게 하는 행렬이다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행에 대한 연산은 기본 행렬을 앞에 곱해주고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열에 대한 연산은 기본 행렬을 뒤에 곱해주는 형태가 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50313" name="Text Box 9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50314" name="Text Box 10"/>
          <p:cNvSpPr txBox="1">
            <a:spLocks noChangeArrowheads="1"/>
          </p:cNvSpPr>
          <p:nvPr/>
        </p:nvSpPr>
        <p:spPr bwMode="auto">
          <a:xfrm>
            <a:off x="323850" y="37830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536575" algn="l"/>
              </a:tabLst>
            </a:pPr>
            <a:r>
              <a:rPr lang="en-US" altLang="ko-KR" sz="2000">
                <a:ea typeface="HY헤드라인M" pitchFamily="18" charset="-127"/>
              </a:rPr>
              <a:t>1-1)	</a:t>
            </a:r>
            <a:r>
              <a:rPr lang="ko-KR" altLang="en-US" sz="2000">
                <a:ea typeface="HY헤드라인M" pitchFamily="18" charset="-127"/>
              </a:rPr>
              <a:t>행의 순서를 바꾸는 기본 행렬</a:t>
            </a:r>
          </a:p>
        </p:txBody>
      </p:sp>
      <p:graphicFrame>
        <p:nvGraphicFramePr>
          <p:cNvPr id="1250315" name="Object 11"/>
          <p:cNvGraphicFramePr>
            <a:graphicFrameLocks noChangeAspect="1"/>
          </p:cNvGraphicFramePr>
          <p:nvPr/>
        </p:nvGraphicFramePr>
        <p:xfrm>
          <a:off x="1116013" y="4364038"/>
          <a:ext cx="48323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16" name="Equation" r:id="rId5" imgW="2044440" imgH="609480" progId="Equation.DSMT4">
                  <p:embed/>
                </p:oleObj>
              </mc:Choice>
              <mc:Fallback>
                <p:oleObj name="Equation" r:id="rId5" imgW="2044440" imgH="609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64038"/>
                        <a:ext cx="483235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C81370C-376D-41A9-9636-53439590CF7E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205269" name="AutoShape 21"/>
          <p:cNvSpPr>
            <a:spLocks noChangeArrowheads="1"/>
          </p:cNvSpPr>
          <p:nvPr/>
        </p:nvSpPr>
        <p:spPr bwMode="auto">
          <a:xfrm>
            <a:off x="5276850" y="4144963"/>
            <a:ext cx="384175" cy="360362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70" name="AutoShape 22"/>
          <p:cNvSpPr>
            <a:spLocks noChangeArrowheads="1"/>
          </p:cNvSpPr>
          <p:nvPr/>
        </p:nvSpPr>
        <p:spPr bwMode="auto">
          <a:xfrm>
            <a:off x="5659438" y="4144963"/>
            <a:ext cx="581025" cy="3603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71" name="AutoShape 23"/>
          <p:cNvSpPr>
            <a:spLocks noChangeArrowheads="1"/>
          </p:cNvSpPr>
          <p:nvPr/>
        </p:nvSpPr>
        <p:spPr bwMode="auto">
          <a:xfrm>
            <a:off x="6403975" y="4140200"/>
            <a:ext cx="384175" cy="360363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72" name="AutoShape 24"/>
          <p:cNvSpPr>
            <a:spLocks noChangeArrowheads="1"/>
          </p:cNvSpPr>
          <p:nvPr/>
        </p:nvSpPr>
        <p:spPr bwMode="auto">
          <a:xfrm>
            <a:off x="6786563" y="4140200"/>
            <a:ext cx="581025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68" name="AutoShape 20"/>
          <p:cNvSpPr>
            <a:spLocks noChangeArrowheads="1"/>
          </p:cNvSpPr>
          <p:nvPr/>
        </p:nvSpPr>
        <p:spPr bwMode="auto">
          <a:xfrm>
            <a:off x="4137025" y="4149725"/>
            <a:ext cx="384175" cy="360363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67" name="AutoShape 19"/>
          <p:cNvSpPr>
            <a:spLocks noChangeArrowheads="1"/>
          </p:cNvSpPr>
          <p:nvPr/>
        </p:nvSpPr>
        <p:spPr bwMode="auto">
          <a:xfrm>
            <a:off x="2243138" y="4170363"/>
            <a:ext cx="1560512" cy="360362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61" name="AutoShape 13"/>
          <p:cNvSpPr>
            <a:spLocks noChangeArrowheads="1"/>
          </p:cNvSpPr>
          <p:nvPr/>
        </p:nvSpPr>
        <p:spPr bwMode="auto">
          <a:xfrm>
            <a:off x="963613" y="1633538"/>
            <a:ext cx="1152525" cy="1441450"/>
          </a:xfrm>
          <a:prstGeom prst="roundRect">
            <a:avLst>
              <a:gd name="adj" fmla="val 8750"/>
            </a:avLst>
          </a:prstGeom>
          <a:solidFill>
            <a:srgbClr val="FFFF99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59" name="AutoShape 11"/>
          <p:cNvSpPr>
            <a:spLocks noChangeArrowheads="1"/>
          </p:cNvSpPr>
          <p:nvPr/>
        </p:nvSpPr>
        <p:spPr bwMode="auto">
          <a:xfrm>
            <a:off x="4125913" y="2179638"/>
            <a:ext cx="1841500" cy="3603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58" name="AutoShape 10"/>
          <p:cNvSpPr>
            <a:spLocks noChangeArrowheads="1"/>
          </p:cNvSpPr>
          <p:nvPr/>
        </p:nvSpPr>
        <p:spPr bwMode="auto">
          <a:xfrm>
            <a:off x="2217738" y="2184400"/>
            <a:ext cx="1560512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50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행렬 및 기본 연산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(2/4)</a:t>
            </a:r>
          </a:p>
        </p:txBody>
      </p:sp>
      <p:sp>
        <p:nvSpPr>
          <p:cNvPr id="1205253" name="Text Box 5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05254" name="Text Box 6"/>
          <p:cNvSpPr txBox="1">
            <a:spLocks noChangeArrowheads="1"/>
          </p:cNvSpPr>
          <p:nvPr/>
        </p:nvSpPr>
        <p:spPr bwMode="auto">
          <a:xfrm>
            <a:off x="323850" y="10525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536575" algn="l"/>
              </a:tabLst>
            </a:pPr>
            <a:r>
              <a:rPr lang="en-US" altLang="ko-KR" sz="2000">
                <a:ea typeface="HY헤드라인M" pitchFamily="18" charset="-127"/>
              </a:rPr>
              <a:t>1-2)	</a:t>
            </a:r>
            <a:r>
              <a:rPr lang="ko-KR" altLang="en-US" sz="2000">
                <a:ea typeface="HY헤드라인M" pitchFamily="18" charset="-127"/>
              </a:rPr>
              <a:t>한 행에 상수를 곱하는 기본 행렬</a:t>
            </a:r>
          </a:p>
        </p:txBody>
      </p:sp>
      <p:graphicFrame>
        <p:nvGraphicFramePr>
          <p:cNvPr id="1205255" name="Object 7"/>
          <p:cNvGraphicFramePr>
            <a:graphicFrameLocks noChangeAspect="1"/>
          </p:cNvGraphicFramePr>
          <p:nvPr/>
        </p:nvGraphicFramePr>
        <p:xfrm>
          <a:off x="966788" y="1633538"/>
          <a:ext cx="513238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67" name="Equation" r:id="rId4" imgW="2171520" imgH="609480" progId="Equation.DSMT4">
                  <p:embed/>
                </p:oleObj>
              </mc:Choice>
              <mc:Fallback>
                <p:oleObj name="Equation" r:id="rId4" imgW="2171520" imgH="609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633538"/>
                        <a:ext cx="5132387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5262" name="AutoShape 14"/>
          <p:cNvSpPr>
            <a:spLocks noChangeArrowheads="1"/>
          </p:cNvSpPr>
          <p:nvPr/>
        </p:nvSpPr>
        <p:spPr bwMode="auto">
          <a:xfrm>
            <a:off x="963613" y="4075113"/>
            <a:ext cx="1152525" cy="1441450"/>
          </a:xfrm>
          <a:prstGeom prst="roundRect">
            <a:avLst>
              <a:gd name="adj" fmla="val 8750"/>
            </a:avLst>
          </a:prstGeom>
          <a:solidFill>
            <a:srgbClr val="FFFF99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63" name="AutoShape 15"/>
          <p:cNvSpPr>
            <a:spLocks noChangeArrowheads="1"/>
          </p:cNvSpPr>
          <p:nvPr/>
        </p:nvSpPr>
        <p:spPr bwMode="auto">
          <a:xfrm>
            <a:off x="4519613" y="4149725"/>
            <a:ext cx="581025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64" name="AutoShape 16"/>
          <p:cNvSpPr>
            <a:spLocks noChangeArrowheads="1"/>
          </p:cNvSpPr>
          <p:nvPr/>
        </p:nvSpPr>
        <p:spPr bwMode="auto">
          <a:xfrm>
            <a:off x="2230438" y="5084763"/>
            <a:ext cx="1560512" cy="3603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05265" name="Text Box 17"/>
          <p:cNvSpPr txBox="1">
            <a:spLocks noChangeArrowheads="1"/>
          </p:cNvSpPr>
          <p:nvPr/>
        </p:nvSpPr>
        <p:spPr bwMode="auto">
          <a:xfrm>
            <a:off x="323850" y="349408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536575" algn="l"/>
              </a:tabLst>
            </a:pPr>
            <a:r>
              <a:rPr lang="en-US" altLang="ko-KR" sz="2000">
                <a:ea typeface="HY헤드라인M" pitchFamily="18" charset="-127"/>
              </a:rPr>
              <a:t>1-3)	</a:t>
            </a:r>
            <a:r>
              <a:rPr lang="ko-KR" altLang="en-US" sz="2000">
                <a:ea typeface="HY헤드라인M" pitchFamily="18" charset="-127"/>
              </a:rPr>
              <a:t>한 행에 다른 행을 </a:t>
            </a:r>
            <a:r>
              <a:rPr lang="en-US" altLang="ko-KR" sz="2000" i="1">
                <a:ea typeface="HY헤드라인M" pitchFamily="18" charset="-127"/>
              </a:rPr>
              <a:t>k</a:t>
            </a:r>
            <a:r>
              <a:rPr lang="ko-KR" altLang="en-US" sz="2000">
                <a:ea typeface="HY헤드라인M" pitchFamily="18" charset="-127"/>
              </a:rPr>
              <a:t>번 더하는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다른 행에 </a:t>
            </a:r>
            <a:r>
              <a:rPr lang="en-US" altLang="ko-KR" sz="2000" i="1">
                <a:ea typeface="HY헤드라인M" pitchFamily="18" charset="-127"/>
              </a:rPr>
              <a:t>k</a:t>
            </a:r>
            <a:r>
              <a:rPr lang="ko-KR" altLang="en-US" sz="2000">
                <a:ea typeface="HY헤드라인M" pitchFamily="18" charset="-127"/>
              </a:rPr>
              <a:t>를 곱하여 더하는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기본 행렬</a:t>
            </a:r>
          </a:p>
        </p:txBody>
      </p:sp>
      <p:graphicFrame>
        <p:nvGraphicFramePr>
          <p:cNvPr id="1205266" name="Object 18"/>
          <p:cNvGraphicFramePr>
            <a:graphicFrameLocks noChangeAspect="1"/>
          </p:cNvGraphicFramePr>
          <p:nvPr/>
        </p:nvGraphicFramePr>
        <p:xfrm>
          <a:off x="990600" y="4075113"/>
          <a:ext cx="65722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68" name="Equation" r:id="rId6" imgW="2781000" imgH="609480" progId="Equation.DSMT4">
                  <p:embed/>
                </p:oleObj>
              </mc:Choice>
              <mc:Fallback>
                <p:oleObj name="Equation" r:id="rId6" imgW="2781000" imgH="6094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75113"/>
                        <a:ext cx="657225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2AE049C-48EF-4995-9C01-A983342FB1E2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252370" name="AutoShape 18"/>
          <p:cNvSpPr>
            <a:spLocks noChangeArrowheads="1"/>
          </p:cNvSpPr>
          <p:nvPr/>
        </p:nvSpPr>
        <p:spPr bwMode="auto">
          <a:xfrm>
            <a:off x="4760913" y="4192588"/>
            <a:ext cx="555625" cy="132238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2369" name="AutoShape 17"/>
          <p:cNvSpPr>
            <a:spLocks noChangeArrowheads="1"/>
          </p:cNvSpPr>
          <p:nvPr/>
        </p:nvSpPr>
        <p:spPr bwMode="auto">
          <a:xfrm>
            <a:off x="1701800" y="4195763"/>
            <a:ext cx="496888" cy="1320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2368" name="AutoShape 16"/>
          <p:cNvSpPr>
            <a:spLocks noChangeArrowheads="1"/>
          </p:cNvSpPr>
          <p:nvPr/>
        </p:nvSpPr>
        <p:spPr bwMode="auto">
          <a:xfrm>
            <a:off x="2843213" y="4149725"/>
            <a:ext cx="1152525" cy="1441450"/>
          </a:xfrm>
          <a:prstGeom prst="roundRect">
            <a:avLst>
              <a:gd name="adj" fmla="val 8750"/>
            </a:avLst>
          </a:prstGeom>
          <a:solidFill>
            <a:srgbClr val="FFFF99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2364" name="AutoShape 12"/>
          <p:cNvSpPr>
            <a:spLocks noChangeArrowheads="1"/>
          </p:cNvSpPr>
          <p:nvPr/>
        </p:nvSpPr>
        <p:spPr bwMode="auto">
          <a:xfrm>
            <a:off x="4835525" y="1725613"/>
            <a:ext cx="406400" cy="1287462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2365" name="AutoShape 13"/>
          <p:cNvSpPr>
            <a:spLocks noChangeArrowheads="1"/>
          </p:cNvSpPr>
          <p:nvPr/>
        </p:nvSpPr>
        <p:spPr bwMode="auto">
          <a:xfrm>
            <a:off x="4306888" y="1735138"/>
            <a:ext cx="434975" cy="12604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2354" name="AutoShape 2"/>
          <p:cNvSpPr>
            <a:spLocks noChangeArrowheads="1"/>
          </p:cNvSpPr>
          <p:nvPr/>
        </p:nvSpPr>
        <p:spPr bwMode="auto">
          <a:xfrm>
            <a:off x="2886075" y="1633538"/>
            <a:ext cx="1152525" cy="1441450"/>
          </a:xfrm>
          <a:prstGeom prst="roundRect">
            <a:avLst>
              <a:gd name="adj" fmla="val 8750"/>
            </a:avLst>
          </a:prstGeom>
          <a:solidFill>
            <a:srgbClr val="FFFF99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2357" name="AutoShape 5"/>
          <p:cNvSpPr>
            <a:spLocks noChangeArrowheads="1"/>
          </p:cNvSpPr>
          <p:nvPr/>
        </p:nvSpPr>
        <p:spPr bwMode="auto">
          <a:xfrm>
            <a:off x="1776413" y="1736725"/>
            <a:ext cx="434975" cy="12604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2358" name="AutoShape 6"/>
          <p:cNvSpPr>
            <a:spLocks noChangeArrowheads="1"/>
          </p:cNvSpPr>
          <p:nvPr/>
        </p:nvSpPr>
        <p:spPr bwMode="auto">
          <a:xfrm>
            <a:off x="1246188" y="1722438"/>
            <a:ext cx="406400" cy="1287462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2359" name="Rectangle 7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행렬 및 기본 연산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(3/4)</a:t>
            </a:r>
          </a:p>
        </p:txBody>
      </p:sp>
      <p:sp>
        <p:nvSpPr>
          <p:cNvPr id="1252361" name="Text Box 9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52362" name="Text Box 10"/>
          <p:cNvSpPr txBox="1">
            <a:spLocks noChangeArrowheads="1"/>
          </p:cNvSpPr>
          <p:nvPr/>
        </p:nvSpPr>
        <p:spPr bwMode="auto">
          <a:xfrm>
            <a:off x="323850" y="10525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536575" algn="l"/>
              </a:tabLst>
            </a:pPr>
            <a:r>
              <a:rPr lang="en-US" altLang="ko-KR" sz="2000">
                <a:ea typeface="HY헤드라인M" pitchFamily="18" charset="-127"/>
              </a:rPr>
              <a:t>2-1)	</a:t>
            </a:r>
            <a:r>
              <a:rPr lang="ko-KR" altLang="en-US" sz="2000">
                <a:ea typeface="HY헤드라인M" pitchFamily="18" charset="-127"/>
              </a:rPr>
              <a:t>열의 순서를 바꾸는 기본 행렬</a:t>
            </a:r>
          </a:p>
        </p:txBody>
      </p:sp>
      <p:graphicFrame>
        <p:nvGraphicFramePr>
          <p:cNvPr id="1252363" name="Object 11"/>
          <p:cNvGraphicFramePr>
            <a:graphicFrameLocks noChangeAspect="1"/>
          </p:cNvGraphicFramePr>
          <p:nvPr/>
        </p:nvGraphicFramePr>
        <p:xfrm>
          <a:off x="1116013" y="1633538"/>
          <a:ext cx="48323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68" name="Equation" r:id="rId4" imgW="2044440" imgH="609480" progId="Equation.DSMT4">
                  <p:embed/>
                </p:oleObj>
              </mc:Choice>
              <mc:Fallback>
                <p:oleObj name="Equation" r:id="rId4" imgW="2044440" imgH="609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633538"/>
                        <a:ext cx="483235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366" name="Text Box 14"/>
          <p:cNvSpPr txBox="1">
            <a:spLocks noChangeArrowheads="1"/>
          </p:cNvSpPr>
          <p:nvPr/>
        </p:nvSpPr>
        <p:spPr bwMode="auto">
          <a:xfrm>
            <a:off x="323850" y="35671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536575" algn="l"/>
              </a:tabLst>
            </a:pPr>
            <a:r>
              <a:rPr lang="en-US" altLang="ko-KR" sz="2000">
                <a:ea typeface="HY헤드라인M" pitchFamily="18" charset="-127"/>
              </a:rPr>
              <a:t>2-2)	</a:t>
            </a:r>
            <a:r>
              <a:rPr lang="ko-KR" altLang="en-US" sz="2000">
                <a:ea typeface="HY헤드라인M" pitchFamily="18" charset="-127"/>
              </a:rPr>
              <a:t>한 열에 상수를 곱하는 기본 행렬</a:t>
            </a:r>
          </a:p>
        </p:txBody>
      </p:sp>
      <p:graphicFrame>
        <p:nvGraphicFramePr>
          <p:cNvPr id="1252367" name="Object 15"/>
          <p:cNvGraphicFramePr>
            <a:graphicFrameLocks noChangeAspect="1"/>
          </p:cNvGraphicFramePr>
          <p:nvPr/>
        </p:nvGraphicFramePr>
        <p:xfrm>
          <a:off x="1071563" y="4149725"/>
          <a:ext cx="492283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69" name="Equation" r:id="rId6" imgW="2082600" imgH="609480" progId="Equation.DSMT4">
                  <p:embed/>
                </p:oleObj>
              </mc:Choice>
              <mc:Fallback>
                <p:oleObj name="Equation" r:id="rId6" imgW="2082600" imgH="609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149725"/>
                        <a:ext cx="4922837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204F793D-5576-45ED-9C4B-AB846261486D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254430" name="AutoShape 30"/>
          <p:cNvSpPr>
            <a:spLocks noChangeArrowheads="1"/>
          </p:cNvSpPr>
          <p:nvPr/>
        </p:nvSpPr>
        <p:spPr bwMode="auto">
          <a:xfrm>
            <a:off x="4403725" y="2166938"/>
            <a:ext cx="588963" cy="396875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4431" name="AutoShape 31"/>
          <p:cNvSpPr>
            <a:spLocks noChangeArrowheads="1"/>
          </p:cNvSpPr>
          <p:nvPr/>
        </p:nvSpPr>
        <p:spPr bwMode="auto">
          <a:xfrm>
            <a:off x="3995738" y="2176463"/>
            <a:ext cx="411162" cy="38893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4432" name="AutoShape 32"/>
          <p:cNvSpPr>
            <a:spLocks noChangeArrowheads="1"/>
          </p:cNvSpPr>
          <p:nvPr/>
        </p:nvSpPr>
        <p:spPr bwMode="auto">
          <a:xfrm>
            <a:off x="4405313" y="2633663"/>
            <a:ext cx="588962" cy="396875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4433" name="AutoShape 33"/>
          <p:cNvSpPr>
            <a:spLocks noChangeArrowheads="1"/>
          </p:cNvSpPr>
          <p:nvPr/>
        </p:nvSpPr>
        <p:spPr bwMode="auto">
          <a:xfrm>
            <a:off x="3997325" y="2643188"/>
            <a:ext cx="411163" cy="38893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4405" name="AutoShape 5"/>
          <p:cNvSpPr>
            <a:spLocks noChangeArrowheads="1"/>
          </p:cNvSpPr>
          <p:nvPr/>
        </p:nvSpPr>
        <p:spPr bwMode="auto">
          <a:xfrm>
            <a:off x="4402138" y="1700213"/>
            <a:ext cx="588962" cy="396875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4406" name="AutoShape 6"/>
          <p:cNvSpPr>
            <a:spLocks noChangeArrowheads="1"/>
          </p:cNvSpPr>
          <p:nvPr/>
        </p:nvSpPr>
        <p:spPr bwMode="auto">
          <a:xfrm>
            <a:off x="3994150" y="1709738"/>
            <a:ext cx="411163" cy="38893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4407" name="AutoShape 7"/>
          <p:cNvSpPr>
            <a:spLocks noChangeArrowheads="1"/>
          </p:cNvSpPr>
          <p:nvPr/>
        </p:nvSpPr>
        <p:spPr bwMode="auto">
          <a:xfrm>
            <a:off x="2619375" y="1633538"/>
            <a:ext cx="1152525" cy="1441450"/>
          </a:xfrm>
          <a:prstGeom prst="roundRect">
            <a:avLst>
              <a:gd name="adj" fmla="val 8750"/>
            </a:avLst>
          </a:prstGeom>
          <a:solidFill>
            <a:srgbClr val="FFFF99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4408" name="AutoShape 8"/>
          <p:cNvSpPr>
            <a:spLocks noChangeArrowheads="1"/>
          </p:cNvSpPr>
          <p:nvPr/>
        </p:nvSpPr>
        <p:spPr bwMode="auto">
          <a:xfrm>
            <a:off x="2074863" y="1736725"/>
            <a:ext cx="434975" cy="12604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4409" name="AutoShape 9"/>
          <p:cNvSpPr>
            <a:spLocks noChangeArrowheads="1"/>
          </p:cNvSpPr>
          <p:nvPr/>
        </p:nvSpPr>
        <p:spPr bwMode="auto">
          <a:xfrm>
            <a:off x="971550" y="1722438"/>
            <a:ext cx="406400" cy="1287462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54410" name="Rectangle 10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행렬 및 기본 연산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(4/4)</a:t>
            </a:r>
          </a:p>
        </p:txBody>
      </p:sp>
      <p:sp>
        <p:nvSpPr>
          <p:cNvPr id="1254411" name="Text Box 11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254413" name="Object 13"/>
          <p:cNvGraphicFramePr>
            <a:graphicFrameLocks noChangeAspect="1"/>
          </p:cNvGraphicFramePr>
          <p:nvPr/>
        </p:nvGraphicFramePr>
        <p:xfrm>
          <a:off x="831850" y="1633538"/>
          <a:ext cx="54022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14" name="Equation" r:id="rId4" imgW="2286000" imgH="609480" progId="Equation.DSMT4">
                  <p:embed/>
                </p:oleObj>
              </mc:Choice>
              <mc:Fallback>
                <p:oleObj name="Equation" r:id="rId4" imgW="2286000" imgH="609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633538"/>
                        <a:ext cx="5402263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416" name="Text Box 16"/>
          <p:cNvSpPr txBox="1">
            <a:spLocks noChangeArrowheads="1"/>
          </p:cNvSpPr>
          <p:nvPr/>
        </p:nvSpPr>
        <p:spPr bwMode="auto">
          <a:xfrm>
            <a:off x="323850" y="10525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536575" algn="l"/>
              </a:tabLst>
            </a:pPr>
            <a:r>
              <a:rPr lang="en-US" altLang="ko-KR" sz="2000">
                <a:ea typeface="HY헤드라인M" pitchFamily="18" charset="-127"/>
              </a:rPr>
              <a:t>2-3)	</a:t>
            </a:r>
            <a:r>
              <a:rPr lang="ko-KR" altLang="en-US" sz="2000">
                <a:ea typeface="HY헤드라인M" pitchFamily="18" charset="-127"/>
              </a:rPr>
              <a:t>한 열에 다른 열을 </a:t>
            </a:r>
            <a:r>
              <a:rPr lang="en-US" altLang="ko-KR" sz="2000" i="1">
                <a:ea typeface="HY헤드라인M" pitchFamily="18" charset="-127"/>
              </a:rPr>
              <a:t>k</a:t>
            </a:r>
            <a:r>
              <a:rPr lang="ko-KR" altLang="en-US" sz="2000">
                <a:ea typeface="HY헤드라인M" pitchFamily="18" charset="-127"/>
              </a:rPr>
              <a:t>번 더하는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다른 열에 </a:t>
            </a:r>
            <a:r>
              <a:rPr lang="en-US" altLang="ko-KR" sz="2000" i="1">
                <a:ea typeface="HY헤드라인M" pitchFamily="18" charset="-127"/>
              </a:rPr>
              <a:t>k</a:t>
            </a:r>
            <a:r>
              <a:rPr lang="ko-KR" altLang="en-US" sz="2000">
                <a:ea typeface="HY헤드라인M" pitchFamily="18" charset="-127"/>
              </a:rPr>
              <a:t>를 곱하여 더하는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기본 행렬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2F02C940-4C80-4803-B662-001C7D3765D5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207298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연산과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/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 관계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(1/4)</a:t>
            </a:r>
          </a:p>
        </p:txBody>
      </p:sp>
      <p:sp>
        <p:nvSpPr>
          <p:cNvPr id="1207299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640763" cy="165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강의 노트 “</a:t>
            </a:r>
            <a:r>
              <a:rPr lang="en-US" altLang="ko-KR" sz="2000">
                <a:ea typeface="HY헤드라인M" pitchFamily="18" charset="-127"/>
              </a:rPr>
              <a:t>06”</a:t>
            </a:r>
            <a:r>
              <a:rPr lang="ko-KR" altLang="en-US" sz="2000">
                <a:ea typeface="HY헤드라인M" pitchFamily="18" charset="-127"/>
              </a:rPr>
              <a:t>에서 언급한 바와 같이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크레이머의 법칙을 사용할 경우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행렬식 계산에 많은 어려움이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반면에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기본 연산을 이용하면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역행렬과 함께 행렬식까지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역행렬을 구하면 연립 방정식을 푸는 것과 같음에 주목한다</a:t>
            </a:r>
            <a:r>
              <a:rPr lang="en-US" altLang="ko-KR" sz="2000">
                <a:ea typeface="HY헤드라인M" pitchFamily="18" charset="-127"/>
              </a:rPr>
              <a:t>.)</a:t>
            </a:r>
          </a:p>
        </p:txBody>
      </p:sp>
      <p:sp>
        <p:nvSpPr>
          <p:cNvPr id="1207301" name="Text Box 5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07302" name="Text Box 6"/>
          <p:cNvSpPr txBox="1">
            <a:spLocks noChangeArrowheads="1"/>
          </p:cNvSpPr>
          <p:nvPr/>
        </p:nvSpPr>
        <p:spPr bwMode="auto">
          <a:xfrm>
            <a:off x="323850" y="3143250"/>
            <a:ext cx="8640763" cy="2263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 관련 기본 연산을 계속하여 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단위 행렬로 만들 수 있다고 하면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그 식은 다음과 같이 정리할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/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/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/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그리고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상기 식을 사용하면 다음과 같이 역행렬을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07303" name="Object 7"/>
          <p:cNvGraphicFramePr>
            <a:graphicFrameLocks noChangeAspect="1"/>
          </p:cNvGraphicFramePr>
          <p:nvPr/>
        </p:nvGraphicFramePr>
        <p:xfrm>
          <a:off x="1042988" y="4122738"/>
          <a:ext cx="21304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05" name="Equation" r:id="rId5" imgW="901440" imgH="253800" progId="Equation.DSMT4">
                  <p:embed/>
                </p:oleObj>
              </mc:Choice>
              <mc:Fallback>
                <p:oleObj name="Equation" r:id="rId5" imgW="90144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22738"/>
                        <a:ext cx="213042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4" name="Object 8"/>
          <p:cNvGraphicFramePr>
            <a:graphicFrameLocks noChangeAspect="1"/>
          </p:cNvGraphicFramePr>
          <p:nvPr/>
        </p:nvGraphicFramePr>
        <p:xfrm>
          <a:off x="1008063" y="5491163"/>
          <a:ext cx="55800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06" name="Equation" r:id="rId7" imgW="2361960" imgH="253800" progId="Equation.DSMT4">
                  <p:embed/>
                </p:oleObj>
              </mc:Choice>
              <mc:Fallback>
                <p:oleObj name="Equation" r:id="rId7" imgW="236196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491163"/>
                        <a:ext cx="5580062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ED42498-4B45-4754-BF9A-BDE9875DC09C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256450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연산과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/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 관계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(2/4)</a:t>
            </a:r>
          </a:p>
        </p:txBody>
      </p:sp>
      <p:sp>
        <p:nvSpPr>
          <p:cNvPr id="1256452" name="Text Box 4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56453" name="Text Box 5"/>
          <p:cNvSpPr txBox="1">
            <a:spLocks noChangeArrowheads="1"/>
          </p:cNvSpPr>
          <p:nvPr/>
        </p:nvSpPr>
        <p:spPr bwMode="auto">
          <a:xfrm>
            <a:off x="323850" y="1052513"/>
            <a:ext cx="8640763" cy="2263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동일한 개념으로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열 관련 기본 연산을 계속하여 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단위 행렬로 만들 수 있다고 하면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그 식은 다음과 같이 정리할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/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/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/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그리고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상기 식을 사용하면 다음과 같이 역행렬을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56454" name="Object 6"/>
          <p:cNvGraphicFramePr>
            <a:graphicFrameLocks noChangeAspect="1"/>
          </p:cNvGraphicFramePr>
          <p:nvPr/>
        </p:nvGraphicFramePr>
        <p:xfrm>
          <a:off x="893763" y="2032000"/>
          <a:ext cx="24304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56" name="Equation" r:id="rId5" imgW="1028520" imgH="253800" progId="Equation.DSMT4">
                  <p:embed/>
                </p:oleObj>
              </mc:Choice>
              <mc:Fallback>
                <p:oleObj name="Equation" r:id="rId5" imgW="102852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032000"/>
                        <a:ext cx="2430462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6455" name="Object 7"/>
          <p:cNvGraphicFramePr>
            <a:graphicFrameLocks noChangeAspect="1"/>
          </p:cNvGraphicFramePr>
          <p:nvPr/>
        </p:nvGraphicFramePr>
        <p:xfrm>
          <a:off x="898525" y="3475038"/>
          <a:ext cx="61214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57" name="Equation" r:id="rId7" imgW="2590560" imgH="253800" progId="Equation.DSMT4">
                  <p:embed/>
                </p:oleObj>
              </mc:Choice>
              <mc:Fallback>
                <p:oleObj name="Equation" r:id="rId7" imgW="259056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475038"/>
                        <a:ext cx="612140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978D609-385A-480B-A190-ADBF198532F2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258498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연산과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/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 관계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(3/4)</a:t>
            </a:r>
          </a:p>
        </p:txBody>
      </p:sp>
      <p:sp>
        <p:nvSpPr>
          <p:cNvPr id="1258499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58500" name="Text Box 4"/>
          <p:cNvSpPr txBox="1">
            <a:spLocks noChangeArrowheads="1"/>
          </p:cNvSpPr>
          <p:nvPr/>
        </p:nvSpPr>
        <p:spPr bwMode="auto">
          <a:xfrm>
            <a:off x="323850" y="1052513"/>
            <a:ext cx="8640763" cy="128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기본 행렬로 역행렬을 구하는 과정에서 그 부산물로 행렬의 행렬식까지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기본 행렬을 사용하여 다음 조건이 성립한다고 가정하자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58503" name="Text Box 7"/>
          <p:cNvSpPr txBox="1">
            <a:spLocks noChangeArrowheads="1"/>
          </p:cNvSpPr>
          <p:nvPr/>
        </p:nvSpPr>
        <p:spPr bwMode="auto">
          <a:xfrm>
            <a:off x="323850" y="321310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그러면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행렬식의 성질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9)</a:t>
            </a:r>
            <a:r>
              <a:rPr lang="ko-KR" altLang="en-US" sz="2000">
                <a:ea typeface="HY헤드라인M" pitchFamily="18" charset="-127"/>
              </a:rPr>
              <a:t>에 의하여 다음 식이 성립한다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58506" name="Object 10"/>
          <p:cNvGraphicFramePr>
            <a:graphicFrameLocks noChangeAspect="1"/>
          </p:cNvGraphicFramePr>
          <p:nvPr/>
        </p:nvGraphicFramePr>
        <p:xfrm>
          <a:off x="841375" y="2447925"/>
          <a:ext cx="2098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512" name="Equation" r:id="rId5" imgW="888840" imgH="215640" progId="Equation.DSMT4">
                  <p:embed/>
                </p:oleObj>
              </mc:Choice>
              <mc:Fallback>
                <p:oleObj name="Equation" r:id="rId5" imgW="88884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447925"/>
                        <a:ext cx="20986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8507" name="Object 11"/>
          <p:cNvGraphicFramePr>
            <a:graphicFrameLocks noChangeAspect="1"/>
          </p:cNvGraphicFramePr>
          <p:nvPr/>
        </p:nvGraphicFramePr>
        <p:xfrm>
          <a:off x="757238" y="3706813"/>
          <a:ext cx="46783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513" name="Equation" r:id="rId7" imgW="1981080" imgH="266400" progId="Equation.DSMT4">
                  <p:embed/>
                </p:oleObj>
              </mc:Choice>
              <mc:Fallback>
                <p:oleObj name="Equation" r:id="rId7" imgW="1981080" imgH="266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706813"/>
                        <a:ext cx="467836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8508" name="Text Box 12"/>
          <p:cNvSpPr txBox="1">
            <a:spLocks noChangeArrowheads="1"/>
          </p:cNvSpPr>
          <p:nvPr/>
        </p:nvSpPr>
        <p:spPr bwMode="auto">
          <a:xfrm>
            <a:off x="323850" y="4575175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이를 </a:t>
            </a:r>
            <a:r>
              <a:rPr lang="en-US" altLang="ko-KR" sz="2000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행렬식으로 정리하면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58511" name="Object 15"/>
          <p:cNvGraphicFramePr>
            <a:graphicFrameLocks noChangeAspect="1"/>
          </p:cNvGraphicFramePr>
          <p:nvPr/>
        </p:nvGraphicFramePr>
        <p:xfrm>
          <a:off x="755650" y="5084763"/>
          <a:ext cx="45878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514" name="Equation" r:id="rId9" imgW="1942920" imgH="457200" progId="Equation.DSMT4">
                  <p:embed/>
                </p:oleObj>
              </mc:Choice>
              <mc:Fallback>
                <p:oleObj name="Equation" r:id="rId9" imgW="1942920" imgH="457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4763"/>
                        <a:ext cx="45878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DCE5794-F707-4CFC-B10E-5FD1D4F304AA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260546" name="Rectangle 2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연산과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/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 관계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(4/4)</a:t>
            </a:r>
          </a:p>
        </p:txBody>
      </p:sp>
      <p:sp>
        <p:nvSpPr>
          <p:cNvPr id="1260547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60548" name="Text Box 4"/>
          <p:cNvSpPr txBox="1">
            <a:spLocks noChangeArrowheads="1"/>
          </p:cNvSpPr>
          <p:nvPr/>
        </p:nvSpPr>
        <p:spPr bwMode="auto">
          <a:xfrm>
            <a:off x="323850" y="1052513"/>
            <a:ext cx="8640763" cy="226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그런데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기본 행렬에 대한 행렬식은 다음과 같으므로</a:t>
            </a:r>
            <a:r>
              <a:rPr lang="en-US" altLang="ko-KR" sz="2000">
                <a:ea typeface="HY헤드라인M" pitchFamily="18" charset="-127"/>
              </a:rPr>
              <a:t>, A</a:t>
            </a:r>
            <a:r>
              <a:rPr lang="ko-KR" altLang="en-US" sz="2000">
                <a:ea typeface="HY헤드라인M" pitchFamily="18" charset="-127"/>
              </a:rPr>
              <a:t>의 행렬식을 쉽게 계산할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열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간의 자리 바꾸기 </a:t>
            </a:r>
            <a:r>
              <a:rPr lang="en-US" altLang="ko-KR" sz="2000">
                <a:ea typeface="HY헤드라인M" pitchFamily="18" charset="-127"/>
              </a:rPr>
              <a:t>= -1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열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에 임의의 수 </a:t>
            </a:r>
            <a:r>
              <a:rPr lang="en-US" altLang="ko-KR" sz="2000" i="1">
                <a:ea typeface="HY헤드라인M" pitchFamily="18" charset="-127"/>
              </a:rPr>
              <a:t>k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곱하기 </a:t>
            </a:r>
            <a:r>
              <a:rPr lang="en-US" altLang="ko-KR" sz="2000">
                <a:ea typeface="HY헤드라인M" pitchFamily="18" charset="-127"/>
              </a:rPr>
              <a:t>= </a:t>
            </a:r>
            <a:r>
              <a:rPr lang="en-US" altLang="ko-KR" sz="2000" i="1">
                <a:ea typeface="HY헤드라인M" pitchFamily="18" charset="-127"/>
              </a:rPr>
              <a:t>k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열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에 다른 행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열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의 곱을 더하기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빼기</a:t>
            </a:r>
            <a:r>
              <a:rPr lang="en-US" altLang="ko-KR" sz="2000">
                <a:ea typeface="HY헤드라인M" pitchFamily="18" charset="-127"/>
              </a:rPr>
              <a:t>) = 1</a:t>
            </a:r>
            <a:endParaRPr lang="en-US" altLang="ko-KR" sz="2000" i="1"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DDB6624-388F-4B26-9F6C-8BD08381FAE7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209347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기본 행렬을 사용하여 다음 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행렬식을 구하라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09349" name="Rectangle 5"/>
          <p:cNvSpPr>
            <a:spLocks noChangeArrowheads="1"/>
          </p:cNvSpPr>
          <p:nvPr/>
        </p:nvSpPr>
        <p:spPr bwMode="auto">
          <a:xfrm>
            <a:off x="815975" y="163513"/>
            <a:ext cx="598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연산과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/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행렬식의 예제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(1/3)</a:t>
            </a:r>
          </a:p>
        </p:txBody>
      </p:sp>
      <p:sp>
        <p:nvSpPr>
          <p:cNvPr id="1209350" name="Text Box 6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209351" name="Object 7"/>
          <p:cNvGraphicFramePr>
            <a:graphicFrameLocks noChangeAspect="1"/>
          </p:cNvGraphicFramePr>
          <p:nvPr/>
        </p:nvGraphicFramePr>
        <p:xfrm>
          <a:off x="755650" y="1557338"/>
          <a:ext cx="13509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57" name="Equation" r:id="rId5" imgW="571320" imgH="380880" progId="Equation.DSMT4">
                  <p:embed/>
                </p:oleObj>
              </mc:Choice>
              <mc:Fallback>
                <p:oleObj name="Equation" r:id="rId5" imgW="571320" imgH="380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13509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52" name="Text Box 8"/>
          <p:cNvSpPr txBox="1">
            <a:spLocks noChangeArrowheads="1"/>
          </p:cNvSpPr>
          <p:nvPr/>
        </p:nvSpPr>
        <p:spPr bwMode="auto">
          <a:xfrm>
            <a:off x="323850" y="278130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1)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첫 번째 행에 </a:t>
            </a:r>
            <a:r>
              <a:rPr lang="en-US" altLang="ko-KR" sz="2000">
                <a:ea typeface="HY헤드라인M" pitchFamily="18" charset="-127"/>
              </a:rPr>
              <a:t>¼</a:t>
            </a:r>
            <a:r>
              <a:rPr lang="ko-KR" altLang="en-US" sz="2000">
                <a:ea typeface="HY헤드라인M" pitchFamily="18" charset="-127"/>
              </a:rPr>
              <a:t>을 곱한다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09353" name="Object 9"/>
          <p:cNvGraphicFramePr>
            <a:graphicFrameLocks noChangeAspect="1"/>
          </p:cNvGraphicFramePr>
          <p:nvPr/>
        </p:nvGraphicFramePr>
        <p:xfrm>
          <a:off x="900113" y="3284538"/>
          <a:ext cx="36322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58" name="Equation" r:id="rId7" imgW="1536480" imgH="406080" progId="Equation.DSMT4">
                  <p:embed/>
                </p:oleObj>
              </mc:Choice>
              <mc:Fallback>
                <p:oleObj name="Equation" r:id="rId7" imgW="1536480" imgH="406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36322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55" name="Text Box 11"/>
          <p:cNvSpPr txBox="1">
            <a:spLocks noChangeArrowheads="1"/>
          </p:cNvSpPr>
          <p:nvPr/>
        </p:nvSpPr>
        <p:spPr bwMode="auto">
          <a:xfrm>
            <a:off x="323850" y="450850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2)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P</a:t>
            </a:r>
            <a:r>
              <a:rPr lang="en-US" altLang="ko-KR" sz="2000" b="1" baseline="-25000">
                <a:ea typeface="HY헤드라인M" pitchFamily="18" charset="-127"/>
              </a:rPr>
              <a:t>1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두 번째 행에서 첫 번째 행을 세 번 뺀다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09356" name="Object 12"/>
          <p:cNvGraphicFramePr>
            <a:graphicFrameLocks noChangeAspect="1"/>
          </p:cNvGraphicFramePr>
          <p:nvPr/>
        </p:nvGraphicFramePr>
        <p:xfrm>
          <a:off x="836613" y="4983163"/>
          <a:ext cx="40227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59" name="Equation" r:id="rId9" imgW="1701720" imgH="431640" progId="Equation.DSMT4">
                  <p:embed/>
                </p:oleObj>
              </mc:Choice>
              <mc:Fallback>
                <p:oleObj name="Equation" r:id="rId9" imgW="1701720" imgH="431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983163"/>
                        <a:ext cx="40227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B50863ED-9B77-4C31-8967-AC48FE914012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262595" name="Rectangle 3"/>
          <p:cNvSpPr>
            <a:spLocks noChangeArrowheads="1"/>
          </p:cNvSpPr>
          <p:nvPr/>
        </p:nvSpPr>
        <p:spPr bwMode="auto">
          <a:xfrm>
            <a:off x="815975" y="163513"/>
            <a:ext cx="598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연산과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/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행렬식의 예제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(2/3)</a:t>
            </a:r>
          </a:p>
        </p:txBody>
      </p:sp>
      <p:sp>
        <p:nvSpPr>
          <p:cNvPr id="1262596" name="Text Box 4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62598" name="Text Box 6"/>
          <p:cNvSpPr txBox="1">
            <a:spLocks noChangeArrowheads="1"/>
          </p:cNvSpPr>
          <p:nvPr/>
        </p:nvSpPr>
        <p:spPr bwMode="auto">
          <a:xfrm>
            <a:off x="323850" y="278130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4)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P</a:t>
            </a:r>
            <a:r>
              <a:rPr lang="en-US" altLang="ko-KR" sz="2000" b="1" baseline="-25000">
                <a:ea typeface="HY헤드라인M" pitchFamily="18" charset="-127"/>
              </a:rPr>
              <a:t>3</a:t>
            </a:r>
            <a:r>
              <a:rPr lang="en-US" altLang="ko-KR" sz="2000" b="1">
                <a:ea typeface="HY헤드라인M" pitchFamily="18" charset="-127"/>
              </a:rPr>
              <a:t>P</a:t>
            </a:r>
            <a:r>
              <a:rPr lang="en-US" altLang="ko-KR" sz="2000" b="1" baseline="-25000">
                <a:ea typeface="HY헤드라인M" pitchFamily="18" charset="-127"/>
              </a:rPr>
              <a:t>2</a:t>
            </a:r>
            <a:r>
              <a:rPr lang="en-US" altLang="ko-KR" sz="2000" b="1">
                <a:ea typeface="HY헤드라인M" pitchFamily="18" charset="-127"/>
              </a:rPr>
              <a:t>P</a:t>
            </a:r>
            <a:r>
              <a:rPr lang="en-US" altLang="ko-KR" sz="2000" b="1" baseline="-25000">
                <a:ea typeface="HY헤드라인M" pitchFamily="18" charset="-127"/>
              </a:rPr>
              <a:t>1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두 번째 행에 </a:t>
            </a:r>
            <a:r>
              <a:rPr lang="en-US" altLang="ko-KR" sz="2000">
                <a:ea typeface="HY헤드라인M" pitchFamily="18" charset="-127"/>
              </a:rPr>
              <a:t>½</a:t>
            </a:r>
            <a:r>
              <a:rPr lang="ko-KR" altLang="en-US" sz="2000">
                <a:ea typeface="HY헤드라인M" pitchFamily="18" charset="-127"/>
              </a:rPr>
              <a:t>를 곱하여 첫 번째 행에서 뺀다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62600" name="Text Box 8"/>
          <p:cNvSpPr txBox="1">
            <a:spLocks noChangeArrowheads="1"/>
          </p:cNvSpPr>
          <p:nvPr/>
        </p:nvSpPr>
        <p:spPr bwMode="auto">
          <a:xfrm>
            <a:off x="323850" y="106838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3)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P</a:t>
            </a:r>
            <a:r>
              <a:rPr lang="en-US" altLang="ko-KR" sz="2000" b="1" baseline="-25000">
                <a:ea typeface="HY헤드라인M" pitchFamily="18" charset="-127"/>
              </a:rPr>
              <a:t>2</a:t>
            </a:r>
            <a:r>
              <a:rPr lang="en-US" altLang="ko-KR" sz="2000" b="1">
                <a:ea typeface="HY헤드라인M" pitchFamily="18" charset="-127"/>
              </a:rPr>
              <a:t>P</a:t>
            </a:r>
            <a:r>
              <a:rPr lang="en-US" altLang="ko-KR" sz="2000" b="1" baseline="-25000">
                <a:ea typeface="HY헤드라인M" pitchFamily="18" charset="-127"/>
              </a:rPr>
              <a:t>1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두 번째 행에 </a:t>
            </a:r>
            <a:r>
              <a:rPr lang="en-US" altLang="ko-KR" sz="2000">
                <a:ea typeface="HY헤드라인M" pitchFamily="18" charset="-127"/>
              </a:rPr>
              <a:t>-2/5</a:t>
            </a:r>
            <a:r>
              <a:rPr lang="ko-KR" altLang="en-US" sz="2000">
                <a:ea typeface="HY헤드라인M" pitchFamily="18" charset="-127"/>
              </a:rPr>
              <a:t>를 곱한다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62601" name="Object 9"/>
          <p:cNvGraphicFramePr>
            <a:graphicFrameLocks noChangeAspect="1"/>
          </p:cNvGraphicFramePr>
          <p:nvPr/>
        </p:nvGraphicFramePr>
        <p:xfrm>
          <a:off x="631825" y="1543050"/>
          <a:ext cx="44450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05" name="Equation" r:id="rId4" imgW="1879560" imgH="431640" progId="Equation.DSMT4">
                  <p:embed/>
                </p:oleObj>
              </mc:Choice>
              <mc:Fallback>
                <p:oleObj name="Equation" r:id="rId4" imgW="187956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1543050"/>
                        <a:ext cx="44450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2602" name="Object 10"/>
          <p:cNvGraphicFramePr>
            <a:graphicFrameLocks noChangeAspect="1"/>
          </p:cNvGraphicFramePr>
          <p:nvPr/>
        </p:nvGraphicFramePr>
        <p:xfrm>
          <a:off x="763588" y="3300413"/>
          <a:ext cx="43243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06" name="Equation" r:id="rId6" imgW="1828800" imgH="406080" progId="Equation.DSMT4">
                  <p:embed/>
                </p:oleObj>
              </mc:Choice>
              <mc:Fallback>
                <p:oleObj name="Equation" r:id="rId6" imgW="1828800" imgH="406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300413"/>
                        <a:ext cx="43243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2603" name="Text Box 11"/>
          <p:cNvSpPr txBox="1">
            <a:spLocks noChangeArrowheads="1"/>
          </p:cNvSpPr>
          <p:nvPr/>
        </p:nvSpPr>
        <p:spPr bwMode="auto">
          <a:xfrm>
            <a:off x="323850" y="45402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5)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P</a:t>
            </a:r>
            <a:r>
              <a:rPr lang="en-US" altLang="ko-KR" sz="2000" b="1" baseline="-25000">
                <a:ea typeface="HY헤드라인M" pitchFamily="18" charset="-127"/>
              </a:rPr>
              <a:t>4</a:t>
            </a:r>
            <a:r>
              <a:rPr lang="en-US" altLang="ko-KR" sz="2000" b="1">
                <a:ea typeface="HY헤드라인M" pitchFamily="18" charset="-127"/>
              </a:rPr>
              <a:t>P</a:t>
            </a:r>
            <a:r>
              <a:rPr lang="en-US" altLang="ko-KR" sz="2000" b="1" baseline="-25000">
                <a:ea typeface="HY헤드라인M" pitchFamily="18" charset="-127"/>
              </a:rPr>
              <a:t>3</a:t>
            </a:r>
            <a:r>
              <a:rPr lang="en-US" altLang="ko-KR" sz="2000" b="1">
                <a:ea typeface="HY헤드라인M" pitchFamily="18" charset="-127"/>
              </a:rPr>
              <a:t>P</a:t>
            </a:r>
            <a:r>
              <a:rPr lang="en-US" altLang="ko-KR" sz="2000" b="1" baseline="-25000">
                <a:ea typeface="HY헤드라인M" pitchFamily="18" charset="-127"/>
              </a:rPr>
              <a:t>2</a:t>
            </a:r>
            <a:r>
              <a:rPr lang="en-US" altLang="ko-KR" sz="2000" b="1">
                <a:ea typeface="HY헤드라인M" pitchFamily="18" charset="-127"/>
              </a:rPr>
              <a:t>P</a:t>
            </a:r>
            <a:r>
              <a:rPr lang="en-US" altLang="ko-KR" sz="2000" b="1" baseline="-25000">
                <a:ea typeface="HY헤드라인M" pitchFamily="18" charset="-127"/>
              </a:rPr>
              <a:t>1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에 뒤바뀐 단위 행렬을 곱한다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62604" name="Object 12"/>
          <p:cNvGraphicFramePr>
            <a:graphicFrameLocks noChangeAspect="1"/>
          </p:cNvGraphicFramePr>
          <p:nvPr/>
        </p:nvGraphicFramePr>
        <p:xfrm>
          <a:off x="900113" y="5119688"/>
          <a:ext cx="43846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07" name="Equation" r:id="rId8" imgW="1854000" imgH="380880" progId="Equation.DSMT4">
                  <p:embed/>
                </p:oleObj>
              </mc:Choice>
              <mc:Fallback>
                <p:oleObj name="Equation" r:id="rId8" imgW="1854000" imgH="380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19688"/>
                        <a:ext cx="43846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390CB96-68EB-400C-A013-BC3588E4429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52003" name="Rectangle 3"/>
          <p:cNvSpPr>
            <a:spLocks noChangeArrowheads="1"/>
          </p:cNvSpPr>
          <p:nvPr/>
        </p:nvSpPr>
        <p:spPr bwMode="auto">
          <a:xfrm>
            <a:off x="815975" y="163513"/>
            <a:ext cx="548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?</a:t>
            </a:r>
          </a:p>
        </p:txBody>
      </p:sp>
      <p:sp>
        <p:nvSpPr>
          <p:cNvPr id="1152004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820150" cy="116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Although I believe that you have already studied well both in your high school and in linear algebra classes, 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I will review the basic knowledge of matrices first.</a:t>
            </a:r>
          </a:p>
        </p:txBody>
      </p:sp>
      <p:sp>
        <p:nvSpPr>
          <p:cNvPr id="1152007" name="Text Box 7"/>
          <p:cNvSpPr txBox="1">
            <a:spLocks noChangeArrowheads="1"/>
          </p:cNvSpPr>
          <p:nvPr/>
        </p:nvSpPr>
        <p:spPr bwMode="auto">
          <a:xfrm>
            <a:off x="323850" y="248602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Some slides are extracted from those of Discrete Mathematics course.</a:t>
            </a:r>
          </a:p>
        </p:txBody>
      </p:sp>
      <p:sp>
        <p:nvSpPr>
          <p:cNvPr id="1152008" name="Text Box 8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8633A2FB-5C75-43EA-9CD6-BDA651CDDF17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264642" name="Rectangle 2"/>
          <p:cNvSpPr>
            <a:spLocks noChangeArrowheads="1"/>
          </p:cNvSpPr>
          <p:nvPr/>
        </p:nvSpPr>
        <p:spPr bwMode="auto">
          <a:xfrm>
            <a:off x="815975" y="163513"/>
            <a:ext cx="598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연산과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/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행렬식의 예제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(3/3)</a:t>
            </a:r>
          </a:p>
        </p:txBody>
      </p:sp>
      <p:sp>
        <p:nvSpPr>
          <p:cNvPr id="1264643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64644" name="Text Box 4"/>
          <p:cNvSpPr txBox="1">
            <a:spLocks noChangeArrowheads="1"/>
          </p:cNvSpPr>
          <p:nvPr/>
        </p:nvSpPr>
        <p:spPr bwMode="auto">
          <a:xfrm>
            <a:off x="323850" y="364490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7) </a:t>
            </a:r>
            <a:r>
              <a:rPr lang="ko-KR" altLang="en-US" sz="2000">
                <a:ea typeface="HY헤드라인M" pitchFamily="18" charset="-127"/>
              </a:rPr>
              <a:t>또한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 과정에서 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에 대한 행렬식을 다음과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64645" name="Text Box 5"/>
          <p:cNvSpPr txBox="1">
            <a:spLocks noChangeArrowheads="1"/>
          </p:cNvSpPr>
          <p:nvPr/>
        </p:nvSpPr>
        <p:spPr bwMode="auto">
          <a:xfrm>
            <a:off x="323850" y="106838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6) </a:t>
            </a:r>
            <a:r>
              <a:rPr lang="ko-KR" altLang="en-US" sz="2000">
                <a:ea typeface="HY헤드라인M" pitchFamily="18" charset="-127"/>
              </a:rPr>
              <a:t>결국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역행렬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en-US" altLang="ko-KR" sz="2000" b="1" baseline="30000">
                <a:ea typeface="HY헤드라인M" pitchFamily="18" charset="-127"/>
              </a:rPr>
              <a:t>-1</a:t>
            </a:r>
            <a:r>
              <a:rPr lang="ko-KR" altLang="en-US" sz="2000">
                <a:ea typeface="HY헤드라인M" pitchFamily="18" charset="-127"/>
              </a:rPr>
              <a:t>는 다음과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64647" name="Object 7"/>
          <p:cNvGraphicFramePr>
            <a:graphicFrameLocks noChangeAspect="1"/>
          </p:cNvGraphicFramePr>
          <p:nvPr/>
        </p:nvGraphicFramePr>
        <p:xfrm>
          <a:off x="1044575" y="4365625"/>
          <a:ext cx="59753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650" name="Equation" r:id="rId4" imgW="2527200" imgH="355320" progId="Equation.DSMT4">
                  <p:embed/>
                </p:oleObj>
              </mc:Choice>
              <mc:Fallback>
                <p:oleObj name="Equation" r:id="rId4" imgW="2527200" imgH="355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365625"/>
                        <a:ext cx="597535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4649" name="Object 9"/>
          <p:cNvGraphicFramePr>
            <a:graphicFrameLocks noChangeAspect="1"/>
          </p:cNvGraphicFramePr>
          <p:nvPr/>
        </p:nvGraphicFramePr>
        <p:xfrm>
          <a:off x="827088" y="1649413"/>
          <a:ext cx="6697662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651" name="Equation" r:id="rId6" imgW="2831760" imgH="660240" progId="Equation.DSMT4">
                  <p:embed/>
                </p:oleObj>
              </mc:Choice>
              <mc:Fallback>
                <p:oleObj name="Equation" r:id="rId6" imgW="283176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49413"/>
                        <a:ext cx="6697662" cy="156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98B8DBF-AA67-476E-B784-EAAA1702943B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306626" name="Text Box 2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다음과 같은 행렬에서</a:t>
            </a:r>
            <a:r>
              <a:rPr lang="en-US" altLang="ko-KR" sz="2000">
                <a:ea typeface="HY헤드라인M" pitchFamily="18" charset="-127"/>
              </a:rPr>
              <a:t>,</a:t>
            </a:r>
          </a:p>
        </p:txBody>
      </p:sp>
      <p:sp>
        <p:nvSpPr>
          <p:cNvPr id="1306627" name="Rectangle 3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(1/5)</a:t>
            </a:r>
          </a:p>
        </p:txBody>
      </p:sp>
      <p:sp>
        <p:nvSpPr>
          <p:cNvPr id="1306628" name="Text Box 4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306629" name="Object 5"/>
          <p:cNvGraphicFramePr>
            <a:graphicFrameLocks noChangeAspect="1"/>
          </p:cNvGraphicFramePr>
          <p:nvPr/>
        </p:nvGraphicFramePr>
        <p:xfrm>
          <a:off x="755650" y="1557338"/>
          <a:ext cx="2433638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34" name="Equation" r:id="rId5" imgW="952200" imgH="736560" progId="Equation.DSMT4">
                  <p:embed/>
                </p:oleObj>
              </mc:Choice>
              <mc:Fallback>
                <p:oleObj name="Equation" r:id="rId5" imgW="95220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2433638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6630" name="Text Box 6"/>
          <p:cNvSpPr txBox="1">
            <a:spLocks noChangeArrowheads="1"/>
          </p:cNvSpPr>
          <p:nvPr/>
        </p:nvSpPr>
        <p:spPr bwMode="auto">
          <a:xfrm>
            <a:off x="323850" y="3711575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피봇 </a:t>
            </a:r>
            <a:r>
              <a:rPr lang="en-US" altLang="ko-KR" sz="2000">
                <a:ea typeface="HY헤드라인M" pitchFamily="18" charset="-127"/>
              </a:rPr>
              <a:t>1</a:t>
            </a:r>
            <a:r>
              <a:rPr lang="ko-KR" altLang="en-US" sz="2000">
                <a:ea typeface="HY헤드라인M" pitchFamily="18" charset="-127"/>
              </a:rPr>
              <a:t>단계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첫 번째 행에            을 곱하여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 baseline="-25000">
                <a:ea typeface="HY헤드라인M" pitchFamily="18" charset="-127"/>
              </a:rPr>
              <a:t>1</a:t>
            </a:r>
            <a:r>
              <a:rPr lang="en-US" altLang="ko-KR" sz="2000" i="1" baseline="-25000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을 </a:t>
            </a:r>
            <a:r>
              <a:rPr lang="en-US" altLang="ko-KR" sz="2000">
                <a:ea typeface="HY헤드라인M" pitchFamily="18" charset="-127"/>
              </a:rPr>
              <a:t>1</a:t>
            </a:r>
            <a:r>
              <a:rPr lang="ko-KR" altLang="en-US" sz="2000">
                <a:ea typeface="HY헤드라인M" pitchFamily="18" charset="-127"/>
              </a:rPr>
              <a:t>로 만든다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06631" name="Object 7"/>
          <p:cNvGraphicFramePr>
            <a:graphicFrameLocks noChangeAspect="1"/>
          </p:cNvGraphicFramePr>
          <p:nvPr/>
        </p:nvGraphicFramePr>
        <p:xfrm>
          <a:off x="3779838" y="3695700"/>
          <a:ext cx="663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35" name="Equation" r:id="rId7" imgW="304560" imgH="266400" progId="Equation.DSMT4">
                  <p:embed/>
                </p:oleObj>
              </mc:Choice>
              <mc:Fallback>
                <p:oleObj name="Equation" r:id="rId7" imgW="30456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695700"/>
                        <a:ext cx="6635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6632" name="Object 8"/>
          <p:cNvGraphicFramePr>
            <a:graphicFrameLocks noChangeAspect="1"/>
          </p:cNvGraphicFramePr>
          <p:nvPr/>
        </p:nvGraphicFramePr>
        <p:xfrm>
          <a:off x="827088" y="4365625"/>
          <a:ext cx="22066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36" name="Equation" r:id="rId9" imgW="863280" imgH="736560" progId="Equation.DSMT4">
                  <p:embed/>
                </p:oleObj>
              </mc:Choice>
              <mc:Fallback>
                <p:oleObj name="Equation" r:id="rId9" imgW="863280" imgH="7365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2206625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6633" name="Object 9"/>
          <p:cNvGraphicFramePr>
            <a:graphicFrameLocks noChangeAspect="1"/>
          </p:cNvGraphicFramePr>
          <p:nvPr/>
        </p:nvGraphicFramePr>
        <p:xfrm>
          <a:off x="3851275" y="4365625"/>
          <a:ext cx="3763963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37" name="Equation" r:id="rId11" imgW="1473120" imgH="736560" progId="Equation.DSMT4">
                  <p:embed/>
                </p:oleObj>
              </mc:Choice>
              <mc:Fallback>
                <p:oleObj name="Equation" r:id="rId11" imgW="1473120" imgH="736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65625"/>
                        <a:ext cx="3763963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6634" name="AutoShape 10"/>
          <p:cNvSpPr>
            <a:spLocks noChangeArrowheads="1"/>
          </p:cNvSpPr>
          <p:nvPr/>
        </p:nvSpPr>
        <p:spPr bwMode="auto">
          <a:xfrm>
            <a:off x="3203575" y="4724400"/>
            <a:ext cx="433388" cy="10810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AC38B2C-5867-489E-AB62-18950196142E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266691" name="Rectangle 3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(2/5)</a:t>
            </a:r>
          </a:p>
        </p:txBody>
      </p:sp>
      <p:sp>
        <p:nvSpPr>
          <p:cNvPr id="1266692" name="Text Box 4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66694" name="Text Box 6"/>
          <p:cNvSpPr txBox="1">
            <a:spLocks noChangeArrowheads="1"/>
          </p:cNvSpPr>
          <p:nvPr/>
        </p:nvSpPr>
        <p:spPr bwMode="auto">
          <a:xfrm>
            <a:off x="323850" y="1108075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피봇 </a:t>
            </a:r>
            <a:r>
              <a:rPr lang="en-US" altLang="ko-KR" sz="2000">
                <a:ea typeface="HY헤드라인M" pitchFamily="18" charset="-127"/>
              </a:rPr>
              <a:t>1</a:t>
            </a:r>
            <a:r>
              <a:rPr lang="ko-KR" altLang="en-US" sz="2000">
                <a:ea typeface="HY헤드라인M" pitchFamily="18" charset="-127"/>
              </a:rPr>
              <a:t>단계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첫 번째 행에         을 곱하여 </a:t>
            </a:r>
            <a:r>
              <a:rPr lang="en-US" altLang="ko-KR" sz="2000" i="1">
                <a:ea typeface="HY헤드라인M" pitchFamily="18" charset="-127"/>
              </a:rPr>
              <a:t>i</a:t>
            </a:r>
            <a:r>
              <a:rPr lang="ko-KR" altLang="en-US" sz="2000">
                <a:ea typeface="HY헤드라인M" pitchFamily="18" charset="-127"/>
              </a:rPr>
              <a:t>번째 행에서 뺀다</a:t>
            </a:r>
            <a:r>
              <a:rPr lang="en-US" altLang="ko-KR" sz="2000">
                <a:ea typeface="HY헤드라인M" pitchFamily="18" charset="-127"/>
              </a:rPr>
              <a:t>. (</a:t>
            </a:r>
            <a:r>
              <a:rPr lang="en-US" altLang="ko-KR" sz="2000" i="1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en-US" altLang="ko-KR" sz="2000">
                <a:ea typeface="HY헤드라인M" pitchFamily="18" charset="-127"/>
                <a:sym typeface="Symbol" pitchFamily="18" charset="2"/>
              </a:rPr>
              <a:t></a:t>
            </a:r>
            <a:r>
              <a:rPr lang="en-US" altLang="ko-KR" sz="2000">
                <a:ea typeface="HY헤드라인M" pitchFamily="18" charset="-127"/>
              </a:rPr>
              <a:t> 1)</a:t>
            </a:r>
          </a:p>
        </p:txBody>
      </p:sp>
      <p:graphicFrame>
        <p:nvGraphicFramePr>
          <p:cNvPr id="1266696" name="Object 8"/>
          <p:cNvGraphicFramePr>
            <a:graphicFrameLocks noChangeAspect="1"/>
          </p:cNvGraphicFramePr>
          <p:nvPr/>
        </p:nvGraphicFramePr>
        <p:xfrm>
          <a:off x="874713" y="1793875"/>
          <a:ext cx="2109787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09" name="Equation" r:id="rId5" imgW="825480" imgH="711000" progId="Equation.DSMT4">
                  <p:embed/>
                </p:oleObj>
              </mc:Choice>
              <mc:Fallback>
                <p:oleObj name="Equation" r:id="rId5" imgW="825480" imgH="711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793875"/>
                        <a:ext cx="2109787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6697" name="Object 9"/>
          <p:cNvGraphicFramePr>
            <a:graphicFrameLocks noChangeAspect="1"/>
          </p:cNvGraphicFramePr>
          <p:nvPr/>
        </p:nvGraphicFramePr>
        <p:xfrm>
          <a:off x="3932238" y="1762125"/>
          <a:ext cx="4541837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10" name="Equation" r:id="rId7" imgW="1777680" imgH="736560" progId="Equation.DSMT4">
                  <p:embed/>
                </p:oleObj>
              </mc:Choice>
              <mc:Fallback>
                <p:oleObj name="Equation" r:id="rId7" imgW="1777680" imgH="736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1762125"/>
                        <a:ext cx="4541837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6698" name="AutoShape 10"/>
          <p:cNvSpPr>
            <a:spLocks noChangeArrowheads="1"/>
          </p:cNvSpPr>
          <p:nvPr/>
        </p:nvSpPr>
        <p:spPr bwMode="auto">
          <a:xfrm>
            <a:off x="3203575" y="2120900"/>
            <a:ext cx="433388" cy="10810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66699" name="Text Box 11"/>
          <p:cNvSpPr txBox="1">
            <a:spLocks noChangeArrowheads="1"/>
          </p:cNvSpPr>
          <p:nvPr/>
        </p:nvSpPr>
        <p:spPr bwMode="auto">
          <a:xfrm>
            <a:off x="323850" y="38544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피봇 </a:t>
            </a:r>
            <a:r>
              <a:rPr lang="en-US" altLang="ko-KR" sz="2000">
                <a:ea typeface="HY헤드라인M" pitchFamily="18" charset="-127"/>
              </a:rPr>
              <a:t>1</a:t>
            </a:r>
            <a:r>
              <a:rPr lang="ko-KR" altLang="en-US" sz="2000">
                <a:ea typeface="HY헤드라인M" pitchFamily="18" charset="-127"/>
              </a:rPr>
              <a:t>단계 정리</a:t>
            </a:r>
            <a:r>
              <a:rPr lang="en-US" altLang="ko-KR" sz="2000">
                <a:ea typeface="HY헤드라인M" pitchFamily="18" charset="-127"/>
              </a:rPr>
              <a:t>: </a:t>
            </a:r>
            <a:r>
              <a:rPr lang="ko-KR" altLang="en-US" sz="2000">
                <a:ea typeface="HY헤드라인M" pitchFamily="18" charset="-127"/>
              </a:rPr>
              <a:t>적용되는 기본 행렬 두 개와 그 결과 형렬은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66704" name="Object 16"/>
          <p:cNvGraphicFramePr>
            <a:graphicFrameLocks noChangeAspect="1"/>
          </p:cNvGraphicFramePr>
          <p:nvPr/>
        </p:nvGraphicFramePr>
        <p:xfrm>
          <a:off x="2124075" y="4365625"/>
          <a:ext cx="15843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11" name="Equation" r:id="rId9" imgW="863280" imgH="736560" progId="Equation.DSMT4">
                  <p:embed/>
                </p:oleObj>
              </mc:Choice>
              <mc:Fallback>
                <p:oleObj name="Equation" r:id="rId9" imgW="863280" imgH="7365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365625"/>
                        <a:ext cx="1584325" cy="1352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6705" name="Object 17"/>
          <p:cNvGraphicFramePr>
            <a:graphicFrameLocks noChangeAspect="1"/>
          </p:cNvGraphicFramePr>
          <p:nvPr/>
        </p:nvGraphicFramePr>
        <p:xfrm>
          <a:off x="466725" y="4365625"/>
          <a:ext cx="158432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12" name="Equation" r:id="rId11" imgW="825480" imgH="711000" progId="Equation.DSMT4">
                  <p:embed/>
                </p:oleObj>
              </mc:Choice>
              <mc:Fallback>
                <p:oleObj name="Equation" r:id="rId11" imgW="825480" imgH="7110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365625"/>
                        <a:ext cx="1584325" cy="13668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6706" name="Object 18"/>
          <p:cNvGraphicFramePr>
            <a:graphicFrameLocks noChangeAspect="1"/>
          </p:cNvGraphicFramePr>
          <p:nvPr/>
        </p:nvGraphicFramePr>
        <p:xfrm>
          <a:off x="4211638" y="4292600"/>
          <a:ext cx="475297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13" name="Equation" r:id="rId12" imgW="2082600" imgH="736560" progId="Equation.DSMT4">
                  <p:embed/>
                </p:oleObj>
              </mc:Choice>
              <mc:Fallback>
                <p:oleObj name="Equation" r:id="rId12" imgW="2082600" imgH="73656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292600"/>
                        <a:ext cx="4752975" cy="1682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6708" name="Object 20"/>
          <p:cNvGraphicFramePr>
            <a:graphicFrameLocks noChangeAspect="1"/>
          </p:cNvGraphicFramePr>
          <p:nvPr/>
        </p:nvGraphicFramePr>
        <p:xfrm>
          <a:off x="3800475" y="1125538"/>
          <a:ext cx="4143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14" name="Equation" r:id="rId14" imgW="190440" imgH="190440" progId="Equation.DSMT4">
                  <p:embed/>
                </p:oleObj>
              </mc:Choice>
              <mc:Fallback>
                <p:oleObj name="Equation" r:id="rId14" imgW="190440" imgH="1904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1125538"/>
                        <a:ext cx="414338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77B8139-C7BD-4DA5-8C0C-FD7ECE34F833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268738" name="Rectangle 2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(3/5)</a:t>
            </a:r>
          </a:p>
        </p:txBody>
      </p:sp>
      <p:sp>
        <p:nvSpPr>
          <p:cNvPr id="1268739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68740" name="Text Box 4"/>
          <p:cNvSpPr txBox="1">
            <a:spLocks noChangeArrowheads="1"/>
          </p:cNvSpPr>
          <p:nvPr/>
        </p:nvSpPr>
        <p:spPr bwMode="auto">
          <a:xfrm>
            <a:off x="323850" y="1108075"/>
            <a:ext cx="8640763" cy="1354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피봇 </a:t>
            </a:r>
            <a:r>
              <a:rPr lang="en-US" altLang="ko-KR" sz="2000">
                <a:ea typeface="HY헤드라인M" pitchFamily="18" charset="-127"/>
              </a:rPr>
              <a:t>2</a:t>
            </a:r>
            <a:r>
              <a:rPr lang="ko-KR" altLang="en-US" sz="2000">
                <a:ea typeface="HY헤드라인M" pitchFamily="18" charset="-127"/>
              </a:rPr>
              <a:t>단계</a:t>
            </a:r>
            <a:r>
              <a:rPr lang="en-US" altLang="ko-KR" sz="2000">
                <a:ea typeface="HY헤드라인M" pitchFamily="18" charset="-127"/>
              </a:rPr>
              <a:t>: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1) </a:t>
            </a:r>
            <a:r>
              <a:rPr lang="ko-KR" altLang="en-US" sz="2000">
                <a:ea typeface="HY헤드라인M" pitchFamily="18" charset="-127"/>
              </a:rPr>
              <a:t>두 번째 행에              을 곱하여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 baseline="-25000">
                <a:ea typeface="HY헤드라인M" pitchFamily="18" charset="-127"/>
              </a:rPr>
              <a:t>2,</a:t>
            </a:r>
            <a:r>
              <a:rPr lang="en-US" altLang="ko-KR" sz="2000" i="1" baseline="-25000">
                <a:ea typeface="HY헤드라인M" pitchFamily="18" charset="-127"/>
              </a:rPr>
              <a:t>n</a:t>
            </a:r>
            <a:r>
              <a:rPr lang="en-US" altLang="ko-KR" sz="2000" baseline="-25000">
                <a:ea typeface="HY헤드라인M" pitchFamily="18" charset="-127"/>
              </a:rPr>
              <a:t>-1</a:t>
            </a:r>
            <a:r>
              <a:rPr lang="ko-KR" altLang="en-US" sz="2000">
                <a:ea typeface="HY헤드라인M" pitchFamily="18" charset="-127"/>
              </a:rPr>
              <a:t>을 </a:t>
            </a:r>
            <a:r>
              <a:rPr lang="en-US" altLang="ko-KR" sz="2000">
                <a:ea typeface="HY헤드라인M" pitchFamily="18" charset="-127"/>
              </a:rPr>
              <a:t>1</a:t>
            </a:r>
            <a:r>
              <a:rPr lang="ko-KR" altLang="en-US" sz="2000">
                <a:ea typeface="HY헤드라인M" pitchFamily="18" charset="-127"/>
              </a:rPr>
              <a:t>로 만든다</a:t>
            </a:r>
            <a:r>
              <a:rPr lang="en-US" altLang="ko-KR" sz="2000">
                <a:ea typeface="HY헤드라인M" pitchFamily="18" charset="-127"/>
              </a:rPr>
              <a:t>.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2) </a:t>
            </a:r>
            <a:r>
              <a:rPr lang="ko-KR" altLang="en-US" sz="2000">
                <a:ea typeface="HY헤드라인M" pitchFamily="18" charset="-127"/>
              </a:rPr>
              <a:t>두 번째 행에         을 곱하여 </a:t>
            </a:r>
            <a:r>
              <a:rPr lang="en-US" altLang="ko-KR" sz="2000" i="1">
                <a:ea typeface="HY헤드라인M" pitchFamily="18" charset="-127"/>
              </a:rPr>
              <a:t>i</a:t>
            </a:r>
            <a:r>
              <a:rPr lang="ko-KR" altLang="en-US" sz="2000">
                <a:ea typeface="HY헤드라인M" pitchFamily="18" charset="-127"/>
              </a:rPr>
              <a:t>번째 행에서 뺀다</a:t>
            </a:r>
            <a:r>
              <a:rPr lang="en-US" altLang="ko-KR" sz="2000">
                <a:ea typeface="HY헤드라인M" pitchFamily="18" charset="-127"/>
              </a:rPr>
              <a:t>. (</a:t>
            </a:r>
            <a:r>
              <a:rPr lang="en-US" altLang="ko-KR" sz="2000" i="1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en-US" altLang="ko-KR" sz="2000">
                <a:ea typeface="HY헤드라인M" pitchFamily="18" charset="-127"/>
                <a:sym typeface="Symbol" pitchFamily="18" charset="2"/>
              </a:rPr>
              <a:t></a:t>
            </a:r>
            <a:r>
              <a:rPr lang="en-US" altLang="ko-KR" sz="2000">
                <a:ea typeface="HY헤드라인M" pitchFamily="18" charset="-127"/>
              </a:rPr>
              <a:t> 2)</a:t>
            </a:r>
          </a:p>
        </p:txBody>
      </p:sp>
      <p:sp>
        <p:nvSpPr>
          <p:cNvPr id="1268745" name="Text Box 9"/>
          <p:cNvSpPr txBox="1">
            <a:spLocks noChangeArrowheads="1"/>
          </p:cNvSpPr>
          <p:nvPr/>
        </p:nvSpPr>
        <p:spPr bwMode="auto">
          <a:xfrm>
            <a:off x="323850" y="263683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피봇 </a:t>
            </a:r>
            <a:r>
              <a:rPr lang="en-US" altLang="ko-KR" sz="2000">
                <a:ea typeface="HY헤드라인M" pitchFamily="18" charset="-127"/>
              </a:rPr>
              <a:t>2</a:t>
            </a:r>
            <a:r>
              <a:rPr lang="ko-KR" altLang="en-US" sz="2000">
                <a:ea typeface="HY헤드라인M" pitchFamily="18" charset="-127"/>
              </a:rPr>
              <a:t>단계 정리</a:t>
            </a:r>
            <a:r>
              <a:rPr lang="en-US" altLang="ko-KR" sz="2000">
                <a:ea typeface="HY헤드라인M" pitchFamily="18" charset="-127"/>
              </a:rPr>
              <a:t>: </a:t>
            </a:r>
            <a:r>
              <a:rPr lang="ko-KR" altLang="en-US" sz="2000">
                <a:ea typeface="HY헤드라인M" pitchFamily="18" charset="-127"/>
              </a:rPr>
              <a:t>적용되는 기본 행렬 두 개와 그 결과 형렬은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68746" name="Object 10"/>
          <p:cNvGraphicFramePr>
            <a:graphicFrameLocks noChangeAspect="1"/>
          </p:cNvGraphicFramePr>
          <p:nvPr/>
        </p:nvGraphicFramePr>
        <p:xfrm>
          <a:off x="2655888" y="3167063"/>
          <a:ext cx="18446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51" name="Equation" r:id="rId5" imgW="977760" imgH="761760" progId="Equation.DSMT4">
                  <p:embed/>
                </p:oleObj>
              </mc:Choice>
              <mc:Fallback>
                <p:oleObj name="Equation" r:id="rId5" imgW="977760" imgH="7617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3167063"/>
                        <a:ext cx="1844675" cy="14398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8747" name="Object 11"/>
          <p:cNvGraphicFramePr>
            <a:graphicFrameLocks noChangeAspect="1"/>
          </p:cNvGraphicFramePr>
          <p:nvPr/>
        </p:nvGraphicFramePr>
        <p:xfrm>
          <a:off x="746125" y="3168650"/>
          <a:ext cx="1857375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52" name="Equation" r:id="rId7" imgW="914400" imgH="711000" progId="Equation.DSMT4">
                  <p:embed/>
                </p:oleObj>
              </mc:Choice>
              <mc:Fallback>
                <p:oleObj name="Equation" r:id="rId7" imgW="914400" imgH="7110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168650"/>
                        <a:ext cx="1857375" cy="14462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8748" name="Object 12"/>
          <p:cNvGraphicFramePr>
            <a:graphicFrameLocks noChangeAspect="1"/>
          </p:cNvGraphicFramePr>
          <p:nvPr/>
        </p:nvGraphicFramePr>
        <p:xfrm>
          <a:off x="781050" y="4724400"/>
          <a:ext cx="5303838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53" name="Equation" r:id="rId9" imgW="2323800" imgH="736560" progId="Equation.DSMT4">
                  <p:embed/>
                </p:oleObj>
              </mc:Choice>
              <mc:Fallback>
                <p:oleObj name="Equation" r:id="rId9" imgW="2323800" imgH="7365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724400"/>
                        <a:ext cx="5303838" cy="16827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8749" name="Object 13"/>
          <p:cNvGraphicFramePr>
            <a:graphicFrameLocks noChangeAspect="1"/>
          </p:cNvGraphicFramePr>
          <p:nvPr/>
        </p:nvGraphicFramePr>
        <p:xfrm>
          <a:off x="2581275" y="1466850"/>
          <a:ext cx="8842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54" name="Equation" r:id="rId11" imgW="406080" imgH="266400" progId="Equation.DSMT4">
                  <p:embed/>
                </p:oleObj>
              </mc:Choice>
              <mc:Fallback>
                <p:oleObj name="Equation" r:id="rId11" imgW="406080" imgH="266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1466850"/>
                        <a:ext cx="884238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8750" name="Object 14"/>
          <p:cNvGraphicFramePr>
            <a:graphicFrameLocks noChangeAspect="1"/>
          </p:cNvGraphicFramePr>
          <p:nvPr/>
        </p:nvGraphicFramePr>
        <p:xfrm>
          <a:off x="2486025" y="2062163"/>
          <a:ext cx="5794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55" name="Equation" r:id="rId13" imgW="266400" imgH="203040" progId="Equation.DSMT4">
                  <p:embed/>
                </p:oleObj>
              </mc:Choice>
              <mc:Fallback>
                <p:oleObj name="Equation" r:id="rId13" imgW="266400" imgH="203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2062163"/>
                        <a:ext cx="57943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F422B3A-25F9-4456-82E5-FD5CD119CB13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270786" name="Rectangle 2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(4/5)</a:t>
            </a:r>
          </a:p>
        </p:txBody>
      </p:sp>
      <p:sp>
        <p:nvSpPr>
          <p:cNvPr id="1270787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70788" name="Text Box 4"/>
          <p:cNvSpPr txBox="1">
            <a:spLocks noChangeArrowheads="1"/>
          </p:cNvSpPr>
          <p:nvPr/>
        </p:nvSpPr>
        <p:spPr bwMode="auto">
          <a:xfrm>
            <a:off x="323850" y="1108075"/>
            <a:ext cx="8640763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상기 과정을 </a:t>
            </a:r>
            <a:r>
              <a:rPr lang="en-US" altLang="ko-KR" sz="2000">
                <a:ea typeface="HY헤드라인M" pitchFamily="18" charset="-127"/>
              </a:rPr>
              <a:t>n </a:t>
            </a:r>
            <a:r>
              <a:rPr lang="ko-KR" altLang="en-US" sz="2000">
                <a:ea typeface="HY헤드라인M" pitchFamily="18" charset="-127"/>
              </a:rPr>
              <a:t>단계 반복하면 다음과 같은 행렬을 얻는다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70792" name="Object 8"/>
          <p:cNvGraphicFramePr>
            <a:graphicFrameLocks noChangeAspect="1"/>
          </p:cNvGraphicFramePr>
          <p:nvPr/>
        </p:nvGraphicFramePr>
        <p:xfrm>
          <a:off x="900113" y="1773238"/>
          <a:ext cx="223202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99" name="Equation" r:id="rId5" imgW="812520" imgH="634680" progId="Equation.DSMT4">
                  <p:embed/>
                </p:oleObj>
              </mc:Choice>
              <mc:Fallback>
                <p:oleObj name="Equation" r:id="rId5" imgW="812520" imgH="634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2232025" cy="17446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795" name="Text Box 11"/>
          <p:cNvSpPr txBox="1">
            <a:spLocks noChangeArrowheads="1"/>
          </p:cNvSpPr>
          <p:nvPr/>
        </p:nvSpPr>
        <p:spPr bwMode="auto">
          <a:xfrm>
            <a:off x="323850" y="3865563"/>
            <a:ext cx="8640763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마지막으로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다음 기본 행렬을 곱해 단위 행렬을 얻는다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70797" name="Object 13"/>
          <p:cNvGraphicFramePr>
            <a:graphicFrameLocks noChangeAspect="1"/>
          </p:cNvGraphicFramePr>
          <p:nvPr/>
        </p:nvGraphicFramePr>
        <p:xfrm>
          <a:off x="900113" y="4492625"/>
          <a:ext cx="2232025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00" name="Equation" r:id="rId7" imgW="812520" imgH="634680" progId="Equation.DSMT4">
                  <p:embed/>
                </p:oleObj>
              </mc:Choice>
              <mc:Fallback>
                <p:oleObj name="Equation" r:id="rId7" imgW="812520" imgH="6346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92625"/>
                        <a:ext cx="2232025" cy="17446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798" name="Object 14"/>
          <p:cNvGraphicFramePr>
            <a:graphicFrameLocks noChangeAspect="1"/>
          </p:cNvGraphicFramePr>
          <p:nvPr/>
        </p:nvGraphicFramePr>
        <p:xfrm>
          <a:off x="4284663" y="4437063"/>
          <a:ext cx="223202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01" name="Equation" r:id="rId8" imgW="812520" imgH="634680" progId="Equation.DSMT4">
                  <p:embed/>
                </p:oleObj>
              </mc:Choice>
              <mc:Fallback>
                <p:oleObj name="Equation" r:id="rId8" imgW="812520" imgH="6346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437063"/>
                        <a:ext cx="2232025" cy="17446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799" name="AutoShape 15"/>
          <p:cNvSpPr>
            <a:spLocks noChangeArrowheads="1"/>
          </p:cNvSpPr>
          <p:nvPr/>
        </p:nvSpPr>
        <p:spPr bwMode="auto">
          <a:xfrm>
            <a:off x="3492500" y="4868863"/>
            <a:ext cx="433388" cy="10810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136F7AB-49A2-4858-99DD-BB9F4CB2338F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272834" name="Rectangle 2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(5/5)</a:t>
            </a:r>
          </a:p>
        </p:txBody>
      </p:sp>
      <p:sp>
        <p:nvSpPr>
          <p:cNvPr id="1272835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72836" name="Text Box 4"/>
          <p:cNvSpPr txBox="1">
            <a:spLocks noChangeArrowheads="1"/>
          </p:cNvSpPr>
          <p:nvPr/>
        </p:nvSpPr>
        <p:spPr bwMode="auto">
          <a:xfrm>
            <a:off x="323850" y="1108075"/>
            <a:ext cx="8640763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역행렬은 각 피봇 단계에서 적용한 기본 행렬들을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그때 그때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차례로 곱하여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272841" name="Object 9"/>
          <p:cNvGraphicFramePr>
            <a:graphicFrameLocks noChangeAspect="1"/>
          </p:cNvGraphicFramePr>
          <p:nvPr/>
        </p:nvGraphicFramePr>
        <p:xfrm>
          <a:off x="611188" y="2174875"/>
          <a:ext cx="81788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42" name="Equation" r:id="rId5" imgW="4457520" imgH="761760" progId="Equation.DSMT4">
                  <p:embed/>
                </p:oleObj>
              </mc:Choice>
              <mc:Fallback>
                <p:oleObj name="Equation" r:id="rId5" imgW="4457520" imgH="7617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74875"/>
                        <a:ext cx="8178800" cy="13985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2845" name="Freeform 13"/>
          <p:cNvSpPr>
            <a:spLocks/>
          </p:cNvSpPr>
          <p:nvPr/>
        </p:nvSpPr>
        <p:spPr bwMode="auto">
          <a:xfrm>
            <a:off x="6588125" y="3500438"/>
            <a:ext cx="1512888" cy="658812"/>
          </a:xfrm>
          <a:custGeom>
            <a:avLst/>
            <a:gdLst/>
            <a:ahLst/>
            <a:cxnLst>
              <a:cxn ang="0">
                <a:pos x="953" y="0"/>
              </a:cxn>
              <a:cxn ang="0">
                <a:pos x="454" y="408"/>
              </a:cxn>
              <a:cxn ang="0">
                <a:pos x="0" y="45"/>
              </a:cxn>
            </a:cxnLst>
            <a:rect l="0" t="0" r="r" b="b"/>
            <a:pathLst>
              <a:path w="953" h="415">
                <a:moveTo>
                  <a:pt x="953" y="0"/>
                </a:moveTo>
                <a:cubicBezTo>
                  <a:pt x="783" y="200"/>
                  <a:pt x="613" y="401"/>
                  <a:pt x="454" y="408"/>
                </a:cubicBezTo>
                <a:cubicBezTo>
                  <a:pt x="295" y="415"/>
                  <a:pt x="147" y="230"/>
                  <a:pt x="0" y="45"/>
                </a:cubicBezTo>
              </a:path>
            </a:pathLst>
          </a:custGeom>
          <a:noFill/>
          <a:ln w="38100" cap="flat" cmpd="sng">
            <a:solidFill>
              <a:srgbClr val="9933FF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72846" name="Freeform 14"/>
          <p:cNvSpPr>
            <a:spLocks/>
          </p:cNvSpPr>
          <p:nvPr/>
        </p:nvSpPr>
        <p:spPr bwMode="auto">
          <a:xfrm>
            <a:off x="4859338" y="3571875"/>
            <a:ext cx="1512887" cy="658813"/>
          </a:xfrm>
          <a:custGeom>
            <a:avLst/>
            <a:gdLst/>
            <a:ahLst/>
            <a:cxnLst>
              <a:cxn ang="0">
                <a:pos x="953" y="0"/>
              </a:cxn>
              <a:cxn ang="0">
                <a:pos x="454" y="408"/>
              </a:cxn>
              <a:cxn ang="0">
                <a:pos x="0" y="45"/>
              </a:cxn>
            </a:cxnLst>
            <a:rect l="0" t="0" r="r" b="b"/>
            <a:pathLst>
              <a:path w="953" h="415">
                <a:moveTo>
                  <a:pt x="953" y="0"/>
                </a:moveTo>
                <a:cubicBezTo>
                  <a:pt x="783" y="200"/>
                  <a:pt x="613" y="401"/>
                  <a:pt x="454" y="408"/>
                </a:cubicBezTo>
                <a:cubicBezTo>
                  <a:pt x="295" y="415"/>
                  <a:pt x="147" y="230"/>
                  <a:pt x="0" y="45"/>
                </a:cubicBezTo>
              </a:path>
            </a:pathLst>
          </a:custGeom>
          <a:noFill/>
          <a:ln w="38100" cap="flat" cmpd="sng">
            <a:solidFill>
              <a:srgbClr val="9933FF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72847" name="Freeform 15"/>
          <p:cNvSpPr>
            <a:spLocks/>
          </p:cNvSpPr>
          <p:nvPr/>
        </p:nvSpPr>
        <p:spPr bwMode="auto">
          <a:xfrm>
            <a:off x="2916238" y="3571875"/>
            <a:ext cx="1512887" cy="658813"/>
          </a:xfrm>
          <a:custGeom>
            <a:avLst/>
            <a:gdLst/>
            <a:ahLst/>
            <a:cxnLst>
              <a:cxn ang="0">
                <a:pos x="953" y="0"/>
              </a:cxn>
              <a:cxn ang="0">
                <a:pos x="454" y="408"/>
              </a:cxn>
              <a:cxn ang="0">
                <a:pos x="0" y="45"/>
              </a:cxn>
            </a:cxnLst>
            <a:rect l="0" t="0" r="r" b="b"/>
            <a:pathLst>
              <a:path w="953" h="415">
                <a:moveTo>
                  <a:pt x="953" y="0"/>
                </a:moveTo>
                <a:cubicBezTo>
                  <a:pt x="783" y="200"/>
                  <a:pt x="613" y="401"/>
                  <a:pt x="454" y="408"/>
                </a:cubicBezTo>
                <a:cubicBezTo>
                  <a:pt x="295" y="415"/>
                  <a:pt x="147" y="230"/>
                  <a:pt x="0" y="45"/>
                </a:cubicBezTo>
              </a:path>
            </a:pathLst>
          </a:custGeom>
          <a:noFill/>
          <a:ln w="38100" cap="flat" cmpd="sng">
            <a:solidFill>
              <a:srgbClr val="9933FF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72848" name="Freeform 16"/>
          <p:cNvSpPr>
            <a:spLocks/>
          </p:cNvSpPr>
          <p:nvPr/>
        </p:nvSpPr>
        <p:spPr bwMode="auto">
          <a:xfrm>
            <a:off x="1258888" y="3597275"/>
            <a:ext cx="1368425" cy="658813"/>
          </a:xfrm>
          <a:custGeom>
            <a:avLst/>
            <a:gdLst/>
            <a:ahLst/>
            <a:cxnLst>
              <a:cxn ang="0">
                <a:pos x="953" y="0"/>
              </a:cxn>
              <a:cxn ang="0">
                <a:pos x="454" y="408"/>
              </a:cxn>
              <a:cxn ang="0">
                <a:pos x="0" y="45"/>
              </a:cxn>
            </a:cxnLst>
            <a:rect l="0" t="0" r="r" b="b"/>
            <a:pathLst>
              <a:path w="953" h="415">
                <a:moveTo>
                  <a:pt x="953" y="0"/>
                </a:moveTo>
                <a:cubicBezTo>
                  <a:pt x="783" y="200"/>
                  <a:pt x="613" y="401"/>
                  <a:pt x="454" y="408"/>
                </a:cubicBezTo>
                <a:cubicBezTo>
                  <a:pt x="295" y="415"/>
                  <a:pt x="147" y="230"/>
                  <a:pt x="0" y="45"/>
                </a:cubicBezTo>
              </a:path>
            </a:pathLst>
          </a:custGeom>
          <a:noFill/>
          <a:ln w="38100" cap="flat" cmpd="sng">
            <a:solidFill>
              <a:srgbClr val="9933FF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1C69933-6410-4118-BC67-EAFD418964A3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213444" name="Rectangle 4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</a:t>
            </a:r>
          </a:p>
        </p:txBody>
      </p:sp>
      <p:sp>
        <p:nvSpPr>
          <p:cNvPr id="1213445" name="Text Box 5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13447" name="Rectangle 7"/>
          <p:cNvSpPr>
            <a:spLocks noChangeArrowheads="1"/>
          </p:cNvSpPr>
          <p:nvPr/>
        </p:nvSpPr>
        <p:spPr bwMode="auto">
          <a:xfrm>
            <a:off x="323850" y="831850"/>
            <a:ext cx="8640763" cy="5562600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 anchor="ctr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b="1"/>
              <a:t>procedure</a:t>
            </a:r>
            <a:r>
              <a:rPr kumimoji="0" lang="en-US" altLang="ko-KR"/>
              <a:t> </a:t>
            </a:r>
            <a:r>
              <a:rPr kumimoji="0" lang="en-US" altLang="ko-KR" i="1"/>
              <a:t>inverse</a:t>
            </a:r>
            <a:r>
              <a:rPr kumimoji="0" lang="en-US" altLang="ko-KR"/>
              <a:t>(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: real numbers, </a:t>
            </a:r>
            <a:r>
              <a:rPr kumimoji="0" lang="en-US" altLang="ko-KR" i="1"/>
              <a:t>n</a:t>
            </a:r>
            <a:r>
              <a:rPr kumimoji="0" lang="en-US" altLang="ko-KR"/>
              <a:t>: integer)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{ [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is an </a:t>
            </a:r>
            <a:r>
              <a:rPr kumimoji="0" lang="en-US" altLang="ko-KR" i="1"/>
              <a:t>n</a:t>
            </a:r>
            <a:r>
              <a:rPr kumimoji="0" lang="en-US" altLang="ko-KR"/>
              <a:t>x</a:t>
            </a:r>
            <a:r>
              <a:rPr kumimoji="0" lang="en-US" altLang="ko-KR" i="1"/>
              <a:t>n</a:t>
            </a:r>
            <a:r>
              <a:rPr kumimoji="0" lang="en-US" altLang="ko-KR"/>
              <a:t> matrix. (1 </a:t>
            </a:r>
            <a:r>
              <a:rPr kumimoji="0" lang="en-US" altLang="ko-KR">
                <a:sym typeface="Symbol" pitchFamily="18" charset="2"/>
              </a:rPr>
              <a:t></a:t>
            </a:r>
            <a:r>
              <a:rPr kumimoji="0" lang="en-US" altLang="ko-KR"/>
              <a:t> </a:t>
            </a:r>
            <a:r>
              <a:rPr kumimoji="0" lang="en-US" altLang="ko-KR" i="1"/>
              <a:t>i</a:t>
            </a:r>
            <a:r>
              <a:rPr kumimoji="0" lang="en-US" altLang="ko-KR"/>
              <a:t>,</a:t>
            </a:r>
            <a:r>
              <a:rPr kumimoji="0" lang="en-US" altLang="ko-KR" i="1"/>
              <a:t>j</a:t>
            </a:r>
            <a:r>
              <a:rPr kumimoji="0" lang="en-US" altLang="ko-KR"/>
              <a:t> </a:t>
            </a:r>
            <a:r>
              <a:rPr kumimoji="0" lang="en-US" altLang="ko-KR">
                <a:sym typeface="Symbol" pitchFamily="18" charset="2"/>
              </a:rPr>
              <a:t> </a:t>
            </a:r>
            <a:r>
              <a:rPr kumimoji="0" lang="en-US" altLang="ko-KR" i="1">
                <a:sym typeface="Symbol" pitchFamily="18" charset="2"/>
              </a:rPr>
              <a:t>n</a:t>
            </a:r>
            <a:r>
              <a:rPr kumimoji="0" lang="en-US" altLang="ko-KR"/>
              <a:t>)}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{ </a:t>
            </a:r>
            <a:r>
              <a:rPr kumimoji="0" lang="en-US" altLang="ko-KR" i="1"/>
              <a:t>n</a:t>
            </a:r>
            <a:r>
              <a:rPr kumimoji="0" lang="en-US" altLang="ko-KR"/>
              <a:t> is # of columns(= # of rows).}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Let [</a:t>
            </a:r>
            <a:r>
              <a:rPr kumimoji="0" lang="en-US" altLang="ko-KR" i="1"/>
              <a:t>r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be an identity matrix;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i="1"/>
              <a:t>	k </a:t>
            </a:r>
            <a:r>
              <a:rPr kumimoji="0" lang="en-US" altLang="ko-KR"/>
              <a:t>:= 1;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i="1"/>
              <a:t>	</a:t>
            </a:r>
            <a:r>
              <a:rPr kumimoji="0" lang="en-US" altLang="ko-KR" b="1"/>
              <a:t>while</a:t>
            </a:r>
            <a:r>
              <a:rPr kumimoji="0" lang="en-US" altLang="ko-KR"/>
              <a:t> (</a:t>
            </a:r>
            <a:r>
              <a:rPr kumimoji="0" lang="en-US" altLang="ko-KR" i="1"/>
              <a:t>k</a:t>
            </a:r>
            <a:r>
              <a:rPr kumimoji="0" lang="en-US" altLang="ko-KR"/>
              <a:t> </a:t>
            </a:r>
            <a:r>
              <a:rPr kumimoji="0" lang="en-US" altLang="ko-KR">
                <a:sym typeface="Symbol" pitchFamily="18" charset="2"/>
              </a:rPr>
              <a:t> </a:t>
            </a:r>
            <a:r>
              <a:rPr kumimoji="0" lang="en-US" altLang="ko-KR" i="1"/>
              <a:t>n</a:t>
            </a:r>
            <a:r>
              <a:rPr kumimoji="0" lang="en-US" altLang="ko-KR">
                <a:sym typeface="Symbol" pitchFamily="18" charset="2"/>
              </a:rPr>
              <a:t>)</a:t>
            </a:r>
            <a:r>
              <a:rPr kumimoji="0" lang="en-US" altLang="ko-KR" i="1"/>
              <a:t> </a:t>
            </a:r>
            <a:r>
              <a:rPr kumimoji="0" lang="en-US" altLang="ko-KR" b="1"/>
              <a:t>begin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Let [</a:t>
            </a:r>
            <a:r>
              <a:rPr kumimoji="0" lang="en-US" altLang="ko-KR" i="1"/>
              <a:t>p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be the elementary matrix of the form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[</a:t>
            </a:r>
            <a:r>
              <a:rPr kumimoji="0" lang="en-US" altLang="ko-KR" i="1"/>
              <a:t>r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:= [</a:t>
            </a:r>
            <a:r>
              <a:rPr kumimoji="0" lang="en-US" altLang="ko-KR" i="1"/>
              <a:t>p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</a:t>
            </a:r>
            <a:r>
              <a:rPr kumimoji="0" lang="en-US" altLang="ko-KR">
                <a:sym typeface="Symbol" pitchFamily="18" charset="2"/>
              </a:rPr>
              <a:t></a:t>
            </a:r>
            <a:r>
              <a:rPr kumimoji="0" lang="en-US" altLang="ko-KR"/>
              <a:t>[</a:t>
            </a:r>
            <a:r>
              <a:rPr kumimoji="0" lang="en-US" altLang="ko-KR" i="1"/>
              <a:t>r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[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:= [</a:t>
            </a:r>
            <a:r>
              <a:rPr kumimoji="0" lang="en-US" altLang="ko-KR" i="1"/>
              <a:t>p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</a:t>
            </a:r>
            <a:r>
              <a:rPr kumimoji="0" lang="en-US" altLang="ko-KR">
                <a:sym typeface="Symbol" pitchFamily="18" charset="2"/>
              </a:rPr>
              <a:t></a:t>
            </a:r>
            <a:r>
              <a:rPr kumimoji="0" lang="en-US" altLang="ko-KR"/>
              <a:t>[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/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Let [</a:t>
            </a:r>
            <a:r>
              <a:rPr kumimoji="0" lang="en-US" altLang="ko-KR" i="1"/>
              <a:t>p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be the elementary matrix of the form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[</a:t>
            </a:r>
            <a:r>
              <a:rPr kumimoji="0" lang="en-US" altLang="ko-KR" i="1"/>
              <a:t>r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:= [</a:t>
            </a:r>
            <a:r>
              <a:rPr kumimoji="0" lang="en-US" altLang="ko-KR" i="1"/>
              <a:t>p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</a:t>
            </a:r>
            <a:r>
              <a:rPr kumimoji="0" lang="en-US" altLang="ko-KR">
                <a:sym typeface="Symbol" pitchFamily="18" charset="2"/>
              </a:rPr>
              <a:t></a:t>
            </a:r>
            <a:r>
              <a:rPr kumimoji="0" lang="en-US" altLang="ko-KR"/>
              <a:t>[</a:t>
            </a:r>
            <a:r>
              <a:rPr kumimoji="0" lang="en-US" altLang="ko-KR" i="1"/>
              <a:t>r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[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:= [</a:t>
            </a:r>
            <a:r>
              <a:rPr kumimoji="0" lang="en-US" altLang="ko-KR" i="1"/>
              <a:t>p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</a:t>
            </a:r>
            <a:r>
              <a:rPr kumimoji="0" lang="en-US" altLang="ko-KR">
                <a:sym typeface="Symbol" pitchFamily="18" charset="2"/>
              </a:rPr>
              <a:t></a:t>
            </a:r>
            <a:r>
              <a:rPr kumimoji="0" lang="en-US" altLang="ko-KR"/>
              <a:t>[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/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i="1"/>
              <a:t>k</a:t>
            </a:r>
            <a:r>
              <a:rPr kumimoji="0" lang="en-US" altLang="ko-KR"/>
              <a:t> := </a:t>
            </a:r>
            <a:r>
              <a:rPr kumimoji="0" lang="en-US" altLang="ko-KR" i="1"/>
              <a:t>k</a:t>
            </a:r>
            <a:r>
              <a:rPr kumimoji="0" lang="en-US" altLang="ko-KR"/>
              <a:t> + 1;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b="1"/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b="1"/>
              <a:t>	</a:t>
            </a:r>
            <a:r>
              <a:rPr kumimoji="0" lang="en-US" altLang="ko-KR"/>
              <a:t>Let</a:t>
            </a:r>
            <a:r>
              <a:rPr kumimoji="0" lang="en-US" altLang="ko-KR" b="1"/>
              <a:t> </a:t>
            </a:r>
            <a:r>
              <a:rPr kumimoji="0" lang="en-US" altLang="ko-KR"/>
              <a:t>[</a:t>
            </a:r>
            <a:r>
              <a:rPr kumimoji="0" lang="en-US" altLang="ko-KR" i="1"/>
              <a:t>p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be the elementary matrix of the form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[</a:t>
            </a:r>
            <a:r>
              <a:rPr kumimoji="0" lang="en-US" altLang="ko-KR" i="1"/>
              <a:t>r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:= [</a:t>
            </a:r>
            <a:r>
              <a:rPr kumimoji="0" lang="en-US" altLang="ko-KR" i="1"/>
              <a:t>p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</a:t>
            </a:r>
            <a:r>
              <a:rPr kumimoji="0" lang="en-US" altLang="ko-KR">
                <a:sym typeface="Symbol" pitchFamily="18" charset="2"/>
              </a:rPr>
              <a:t></a:t>
            </a:r>
            <a:r>
              <a:rPr kumimoji="0" lang="en-US" altLang="ko-KR"/>
              <a:t>[</a:t>
            </a:r>
            <a:r>
              <a:rPr kumimoji="0" lang="en-US" altLang="ko-KR" i="1"/>
              <a:t>r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[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:= [</a:t>
            </a:r>
            <a:r>
              <a:rPr kumimoji="0" lang="en-US" altLang="ko-KR" i="1"/>
              <a:t>p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</a:t>
            </a:r>
            <a:r>
              <a:rPr kumimoji="0" lang="en-US" altLang="ko-KR">
                <a:sym typeface="Symbol" pitchFamily="18" charset="2"/>
              </a:rPr>
              <a:t></a:t>
            </a:r>
            <a:r>
              <a:rPr kumimoji="0" lang="en-US" altLang="ko-KR"/>
              <a:t>[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/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return</a:t>
            </a:r>
            <a:r>
              <a:rPr kumimoji="0" lang="en-US" altLang="ko-KR"/>
              <a:t> [</a:t>
            </a:r>
            <a:r>
              <a:rPr kumimoji="0" lang="en-US" altLang="ko-KR" i="1"/>
              <a:t>r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];</a:t>
            </a:r>
          </a:p>
        </p:txBody>
      </p:sp>
      <p:graphicFrame>
        <p:nvGraphicFramePr>
          <p:cNvPr id="1213448" name="Object 8"/>
          <p:cNvGraphicFramePr>
            <a:graphicFrameLocks noChangeAspect="1"/>
          </p:cNvGraphicFramePr>
          <p:nvPr/>
        </p:nvGraphicFramePr>
        <p:xfrm>
          <a:off x="5508625" y="1341438"/>
          <a:ext cx="2430463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51" name="Equation" r:id="rId4" imgW="1206360" imgH="914400" progId="Equation.DSMT4">
                  <p:embed/>
                </p:oleObj>
              </mc:Choice>
              <mc:Fallback>
                <p:oleObj name="Equation" r:id="rId4" imgW="1206360" imgH="914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341438"/>
                        <a:ext cx="2430463" cy="184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3449" name="Object 9"/>
          <p:cNvGraphicFramePr>
            <a:graphicFrameLocks noChangeAspect="1"/>
          </p:cNvGraphicFramePr>
          <p:nvPr/>
        </p:nvGraphicFramePr>
        <p:xfrm>
          <a:off x="5454650" y="3213100"/>
          <a:ext cx="2501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52" name="Equation" r:id="rId6" imgW="1231560" imgH="736560" progId="Equation.DSMT4">
                  <p:embed/>
                </p:oleObj>
              </mc:Choice>
              <mc:Fallback>
                <p:oleObj name="Equation" r:id="rId6" imgW="1231560" imgH="736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3213100"/>
                        <a:ext cx="25019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3450" name="Object 10"/>
          <p:cNvGraphicFramePr>
            <a:graphicFrameLocks noChangeAspect="1"/>
          </p:cNvGraphicFramePr>
          <p:nvPr/>
        </p:nvGraphicFramePr>
        <p:xfrm>
          <a:off x="5148263" y="4868863"/>
          <a:ext cx="1511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53" name="Equation" r:id="rId8" imgW="850680" imgH="634680" progId="Equation.DSMT4">
                  <p:embed/>
                </p:oleObj>
              </mc:Choice>
              <mc:Fallback>
                <p:oleObj name="Equation" r:id="rId8" imgW="850680" imgH="634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868863"/>
                        <a:ext cx="15113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22C7F36-AE56-4200-A0D1-913FE85BAF75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215492" name="Rectangle 4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(1/5)</a:t>
            </a:r>
          </a:p>
        </p:txBody>
      </p:sp>
      <p:sp>
        <p:nvSpPr>
          <p:cNvPr id="1215493" name="Text Box 5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215494" name="Picture 6" descr="invers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125538"/>
            <a:ext cx="8642350" cy="4194175"/>
          </a:xfrm>
          <a:prstGeom prst="rect">
            <a:avLst/>
          </a:prstGeom>
          <a:noFill/>
        </p:spPr>
      </p:pic>
      <p:sp>
        <p:nvSpPr>
          <p:cNvPr id="1215495" name="Rectangle 7"/>
          <p:cNvSpPr>
            <a:spLocks noChangeArrowheads="1"/>
          </p:cNvSpPr>
          <p:nvPr/>
        </p:nvSpPr>
        <p:spPr bwMode="auto">
          <a:xfrm>
            <a:off x="192088" y="1308100"/>
            <a:ext cx="7777162" cy="52387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pSp>
        <p:nvGrpSpPr>
          <p:cNvPr id="1215501" name="Group 13"/>
          <p:cNvGrpSpPr>
            <a:grpSpLocks/>
          </p:cNvGrpSpPr>
          <p:nvPr/>
        </p:nvGrpSpPr>
        <p:grpSpPr bwMode="auto">
          <a:xfrm>
            <a:off x="192088" y="2257425"/>
            <a:ext cx="7777162" cy="1452563"/>
            <a:chOff x="121" y="1422"/>
            <a:chExt cx="4899" cy="915"/>
          </a:xfrm>
        </p:grpSpPr>
        <p:sp>
          <p:nvSpPr>
            <p:cNvPr id="1215496" name="Rectangle 8"/>
            <p:cNvSpPr>
              <a:spLocks noChangeArrowheads="1"/>
            </p:cNvSpPr>
            <p:nvPr/>
          </p:nvSpPr>
          <p:spPr bwMode="auto">
            <a:xfrm>
              <a:off x="121" y="1422"/>
              <a:ext cx="4899" cy="138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15497" name="Rectangle 9"/>
            <p:cNvSpPr>
              <a:spLocks noChangeArrowheads="1"/>
            </p:cNvSpPr>
            <p:nvPr/>
          </p:nvSpPr>
          <p:spPr bwMode="auto">
            <a:xfrm>
              <a:off x="121" y="1907"/>
              <a:ext cx="4899" cy="430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215502" name="Group 14"/>
          <p:cNvGrpSpPr>
            <a:grpSpLocks/>
          </p:cNvGrpSpPr>
          <p:nvPr/>
        </p:nvGrpSpPr>
        <p:grpSpPr bwMode="auto">
          <a:xfrm>
            <a:off x="192088" y="1928813"/>
            <a:ext cx="7777162" cy="1016000"/>
            <a:chOff x="121" y="1215"/>
            <a:chExt cx="4899" cy="640"/>
          </a:xfrm>
        </p:grpSpPr>
        <p:sp>
          <p:nvSpPr>
            <p:cNvPr id="1215498" name="Rectangle 10"/>
            <p:cNvSpPr>
              <a:spLocks noChangeArrowheads="1"/>
            </p:cNvSpPr>
            <p:nvPr/>
          </p:nvSpPr>
          <p:spPr bwMode="auto">
            <a:xfrm>
              <a:off x="121" y="1215"/>
              <a:ext cx="4899" cy="146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15499" name="Rectangle 11"/>
            <p:cNvSpPr>
              <a:spLocks noChangeArrowheads="1"/>
            </p:cNvSpPr>
            <p:nvPr/>
          </p:nvSpPr>
          <p:spPr bwMode="auto">
            <a:xfrm>
              <a:off x="121" y="1624"/>
              <a:ext cx="4899" cy="231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215500" name="Rectangle 12"/>
          <p:cNvSpPr>
            <a:spLocks noChangeArrowheads="1"/>
          </p:cNvSpPr>
          <p:nvPr/>
        </p:nvSpPr>
        <p:spPr bwMode="auto">
          <a:xfrm>
            <a:off x="192088" y="3829050"/>
            <a:ext cx="7777162" cy="131762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5" grpId="0" animBg="1"/>
      <p:bldP spid="121550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BE79C620-1DB9-4DE7-8F37-084A887675CD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277954" name="Rectangle 2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(2/5)</a:t>
            </a:r>
          </a:p>
        </p:txBody>
      </p:sp>
      <p:sp>
        <p:nvSpPr>
          <p:cNvPr id="1277955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277956" name="Picture 4" descr="inverse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908050"/>
            <a:ext cx="8713787" cy="5338763"/>
          </a:xfrm>
          <a:prstGeom prst="rect">
            <a:avLst/>
          </a:prstGeom>
          <a:noFill/>
        </p:spPr>
      </p:pic>
      <p:sp>
        <p:nvSpPr>
          <p:cNvPr id="1277957" name="Rectangle 5"/>
          <p:cNvSpPr>
            <a:spLocks noChangeArrowheads="1"/>
          </p:cNvSpPr>
          <p:nvPr/>
        </p:nvSpPr>
        <p:spPr bwMode="auto">
          <a:xfrm>
            <a:off x="192088" y="1265238"/>
            <a:ext cx="7777162" cy="715962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77958" name="Rectangle 6"/>
          <p:cNvSpPr>
            <a:spLocks noChangeArrowheads="1"/>
          </p:cNvSpPr>
          <p:nvPr/>
        </p:nvSpPr>
        <p:spPr bwMode="auto">
          <a:xfrm>
            <a:off x="193675" y="2078038"/>
            <a:ext cx="7777163" cy="211613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77959" name="Rectangle 7"/>
          <p:cNvSpPr>
            <a:spLocks noChangeArrowheads="1"/>
          </p:cNvSpPr>
          <p:nvPr/>
        </p:nvSpPr>
        <p:spPr bwMode="auto">
          <a:xfrm>
            <a:off x="195263" y="4275138"/>
            <a:ext cx="7777162" cy="1674812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77960" name="Object 8"/>
          <p:cNvGraphicFramePr>
            <a:graphicFrameLocks noChangeAspect="1"/>
          </p:cNvGraphicFramePr>
          <p:nvPr/>
        </p:nvGraphicFramePr>
        <p:xfrm>
          <a:off x="4427538" y="4437063"/>
          <a:ext cx="11509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61" name="Equation" r:id="rId5" imgW="850680" imgH="634680" progId="Equation.DSMT4">
                  <p:embed/>
                </p:oleObj>
              </mc:Choice>
              <mc:Fallback>
                <p:oleObj name="Equation" r:id="rId5" imgW="850680" imgH="634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437063"/>
                        <a:ext cx="1150937" cy="860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7961" name="Rectangle 9"/>
          <p:cNvSpPr>
            <a:spLocks noChangeArrowheads="1"/>
          </p:cNvSpPr>
          <p:nvPr/>
        </p:nvSpPr>
        <p:spPr bwMode="auto">
          <a:xfrm>
            <a:off x="755650" y="2260600"/>
            <a:ext cx="6769100" cy="784225"/>
          </a:xfrm>
          <a:prstGeom prst="rect">
            <a:avLst/>
          </a:prstGeom>
          <a:noFill/>
          <a:ln w="19050">
            <a:solidFill>
              <a:srgbClr val="FF99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marL="292100" indent="-292100" algn="ctr">
              <a:tabLst>
                <a:tab pos="292100" algn="l"/>
                <a:tab pos="685800" algn="l"/>
              </a:tabLst>
            </a:pPr>
            <a:endParaRPr lang="ko-KR" altLang="ko-KR"/>
          </a:p>
        </p:txBody>
      </p:sp>
      <p:sp>
        <p:nvSpPr>
          <p:cNvPr id="1277962" name="Rectangle 10"/>
          <p:cNvSpPr>
            <a:spLocks noChangeArrowheads="1"/>
          </p:cNvSpPr>
          <p:nvPr/>
        </p:nvSpPr>
        <p:spPr bwMode="auto">
          <a:xfrm>
            <a:off x="755650" y="3208338"/>
            <a:ext cx="6769100" cy="784225"/>
          </a:xfrm>
          <a:prstGeom prst="rect">
            <a:avLst/>
          </a:prstGeom>
          <a:noFill/>
          <a:ln w="19050">
            <a:solidFill>
              <a:srgbClr val="FF99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marL="292100" indent="-292100" algn="ctr">
              <a:tabLst>
                <a:tab pos="292100" algn="l"/>
                <a:tab pos="685800" algn="l"/>
              </a:tabLst>
            </a:pPr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7" grpId="0" animBg="1"/>
      <p:bldP spid="1277958" grpId="0" animBg="1"/>
      <p:bldP spid="1277959" grpId="0" animBg="1"/>
      <p:bldP spid="1277961" grpId="0" animBg="1"/>
      <p:bldP spid="127796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B4073A33-64C7-4AE6-8E74-3DF21853A8BF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275906" name="Rectangle 2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(3/5)</a:t>
            </a:r>
          </a:p>
        </p:txBody>
      </p:sp>
      <p:sp>
        <p:nvSpPr>
          <p:cNvPr id="1275907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275909" name="Picture 5" descr="inverse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862013"/>
            <a:ext cx="8713787" cy="5338762"/>
          </a:xfrm>
          <a:prstGeom prst="rect">
            <a:avLst/>
          </a:prstGeom>
          <a:noFill/>
        </p:spPr>
      </p:pic>
      <p:sp>
        <p:nvSpPr>
          <p:cNvPr id="1275910" name="Rectangle 6"/>
          <p:cNvSpPr>
            <a:spLocks noChangeArrowheads="1"/>
          </p:cNvSpPr>
          <p:nvPr/>
        </p:nvSpPr>
        <p:spPr bwMode="auto">
          <a:xfrm>
            <a:off x="192088" y="1193800"/>
            <a:ext cx="7777162" cy="19700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75911" name="Rectangle 7"/>
          <p:cNvSpPr>
            <a:spLocks noChangeArrowheads="1"/>
          </p:cNvSpPr>
          <p:nvPr/>
        </p:nvSpPr>
        <p:spPr bwMode="auto">
          <a:xfrm>
            <a:off x="193675" y="3417888"/>
            <a:ext cx="7777163" cy="260350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10" grpId="0" animBg="1"/>
      <p:bldP spid="12759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391AEFE-3151-4CD3-8C70-74D9EB0189F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60194" name="Rectangle 2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Introduction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60195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550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A </a:t>
            </a:r>
            <a:r>
              <a:rPr kumimoji="0" lang="en-US" altLang="ko-KR" sz="2400" i="1">
                <a:ea typeface="HY헤드라인M" pitchFamily="18" charset="-127"/>
              </a:rPr>
              <a:t>matrix</a:t>
            </a:r>
            <a:r>
              <a:rPr kumimoji="0" lang="en-US" altLang="ko-KR" sz="2400">
                <a:ea typeface="HY헤드라인M" pitchFamily="18" charset="-127"/>
              </a:rPr>
              <a:t> (say MAY-trix) is a rectangular array of objects (usually numbers).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ko-KR" altLang="en-US" sz="1800" b="1">
                <a:solidFill>
                  <a:schemeClr val="accent2"/>
                </a:solidFill>
                <a:ea typeface="HY헤드라인M" pitchFamily="18" charset="-127"/>
              </a:rPr>
              <a:t>행렬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은 수의 사각형 배열이다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.)</a:t>
            </a:r>
            <a:endParaRPr kumimoji="0" lang="en-US" altLang="ko-KR" sz="24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An </a:t>
            </a:r>
            <a:r>
              <a:rPr kumimoji="0" lang="en-US" altLang="ko-KR" sz="2400" i="1">
                <a:ea typeface="HY헤드라인M" pitchFamily="18" charset="-127"/>
              </a:rPr>
              <a:t>m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(“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m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by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”) matrix has exactly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m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horizontal rows, and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vertical columns.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m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개의 </a:t>
            </a:r>
            <a:r>
              <a:rPr kumimoji="0" lang="ko-KR" altLang="en-US" sz="1800" b="1">
                <a:solidFill>
                  <a:schemeClr val="accent2"/>
                </a:solidFill>
                <a:ea typeface="HY헤드라인M" pitchFamily="18" charset="-127"/>
              </a:rPr>
              <a:t>행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과 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n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개의 </a:t>
            </a:r>
            <a:r>
              <a:rPr kumimoji="0" lang="ko-KR" altLang="en-US" sz="1800" b="1">
                <a:solidFill>
                  <a:schemeClr val="accent2"/>
                </a:solidFill>
                <a:ea typeface="HY헤드라인M" pitchFamily="18" charset="-127"/>
              </a:rPr>
              <a:t>열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을 갖는 행렬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)</a:t>
            </a:r>
            <a:endParaRPr kumimoji="0" lang="en-US" altLang="ko-KR" sz="2400">
              <a:ea typeface="HY헤드라인M" pitchFamily="18" charset="-127"/>
              <a:sym typeface="Symbol" pitchFamily="18" charset="2"/>
            </a:endParaRP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Plural of matrix =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matrices</a:t>
            </a: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An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matrix is called a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square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matrix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, 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whose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order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 is </a:t>
            </a:r>
            <a:r>
              <a:rPr kumimoji="0" lang="en-US" altLang="ko-KR" sz="2400" i="1">
                <a:ea typeface="HY헤드라인M" pitchFamily="18" charset="-127"/>
                <a:sym typeface="Symbol" pitchFamily="18" charset="2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.</a:t>
            </a:r>
            <a:br>
              <a:rPr kumimoji="0" lang="en-US" altLang="ko-KR" sz="2400">
                <a:ea typeface="HY헤드라인M" pitchFamily="18" charset="-127"/>
                <a:sym typeface="Symbol" pitchFamily="18" charset="2"/>
              </a:rPr>
            </a:b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행과 열의 개수가 같은 행렬을 </a:t>
            </a:r>
            <a:r>
              <a:rPr kumimoji="0" lang="ko-KR" altLang="en-US" sz="1800" b="1">
                <a:solidFill>
                  <a:schemeClr val="accent2"/>
                </a:solidFill>
                <a:ea typeface="HY헤드라인M" pitchFamily="18" charset="-127"/>
              </a:rPr>
              <a:t>정방행렬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이라 한다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.)</a:t>
            </a: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Tons of applications:</a:t>
            </a:r>
          </a:p>
          <a:p>
            <a:pPr marL="720725" lvl="1" indent="-360363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000">
                <a:ea typeface="HY헤드라인M" pitchFamily="18" charset="-127"/>
                <a:sym typeface="Symbol" pitchFamily="18" charset="2"/>
              </a:rPr>
              <a:t>Models within Computational Science &amp; Engineering</a:t>
            </a:r>
          </a:p>
          <a:p>
            <a:pPr marL="720725" lvl="1" indent="-360363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000">
                <a:ea typeface="HY헤드라인M" pitchFamily="18" charset="-127"/>
                <a:sym typeface="Symbol" pitchFamily="18" charset="2"/>
              </a:rPr>
              <a:t>Computer Graphics, Image Processing, Network Modeling</a:t>
            </a:r>
          </a:p>
          <a:p>
            <a:pPr marL="720725" lvl="1" indent="-360363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000">
                <a:ea typeface="HY헤드라인M" pitchFamily="18" charset="-127"/>
                <a:sym typeface="Symbol" pitchFamily="18" charset="2"/>
              </a:rPr>
              <a:t>Many, many more …</a:t>
            </a:r>
          </a:p>
        </p:txBody>
      </p:sp>
      <p:sp>
        <p:nvSpPr>
          <p:cNvPr id="1160196" name="Text Box 4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DCCA308-6C3F-4D3D-9BC7-7D66930649D7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282050" name="Rectangle 2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(4/5)</a:t>
            </a:r>
          </a:p>
        </p:txBody>
      </p:sp>
      <p:sp>
        <p:nvSpPr>
          <p:cNvPr id="1282051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282052" name="Picture 4" descr="inverse-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981075"/>
            <a:ext cx="8640762" cy="4979988"/>
          </a:xfrm>
          <a:prstGeom prst="rect">
            <a:avLst/>
          </a:prstGeom>
          <a:noFill/>
        </p:spPr>
      </p:pic>
      <p:sp>
        <p:nvSpPr>
          <p:cNvPr id="1282053" name="Rectangle 5"/>
          <p:cNvSpPr>
            <a:spLocks noChangeArrowheads="1"/>
          </p:cNvSpPr>
          <p:nvPr/>
        </p:nvSpPr>
        <p:spPr bwMode="auto">
          <a:xfrm>
            <a:off x="192088" y="1300163"/>
            <a:ext cx="7777162" cy="197008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82054" name="Rectangle 6"/>
          <p:cNvSpPr>
            <a:spLocks noChangeArrowheads="1"/>
          </p:cNvSpPr>
          <p:nvPr/>
        </p:nvSpPr>
        <p:spPr bwMode="auto">
          <a:xfrm>
            <a:off x="193675" y="3517900"/>
            <a:ext cx="7777163" cy="201453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82056" name="Object 8"/>
          <p:cNvGraphicFramePr>
            <a:graphicFrameLocks noChangeAspect="1"/>
          </p:cNvGraphicFramePr>
          <p:nvPr/>
        </p:nvGraphicFramePr>
        <p:xfrm>
          <a:off x="5508625" y="1609725"/>
          <a:ext cx="201612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58" name="Equation" r:id="rId5" imgW="1206360" imgH="914400" progId="Equation.DSMT4">
                  <p:embed/>
                </p:oleObj>
              </mc:Choice>
              <mc:Fallback>
                <p:oleObj name="Equation" r:id="rId5" imgW="1206360" imgH="914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609725"/>
                        <a:ext cx="2016125" cy="1531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2057" name="Object 9"/>
          <p:cNvGraphicFramePr>
            <a:graphicFrameLocks noChangeAspect="1"/>
          </p:cNvGraphicFramePr>
          <p:nvPr/>
        </p:nvGraphicFramePr>
        <p:xfrm>
          <a:off x="5454650" y="3989388"/>
          <a:ext cx="207010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59" name="Equation" r:id="rId7" imgW="1231560" imgH="736560" progId="Equation.DSMT4">
                  <p:embed/>
                </p:oleObj>
              </mc:Choice>
              <mc:Fallback>
                <p:oleObj name="Equation" r:id="rId7" imgW="1231560" imgH="736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3989388"/>
                        <a:ext cx="2070100" cy="1239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3" grpId="0" animBg="1"/>
      <p:bldP spid="128205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5EA03AF-49FB-4F94-9168-4B5D78136620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280002" name="Rectangle 2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(5/5)</a:t>
            </a:r>
          </a:p>
        </p:txBody>
      </p:sp>
      <p:sp>
        <p:nvSpPr>
          <p:cNvPr id="1280003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280004" name="Picture 4" descr="inverse-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838" y="1052513"/>
            <a:ext cx="8596312" cy="3390900"/>
          </a:xfrm>
          <a:prstGeom prst="rect">
            <a:avLst/>
          </a:prstGeom>
          <a:noFill/>
        </p:spPr>
      </p:pic>
      <p:sp>
        <p:nvSpPr>
          <p:cNvPr id="1280005" name="Text Box 5"/>
          <p:cNvSpPr txBox="1">
            <a:spLocks noChangeArrowheads="1"/>
          </p:cNvSpPr>
          <p:nvPr/>
        </p:nvSpPr>
        <p:spPr bwMode="auto">
          <a:xfrm>
            <a:off x="323850" y="4662488"/>
            <a:ext cx="8640763" cy="1354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Aft>
                <a:spcPct val="20000"/>
              </a:spcAft>
              <a:buFont typeface="Wingdings" pitchFamily="2" charset="2"/>
              <a:buBlip>
                <a:blip r:embed="rId5"/>
              </a:buBlip>
              <a:tabLst>
                <a:tab pos="268288" algn="l"/>
              </a:tabLst>
            </a:pPr>
            <a:r>
              <a:rPr lang="ko-KR" altLang="en-US" sz="2000">
                <a:solidFill>
                  <a:schemeClr val="bg2"/>
                </a:solidFill>
                <a:ea typeface="HY헤드라인M" pitchFamily="18" charset="-127"/>
              </a:rPr>
              <a:t>행렬 곱</a:t>
            </a:r>
            <a:r>
              <a:rPr lang="en-US" altLang="ko-KR" sz="2000">
                <a:solidFill>
                  <a:schemeClr val="bg2"/>
                </a:solidFill>
                <a:ea typeface="HY헤드라인M" pitchFamily="18" charset="-127"/>
              </a:rPr>
              <a:t>(matrix multiplication)</a:t>
            </a:r>
            <a:r>
              <a:rPr lang="ko-KR" altLang="en-US" sz="2000">
                <a:solidFill>
                  <a:schemeClr val="bg2"/>
                </a:solidFill>
                <a:ea typeface="HY헤드라인M" pitchFamily="18" charset="-127"/>
              </a:rPr>
              <a:t>에 대한 연산은 동적 프로그래밍</a:t>
            </a:r>
            <a:r>
              <a:rPr lang="en-US" altLang="ko-KR" sz="2000">
                <a:solidFill>
                  <a:schemeClr val="bg2"/>
                </a:solidFill>
                <a:ea typeface="HY헤드라인M" pitchFamily="18" charset="-127"/>
              </a:rPr>
              <a:t>(dynamic programming) </a:t>
            </a:r>
            <a:r>
              <a:rPr lang="ko-KR" altLang="en-US" sz="2000">
                <a:solidFill>
                  <a:schemeClr val="bg2"/>
                </a:solidFill>
                <a:ea typeface="HY헤드라인M" pitchFamily="18" charset="-127"/>
              </a:rPr>
              <a:t>기법을 통하여</a:t>
            </a:r>
            <a:r>
              <a:rPr lang="en-US" altLang="ko-KR" sz="2000">
                <a:solidFill>
                  <a:schemeClr val="bg2"/>
                </a:solidFill>
                <a:ea typeface="HY헤드라인M" pitchFamily="18" charset="-127"/>
              </a:rPr>
              <a:t>, </a:t>
            </a:r>
            <a:r>
              <a:rPr lang="ko-KR" altLang="en-US" sz="2000">
                <a:solidFill>
                  <a:schemeClr val="bg2"/>
                </a:solidFill>
                <a:ea typeface="HY헤드라인M" pitchFamily="18" charset="-127"/>
              </a:rPr>
              <a:t>곱셈 연산을 크게 줄일 수 있다</a:t>
            </a:r>
            <a:r>
              <a:rPr lang="en-US" altLang="ko-KR" sz="2000">
                <a:solidFill>
                  <a:schemeClr val="bg2"/>
                </a:solidFill>
                <a:ea typeface="HY헤드라인M" pitchFamily="18" charset="-127"/>
              </a:rPr>
              <a:t>.</a:t>
            </a:r>
            <a:br>
              <a:rPr lang="en-US" altLang="ko-KR" sz="2000">
                <a:solidFill>
                  <a:schemeClr val="bg2"/>
                </a:solidFill>
                <a:ea typeface="HY헤드라인M" pitchFamily="18" charset="-127"/>
              </a:rPr>
            </a:br>
            <a:r>
              <a:rPr lang="en-US" altLang="ko-KR" sz="2000">
                <a:solidFill>
                  <a:schemeClr val="bg2"/>
                </a:solidFill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solidFill>
                  <a:schemeClr val="bg2"/>
                </a:solidFill>
                <a:ea typeface="HY헤드라인M" pitchFamily="18" charset="-127"/>
                <a:sym typeface="Wingdings" pitchFamily="2" charset="2"/>
              </a:rPr>
              <a:t>알고리즘 과목에서 열심히 공부하세요</a:t>
            </a:r>
            <a:r>
              <a:rPr lang="en-US" altLang="ko-KR" sz="2000">
                <a:solidFill>
                  <a:schemeClr val="bg2"/>
                </a:solidFill>
                <a:ea typeface="HY헤드라인M" pitchFamily="18" charset="-127"/>
                <a:sym typeface="Wingdings" pitchFamily="2" charset="2"/>
              </a:rPr>
              <a:t>…</a:t>
            </a:r>
            <a:endParaRPr lang="en-US" altLang="ko-KR" sz="2000">
              <a:solidFill>
                <a:schemeClr val="bg2"/>
              </a:solidFill>
              <a:ea typeface="HY헤드라인M" pitchFamily="18" charset="-127"/>
            </a:endParaRPr>
          </a:p>
        </p:txBody>
      </p:sp>
      <p:graphicFrame>
        <p:nvGraphicFramePr>
          <p:cNvPr id="1280006" name="Object 6"/>
          <p:cNvGraphicFramePr>
            <a:graphicFrameLocks noChangeAspect="1"/>
          </p:cNvGraphicFramePr>
          <p:nvPr/>
        </p:nvGraphicFramePr>
        <p:xfrm>
          <a:off x="5148263" y="2446338"/>
          <a:ext cx="27352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07" name="Equation" r:id="rId6" imgW="1460160" imgH="393480" progId="Equation.DSMT4">
                  <p:embed/>
                </p:oleObj>
              </mc:Choice>
              <mc:Fallback>
                <p:oleObj name="Equation" r:id="rId6" imgW="146016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446338"/>
                        <a:ext cx="2735262" cy="736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787328A-545C-4018-99FC-7BE41CEA5E6C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217540" name="Rectangle 4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(1/2)</a:t>
            </a:r>
          </a:p>
        </p:txBody>
      </p:sp>
      <p:sp>
        <p:nvSpPr>
          <p:cNvPr id="1217541" name="Text Box 5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17542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행렬</a:t>
            </a:r>
          </a:p>
        </p:txBody>
      </p:sp>
      <p:graphicFrame>
        <p:nvGraphicFramePr>
          <p:cNvPr id="1217544" name="Object 8"/>
          <p:cNvGraphicFramePr>
            <a:graphicFrameLocks noChangeAspect="1"/>
          </p:cNvGraphicFramePr>
          <p:nvPr/>
        </p:nvGraphicFramePr>
        <p:xfrm>
          <a:off x="755650" y="1484313"/>
          <a:ext cx="12954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45" name="Equation" r:id="rId5" imgW="393480" imgH="330120" progId="Equation.DSMT4">
                  <p:embed/>
                </p:oleObj>
              </mc:Choice>
              <mc:Fallback>
                <p:oleObj name="Equation" r:id="rId5" imgW="393480" imgH="3301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84313"/>
                        <a:ext cx="1295400" cy="10874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7545" name="Text Box 9"/>
          <p:cNvSpPr txBox="1">
            <a:spLocks noChangeArrowheads="1"/>
          </p:cNvSpPr>
          <p:nvPr/>
        </p:nvSpPr>
        <p:spPr bwMode="auto">
          <a:xfrm>
            <a:off x="323850" y="291782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pic>
        <p:nvPicPr>
          <p:cNvPr id="1217547" name="Picture 11" descr="inverse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188" y="3500438"/>
            <a:ext cx="8380412" cy="162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D8BC47A-1125-4FAB-AFD3-323EBBE835E5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284098" name="Rectangle 2"/>
          <p:cNvSpPr>
            <a:spLocks noChangeArrowheads="1"/>
          </p:cNvSpPr>
          <p:nvPr/>
        </p:nvSpPr>
        <p:spPr bwMode="auto">
          <a:xfrm>
            <a:off x="815975" y="163513"/>
            <a:ext cx="678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(2/2)</a:t>
            </a:r>
          </a:p>
        </p:txBody>
      </p:sp>
      <p:sp>
        <p:nvSpPr>
          <p:cNvPr id="1284099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284104" name="Picture 8" descr="inverse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908050"/>
            <a:ext cx="8712200" cy="4227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3ADA6A48-6E32-43A2-A77F-42697EF9AA29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286146" name="Rectangle 2"/>
          <p:cNvSpPr>
            <a:spLocks noChangeArrowheads="1"/>
          </p:cNvSpPr>
          <p:nvPr/>
        </p:nvSpPr>
        <p:spPr bwMode="auto">
          <a:xfrm>
            <a:off x="815975" y="163513"/>
            <a:ext cx="721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(1/2)</a:t>
            </a:r>
          </a:p>
        </p:txBody>
      </p:sp>
      <p:sp>
        <p:nvSpPr>
          <p:cNvPr id="1286147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86148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행렬</a:t>
            </a:r>
          </a:p>
        </p:txBody>
      </p:sp>
      <p:graphicFrame>
        <p:nvGraphicFramePr>
          <p:cNvPr id="1286149" name="Object 5"/>
          <p:cNvGraphicFramePr>
            <a:graphicFrameLocks noChangeAspect="1"/>
          </p:cNvGraphicFramePr>
          <p:nvPr/>
        </p:nvGraphicFramePr>
        <p:xfrm>
          <a:off x="684213" y="1395413"/>
          <a:ext cx="213201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50" name="Equation" r:id="rId5" imgW="647640" imgH="507960" progId="Equation.DSMT4">
                  <p:embed/>
                </p:oleObj>
              </mc:Choice>
              <mc:Fallback>
                <p:oleObj name="Equation" r:id="rId5" imgW="64764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95413"/>
                        <a:ext cx="2132012" cy="1673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6150" name="Text Box 6"/>
          <p:cNvSpPr txBox="1">
            <a:spLocks noChangeArrowheads="1"/>
          </p:cNvSpPr>
          <p:nvPr/>
        </p:nvSpPr>
        <p:spPr bwMode="auto">
          <a:xfrm>
            <a:off x="323850" y="3449638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pic>
        <p:nvPicPr>
          <p:cNvPr id="1286152" name="Picture 8" descr="inverse-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750" y="4005263"/>
            <a:ext cx="8380413" cy="162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844E289C-682A-4742-B6C8-413093D14B50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288194" name="Rectangle 2"/>
          <p:cNvSpPr>
            <a:spLocks noChangeArrowheads="1"/>
          </p:cNvSpPr>
          <p:nvPr/>
        </p:nvSpPr>
        <p:spPr bwMode="auto">
          <a:xfrm>
            <a:off x="815975" y="163513"/>
            <a:ext cx="721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기본 연산으로 </a:t>
            </a: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구하기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(2/2)</a:t>
            </a:r>
          </a:p>
        </p:txBody>
      </p:sp>
      <p:sp>
        <p:nvSpPr>
          <p:cNvPr id="1288195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288197" name="Picture 5" descr="inverse-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830263"/>
            <a:ext cx="7848600" cy="5948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4044812-D025-4009-BAFA-78C758B050D2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219586" name="Text Box 2"/>
          <p:cNvSpPr txBox="1">
            <a:spLocks noChangeArrowheads="1"/>
          </p:cNvSpPr>
          <p:nvPr/>
        </p:nvSpPr>
        <p:spPr bwMode="auto">
          <a:xfrm>
            <a:off x="323850" y="111918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역행렬이 구해지면 다음 관계에 의해 선형 연립 방정식을 풀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219588" name="Rectangle 4"/>
          <p:cNvSpPr>
            <a:spLocks noChangeArrowheads="1"/>
          </p:cNvSpPr>
          <p:nvPr/>
        </p:nvSpPr>
        <p:spPr bwMode="auto">
          <a:xfrm>
            <a:off x="815975" y="163513"/>
            <a:ext cx="814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역행렬을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이용한 연립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및 알고리즘</a:t>
            </a:r>
          </a:p>
        </p:txBody>
      </p:sp>
      <p:sp>
        <p:nvSpPr>
          <p:cNvPr id="1219589" name="Text Box 5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219591" name="Object 7"/>
          <p:cNvGraphicFramePr>
            <a:graphicFrameLocks noChangeAspect="1"/>
          </p:cNvGraphicFramePr>
          <p:nvPr/>
        </p:nvGraphicFramePr>
        <p:xfrm>
          <a:off x="884238" y="1700213"/>
          <a:ext cx="3111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592" name="Equation" r:id="rId5" imgW="927000" imgH="164880" progId="Equation.DSMT4">
                  <p:embed/>
                </p:oleObj>
              </mc:Choice>
              <mc:Fallback>
                <p:oleObj name="Equation" r:id="rId5" imgW="92700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700213"/>
                        <a:ext cx="31115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2" name="Rectangle 8"/>
          <p:cNvSpPr>
            <a:spLocks noChangeArrowheads="1"/>
          </p:cNvSpPr>
          <p:nvPr/>
        </p:nvSpPr>
        <p:spPr bwMode="auto">
          <a:xfrm>
            <a:off x="323850" y="3184525"/>
            <a:ext cx="8640763" cy="2476500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 anchor="ctr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b="1"/>
              <a:t>procedure</a:t>
            </a:r>
            <a:r>
              <a:rPr kumimoji="0" lang="en-US" altLang="ko-KR"/>
              <a:t> </a:t>
            </a:r>
            <a:r>
              <a:rPr kumimoji="0" lang="en-US" altLang="ko-KR" i="1"/>
              <a:t>inverse-equation</a:t>
            </a:r>
            <a:r>
              <a:rPr kumimoji="0" lang="en-US" altLang="ko-KR"/>
              <a:t>(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, </a:t>
            </a:r>
            <a:r>
              <a:rPr kumimoji="0" lang="en-US" altLang="ko-KR" i="1"/>
              <a:t>b</a:t>
            </a:r>
            <a:r>
              <a:rPr kumimoji="0" lang="en-US" altLang="ko-KR" i="1" baseline="-25000"/>
              <a:t>i</a:t>
            </a:r>
            <a:r>
              <a:rPr kumimoji="0" lang="en-US" altLang="ko-KR"/>
              <a:t>: real numbers, </a:t>
            </a:r>
            <a:r>
              <a:rPr kumimoji="0" lang="en-US" altLang="ko-KR" i="1"/>
              <a:t>n</a:t>
            </a:r>
            <a:r>
              <a:rPr kumimoji="0" lang="en-US" altLang="ko-KR"/>
              <a:t>: integer)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{ [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is an </a:t>
            </a:r>
            <a:r>
              <a:rPr kumimoji="0" lang="en-US" altLang="ko-KR" i="1"/>
              <a:t>n</a:t>
            </a:r>
            <a:r>
              <a:rPr kumimoji="0" lang="en-US" altLang="ko-KR"/>
              <a:t>x</a:t>
            </a:r>
            <a:r>
              <a:rPr kumimoji="0" lang="en-US" altLang="ko-KR" i="1"/>
              <a:t>n</a:t>
            </a:r>
            <a:r>
              <a:rPr kumimoji="0" lang="en-US" altLang="ko-KR"/>
              <a:t> matrix for coefficients. (1 </a:t>
            </a:r>
            <a:r>
              <a:rPr kumimoji="0" lang="en-US" altLang="ko-KR">
                <a:sym typeface="Symbol" pitchFamily="18" charset="2"/>
              </a:rPr>
              <a:t></a:t>
            </a:r>
            <a:r>
              <a:rPr kumimoji="0" lang="en-US" altLang="ko-KR"/>
              <a:t> </a:t>
            </a:r>
            <a:r>
              <a:rPr kumimoji="0" lang="en-US" altLang="ko-KR" i="1"/>
              <a:t>i</a:t>
            </a:r>
            <a:r>
              <a:rPr kumimoji="0" lang="en-US" altLang="ko-KR"/>
              <a:t>,</a:t>
            </a:r>
            <a:r>
              <a:rPr kumimoji="0" lang="en-US" altLang="ko-KR" i="1"/>
              <a:t>j</a:t>
            </a:r>
            <a:r>
              <a:rPr kumimoji="0" lang="en-US" altLang="ko-KR"/>
              <a:t> </a:t>
            </a:r>
            <a:r>
              <a:rPr kumimoji="0" lang="en-US" altLang="ko-KR">
                <a:sym typeface="Symbol" pitchFamily="18" charset="2"/>
              </a:rPr>
              <a:t> </a:t>
            </a:r>
            <a:r>
              <a:rPr kumimoji="0" lang="en-US" altLang="ko-KR" i="1">
                <a:sym typeface="Symbol" pitchFamily="18" charset="2"/>
              </a:rPr>
              <a:t>n</a:t>
            </a:r>
            <a:r>
              <a:rPr kumimoji="0" lang="en-US" altLang="ko-KR"/>
              <a:t>)}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{ [</a:t>
            </a:r>
            <a:r>
              <a:rPr kumimoji="0" lang="en-US" altLang="ko-KR" i="1"/>
              <a:t>b</a:t>
            </a:r>
            <a:r>
              <a:rPr kumimoji="0" lang="en-US" altLang="ko-KR" i="1" baseline="-25000"/>
              <a:t>i</a:t>
            </a:r>
            <a:r>
              <a:rPr kumimoji="0" lang="en-US" altLang="ko-KR"/>
              <a:t>] is an </a:t>
            </a:r>
            <a:r>
              <a:rPr kumimoji="0" lang="en-US" altLang="ko-KR" i="1"/>
              <a:t>n</a:t>
            </a:r>
            <a:r>
              <a:rPr kumimoji="0" lang="en-US" altLang="ko-KR"/>
              <a:t>x1 matrix for results. (1 </a:t>
            </a:r>
            <a:r>
              <a:rPr kumimoji="0" lang="en-US" altLang="ko-KR">
                <a:sym typeface="Symbol" pitchFamily="18" charset="2"/>
              </a:rPr>
              <a:t></a:t>
            </a:r>
            <a:r>
              <a:rPr kumimoji="0" lang="en-US" altLang="ko-KR"/>
              <a:t> </a:t>
            </a:r>
            <a:r>
              <a:rPr kumimoji="0" lang="en-US" altLang="ko-KR" i="1"/>
              <a:t>i</a:t>
            </a:r>
            <a:r>
              <a:rPr kumimoji="0" lang="en-US" altLang="ko-KR"/>
              <a:t> </a:t>
            </a:r>
            <a:r>
              <a:rPr kumimoji="0" lang="en-US" altLang="ko-KR">
                <a:sym typeface="Symbol" pitchFamily="18" charset="2"/>
              </a:rPr>
              <a:t> </a:t>
            </a:r>
            <a:r>
              <a:rPr kumimoji="0" lang="en-US" altLang="ko-KR" i="1">
                <a:sym typeface="Symbol" pitchFamily="18" charset="2"/>
              </a:rPr>
              <a:t>n</a:t>
            </a:r>
            <a:r>
              <a:rPr kumimoji="0" lang="en-US" altLang="ko-KR"/>
              <a:t>)}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{ </a:t>
            </a:r>
            <a:r>
              <a:rPr kumimoji="0" lang="en-US" altLang="ko-KR" i="1"/>
              <a:t>n</a:t>
            </a:r>
            <a:r>
              <a:rPr kumimoji="0" lang="en-US" altLang="ko-KR"/>
              <a:t> is # of columns(= # of rows).}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[</a:t>
            </a:r>
            <a:r>
              <a:rPr kumimoji="0" lang="en-US" altLang="ko-KR" i="1"/>
              <a:t>r</a:t>
            </a:r>
            <a:r>
              <a:rPr kumimoji="0" lang="en-US" altLang="ko-KR" i="1" baseline="-25000"/>
              <a:t>ij </a:t>
            </a:r>
            <a:r>
              <a:rPr kumimoji="0" lang="en-US" altLang="ko-KR"/>
              <a:t>] := inverse(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, </a:t>
            </a:r>
            <a:r>
              <a:rPr kumimoji="0" lang="en-US" altLang="ko-KR" i="1"/>
              <a:t>n</a:t>
            </a:r>
            <a:r>
              <a:rPr kumimoji="0" lang="en-US" altLang="ko-KR"/>
              <a:t>);  // get the inverse matrix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/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[</a:t>
            </a:r>
            <a:r>
              <a:rPr kumimoji="0" lang="en-US" altLang="ko-KR" i="1"/>
              <a:t>x</a:t>
            </a:r>
            <a:r>
              <a:rPr kumimoji="0" lang="en-US" altLang="ko-KR" i="1" baseline="-25000"/>
              <a:t>i</a:t>
            </a:r>
            <a:r>
              <a:rPr kumimoji="0" lang="en-US" altLang="ko-KR"/>
              <a:t>] := [</a:t>
            </a:r>
            <a:r>
              <a:rPr kumimoji="0" lang="en-US" altLang="ko-KR" i="1"/>
              <a:t>r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</a:t>
            </a:r>
            <a:r>
              <a:rPr kumimoji="0" lang="en-US" altLang="ko-KR">
                <a:sym typeface="Symbol" pitchFamily="18" charset="2"/>
              </a:rPr>
              <a:t></a:t>
            </a:r>
            <a:r>
              <a:rPr kumimoji="0" lang="en-US" altLang="ko-KR"/>
              <a:t>[</a:t>
            </a:r>
            <a:r>
              <a:rPr kumimoji="0" lang="en-US" altLang="ko-KR" i="1"/>
              <a:t>b</a:t>
            </a:r>
            <a:r>
              <a:rPr kumimoji="0" lang="en-US" altLang="ko-KR" i="1" baseline="-25000"/>
              <a:t>i</a:t>
            </a:r>
            <a:r>
              <a:rPr kumimoji="0" lang="en-US" altLang="ko-KR"/>
              <a:t>];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/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return</a:t>
            </a:r>
            <a:r>
              <a:rPr kumimoji="0" lang="en-US" altLang="ko-KR"/>
              <a:t> [</a:t>
            </a:r>
            <a:r>
              <a:rPr kumimoji="0" lang="en-US" altLang="ko-KR" i="1"/>
              <a:t>x</a:t>
            </a:r>
            <a:r>
              <a:rPr kumimoji="0" lang="en-US" altLang="ko-KR" i="1" baseline="-25000"/>
              <a:t>i</a:t>
            </a:r>
            <a:r>
              <a:rPr kumimoji="0" lang="en-US" altLang="ko-KR"/>
              <a:t>];</a:t>
            </a:r>
          </a:p>
        </p:txBody>
      </p:sp>
      <p:sp>
        <p:nvSpPr>
          <p:cNvPr id="1219593" name="Text Box 9"/>
          <p:cNvSpPr txBox="1">
            <a:spLocks noChangeArrowheads="1"/>
          </p:cNvSpPr>
          <p:nvPr/>
        </p:nvSpPr>
        <p:spPr bwMode="auto">
          <a:xfrm>
            <a:off x="323850" y="263048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역행렬을 사용한 연립 방정식 풀이 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B3E6287-06E5-4F64-9A69-A12BF183BD54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223685" name="Rectangle 5"/>
          <p:cNvSpPr>
            <a:spLocks noChangeArrowheads="1"/>
          </p:cNvSpPr>
          <p:nvPr/>
        </p:nvSpPr>
        <p:spPr bwMode="auto">
          <a:xfrm>
            <a:off x="815975" y="163513"/>
            <a:ext cx="742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역행렬을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이용한 연립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</a:p>
        </p:txBody>
      </p:sp>
      <p:sp>
        <p:nvSpPr>
          <p:cNvPr id="1223686" name="Text Box 6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223688" name="Picture 8" descr="inverse-eq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795338"/>
            <a:ext cx="7920037" cy="6000750"/>
          </a:xfrm>
          <a:prstGeom prst="rect">
            <a:avLst/>
          </a:prstGeom>
          <a:noFill/>
        </p:spPr>
      </p:pic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192088" y="1412875"/>
            <a:ext cx="7777162" cy="36036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23690" name="Rectangle 10"/>
          <p:cNvSpPr>
            <a:spLocks noChangeArrowheads="1"/>
          </p:cNvSpPr>
          <p:nvPr/>
        </p:nvSpPr>
        <p:spPr bwMode="auto">
          <a:xfrm>
            <a:off x="192088" y="2552700"/>
            <a:ext cx="7777162" cy="61595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23691" name="Rectangle 11"/>
          <p:cNvSpPr>
            <a:spLocks noChangeArrowheads="1"/>
          </p:cNvSpPr>
          <p:nvPr/>
        </p:nvSpPr>
        <p:spPr bwMode="auto">
          <a:xfrm>
            <a:off x="192088" y="3552825"/>
            <a:ext cx="7777162" cy="81121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23692" name="Rectangle 12"/>
          <p:cNvSpPr>
            <a:spLocks noChangeArrowheads="1"/>
          </p:cNvSpPr>
          <p:nvPr/>
        </p:nvSpPr>
        <p:spPr bwMode="auto">
          <a:xfrm>
            <a:off x="192088" y="4424363"/>
            <a:ext cx="7777162" cy="75088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223693" name="Rectangle 13"/>
          <p:cNvSpPr>
            <a:spLocks noChangeArrowheads="1"/>
          </p:cNvSpPr>
          <p:nvPr/>
        </p:nvSpPr>
        <p:spPr bwMode="auto">
          <a:xfrm>
            <a:off x="192088" y="5270500"/>
            <a:ext cx="7777162" cy="107950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9" grpId="0" animBg="1"/>
      <p:bldP spid="1223690" grpId="0" animBg="1"/>
      <p:bldP spid="1223691" grpId="0" animBg="1"/>
      <p:bldP spid="1223692" grpId="0" animBg="1"/>
      <p:bldP spid="122369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8F28C6C3-4D87-4B36-BF37-EA8A20C06BDD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302530" name="Rectangle 2"/>
          <p:cNvSpPr>
            <a:spLocks noChangeArrowheads="1"/>
          </p:cNvSpPr>
          <p:nvPr/>
        </p:nvSpPr>
        <p:spPr bwMode="auto">
          <a:xfrm>
            <a:off x="815975" y="163513"/>
            <a:ext cx="742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역행렬을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이용한 연립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</a:p>
        </p:txBody>
      </p:sp>
      <p:sp>
        <p:nvSpPr>
          <p:cNvPr id="1302531" name="Text Box 3"/>
          <p:cNvSpPr txBox="1">
            <a:spLocks noChangeArrowheads="1"/>
          </p:cNvSpPr>
          <p:nvPr/>
        </p:nvSpPr>
        <p:spPr bwMode="auto">
          <a:xfrm>
            <a:off x="6280150" y="476250"/>
            <a:ext cx="27733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Inverse Matrix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302533" name="Picture 5" descr="inverse-eq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981075"/>
            <a:ext cx="8569325" cy="4781550"/>
          </a:xfrm>
          <a:prstGeom prst="rect">
            <a:avLst/>
          </a:prstGeom>
          <a:noFill/>
        </p:spPr>
      </p:pic>
      <p:sp>
        <p:nvSpPr>
          <p:cNvPr id="1302534" name="Rectangle 6"/>
          <p:cNvSpPr>
            <a:spLocks noChangeArrowheads="1"/>
          </p:cNvSpPr>
          <p:nvPr/>
        </p:nvSpPr>
        <p:spPr bwMode="auto">
          <a:xfrm>
            <a:off x="192088" y="2103438"/>
            <a:ext cx="7777162" cy="70008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02535" name="Rectangle 7"/>
          <p:cNvSpPr>
            <a:spLocks noChangeArrowheads="1"/>
          </p:cNvSpPr>
          <p:nvPr/>
        </p:nvSpPr>
        <p:spPr bwMode="auto">
          <a:xfrm>
            <a:off x="193675" y="2889250"/>
            <a:ext cx="7777163" cy="146685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02536" name="Rectangle 8"/>
          <p:cNvSpPr>
            <a:spLocks noChangeArrowheads="1"/>
          </p:cNvSpPr>
          <p:nvPr/>
        </p:nvSpPr>
        <p:spPr bwMode="auto">
          <a:xfrm>
            <a:off x="193675" y="4452938"/>
            <a:ext cx="7777163" cy="100965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34" grpId="0" animBg="1"/>
      <p:bldP spid="1302535" grpId="0" animBg="1"/>
      <p:bldP spid="130253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D53BCE9-0544-457F-AC90-4958B3841A16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290242" name="Text Box 2"/>
          <p:cNvSpPr txBox="1">
            <a:spLocks noChangeArrowheads="1"/>
          </p:cNvSpPr>
          <p:nvPr/>
        </p:nvSpPr>
        <p:spPr bwMode="auto">
          <a:xfrm>
            <a:off x="7364413" y="476250"/>
            <a:ext cx="16891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Gauss-Jordan Algorithm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90243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연립 방정식</a:t>
            </a:r>
          </a:p>
        </p:txBody>
      </p:sp>
      <p:graphicFrame>
        <p:nvGraphicFramePr>
          <p:cNvPr id="1290245" name="Object 5"/>
          <p:cNvGraphicFramePr>
            <a:graphicFrameLocks noChangeAspect="1"/>
          </p:cNvGraphicFramePr>
          <p:nvPr/>
        </p:nvGraphicFramePr>
        <p:xfrm>
          <a:off x="900113" y="1557338"/>
          <a:ext cx="22891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46" name="Equation" r:id="rId5" imgW="1002960" imgH="469800" progId="Equation.DSMT4">
                  <p:embed/>
                </p:oleObj>
              </mc:Choice>
              <mc:Fallback>
                <p:oleObj name="Equation" r:id="rId5" imgW="100296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7338"/>
                        <a:ext cx="22891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46" name="Text Box 6"/>
          <p:cNvSpPr txBox="1">
            <a:spLocks noChangeArrowheads="1"/>
          </p:cNvSpPr>
          <p:nvPr/>
        </p:nvSpPr>
        <p:spPr bwMode="auto">
          <a:xfrm>
            <a:off x="323850" y="292417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sp>
        <p:nvSpPr>
          <p:cNvPr id="1290248" name="Rectangle 8"/>
          <p:cNvSpPr>
            <a:spLocks noChangeArrowheads="1"/>
          </p:cNvSpPr>
          <p:nvPr/>
        </p:nvSpPr>
        <p:spPr bwMode="auto">
          <a:xfrm>
            <a:off x="815975" y="163513"/>
            <a:ext cx="800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역행렬을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이용한 연립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(1/2)</a:t>
            </a:r>
          </a:p>
        </p:txBody>
      </p:sp>
      <p:pic>
        <p:nvPicPr>
          <p:cNvPr id="1290249" name="Picture 9" descr="inverse-eq-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3500438"/>
            <a:ext cx="8064500" cy="192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CFCA6D1-53FA-465A-9604-9C9AE5C53210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62242" name="Rectangle 2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Matrix Equality (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동치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62243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327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Two matrices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 and </a:t>
            </a:r>
            <a:r>
              <a:rPr kumimoji="0" lang="en-US" altLang="ko-KR" sz="2400" b="1">
                <a:ea typeface="HY헤드라인M" pitchFamily="18" charset="-127"/>
              </a:rPr>
              <a:t>B</a:t>
            </a:r>
            <a:r>
              <a:rPr kumimoji="0" lang="en-US" altLang="ko-KR" sz="2400">
                <a:ea typeface="HY헤드라인M" pitchFamily="18" charset="-127"/>
              </a:rPr>
              <a:t> are equal iff they have the same number of rows, the same number of columns, and all corresponding elements are equal.</a:t>
            </a:r>
            <a:br>
              <a:rPr kumimoji="0" lang="en-US" altLang="ko-KR" sz="2400">
                <a:ea typeface="HY헤드라인M" pitchFamily="18" charset="-127"/>
              </a:rPr>
            </a:br>
            <a:r>
              <a:rPr kumimoji="0" lang="en-US" altLang="ko-KR" sz="20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ko-KR" altLang="en-US" sz="2000">
                <a:solidFill>
                  <a:schemeClr val="accent2"/>
                </a:solidFill>
                <a:ea typeface="HY헤드라인M" pitchFamily="18" charset="-127"/>
              </a:rPr>
              <a:t>두 행렬이 같은 수의 행과 열을 가지며 각 위치의 해당 원소의 값이 같으면 “</a:t>
            </a:r>
            <a:r>
              <a:rPr kumimoji="0" lang="ko-KR" altLang="en-US" sz="2000" b="1">
                <a:solidFill>
                  <a:schemeClr val="accent2"/>
                </a:solidFill>
                <a:ea typeface="HY헤드라인M" pitchFamily="18" charset="-127"/>
              </a:rPr>
              <a:t>두 행렬은 같다</a:t>
            </a:r>
            <a:r>
              <a:rPr kumimoji="0" lang="ko-KR" altLang="en-US" sz="2000">
                <a:solidFill>
                  <a:schemeClr val="accent2"/>
                </a:solidFill>
                <a:ea typeface="HY헤드라인M" pitchFamily="18" charset="-127"/>
              </a:rPr>
              <a:t>”고 정의한다</a:t>
            </a:r>
            <a:r>
              <a:rPr kumimoji="0" lang="en-US" altLang="ko-KR" sz="2000">
                <a:solidFill>
                  <a:schemeClr val="accent2"/>
                </a:solidFill>
                <a:ea typeface="HY헤드라인M" pitchFamily="18" charset="-127"/>
              </a:rPr>
              <a:t>.)</a:t>
            </a: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Example</a:t>
            </a:r>
          </a:p>
        </p:txBody>
      </p:sp>
      <p:graphicFrame>
        <p:nvGraphicFramePr>
          <p:cNvPr id="1162245" name="Object 5"/>
          <p:cNvGraphicFramePr>
            <a:graphicFrameLocks noChangeAspect="1"/>
          </p:cNvGraphicFramePr>
          <p:nvPr/>
        </p:nvGraphicFramePr>
        <p:xfrm>
          <a:off x="827088" y="4243388"/>
          <a:ext cx="594995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46" name="Equation" r:id="rId5" imgW="2171520" imgH="457200" progId="Equation.3">
                  <p:embed/>
                </p:oleObj>
              </mc:Choice>
              <mc:Fallback>
                <p:oleObj name="Equation" r:id="rId5" imgW="217152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43388"/>
                        <a:ext cx="5949950" cy="125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46" name="Text Box 6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8D9D9A7D-2E73-4D10-917A-B6C504CCB568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1292290" name="Text Box 2"/>
          <p:cNvSpPr txBox="1">
            <a:spLocks noChangeArrowheads="1"/>
          </p:cNvSpPr>
          <p:nvPr/>
        </p:nvSpPr>
        <p:spPr bwMode="auto">
          <a:xfrm>
            <a:off x="7364413" y="476250"/>
            <a:ext cx="16891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Gauss-Jordan Algorithm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292292" name="Picture 4" descr="gauss-jordan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908050"/>
            <a:ext cx="7920038" cy="5768975"/>
          </a:xfrm>
          <a:prstGeom prst="rect">
            <a:avLst/>
          </a:prstGeom>
          <a:noFill/>
        </p:spPr>
      </p:pic>
      <p:sp>
        <p:nvSpPr>
          <p:cNvPr id="1292293" name="Rectangle 5"/>
          <p:cNvSpPr>
            <a:spLocks noChangeArrowheads="1"/>
          </p:cNvSpPr>
          <p:nvPr/>
        </p:nvSpPr>
        <p:spPr bwMode="auto">
          <a:xfrm>
            <a:off x="815975" y="163513"/>
            <a:ext cx="800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역행렬을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이용한 연립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(2/2)</a:t>
            </a: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468313" y="4797425"/>
            <a:ext cx="2665412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Bef>
                <a:spcPct val="5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>
                <a:solidFill>
                  <a:srgbClr val="FFFF66"/>
                </a:solidFill>
                <a:ea typeface="HY헤드라인M" pitchFamily="18" charset="-127"/>
              </a:rPr>
              <a:t>Gauss-Jordan </a:t>
            </a:r>
            <a:r>
              <a:rPr lang="ko-KR" altLang="en-US" sz="2000">
                <a:solidFill>
                  <a:srgbClr val="FFFF66"/>
                </a:solidFill>
                <a:ea typeface="HY헤드라인M" pitchFamily="18" charset="-127"/>
              </a:rPr>
              <a:t>방법</a:t>
            </a:r>
          </a:p>
        </p:txBody>
      </p:sp>
      <p:pic>
        <p:nvPicPr>
          <p:cNvPr id="1292296" name="Picture 8" descr="inverse-eq-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2492375"/>
            <a:ext cx="7466012" cy="3762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129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BDBC17D-2CFE-4AD4-BD8A-EC80EE641992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1294338" name="Text Box 2"/>
          <p:cNvSpPr txBox="1">
            <a:spLocks noChangeArrowheads="1"/>
          </p:cNvSpPr>
          <p:nvPr/>
        </p:nvSpPr>
        <p:spPr bwMode="auto">
          <a:xfrm>
            <a:off x="7364413" y="476250"/>
            <a:ext cx="16891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Gauss-Jordan Algorithm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94339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연립 방정식</a:t>
            </a:r>
          </a:p>
        </p:txBody>
      </p:sp>
      <p:sp>
        <p:nvSpPr>
          <p:cNvPr id="1294341" name="Text Box 5"/>
          <p:cNvSpPr txBox="1">
            <a:spLocks noChangeArrowheads="1"/>
          </p:cNvSpPr>
          <p:nvPr/>
        </p:nvSpPr>
        <p:spPr bwMode="auto">
          <a:xfrm>
            <a:off x="323850" y="3135313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graphicFrame>
        <p:nvGraphicFramePr>
          <p:cNvPr id="1294342" name="Object 6"/>
          <p:cNvGraphicFramePr>
            <a:graphicFrameLocks noChangeAspect="1"/>
          </p:cNvGraphicFramePr>
          <p:nvPr/>
        </p:nvGraphicFramePr>
        <p:xfrm>
          <a:off x="755650" y="1557338"/>
          <a:ext cx="3071813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343" name="Equation" r:id="rId5" imgW="1346040" imgH="609480" progId="Equation.DSMT4">
                  <p:embed/>
                </p:oleObj>
              </mc:Choice>
              <mc:Fallback>
                <p:oleObj name="Equation" r:id="rId5" imgW="1346040" imgH="609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3071813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4344" name="Rectangle 8"/>
          <p:cNvSpPr>
            <a:spLocks noChangeArrowheads="1"/>
          </p:cNvSpPr>
          <p:nvPr/>
        </p:nvSpPr>
        <p:spPr bwMode="auto">
          <a:xfrm>
            <a:off x="815975" y="163513"/>
            <a:ext cx="800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역행렬을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이용한 연립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(1/2)</a:t>
            </a:r>
          </a:p>
        </p:txBody>
      </p:sp>
      <p:pic>
        <p:nvPicPr>
          <p:cNvPr id="1294345" name="Picture 9" descr="inverse-eq-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3644900"/>
            <a:ext cx="7991475" cy="1906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21903B69-0E1F-4F3E-87A2-EB9C638998B7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1296386" name="Text Box 2"/>
          <p:cNvSpPr txBox="1">
            <a:spLocks noChangeArrowheads="1"/>
          </p:cNvSpPr>
          <p:nvPr/>
        </p:nvSpPr>
        <p:spPr bwMode="auto">
          <a:xfrm>
            <a:off x="7364413" y="476250"/>
            <a:ext cx="16891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Gauss-Jordan Algorithm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296388" name="Picture 4" descr="gauss-jordan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908050"/>
            <a:ext cx="7632700" cy="5559425"/>
          </a:xfrm>
          <a:prstGeom prst="rect">
            <a:avLst/>
          </a:prstGeom>
          <a:noFill/>
        </p:spPr>
      </p:pic>
      <p:sp>
        <p:nvSpPr>
          <p:cNvPr id="1296389" name="Rectangle 5"/>
          <p:cNvSpPr>
            <a:spLocks noChangeArrowheads="1"/>
          </p:cNvSpPr>
          <p:nvPr/>
        </p:nvSpPr>
        <p:spPr bwMode="auto">
          <a:xfrm>
            <a:off x="815975" y="163513"/>
            <a:ext cx="800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역행렬을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이용한 연립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(2/2)</a:t>
            </a:r>
          </a:p>
        </p:txBody>
      </p:sp>
      <p:sp>
        <p:nvSpPr>
          <p:cNvPr id="1296390" name="Text Box 6"/>
          <p:cNvSpPr txBox="1">
            <a:spLocks noChangeArrowheads="1"/>
          </p:cNvSpPr>
          <p:nvPr/>
        </p:nvSpPr>
        <p:spPr bwMode="auto">
          <a:xfrm>
            <a:off x="538163" y="5521325"/>
            <a:ext cx="2665412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Bef>
                <a:spcPct val="5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>
                <a:solidFill>
                  <a:srgbClr val="FFFF66"/>
                </a:solidFill>
                <a:ea typeface="HY헤드라인M" pitchFamily="18" charset="-127"/>
              </a:rPr>
              <a:t>Gauss-Jordan </a:t>
            </a:r>
            <a:r>
              <a:rPr lang="ko-KR" altLang="en-US" sz="2000">
                <a:solidFill>
                  <a:srgbClr val="FFFF66"/>
                </a:solidFill>
                <a:ea typeface="HY헤드라인M" pitchFamily="18" charset="-127"/>
              </a:rPr>
              <a:t>방법</a:t>
            </a:r>
          </a:p>
        </p:txBody>
      </p:sp>
      <p:pic>
        <p:nvPicPr>
          <p:cNvPr id="1296391" name="Picture 7" descr="inverse-eq-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1268413"/>
            <a:ext cx="7704137" cy="3883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129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E453626-7D20-4067-ADD0-D3B4AFC2407B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1298434" name="Text Box 2"/>
          <p:cNvSpPr txBox="1">
            <a:spLocks noChangeArrowheads="1"/>
          </p:cNvSpPr>
          <p:nvPr/>
        </p:nvSpPr>
        <p:spPr bwMode="auto">
          <a:xfrm>
            <a:off x="7364413" y="476250"/>
            <a:ext cx="16891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Gauss-Jordan Algorithm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298435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연립 방정식</a:t>
            </a:r>
          </a:p>
        </p:txBody>
      </p:sp>
      <p:sp>
        <p:nvSpPr>
          <p:cNvPr id="1298437" name="Text Box 5"/>
          <p:cNvSpPr txBox="1">
            <a:spLocks noChangeArrowheads="1"/>
          </p:cNvSpPr>
          <p:nvPr/>
        </p:nvSpPr>
        <p:spPr bwMode="auto">
          <a:xfrm>
            <a:off x="323850" y="349567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graphicFrame>
        <p:nvGraphicFramePr>
          <p:cNvPr id="1298438" name="Object 6"/>
          <p:cNvGraphicFramePr>
            <a:graphicFrameLocks noChangeAspect="1"/>
          </p:cNvGraphicFramePr>
          <p:nvPr/>
        </p:nvGraphicFramePr>
        <p:xfrm>
          <a:off x="755650" y="1628775"/>
          <a:ext cx="2752725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439" name="Equation" r:id="rId5" imgW="1206360" imgH="774360" progId="Equation.DSMT4">
                  <p:embed/>
                </p:oleObj>
              </mc:Choice>
              <mc:Fallback>
                <p:oleObj name="Equation" r:id="rId5" imgW="1206360" imgH="774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2752725" cy="176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8440" name="Rectangle 8"/>
          <p:cNvSpPr>
            <a:spLocks noChangeArrowheads="1"/>
          </p:cNvSpPr>
          <p:nvPr/>
        </p:nvSpPr>
        <p:spPr bwMode="auto">
          <a:xfrm>
            <a:off x="815975" y="163513"/>
            <a:ext cx="800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역행렬을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이용한 연립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III (1/2)</a:t>
            </a:r>
          </a:p>
        </p:txBody>
      </p:sp>
      <p:pic>
        <p:nvPicPr>
          <p:cNvPr id="1298441" name="Picture 9" descr="inverse-eq-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4005263"/>
            <a:ext cx="8064500" cy="192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27483CF-CC53-4286-8BD8-D7852AEE0830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1300482" name="Text Box 2"/>
          <p:cNvSpPr txBox="1">
            <a:spLocks noChangeArrowheads="1"/>
          </p:cNvSpPr>
          <p:nvPr/>
        </p:nvSpPr>
        <p:spPr bwMode="auto">
          <a:xfrm>
            <a:off x="7364413" y="476250"/>
            <a:ext cx="16891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Gauss-Jordan Algorithm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300484" name="Picture 4" descr="gauss-jordan-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20713"/>
            <a:ext cx="7847013" cy="6200775"/>
          </a:xfrm>
          <a:prstGeom prst="rect">
            <a:avLst/>
          </a:prstGeom>
          <a:noFill/>
        </p:spPr>
      </p:pic>
      <p:sp>
        <p:nvSpPr>
          <p:cNvPr id="1300485" name="Rectangle 5"/>
          <p:cNvSpPr>
            <a:spLocks noChangeArrowheads="1"/>
          </p:cNvSpPr>
          <p:nvPr/>
        </p:nvSpPr>
        <p:spPr bwMode="auto">
          <a:xfrm>
            <a:off x="815975" y="163513"/>
            <a:ext cx="800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역행렬을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이용한 연립 방정식 풀이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III (2/2)</a:t>
            </a:r>
          </a:p>
        </p:txBody>
      </p:sp>
      <p:sp>
        <p:nvSpPr>
          <p:cNvPr id="1300486" name="Text Box 6"/>
          <p:cNvSpPr txBox="1">
            <a:spLocks noChangeArrowheads="1"/>
          </p:cNvSpPr>
          <p:nvPr/>
        </p:nvSpPr>
        <p:spPr bwMode="auto">
          <a:xfrm>
            <a:off x="4716463" y="1052513"/>
            <a:ext cx="2665412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Bef>
                <a:spcPct val="5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>
                <a:solidFill>
                  <a:srgbClr val="FFFF66"/>
                </a:solidFill>
                <a:ea typeface="HY헤드라인M" pitchFamily="18" charset="-127"/>
              </a:rPr>
              <a:t>Gauss-Jordan </a:t>
            </a:r>
            <a:r>
              <a:rPr lang="ko-KR" altLang="en-US" sz="2000">
                <a:solidFill>
                  <a:srgbClr val="FFFF66"/>
                </a:solidFill>
                <a:ea typeface="HY헤드라인M" pitchFamily="18" charset="-127"/>
              </a:rPr>
              <a:t>방법</a:t>
            </a:r>
          </a:p>
        </p:txBody>
      </p:sp>
      <p:pic>
        <p:nvPicPr>
          <p:cNvPr id="1300487" name="Picture 7" descr="inverse-eq-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1951038"/>
            <a:ext cx="7970837" cy="4016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130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DD11838-00C4-4E7F-BAD7-C677B22D92D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64290" name="Rectangle 2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Row and Column Order (1/2)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64291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2760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The rows in a matrix are usually indexed 1 to </a:t>
            </a: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m</a:t>
            </a: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from top to bottom.</a:t>
            </a:r>
            <a:r>
              <a:rPr kumimoji="0"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행은 위에서 아래로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1~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m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의 색인 값을 갖는다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.)</a:t>
            </a:r>
            <a:endParaRPr kumimoji="0" lang="en-US" altLang="ko-KR" sz="180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The columns are usually indexed 1 to </a:t>
            </a: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n</a:t>
            </a: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from left to right.</a:t>
            </a:r>
            <a:b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</a:b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열은 왼쪽에서 오른쪽으로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1~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n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의 색인 값을 갖는다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.)</a:t>
            </a:r>
            <a:endParaRPr kumimoji="0" lang="en-US" altLang="ko-KR" sz="240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Elements are indexed by row, then column.</a:t>
            </a:r>
            <a:b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</a:b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각 원소는 행 색인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, 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열 색인의 순으로 표현한다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.)</a:t>
            </a:r>
            <a:endParaRPr kumimoji="0" lang="en-US" altLang="ko-KR" sz="2400">
              <a:ea typeface="HY헤드라인M" pitchFamily="18" charset="-127"/>
            </a:endParaRPr>
          </a:p>
        </p:txBody>
      </p:sp>
      <p:graphicFrame>
        <p:nvGraphicFramePr>
          <p:cNvPr id="1164293" name="Object 5"/>
          <p:cNvGraphicFramePr>
            <a:graphicFrameLocks noChangeAspect="1"/>
          </p:cNvGraphicFramePr>
          <p:nvPr/>
        </p:nvGraphicFramePr>
        <p:xfrm>
          <a:off x="396875" y="4076700"/>
          <a:ext cx="84963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294" name="Equation" r:id="rId5" imgW="3593880" imgH="622080" progId="Equation.DSMT4">
                  <p:embed/>
                </p:oleObj>
              </mc:Choice>
              <mc:Fallback>
                <p:oleObj name="Equation" r:id="rId5" imgW="359388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076700"/>
                        <a:ext cx="8496300" cy="1470025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4294" name="Text Box 6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2425791B-A844-4B47-A65C-3381E8555E27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66338" name="Rectangle 2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Row and Column Order (2/2)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66339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4016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Let </a:t>
            </a:r>
            <a:r>
              <a:rPr kumimoji="0" lang="en-US" altLang="ko-KR" sz="2400" b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A</a:t>
            </a: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be </a:t>
            </a: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m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n</a:t>
            </a: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matrix </a:t>
            </a:r>
            <a:r>
              <a:rPr kumimoji="0" lang="en-US" altLang="ko-KR" sz="2400">
                <a:ea typeface="HY헤드라인M" pitchFamily="18" charset="-127"/>
              </a:rPr>
              <a:t>[</a:t>
            </a:r>
            <a:r>
              <a:rPr kumimoji="0" lang="en-US" altLang="ko-KR" sz="2400" i="1">
                <a:ea typeface="HY헤드라인M" pitchFamily="18" charset="-127"/>
              </a:rPr>
              <a:t>a</a:t>
            </a:r>
            <a:r>
              <a:rPr kumimoji="0" lang="en-US" altLang="ko-KR" sz="2400" baseline="-25000">
                <a:ea typeface="HY헤드라인M" pitchFamily="18" charset="-127"/>
              </a:rPr>
              <a:t>i,j</a:t>
            </a:r>
            <a:r>
              <a:rPr kumimoji="0" lang="en-US" altLang="ko-KR" sz="2400">
                <a:ea typeface="HY헤드라인M" pitchFamily="18" charset="-127"/>
              </a:rPr>
              <a:t>],</a:t>
            </a:r>
            <a:endParaRPr kumimoji="0" lang="en-US" altLang="ko-KR" sz="1800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 i="1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</a:t>
            </a:r>
            <a:r>
              <a:rPr kumimoji="0" lang="en-US" altLang="ko-KR" sz="2400" baseline="300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th</a:t>
            </a: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row = 1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n</a:t>
            </a: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matrix </a:t>
            </a:r>
            <a:r>
              <a:rPr kumimoji="0" lang="en-US" altLang="ko-KR" sz="2400">
                <a:ea typeface="HY헤드라인M" pitchFamily="18" charset="-127"/>
              </a:rPr>
              <a:t>[</a:t>
            </a:r>
            <a:r>
              <a:rPr kumimoji="0" lang="en-US" altLang="ko-KR" sz="2400" i="1">
                <a:ea typeface="HY헤드라인M" pitchFamily="18" charset="-127"/>
              </a:rPr>
              <a:t>a</a:t>
            </a:r>
            <a:r>
              <a:rPr kumimoji="0" lang="en-US" altLang="ko-KR" sz="2400" baseline="-25000">
                <a:ea typeface="HY헤드라인M" pitchFamily="18" charset="-127"/>
              </a:rPr>
              <a:t>i,1</a:t>
            </a:r>
            <a:r>
              <a:rPr kumimoji="0" lang="en-US" altLang="ko-KR" sz="2400">
                <a:ea typeface="HY헤드라인M" pitchFamily="18" charset="-127"/>
              </a:rPr>
              <a:t>, </a:t>
            </a:r>
            <a:r>
              <a:rPr kumimoji="0" lang="en-US" altLang="ko-KR" sz="2400" i="1">
                <a:ea typeface="HY헤드라인M" pitchFamily="18" charset="-127"/>
              </a:rPr>
              <a:t>a</a:t>
            </a:r>
            <a:r>
              <a:rPr kumimoji="0" lang="en-US" altLang="ko-KR" sz="2400" baseline="-25000">
                <a:ea typeface="HY헤드라인M" pitchFamily="18" charset="-127"/>
              </a:rPr>
              <a:t>i,2</a:t>
            </a:r>
            <a:r>
              <a:rPr kumimoji="0" lang="en-US" altLang="ko-KR" sz="2400">
                <a:ea typeface="HY헤드라인M" pitchFamily="18" charset="-127"/>
              </a:rPr>
              <a:t>, …, </a:t>
            </a:r>
            <a:r>
              <a:rPr kumimoji="0" lang="en-US" altLang="ko-KR" sz="2400" i="1">
                <a:ea typeface="HY헤드라인M" pitchFamily="18" charset="-127"/>
              </a:rPr>
              <a:t>a</a:t>
            </a:r>
            <a:r>
              <a:rPr kumimoji="0" lang="en-US" altLang="ko-KR" sz="2400" baseline="-25000">
                <a:ea typeface="HY헤드라인M" pitchFamily="18" charset="-127"/>
              </a:rPr>
              <a:t>i,n</a:t>
            </a:r>
            <a:r>
              <a:rPr kumimoji="0" lang="en-US" altLang="ko-KR" sz="2400">
                <a:ea typeface="HY헤드라인M" pitchFamily="18" charset="-127"/>
              </a:rPr>
              <a:t>],</a:t>
            </a: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 i="1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 i="1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tabLst>
                <a:tab pos="803275" algn="l"/>
                <a:tab pos="3138488" algn="l"/>
                <a:tab pos="5473700" algn="l"/>
              </a:tabLst>
            </a:pPr>
            <a:endParaRPr kumimoji="0" lang="en-US" altLang="ko-KR" sz="2400" i="1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j</a:t>
            </a:r>
            <a:r>
              <a:rPr kumimoji="0" lang="en-US" altLang="ko-KR" sz="2400" baseline="300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th</a:t>
            </a: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column = </a:t>
            </a: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n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1 matrix</a:t>
            </a:r>
          </a:p>
        </p:txBody>
      </p:sp>
      <p:graphicFrame>
        <p:nvGraphicFramePr>
          <p:cNvPr id="1166341" name="Object 5"/>
          <p:cNvGraphicFramePr>
            <a:graphicFrameLocks noChangeAspect="1"/>
          </p:cNvGraphicFramePr>
          <p:nvPr/>
        </p:nvGraphicFramePr>
        <p:xfrm>
          <a:off x="4084638" y="3216275"/>
          <a:ext cx="974725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42" name="Equation" r:id="rId5" imgW="406080" imgH="1320480" progId="Equation.3">
                  <p:embed/>
                </p:oleObj>
              </mc:Choice>
              <mc:Fallback>
                <p:oleObj name="Equation" r:id="rId5" imgW="406080" imgH="1320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3216275"/>
                        <a:ext cx="974725" cy="3165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6342" name="Text Box 6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BE728091-C371-4BF5-92C7-9C1915E94AAB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68386" name="Rectangle 2"/>
          <p:cNvSpPr>
            <a:spLocks noChangeArrowheads="1"/>
          </p:cNvSpPr>
          <p:nvPr/>
        </p:nvSpPr>
        <p:spPr bwMode="auto">
          <a:xfrm>
            <a:off x="815975" y="163513"/>
            <a:ext cx="634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Matrix Sums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168387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270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The </a:t>
            </a:r>
            <a:r>
              <a:rPr kumimoji="0" lang="en-US" altLang="ko-KR" sz="2400" i="1">
                <a:ea typeface="HY헤드라인M" pitchFamily="18" charset="-127"/>
              </a:rPr>
              <a:t>sum</a:t>
            </a:r>
            <a:r>
              <a:rPr kumimoji="0" lang="en-US" altLang="ko-KR" sz="2400">
                <a:ea typeface="HY헤드라인M" pitchFamily="18" charset="-127"/>
              </a:rPr>
              <a:t>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+</a:t>
            </a:r>
            <a:r>
              <a:rPr kumimoji="0" lang="en-US" altLang="ko-KR" sz="2400" b="1">
                <a:ea typeface="HY헤드라인M" pitchFamily="18" charset="-127"/>
              </a:rPr>
              <a:t>B</a:t>
            </a:r>
            <a:r>
              <a:rPr kumimoji="0" lang="en-US" altLang="ko-KR" sz="2400">
                <a:ea typeface="HY헤드라인M" pitchFamily="18" charset="-127"/>
              </a:rPr>
              <a:t> of two </a:t>
            </a: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m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n</a:t>
            </a: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kumimoji="0" lang="en-US" altLang="ko-KR" sz="2400">
                <a:ea typeface="HY헤드라인M" pitchFamily="18" charset="-127"/>
              </a:rPr>
              <a:t>matrices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, </a:t>
            </a:r>
            <a:r>
              <a:rPr kumimoji="0" lang="en-US" altLang="ko-KR" sz="2400" b="1">
                <a:ea typeface="HY헤드라인M" pitchFamily="18" charset="-127"/>
              </a:rPr>
              <a:t>B</a:t>
            </a:r>
            <a:r>
              <a:rPr kumimoji="0" lang="en-US" altLang="ko-KR" sz="2400">
                <a:ea typeface="HY헤드라인M" pitchFamily="18" charset="-127"/>
              </a:rPr>
              <a:t> is the </a:t>
            </a: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m</a:t>
            </a:r>
            <a:r>
              <a:rPr kumimoji="0" lang="en-US" altLang="ko-KR" sz="2400">
                <a:ea typeface="HY헤드라인M" pitchFamily="18" charset="-127"/>
                <a:sym typeface="Symbol" pitchFamily="18" charset="2"/>
              </a:rPr>
              <a:t></a:t>
            </a:r>
            <a:r>
              <a:rPr kumimoji="0"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n</a:t>
            </a: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kumimoji="0" lang="en-US" altLang="ko-KR" sz="2400">
                <a:ea typeface="HY헤드라인M" pitchFamily="18" charset="-127"/>
              </a:rPr>
              <a:t>matrix given by adding corresponding elements.</a:t>
            </a:r>
            <a:br>
              <a:rPr kumimoji="0" lang="en-US" altLang="ko-KR" sz="2400">
                <a:ea typeface="HY헤드라인M" pitchFamily="18" charset="-127"/>
              </a:rPr>
            </a:b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en-US" altLang="ko-KR" sz="1800" b="1">
                <a:solidFill>
                  <a:schemeClr val="accent2"/>
                </a:solidFill>
                <a:ea typeface="HY헤드라인M" pitchFamily="18" charset="-127"/>
              </a:rPr>
              <a:t>A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+</a:t>
            </a:r>
            <a:r>
              <a:rPr kumimoji="0" lang="en-US" altLang="ko-KR" sz="1800" b="1">
                <a:solidFill>
                  <a:schemeClr val="accent2"/>
                </a:solidFill>
                <a:ea typeface="HY헤드라인M" pitchFamily="18" charset="-127"/>
              </a:rPr>
              <a:t>B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는 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i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,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j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)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번째 원소로서 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a</a:t>
            </a:r>
            <a:r>
              <a:rPr kumimoji="0" lang="en-US" altLang="ko-KR" sz="1800" baseline="-25000">
                <a:solidFill>
                  <a:schemeClr val="accent2"/>
                </a:solidFill>
                <a:ea typeface="HY헤드라인M" pitchFamily="18" charset="-127"/>
              </a:rPr>
              <a:t>i,j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+</a:t>
            </a:r>
            <a:r>
              <a:rPr kumimoji="0" lang="en-US" altLang="ko-KR" sz="1800" i="1">
                <a:solidFill>
                  <a:schemeClr val="accent2"/>
                </a:solidFill>
                <a:ea typeface="HY헤드라인M" pitchFamily="18" charset="-127"/>
              </a:rPr>
              <a:t>b</a:t>
            </a:r>
            <a:r>
              <a:rPr kumimoji="0" lang="en-US" altLang="ko-KR" sz="1800" baseline="-25000">
                <a:solidFill>
                  <a:schemeClr val="accent2"/>
                </a:solidFill>
                <a:ea typeface="HY헤드라인M" pitchFamily="18" charset="-127"/>
              </a:rPr>
              <a:t>i,j</a:t>
            </a:r>
            <a:r>
              <a:rPr kumimoji="0" lang="ko-KR" altLang="en-US" sz="1800">
                <a:solidFill>
                  <a:schemeClr val="accent2"/>
                </a:solidFill>
                <a:ea typeface="HY헤드라인M" pitchFamily="18" charset="-127"/>
              </a:rPr>
              <a:t>를 갖는 행렬이다</a:t>
            </a:r>
            <a:r>
              <a:rPr kumimoji="0" lang="en-US" altLang="ko-KR" sz="1800">
                <a:solidFill>
                  <a:schemeClr val="accent2"/>
                </a:solidFill>
                <a:ea typeface="HY헤드라인M" pitchFamily="18" charset="-127"/>
              </a:rPr>
              <a:t>.)</a:t>
            </a:r>
            <a:endParaRPr kumimoji="0" lang="en-US" altLang="ko-KR" sz="2400" b="1">
              <a:ea typeface="HY헤드라인M" pitchFamily="18" charset="-127"/>
            </a:endParaRP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+</a:t>
            </a:r>
            <a:r>
              <a:rPr kumimoji="0" lang="en-US" altLang="ko-KR" sz="2400" b="1">
                <a:ea typeface="HY헤드라인M" pitchFamily="18" charset="-127"/>
              </a:rPr>
              <a:t>B</a:t>
            </a:r>
            <a:r>
              <a:rPr kumimoji="0" lang="en-US" altLang="ko-KR" sz="2400">
                <a:ea typeface="HY헤드라인M" pitchFamily="18" charset="-127"/>
              </a:rPr>
              <a:t> = </a:t>
            </a:r>
            <a:r>
              <a:rPr kumimoji="0" lang="en-US" altLang="ko-KR" sz="2400" b="1">
                <a:ea typeface="HY헤드라인M" pitchFamily="18" charset="-127"/>
              </a:rPr>
              <a:t>C</a:t>
            </a:r>
            <a:r>
              <a:rPr kumimoji="0" lang="en-US" altLang="ko-KR" sz="2400">
                <a:ea typeface="HY헤드라인M" pitchFamily="18" charset="-127"/>
              </a:rPr>
              <a:t> = [</a:t>
            </a:r>
            <a:r>
              <a:rPr kumimoji="0" lang="en-US" altLang="ko-KR" sz="2400" i="1">
                <a:ea typeface="HY헤드라인M" pitchFamily="18" charset="-127"/>
              </a:rPr>
              <a:t>c</a:t>
            </a:r>
            <a:r>
              <a:rPr kumimoji="0" lang="en-US" altLang="ko-KR" sz="2400" baseline="-25000">
                <a:ea typeface="HY헤드라인M" pitchFamily="18" charset="-127"/>
              </a:rPr>
              <a:t>i,j</a:t>
            </a:r>
            <a:r>
              <a:rPr kumimoji="0" lang="en-US" altLang="ko-KR" sz="2400">
                <a:ea typeface="HY헤드라인M" pitchFamily="18" charset="-127"/>
              </a:rPr>
              <a:t>] = [</a:t>
            </a:r>
            <a:r>
              <a:rPr kumimoji="0" lang="en-US" altLang="ko-KR" sz="2400" i="1">
                <a:ea typeface="HY헤드라인M" pitchFamily="18" charset="-127"/>
              </a:rPr>
              <a:t>a</a:t>
            </a:r>
            <a:r>
              <a:rPr kumimoji="0" lang="en-US" altLang="ko-KR" sz="2400" baseline="-25000">
                <a:ea typeface="HY헤드라인M" pitchFamily="18" charset="-127"/>
              </a:rPr>
              <a:t>i,j</a:t>
            </a:r>
            <a:r>
              <a:rPr kumimoji="0" lang="en-US" altLang="ko-KR" sz="2400">
                <a:ea typeface="HY헤드라인M" pitchFamily="18" charset="-127"/>
              </a:rPr>
              <a:t>+</a:t>
            </a:r>
            <a:r>
              <a:rPr kumimoji="0" lang="en-US" altLang="ko-KR" sz="2400" i="1">
                <a:ea typeface="HY헤드라인M" pitchFamily="18" charset="-127"/>
              </a:rPr>
              <a:t>b</a:t>
            </a:r>
            <a:r>
              <a:rPr kumimoji="0" lang="en-US" altLang="ko-KR" sz="2400" baseline="-25000">
                <a:ea typeface="HY헤드라인M" pitchFamily="18" charset="-127"/>
              </a:rPr>
              <a:t>i,j</a:t>
            </a:r>
            <a:r>
              <a:rPr kumimoji="0" lang="en-US" altLang="ko-KR" sz="2400">
                <a:ea typeface="HY헤드라인M" pitchFamily="18" charset="-127"/>
              </a:rPr>
              <a:t>] where </a:t>
            </a:r>
            <a:r>
              <a:rPr kumimoji="0" lang="en-US" altLang="ko-KR" sz="2400" b="1">
                <a:ea typeface="HY헤드라인M" pitchFamily="18" charset="-127"/>
              </a:rPr>
              <a:t>A</a:t>
            </a:r>
            <a:r>
              <a:rPr kumimoji="0" lang="en-US" altLang="ko-KR" sz="2400">
                <a:ea typeface="HY헤드라인M" pitchFamily="18" charset="-127"/>
              </a:rPr>
              <a:t> = [</a:t>
            </a:r>
            <a:r>
              <a:rPr kumimoji="0" lang="en-US" altLang="ko-KR" sz="2400" i="1">
                <a:ea typeface="HY헤드라인M" pitchFamily="18" charset="-127"/>
              </a:rPr>
              <a:t>a</a:t>
            </a:r>
            <a:r>
              <a:rPr kumimoji="0" lang="en-US" altLang="ko-KR" sz="2400" baseline="-25000">
                <a:ea typeface="HY헤드라인M" pitchFamily="18" charset="-127"/>
              </a:rPr>
              <a:t>i,j</a:t>
            </a:r>
            <a:r>
              <a:rPr kumimoji="0" lang="en-US" altLang="ko-KR" sz="2400">
                <a:ea typeface="HY헤드라인M" pitchFamily="18" charset="-127"/>
              </a:rPr>
              <a:t>] and </a:t>
            </a:r>
            <a:r>
              <a:rPr kumimoji="0" lang="en-US" altLang="ko-KR" sz="2400" b="1">
                <a:ea typeface="HY헤드라인M" pitchFamily="18" charset="-127"/>
              </a:rPr>
              <a:t>B</a:t>
            </a:r>
            <a:r>
              <a:rPr kumimoji="0" lang="en-US" altLang="ko-KR" sz="2400">
                <a:ea typeface="HY헤드라인M" pitchFamily="18" charset="-127"/>
              </a:rPr>
              <a:t> = [</a:t>
            </a:r>
            <a:r>
              <a:rPr kumimoji="0" lang="en-US" altLang="ko-KR" sz="2400" i="1">
                <a:ea typeface="HY헤드라인M" pitchFamily="18" charset="-127"/>
              </a:rPr>
              <a:t>b</a:t>
            </a:r>
            <a:r>
              <a:rPr kumimoji="0" lang="en-US" altLang="ko-KR" sz="2400" baseline="-25000">
                <a:ea typeface="HY헤드라인M" pitchFamily="18" charset="-127"/>
              </a:rPr>
              <a:t>i,j</a:t>
            </a:r>
            <a:r>
              <a:rPr kumimoji="0" lang="en-US" altLang="ko-KR" sz="2400">
                <a:ea typeface="HY헤드라인M" pitchFamily="18" charset="-127"/>
              </a:rPr>
              <a:t>]</a:t>
            </a:r>
          </a:p>
          <a:p>
            <a:pPr marL="358775" indent="-358775"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 typeface="Wingdings" pitchFamily="2" charset="2"/>
              <a:buBlip>
                <a:blip r:embed="rId4"/>
              </a:buBlip>
              <a:tabLst>
                <a:tab pos="803275" algn="l"/>
                <a:tab pos="3138488" algn="l"/>
                <a:tab pos="5473700" algn="l"/>
              </a:tabLst>
            </a:pPr>
            <a:r>
              <a:rPr kumimoji="0" lang="en-US" altLang="ko-KR" sz="2400">
                <a:ea typeface="HY헤드라인M" pitchFamily="18" charset="-127"/>
              </a:rPr>
              <a:t>Example</a:t>
            </a:r>
          </a:p>
        </p:txBody>
      </p:sp>
      <p:graphicFrame>
        <p:nvGraphicFramePr>
          <p:cNvPr id="1168389" name="Object 5"/>
          <p:cNvGraphicFramePr>
            <a:graphicFrameLocks noChangeAspect="1"/>
          </p:cNvGraphicFramePr>
          <p:nvPr/>
        </p:nvGraphicFramePr>
        <p:xfrm>
          <a:off x="1116013" y="4016375"/>
          <a:ext cx="6227762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90" name="Equation" r:id="rId5" imgW="2946240" imgH="711000" progId="Equation.3">
                  <p:embed/>
                </p:oleObj>
              </mc:Choice>
              <mc:Fallback>
                <p:oleObj name="Equation" r:id="rId5" imgW="294624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16375"/>
                        <a:ext cx="6227762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390" name="Text Box 6"/>
          <p:cNvSpPr txBox="1">
            <a:spLocks noChangeArrowheads="1"/>
          </p:cNvSpPr>
          <p:nvPr/>
        </p:nvSpPr>
        <p:spPr bwMode="auto">
          <a:xfrm>
            <a:off x="8410575" y="476250"/>
            <a:ext cx="642938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Matrices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17231</TotalTime>
  <Words>2455</Words>
  <Application>Microsoft Office PowerPoint</Application>
  <PresentationFormat>화면 슬라이드 쇼(4:3)</PresentationFormat>
  <Paragraphs>445</Paragraphs>
  <Slides>64</Slides>
  <Notes>63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8" baseType="lpstr">
      <vt:lpstr>HY견명조</vt:lpstr>
      <vt:lpstr>HY헤드라인M</vt:lpstr>
      <vt:lpstr>굴림</vt:lpstr>
      <vt:lpstr>굴림체</vt:lpstr>
      <vt:lpstr>맑은 고딕</vt:lpstr>
      <vt:lpstr>Cambria</vt:lpstr>
      <vt:lpstr>Symbol</vt:lpstr>
      <vt:lpstr>Times New Roman</vt:lpstr>
      <vt:lpstr>Trebuchet MS</vt:lpstr>
      <vt:lpstr>Wingdings</vt:lpstr>
      <vt:lpstr>Wingdings 2</vt:lpstr>
      <vt:lpstr>기본 디자인</vt:lpstr>
      <vt:lpstr>연꽃 당초 무늬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문양세</dc:creator>
  <cp:lastModifiedBy>default</cp:lastModifiedBy>
  <cp:revision>1558</cp:revision>
  <dcterms:created xsi:type="dcterms:W3CDTF">2003-03-03T08:07:33Z</dcterms:created>
  <dcterms:modified xsi:type="dcterms:W3CDTF">2016-02-22T07:49:28Z</dcterms:modified>
</cp:coreProperties>
</file>