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63"/>
  </p:notesMasterIdLst>
  <p:handoutMasterIdLst>
    <p:handoutMasterId r:id="rId64"/>
  </p:handoutMasterIdLst>
  <p:sldIdLst>
    <p:sldId id="346" r:id="rId3"/>
    <p:sldId id="775" r:id="rId4"/>
    <p:sldId id="778" r:id="rId5"/>
    <p:sldId id="777" r:id="rId6"/>
    <p:sldId id="779" r:id="rId7"/>
    <p:sldId id="787" r:id="rId8"/>
    <p:sldId id="788" r:id="rId9"/>
    <p:sldId id="789" r:id="rId10"/>
    <p:sldId id="790" r:id="rId11"/>
    <p:sldId id="780" r:id="rId12"/>
    <p:sldId id="791" r:id="rId13"/>
    <p:sldId id="792" r:id="rId14"/>
    <p:sldId id="793" r:id="rId15"/>
    <p:sldId id="781" r:id="rId16"/>
    <p:sldId id="784" r:id="rId17"/>
    <p:sldId id="785" r:id="rId18"/>
    <p:sldId id="794" r:id="rId19"/>
    <p:sldId id="795" r:id="rId20"/>
    <p:sldId id="786" r:id="rId21"/>
    <p:sldId id="796" r:id="rId22"/>
    <p:sldId id="797" r:id="rId23"/>
    <p:sldId id="798" r:id="rId24"/>
    <p:sldId id="782" r:id="rId25"/>
    <p:sldId id="799" r:id="rId26"/>
    <p:sldId id="806" r:id="rId27"/>
    <p:sldId id="807" r:id="rId28"/>
    <p:sldId id="808" r:id="rId29"/>
    <p:sldId id="809" r:id="rId30"/>
    <p:sldId id="810" r:id="rId31"/>
    <p:sldId id="800" r:id="rId32"/>
    <p:sldId id="811" r:id="rId33"/>
    <p:sldId id="801" r:id="rId34"/>
    <p:sldId id="802" r:id="rId35"/>
    <p:sldId id="812" r:id="rId36"/>
    <p:sldId id="813" r:id="rId37"/>
    <p:sldId id="814" r:id="rId38"/>
    <p:sldId id="815" r:id="rId39"/>
    <p:sldId id="803" r:id="rId40"/>
    <p:sldId id="816" r:id="rId41"/>
    <p:sldId id="817" r:id="rId42"/>
    <p:sldId id="818" r:id="rId43"/>
    <p:sldId id="783" r:id="rId44"/>
    <p:sldId id="819" r:id="rId45"/>
    <p:sldId id="825" r:id="rId46"/>
    <p:sldId id="826" r:id="rId47"/>
    <p:sldId id="827" r:id="rId48"/>
    <p:sldId id="828" r:id="rId49"/>
    <p:sldId id="829" r:id="rId50"/>
    <p:sldId id="820" r:id="rId51"/>
    <p:sldId id="830" r:id="rId52"/>
    <p:sldId id="821" r:id="rId53"/>
    <p:sldId id="822" r:id="rId54"/>
    <p:sldId id="834" r:id="rId55"/>
    <p:sldId id="833" r:id="rId56"/>
    <p:sldId id="832" r:id="rId57"/>
    <p:sldId id="831" r:id="rId58"/>
    <p:sldId id="823" r:id="rId59"/>
    <p:sldId id="835" r:id="rId60"/>
    <p:sldId id="824" r:id="rId61"/>
    <p:sldId id="836" r:id="rId62"/>
  </p:sldIdLst>
  <p:sldSz cx="9144000" cy="6858000" type="screen4x3"/>
  <p:notesSz cx="6873875" cy="1006316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D0"/>
    <a:srgbClr val="6095CA"/>
    <a:srgbClr val="B2B2B2"/>
    <a:srgbClr val="FF0000"/>
    <a:srgbClr val="FFCCCC"/>
    <a:srgbClr val="1C1C1C"/>
    <a:srgbClr val="FF99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1" autoAdjust="0"/>
    <p:restoredTop sz="79682" autoAdjust="0"/>
  </p:normalViewPr>
  <p:slideViewPr>
    <p:cSldViewPr>
      <p:cViewPr varScale="1">
        <p:scale>
          <a:sx n="90" d="100"/>
          <a:sy n="90" d="100"/>
        </p:scale>
        <p:origin x="312" y="78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3.wmf"/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27.wmf"/><Relationship Id="rId1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7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fld id="{729300D1-20E0-408C-8F30-2376C84569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5567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5650"/>
            <a:ext cx="5030787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81550"/>
            <a:ext cx="5041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fld id="{F23363D3-8D3E-48C2-BD90-38B27D85EA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542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1D6FA-8108-43D1-9E5B-92F90790F78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31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1684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72E05-8BD6-4248-9687-34B9A3897D62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890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5CB9F-1014-4CF3-BC6F-861BB4D78AA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34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8707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B3324-170F-4270-BDE0-C99D9AB1A1B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35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8041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B0D31-A633-48F8-886F-BC9D60BBEA5B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2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4672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70D5D-BE03-4C48-9998-269F927C0B5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59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E7BCF-8FD1-4D2E-903F-8B99C3AD4953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7592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AC26F-7102-4338-BD15-B0D98F4FEE03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5577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DC26C-1FC8-4233-8BA7-B2499CD474D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3344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D3112-B58D-4BC7-834A-99D69586528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015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2CE75-0591-4EEE-9DF3-FBBAE76B7C98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285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8CFCE-73DC-4100-BAB2-43304B3F970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67970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6B22B-CB93-4767-B5BC-FEA05BF5D9F3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36240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2F8AD-EBEB-4054-B082-1748D3637CC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3300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937C8-A318-45A5-B2D6-37B6BA2C9B85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6515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CA6B-AF20-434C-93FF-C1E84E25339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32669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9425A-04CB-4964-9C4B-9F19A1AFC031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37171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D172F-166A-4E92-851F-480B1DCC8594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635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6C8CD-DC60-49CF-B9DC-4EE78762905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62849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AD0BE-270E-4E74-96EA-3B4A9F577BA3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8271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08030-7B32-4643-85FC-11C6D1FFF959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4097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C260D-57EA-4293-AAB5-09CDDE9C83B9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8106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0E7E9-E8DF-43F8-A3AC-38E8C8D8A70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5341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C1D2-3FB1-4933-BF0E-8995E1E40B59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7809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F79E0-E9EE-44C0-B509-346184F4EE19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52185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40829-36D6-47BC-B16D-1AB2EA358BA2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23768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19DB0-2FE8-4C1C-A5FE-E1190321F37F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7606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1FD8C-253C-4A6C-BA71-64676B8DE4F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8830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2A30B-9BC3-494C-A81C-D263DFA5EA8E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33948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11D5E-0944-4F11-A8CD-9AEE72599A3B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39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1745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5F1A0-B003-4022-AFF0-FA7F0426562F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4844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E61D3-1E81-4D10-BD9C-5FB9391721AE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58694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18FDF-BC0A-41B6-A225-4208C395879C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1906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FF344-628A-4DB3-B654-EFED7C725D7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2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89035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24E8A-7F9E-449E-A012-42D9D859A82B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40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8736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ED4C76-5F44-4049-8330-9CB4DC4AFD1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3173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011BC-1FFD-42F9-B9F9-6D3662A67BEC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40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81144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FBD6-AD6B-4328-91E6-B51ED6CC1C4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02402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4FA25-6CB0-4335-A3D6-F09238034CDD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43124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A0A2A-C080-4CC0-BF03-3F67D2B8EA18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291707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E2864-8DA9-424A-B6CA-C31BED5D319C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497859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92B6D-68BF-4E81-A0FF-28F16061A968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45815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E2389-EBB0-438C-8E2C-9A549164A0D4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31824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BC570-6C6C-4FF6-8E24-2A78F58977C5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63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1D083-ABB9-4C33-ABBE-5BB040FBFBE2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33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0532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BE162-6EFA-4F3F-AF7A-23FEC5350870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41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26641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D5D28-F1E9-47F9-AA87-8C35DF48833A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808353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17D84-47D9-4BCB-A97D-DECF0E98845A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52854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1D88A-D059-4583-A798-45B85875B8B8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43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976627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6FBB8-87CD-494A-B70C-25EB13EFE2ED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994450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C2FCE-DA77-4C39-85F7-C680A490283A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375860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D1D9E-D3B9-43C6-B99A-87E14A35255C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270302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A0CB-EE5A-408C-8778-7E45D01C6738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81613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57565-7FA7-47DC-93D2-10A0EE272085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351493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2C6F5-48EB-4CF8-8968-34C96C35EF33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164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CEE02-9920-4FD7-88C4-D4696734AE5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09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6AFB3-1841-4A7B-ACB2-89ABAEF4039F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4773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476A5-9B98-4082-A625-89C482E621A8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34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863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A84A6-8682-4733-831E-7220A68A3EAA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5807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9012709D-F35A-42BB-BB77-98E6DF89A1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6284B0F7-ACCA-4CE2-9D64-0C6692C888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75DAE52-C59B-4339-8BD9-7734C18A59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CC74D96-BC12-4F70-B0A0-1982012298F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3918071-874F-410A-BD47-819840735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E4A6F27-8A74-4BFF-B455-520BEDDDA6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DE192D2-FA31-4D13-8ED8-201F7665651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600F46E-953A-47DE-B626-E15CE5D6AFF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0576DA9E-1E45-4676-BD55-448FB2352BA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82ED275-6D51-40B1-B12C-FA321B5EF2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5F6B04DD-9376-4B37-9963-19FBE49E385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/>
              <a:t>Page </a:t>
            </a:r>
            <a:fld id="{07ECE6DC-FD30-425B-B1D5-009F3C722D8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  <p:pic>
        <p:nvPicPr>
          <p:cNvPr id="2093" name="Picture 1069" descr="컴퓨터과학과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092950" y="6538913"/>
            <a:ext cx="20161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i="1">
                <a:solidFill>
                  <a:srgbClr val="660066"/>
                </a:solidFill>
                <a:ea typeface="굴림" charset="-127"/>
              </a:rPr>
              <a:t>Numerical Analysis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i="1">
                <a:solidFill>
                  <a:srgbClr val="660066"/>
                </a:solidFill>
                <a:ea typeface="굴림" charset="-127"/>
              </a:rPr>
              <a:t>by Yang-Sae Moon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Page </a:t>
            </a:r>
            <a:fld id="{07ECE6DC-FD30-425B-B1D5-009F3C722D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3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0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4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6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6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7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7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9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4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71472" y="1920272"/>
            <a:ext cx="8096348" cy="238834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수치해석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(Numerical Analysis)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행렬과 연립 방정식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(Part 2)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CE2FF94-0380-4C77-ABD2-428BA22F96A0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323010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 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(1/4)</a:t>
            </a:r>
          </a:p>
        </p:txBody>
      </p:sp>
      <p:sp>
        <p:nvSpPr>
          <p:cNvPr id="132301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2301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삼각 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로 분해하라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23013" name="Object 5"/>
          <p:cNvGraphicFramePr>
            <a:graphicFrameLocks noChangeAspect="1"/>
          </p:cNvGraphicFramePr>
          <p:nvPr/>
        </p:nvGraphicFramePr>
        <p:xfrm>
          <a:off x="755650" y="1700213"/>
          <a:ext cx="778192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18" name="Equation" r:id="rId5" imgW="3047760" imgH="634680" progId="Equation.DSMT4">
                  <p:embed/>
                </p:oleObj>
              </mc:Choice>
              <mc:Fallback>
                <p:oleObj name="Equation" r:id="rId5" imgW="304776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7781925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3014" name="Text Box 6"/>
          <p:cNvSpPr txBox="1">
            <a:spLocks noChangeArrowheads="1"/>
          </p:cNvSpPr>
          <p:nvPr/>
        </p:nvSpPr>
        <p:spPr bwMode="auto">
          <a:xfrm>
            <a:off x="323850" y="378936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먼저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l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i="1">
                <a:ea typeface="HY헤드라인M" pitchFamily="18" charset="-127"/>
              </a:rPr>
              <a:t>u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 i="1" baseline="-25000">
                <a:ea typeface="HY헤드라인M" pitchFamily="18" charset="-127"/>
              </a:rPr>
              <a:t>j</a:t>
            </a:r>
            <a:r>
              <a:rPr lang="ko-KR" altLang="en-US" sz="2000">
                <a:ea typeface="HY헤드라인M" pitchFamily="18" charset="-127"/>
              </a:rPr>
              <a:t>를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23015" name="Object 7"/>
          <p:cNvGraphicFramePr>
            <a:graphicFrameLocks noChangeAspect="1"/>
          </p:cNvGraphicFramePr>
          <p:nvPr/>
        </p:nvGraphicFramePr>
        <p:xfrm>
          <a:off x="971550" y="4437063"/>
          <a:ext cx="4410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19" name="Equation" r:id="rId7" imgW="1358640" imgH="164880" progId="Equation.DSMT4">
                  <p:embed/>
                </p:oleObj>
              </mc:Choice>
              <mc:Fallback>
                <p:oleObj name="Equation" r:id="rId7" imgW="135864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44100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16" name="Object 8"/>
          <p:cNvGraphicFramePr>
            <a:graphicFrameLocks noChangeAspect="1"/>
          </p:cNvGraphicFramePr>
          <p:nvPr/>
        </p:nvGraphicFramePr>
        <p:xfrm>
          <a:off x="2124075" y="5013325"/>
          <a:ext cx="34210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20" name="Equation" r:id="rId9" imgW="1054080" imgH="164880" progId="Equation.DSMT4">
                  <p:embed/>
                </p:oleObj>
              </mc:Choice>
              <mc:Fallback>
                <p:oleObj name="Equation" r:id="rId9" imgW="105408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13325"/>
                        <a:ext cx="342106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17" name="Object 9"/>
          <p:cNvGraphicFramePr>
            <a:graphicFrameLocks noChangeAspect="1"/>
          </p:cNvGraphicFramePr>
          <p:nvPr/>
        </p:nvGraphicFramePr>
        <p:xfrm>
          <a:off x="6804025" y="4292600"/>
          <a:ext cx="11493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21" name="Equation" r:id="rId11" imgW="507960" imgH="482400" progId="Equation.DSMT4">
                  <p:embed/>
                </p:oleObj>
              </mc:Choice>
              <mc:Fallback>
                <p:oleObj name="Equation" r:id="rId11" imgW="507960" imgH="482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292600"/>
                        <a:ext cx="1149350" cy="10953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93D3DA4-EEBD-4FD9-8ED5-B3280E97720D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345538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 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(2/4)</a:t>
            </a:r>
          </a:p>
        </p:txBody>
      </p:sp>
      <p:sp>
        <p:nvSpPr>
          <p:cNvPr id="134553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554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l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2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i="1">
                <a:ea typeface="HY헤드라인M" pitchFamily="18" charset="-127"/>
              </a:rPr>
              <a:t>u</a:t>
            </a:r>
            <a:r>
              <a:rPr lang="en-US" altLang="ko-KR" sz="2000" baseline="-25000">
                <a:ea typeface="HY헤드라인M" pitchFamily="18" charset="-127"/>
              </a:rPr>
              <a:t>2</a:t>
            </a:r>
            <a:r>
              <a:rPr lang="en-US" altLang="ko-KR" sz="2000" i="1" baseline="-25000">
                <a:ea typeface="HY헤드라인M" pitchFamily="18" charset="-127"/>
              </a:rPr>
              <a:t>j</a:t>
            </a:r>
            <a:r>
              <a:rPr lang="ko-KR" altLang="en-US" sz="2000">
                <a:ea typeface="HY헤드라인M" pitchFamily="18" charset="-127"/>
              </a:rPr>
              <a:t>를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5543" name="Object 7"/>
          <p:cNvGraphicFramePr>
            <a:graphicFrameLocks noChangeAspect="1"/>
          </p:cNvGraphicFramePr>
          <p:nvPr/>
        </p:nvGraphicFramePr>
        <p:xfrm>
          <a:off x="684213" y="1685925"/>
          <a:ext cx="461486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48" name="Equation" r:id="rId5" imgW="1422360" imgH="469800" progId="Equation.DSMT4">
                  <p:embed/>
                </p:oleObj>
              </mc:Choice>
              <mc:Fallback>
                <p:oleObj name="Equation" r:id="rId5" imgW="142236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85925"/>
                        <a:ext cx="4614862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5546" name="Object 10"/>
          <p:cNvGraphicFramePr>
            <a:graphicFrameLocks noChangeAspect="1"/>
          </p:cNvGraphicFramePr>
          <p:nvPr/>
        </p:nvGraphicFramePr>
        <p:xfrm>
          <a:off x="684213" y="3535363"/>
          <a:ext cx="5975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49" name="Equation" r:id="rId7" imgW="1841400" imgH="609480" progId="Equation.DSMT4">
                  <p:embed/>
                </p:oleObj>
              </mc:Choice>
              <mc:Fallback>
                <p:oleObj name="Equation" r:id="rId7" imgW="184140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35363"/>
                        <a:ext cx="597535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5547" name="Object 11"/>
          <p:cNvGraphicFramePr>
            <a:graphicFrameLocks noChangeAspect="1"/>
          </p:cNvGraphicFramePr>
          <p:nvPr/>
        </p:nvGraphicFramePr>
        <p:xfrm>
          <a:off x="5795963" y="1268413"/>
          <a:ext cx="302418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50" name="Equation" r:id="rId9" imgW="1117440" imgH="685800" progId="Equation.DSMT4">
                  <p:embed/>
                </p:oleObj>
              </mc:Choice>
              <mc:Fallback>
                <p:oleObj name="Equation" r:id="rId9" imgW="1117440" imgH="685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268413"/>
                        <a:ext cx="3024187" cy="1860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18F2511-CDFA-42AD-BA16-F4D7005DC9C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347586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 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(3/4)</a:t>
            </a:r>
          </a:p>
        </p:txBody>
      </p:sp>
      <p:sp>
        <p:nvSpPr>
          <p:cNvPr id="134758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7588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그리고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l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3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i="1">
                <a:ea typeface="HY헤드라인M" pitchFamily="18" charset="-127"/>
              </a:rPr>
              <a:t>u</a:t>
            </a:r>
            <a:r>
              <a:rPr lang="en-US" altLang="ko-KR" sz="2000" baseline="-25000">
                <a:ea typeface="HY헤드라인M" pitchFamily="18" charset="-127"/>
              </a:rPr>
              <a:t>3</a:t>
            </a:r>
            <a:r>
              <a:rPr lang="en-US" altLang="ko-KR" sz="2000" i="1" baseline="-25000">
                <a:ea typeface="HY헤드라인M" pitchFamily="18" charset="-127"/>
              </a:rPr>
              <a:t>j</a:t>
            </a:r>
            <a:r>
              <a:rPr lang="ko-KR" altLang="en-US" sz="2000">
                <a:ea typeface="HY헤드라인M" pitchFamily="18" charset="-127"/>
              </a:rPr>
              <a:t>를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7589" name="Object 5"/>
          <p:cNvGraphicFramePr>
            <a:graphicFrameLocks noChangeAspect="1"/>
          </p:cNvGraphicFramePr>
          <p:nvPr/>
        </p:nvGraphicFramePr>
        <p:xfrm>
          <a:off x="684213" y="1628775"/>
          <a:ext cx="63881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94" name="Equation" r:id="rId5" imgW="1968480" imgH="380880" progId="Equation.DSMT4">
                  <p:embed/>
                </p:oleObj>
              </mc:Choice>
              <mc:Fallback>
                <p:oleObj name="Equation" r:id="rId5" imgW="196848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638810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90" name="Object 6"/>
          <p:cNvGraphicFramePr>
            <a:graphicFrameLocks noChangeAspect="1"/>
          </p:cNvGraphicFramePr>
          <p:nvPr/>
        </p:nvGraphicFramePr>
        <p:xfrm>
          <a:off x="684213" y="2943225"/>
          <a:ext cx="49863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95" name="Equation" r:id="rId7" imgW="1536480" imgH="304560" progId="Equation.DSMT4">
                  <p:embed/>
                </p:oleObj>
              </mc:Choice>
              <mc:Fallback>
                <p:oleObj name="Equation" r:id="rId7" imgW="153648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43225"/>
                        <a:ext cx="49863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91" name="Object 7"/>
          <p:cNvGraphicFramePr>
            <a:graphicFrameLocks noChangeAspect="1"/>
          </p:cNvGraphicFramePr>
          <p:nvPr/>
        </p:nvGraphicFramePr>
        <p:xfrm>
          <a:off x="6156325" y="3008313"/>
          <a:ext cx="2736850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96" name="Equation" r:id="rId9" imgW="1117440" imgH="685800" progId="Equation.DSMT4">
                  <p:embed/>
                </p:oleObj>
              </mc:Choice>
              <mc:Fallback>
                <p:oleObj name="Equation" r:id="rId9" imgW="111744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008313"/>
                        <a:ext cx="2736850" cy="16843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7592" name="Text Box 8"/>
          <p:cNvSpPr txBox="1">
            <a:spLocks noChangeArrowheads="1"/>
          </p:cNvSpPr>
          <p:nvPr/>
        </p:nvSpPr>
        <p:spPr bwMode="auto">
          <a:xfrm>
            <a:off x="323850" y="42862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마지막으로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l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4</a:t>
            </a:r>
            <a:r>
              <a:rPr lang="ko-KR" altLang="en-US" sz="2000">
                <a:ea typeface="HY헤드라인M" pitchFamily="18" charset="-127"/>
              </a:rPr>
              <a:t>를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7593" name="Object 9"/>
          <p:cNvGraphicFramePr>
            <a:graphicFrameLocks noChangeAspect="1"/>
          </p:cNvGraphicFramePr>
          <p:nvPr/>
        </p:nvGraphicFramePr>
        <p:xfrm>
          <a:off x="755650" y="4868863"/>
          <a:ext cx="52752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97" name="Equation" r:id="rId11" imgW="1625400" imgH="203040" progId="Equation.DSMT4">
                  <p:embed/>
                </p:oleObj>
              </mc:Choice>
              <mc:Fallback>
                <p:oleObj name="Equation" r:id="rId11" imgW="162540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527526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32877B3-B90C-412F-A95F-CF9673F17523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349634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 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(4/4)</a:t>
            </a:r>
          </a:p>
        </p:txBody>
      </p:sp>
      <p:sp>
        <p:nvSpPr>
          <p:cNvPr id="134963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963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삼각 분해한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는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9642" name="Object 10"/>
          <p:cNvGraphicFramePr>
            <a:graphicFrameLocks noChangeAspect="1"/>
          </p:cNvGraphicFramePr>
          <p:nvPr/>
        </p:nvGraphicFramePr>
        <p:xfrm>
          <a:off x="827088" y="1700213"/>
          <a:ext cx="5113337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45" name="Equation" r:id="rId5" imgW="1790640" imgH="634680" progId="Equation.DSMT4">
                  <p:embed/>
                </p:oleObj>
              </mc:Choice>
              <mc:Fallback>
                <p:oleObj name="Equation" r:id="rId5" imgW="1790640" imgH="634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113337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643" name="Text Box 11"/>
          <p:cNvSpPr txBox="1">
            <a:spLocks noChangeArrowheads="1"/>
          </p:cNvSpPr>
          <p:nvPr/>
        </p:nvSpPr>
        <p:spPr bwMode="auto">
          <a:xfrm>
            <a:off x="323850" y="36385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곱 </a:t>
            </a:r>
            <a:r>
              <a:rPr lang="en-US" altLang="ko-KR" sz="2000" b="1">
                <a:ea typeface="HY헤드라인M" pitchFamily="18" charset="-127"/>
              </a:rPr>
              <a:t>LU</a:t>
            </a:r>
            <a:r>
              <a:rPr lang="ko-KR" altLang="en-US" sz="2000">
                <a:ea typeface="HY헤드라인M" pitchFamily="18" charset="-127"/>
              </a:rPr>
              <a:t>를 구하면 이는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와 같음을 알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9644" name="Object 12"/>
          <p:cNvGraphicFramePr>
            <a:graphicFrameLocks noChangeAspect="1"/>
          </p:cNvGraphicFramePr>
          <p:nvPr/>
        </p:nvGraphicFramePr>
        <p:xfrm>
          <a:off x="827088" y="4292600"/>
          <a:ext cx="779462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46" name="Equation" r:id="rId7" imgW="2730240" imgH="634680" progId="Equation.DSMT4">
                  <p:embed/>
                </p:oleObj>
              </mc:Choice>
              <mc:Fallback>
                <p:oleObj name="Equation" r:id="rId7" imgW="2730240" imgH="634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7794625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920B25B-E326-48AF-AB28-87B0FE66158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25058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분해와 행렬식 관계</a:t>
            </a:r>
          </a:p>
        </p:txBody>
      </p:sp>
      <p:sp>
        <p:nvSpPr>
          <p:cNvPr id="132505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2506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행렬식의 성질에 따라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사이에 다음 식이 성립한다</a:t>
            </a:r>
            <a:r>
              <a:rPr lang="en-US" altLang="ko-KR" sz="2000">
                <a:ea typeface="HY헤드라인M" pitchFamily="18" charset="-127"/>
              </a:rPr>
              <a:t>. (</a:t>
            </a: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9 </a:t>
            </a:r>
            <a:r>
              <a:rPr lang="ko-KR" altLang="en-US" sz="2000">
                <a:ea typeface="HY헤드라인M" pitchFamily="18" charset="-127"/>
              </a:rPr>
              <a:t>참조</a:t>
            </a:r>
            <a:r>
              <a:rPr lang="en-US" altLang="ko-KR" sz="2000">
                <a:ea typeface="HY헤드라인M" pitchFamily="18" charset="-127"/>
              </a:rPr>
              <a:t>)</a:t>
            </a:r>
          </a:p>
        </p:txBody>
      </p:sp>
      <p:graphicFrame>
        <p:nvGraphicFramePr>
          <p:cNvPr id="1325061" name="Object 5"/>
          <p:cNvGraphicFramePr>
            <a:graphicFrameLocks noChangeAspect="1"/>
          </p:cNvGraphicFramePr>
          <p:nvPr/>
        </p:nvGraphicFramePr>
        <p:xfrm>
          <a:off x="900113" y="1628775"/>
          <a:ext cx="18732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64" name="Equation" r:id="rId5" imgW="507960" imgH="177480" progId="Equation.DSMT4">
                  <p:embed/>
                </p:oleObj>
              </mc:Choice>
              <mc:Fallback>
                <p:oleObj name="Equation" r:id="rId5" imgW="50796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187325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062" name="Text Box 6"/>
          <p:cNvSpPr txBox="1">
            <a:spLocks noChangeArrowheads="1"/>
          </p:cNvSpPr>
          <p:nvPr/>
        </p:nvSpPr>
        <p:spPr bwMode="auto">
          <a:xfrm>
            <a:off x="323850" y="2559050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행렬식은 그 대각 원소들의 곱과 같다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8 </a:t>
            </a:r>
            <a:r>
              <a:rPr lang="ko-KR" altLang="en-US" sz="2000">
                <a:ea typeface="HY헤드라인M" pitchFamily="18" charset="-127"/>
              </a:rPr>
              <a:t>참조</a:t>
            </a:r>
            <a:r>
              <a:rPr lang="en-US" altLang="ko-KR" sz="2000">
                <a:ea typeface="HY헤드라인M" pitchFamily="18" charset="-127"/>
              </a:rPr>
              <a:t>).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따라서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행렬식은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25063" name="Object 7"/>
          <p:cNvGraphicFramePr>
            <a:graphicFrameLocks noChangeAspect="1"/>
          </p:cNvGraphicFramePr>
          <p:nvPr/>
        </p:nvGraphicFramePr>
        <p:xfrm>
          <a:off x="900113" y="3573463"/>
          <a:ext cx="6985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65" name="Equation" r:id="rId7" imgW="2133360" imgH="177480" progId="Equation.DSMT4">
                  <p:embed/>
                </p:oleObj>
              </mc:Choice>
              <mc:Fallback>
                <p:oleObj name="Equation" r:id="rId7" imgW="213336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69850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064" name="Text Box 8"/>
          <p:cNvSpPr txBox="1">
            <a:spLocks noChangeArrowheads="1"/>
          </p:cNvSpPr>
          <p:nvPr/>
        </p:nvSpPr>
        <p:spPr bwMode="auto">
          <a:xfrm>
            <a:off x="323850" y="4292600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Observation: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가 정칙행렬이면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대각 원소들 중에는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이 존재하지 않는다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060672E-2A71-49A2-BDD8-4316596DBC6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331202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33120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1205" name="Rectangle 5"/>
          <p:cNvSpPr>
            <a:spLocks noChangeArrowheads="1"/>
          </p:cNvSpPr>
          <p:nvPr/>
        </p:nvSpPr>
        <p:spPr bwMode="auto">
          <a:xfrm>
            <a:off x="323850" y="1217613"/>
            <a:ext cx="8640763" cy="4791075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procedure</a:t>
            </a:r>
            <a:r>
              <a:rPr kumimoji="0" lang="en-US" altLang="ko-KR"/>
              <a:t> </a:t>
            </a:r>
            <a:r>
              <a:rPr kumimoji="0" lang="en-US" altLang="ko-KR" i="1"/>
              <a:t>LUmatrices</a:t>
            </a:r>
            <a:r>
              <a:rPr kumimoji="0" lang="en-US" altLang="ko-KR"/>
              <a:t>(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: real numbers, </a:t>
            </a:r>
            <a:r>
              <a:rPr kumimoji="0" lang="en-US" altLang="ko-KR" i="1"/>
              <a:t>n</a:t>
            </a:r>
            <a:r>
              <a:rPr kumimoji="0" lang="en-US" altLang="ko-KR"/>
              <a:t>: integer)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is an </a:t>
            </a:r>
            <a:r>
              <a:rPr kumimoji="0" lang="en-US" altLang="ko-KR" i="1"/>
              <a:t>n</a:t>
            </a:r>
            <a:r>
              <a:rPr kumimoji="0" lang="en-US" altLang="ko-KR"/>
              <a:t>x</a:t>
            </a:r>
            <a:r>
              <a:rPr kumimoji="0" lang="en-US" altLang="ko-KR" i="1"/>
              <a:t>n</a:t>
            </a:r>
            <a:r>
              <a:rPr kumimoji="0" lang="en-US" altLang="ko-KR"/>
              <a:t> matrix. (1 </a:t>
            </a:r>
            <a:r>
              <a:rPr kumimoji="0" lang="en-US" altLang="ko-KR">
                <a:sym typeface="Symbol" pitchFamily="18" charset="2"/>
              </a:rPr>
              <a:t>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,</a:t>
            </a:r>
            <a:r>
              <a:rPr kumimoji="0" lang="en-US" altLang="ko-KR" i="1"/>
              <a:t>j</a:t>
            </a:r>
            <a:r>
              <a:rPr kumimoji="0" lang="en-US" altLang="ko-KR"/>
              <a:t> </a:t>
            </a:r>
            <a:r>
              <a:rPr kumimoji="0" lang="en-US" altLang="ko-KR">
                <a:sym typeface="Symbol" pitchFamily="18" charset="2"/>
              </a:rPr>
              <a:t> </a:t>
            </a:r>
            <a:r>
              <a:rPr kumimoji="0" lang="en-US" altLang="ko-KR" i="1">
                <a:sym typeface="Symbol" pitchFamily="18" charset="2"/>
              </a:rPr>
              <a:t>n</a:t>
            </a:r>
            <a:r>
              <a:rPr kumimoji="0" lang="en-US" altLang="ko-KR"/>
              <a:t>)}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</a:t>
            </a:r>
            <a:r>
              <a:rPr kumimoji="0" lang="en-US" altLang="ko-KR" i="1"/>
              <a:t>n</a:t>
            </a:r>
            <a:r>
              <a:rPr kumimoji="0" lang="en-US" altLang="ko-KR"/>
              <a:t> is # of columns(= # of rows).}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Initialize every </a:t>
            </a:r>
            <a:r>
              <a:rPr kumimoji="0" lang="en-US" altLang="ko-KR" i="1"/>
              <a:t>l</a:t>
            </a:r>
            <a:r>
              <a:rPr kumimoji="0" lang="en-US" altLang="ko-KR" i="1" baseline="-25000"/>
              <a:t>ij </a:t>
            </a:r>
            <a:r>
              <a:rPr kumimoji="0" lang="en-US" altLang="ko-KR"/>
              <a:t>in</a:t>
            </a:r>
            <a:r>
              <a:rPr kumimoji="0" lang="en-US" altLang="ko-KR" i="1"/>
              <a:t> </a:t>
            </a:r>
            <a:r>
              <a:rPr kumimoji="0" lang="en-US" altLang="ko-KR"/>
              <a:t>[</a:t>
            </a:r>
            <a:r>
              <a:rPr kumimoji="0" lang="en-US" altLang="ko-KR" i="1"/>
              <a:t>l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and every </a:t>
            </a:r>
            <a:r>
              <a:rPr kumimoji="0" lang="en-US" altLang="ko-KR" i="1"/>
              <a:t>u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 in [</a:t>
            </a:r>
            <a:r>
              <a:rPr kumimoji="0" lang="en-US" altLang="ko-KR" i="1"/>
              <a:t>u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to 0;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i="1"/>
              <a:t>	</a:t>
            </a: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i="1"/>
              <a:t>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m</a:t>
            </a:r>
            <a:r>
              <a:rPr kumimoji="0" lang="en-US" altLang="ko-KR"/>
              <a:t> := 1</a:t>
            </a:r>
            <a:r>
              <a:rPr kumimoji="0" lang="en-US" altLang="ko-KR" i="1"/>
              <a:t> </a:t>
            </a:r>
            <a:r>
              <a:rPr kumimoji="0" lang="en-US" altLang="ko-KR" b="1"/>
              <a:t>to </a:t>
            </a:r>
            <a:r>
              <a:rPr kumimoji="0" lang="en-US" altLang="ko-KR" i="1"/>
              <a:t>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i="1"/>
              <a:t>j</a:t>
            </a:r>
            <a:r>
              <a:rPr kumimoji="0" lang="en-US" altLang="ko-KR"/>
              <a:t> := </a:t>
            </a:r>
            <a:r>
              <a:rPr kumimoji="0" lang="en-US" altLang="ko-KR" i="1"/>
              <a:t>m</a:t>
            </a:r>
            <a:r>
              <a:rPr kumimoji="0" lang="en-US" altLang="ko-KR"/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 := </a:t>
            </a:r>
            <a:r>
              <a:rPr kumimoji="0" lang="en-US" altLang="ko-KR" i="1"/>
              <a:t>j</a:t>
            </a:r>
            <a:r>
              <a:rPr kumimoji="0" lang="en-US" altLang="ko-KR"/>
              <a:t>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			</a:t>
            </a:r>
            <a:r>
              <a:rPr kumimoji="0" lang="en-US" altLang="ko-KR" i="1"/>
              <a:t>l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 :=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end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i="1"/>
              <a:t>i</a:t>
            </a:r>
            <a:r>
              <a:rPr kumimoji="0" lang="en-US" altLang="ko-KR"/>
              <a:t> := </a:t>
            </a:r>
            <a:r>
              <a:rPr kumimoji="0" lang="en-US" altLang="ko-KR" i="1"/>
              <a:t>m</a:t>
            </a:r>
            <a:r>
              <a:rPr kumimoji="0" lang="en-US" altLang="ko-KR"/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j</a:t>
            </a:r>
            <a:r>
              <a:rPr kumimoji="0" lang="en-US" altLang="ko-KR"/>
              <a:t> := </a:t>
            </a:r>
            <a:r>
              <a:rPr kumimoji="0" lang="en-US" altLang="ko-KR" i="1"/>
              <a:t>i</a:t>
            </a:r>
            <a:r>
              <a:rPr kumimoji="0" lang="en-US" altLang="ko-KR"/>
              <a:t>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			</a:t>
            </a:r>
            <a:r>
              <a:rPr kumimoji="0" lang="en-US" altLang="ko-KR" i="1"/>
              <a:t>u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 :=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end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return</a:t>
            </a:r>
            <a:r>
              <a:rPr kumimoji="0" lang="en-US" altLang="ko-KR"/>
              <a:t> [</a:t>
            </a:r>
            <a:r>
              <a:rPr kumimoji="0" lang="en-US" altLang="ko-KR" i="1"/>
              <a:t>l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and [</a:t>
            </a:r>
            <a:r>
              <a:rPr kumimoji="0" lang="en-US" altLang="ko-KR" i="1"/>
              <a:t>u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</p:txBody>
      </p:sp>
      <p:graphicFrame>
        <p:nvGraphicFramePr>
          <p:cNvPr id="1331206" name="Object 6"/>
          <p:cNvGraphicFramePr>
            <a:graphicFrameLocks noChangeAspect="1"/>
          </p:cNvGraphicFramePr>
          <p:nvPr/>
        </p:nvGraphicFramePr>
        <p:xfrm>
          <a:off x="2797175" y="3186113"/>
          <a:ext cx="1774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14" name="Equation" r:id="rId4" imgW="723600" imgH="215640" progId="Equation.DSMT4">
                  <p:embed/>
                </p:oleObj>
              </mc:Choice>
              <mc:Fallback>
                <p:oleObj name="Equation" r:id="rId4" imgW="72360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3186113"/>
                        <a:ext cx="17748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07" name="Object 7"/>
          <p:cNvGraphicFramePr>
            <a:graphicFrameLocks noChangeAspect="1"/>
          </p:cNvGraphicFramePr>
          <p:nvPr/>
        </p:nvGraphicFramePr>
        <p:xfrm>
          <a:off x="2843213" y="4498975"/>
          <a:ext cx="24257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15" name="Equation" r:id="rId6" imgW="990360" imgH="253800" progId="Equation.DSMT4">
                  <p:embed/>
                </p:oleObj>
              </mc:Choice>
              <mc:Fallback>
                <p:oleObj name="Equation" r:id="rId6" imgW="9903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98975"/>
                        <a:ext cx="24257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08" name="Rectangle 8"/>
          <p:cNvSpPr>
            <a:spLocks noChangeArrowheads="1"/>
          </p:cNvSpPr>
          <p:nvPr/>
        </p:nvSpPr>
        <p:spPr bwMode="auto">
          <a:xfrm>
            <a:off x="1042988" y="2852738"/>
            <a:ext cx="4329112" cy="1098550"/>
          </a:xfrm>
          <a:prstGeom prst="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1209" name="Rectangle 9"/>
          <p:cNvSpPr>
            <a:spLocks noChangeArrowheads="1"/>
          </p:cNvSpPr>
          <p:nvPr/>
        </p:nvSpPr>
        <p:spPr bwMode="auto">
          <a:xfrm>
            <a:off x="1049338" y="4146550"/>
            <a:ext cx="4329112" cy="1036638"/>
          </a:xfrm>
          <a:prstGeom prst="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31213" name="Object 13"/>
          <p:cNvGraphicFramePr>
            <a:graphicFrameLocks noChangeAspect="1"/>
          </p:cNvGraphicFramePr>
          <p:nvPr/>
        </p:nvGraphicFramePr>
        <p:xfrm>
          <a:off x="5724525" y="3081338"/>
          <a:ext cx="302418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16" name="Equation" r:id="rId8" imgW="1117440" imgH="685800" progId="Equation.DSMT4">
                  <p:embed/>
                </p:oleObj>
              </mc:Choice>
              <mc:Fallback>
                <p:oleObj name="Equation" r:id="rId8" imgW="1117440" imgH="685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081338"/>
                        <a:ext cx="3024188" cy="1860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C71B982-AA8E-4ED4-A56B-A4EF364879CD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33325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3253" name="Rectangle 5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</a:p>
        </p:txBody>
      </p:sp>
      <p:pic>
        <p:nvPicPr>
          <p:cNvPr id="1333254" name="Picture 6" descr="LUmatrix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881063"/>
            <a:ext cx="7920038" cy="5516562"/>
          </a:xfrm>
          <a:prstGeom prst="rect">
            <a:avLst/>
          </a:prstGeom>
          <a:noFill/>
        </p:spPr>
      </p:pic>
      <p:sp>
        <p:nvSpPr>
          <p:cNvPr id="1333255" name="Rectangle 7"/>
          <p:cNvSpPr>
            <a:spLocks noChangeArrowheads="1"/>
          </p:cNvSpPr>
          <p:nvPr/>
        </p:nvSpPr>
        <p:spPr bwMode="auto">
          <a:xfrm>
            <a:off x="468313" y="1125538"/>
            <a:ext cx="7500937" cy="56673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333258" name="Group 10"/>
          <p:cNvGrpSpPr>
            <a:grpSpLocks/>
          </p:cNvGrpSpPr>
          <p:nvPr/>
        </p:nvGrpSpPr>
        <p:grpSpPr bwMode="auto">
          <a:xfrm>
            <a:off x="468313" y="2141538"/>
            <a:ext cx="7502525" cy="1612900"/>
            <a:chOff x="295" y="1349"/>
            <a:chExt cx="4726" cy="1016"/>
          </a:xfrm>
        </p:grpSpPr>
        <p:sp>
          <p:nvSpPr>
            <p:cNvPr id="1333256" name="Rectangle 8"/>
            <p:cNvSpPr>
              <a:spLocks noChangeArrowheads="1"/>
            </p:cNvSpPr>
            <p:nvPr/>
          </p:nvSpPr>
          <p:spPr bwMode="auto">
            <a:xfrm>
              <a:off x="296" y="1349"/>
              <a:ext cx="4725" cy="143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33257" name="Rectangle 9"/>
            <p:cNvSpPr>
              <a:spLocks noChangeArrowheads="1"/>
            </p:cNvSpPr>
            <p:nvPr/>
          </p:nvSpPr>
          <p:spPr bwMode="auto">
            <a:xfrm>
              <a:off x="295" y="1897"/>
              <a:ext cx="4725" cy="468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333262" name="Group 14"/>
          <p:cNvGrpSpPr>
            <a:grpSpLocks/>
          </p:cNvGrpSpPr>
          <p:nvPr/>
        </p:nvGrpSpPr>
        <p:grpSpPr bwMode="auto">
          <a:xfrm>
            <a:off x="468313" y="1811338"/>
            <a:ext cx="7500937" cy="1104900"/>
            <a:chOff x="295" y="1141"/>
            <a:chExt cx="4725" cy="696"/>
          </a:xfrm>
        </p:grpSpPr>
        <p:sp>
          <p:nvSpPr>
            <p:cNvPr id="1333259" name="Rectangle 11"/>
            <p:cNvSpPr>
              <a:spLocks noChangeArrowheads="1"/>
            </p:cNvSpPr>
            <p:nvPr/>
          </p:nvSpPr>
          <p:spPr bwMode="auto">
            <a:xfrm>
              <a:off x="295" y="1141"/>
              <a:ext cx="4725" cy="144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33261" name="Rectangle 13"/>
            <p:cNvSpPr>
              <a:spLocks noChangeArrowheads="1"/>
            </p:cNvSpPr>
            <p:nvPr/>
          </p:nvSpPr>
          <p:spPr bwMode="auto">
            <a:xfrm>
              <a:off x="295" y="1581"/>
              <a:ext cx="4725" cy="256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33263" name="Rectangle 15"/>
          <p:cNvSpPr>
            <a:spLocks noChangeArrowheads="1"/>
          </p:cNvSpPr>
          <p:nvPr/>
        </p:nvSpPr>
        <p:spPr bwMode="auto">
          <a:xfrm>
            <a:off x="468313" y="3870325"/>
            <a:ext cx="7500937" cy="22621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5" grpId="0" animBg="1"/>
      <p:bldP spid="13332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14448D0-9309-47CA-B442-6F7FF45BBAD0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351682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1683" name="Rectangle 3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</a:p>
        </p:txBody>
      </p:sp>
      <p:pic>
        <p:nvPicPr>
          <p:cNvPr id="1351685" name="Picture 5" descr="LUmatrix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981075"/>
            <a:ext cx="7993063" cy="5214938"/>
          </a:xfrm>
          <a:prstGeom prst="rect">
            <a:avLst/>
          </a:prstGeom>
          <a:noFill/>
        </p:spPr>
      </p:pic>
      <p:sp>
        <p:nvSpPr>
          <p:cNvPr id="1351686" name="Rectangle 6"/>
          <p:cNvSpPr>
            <a:spLocks noChangeArrowheads="1"/>
          </p:cNvSpPr>
          <p:nvPr/>
        </p:nvSpPr>
        <p:spPr bwMode="auto">
          <a:xfrm>
            <a:off x="468313" y="1528763"/>
            <a:ext cx="7500937" cy="28860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51687" name="Rectangle 7"/>
          <p:cNvSpPr>
            <a:spLocks noChangeArrowheads="1"/>
          </p:cNvSpPr>
          <p:nvPr/>
        </p:nvSpPr>
        <p:spPr bwMode="auto">
          <a:xfrm>
            <a:off x="1187450" y="1744663"/>
            <a:ext cx="6408738" cy="11080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51688" name="Rectangle 8"/>
          <p:cNvSpPr>
            <a:spLocks noChangeArrowheads="1"/>
          </p:cNvSpPr>
          <p:nvPr/>
        </p:nvSpPr>
        <p:spPr bwMode="auto">
          <a:xfrm>
            <a:off x="1187450" y="2968625"/>
            <a:ext cx="6408738" cy="125571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51689" name="Rectangle 9"/>
          <p:cNvSpPr>
            <a:spLocks noChangeArrowheads="1"/>
          </p:cNvSpPr>
          <p:nvPr/>
        </p:nvSpPr>
        <p:spPr bwMode="auto">
          <a:xfrm>
            <a:off x="468313" y="4511675"/>
            <a:ext cx="7500937" cy="9540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51692" name="Object 12"/>
          <p:cNvGraphicFramePr>
            <a:graphicFrameLocks noChangeAspect="1"/>
          </p:cNvGraphicFramePr>
          <p:nvPr/>
        </p:nvGraphicFramePr>
        <p:xfrm>
          <a:off x="5364163" y="2276475"/>
          <a:ext cx="244792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93" name="Equation" r:id="rId5" imgW="1117440" imgH="685800" progId="Equation.DSMT4">
                  <p:embed/>
                </p:oleObj>
              </mc:Choice>
              <mc:Fallback>
                <p:oleObj name="Equation" r:id="rId5" imgW="1117440" imgH="685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276475"/>
                        <a:ext cx="2447925" cy="1506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6" grpId="0" animBg="1"/>
      <p:bldP spid="1351687" grpId="0" animBg="1"/>
      <p:bldP spid="1351688" grpId="0" animBg="1"/>
      <p:bldP spid="13516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8AB4BEA-B857-4BE0-B6DE-97F959A1955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353730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3731" name="Rectangle 3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</a:p>
        </p:txBody>
      </p:sp>
      <p:pic>
        <p:nvPicPr>
          <p:cNvPr id="1353733" name="Picture 5" descr="LUmatrix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836613"/>
            <a:ext cx="7559675" cy="5599112"/>
          </a:xfrm>
          <a:prstGeom prst="rect">
            <a:avLst/>
          </a:prstGeom>
          <a:noFill/>
        </p:spPr>
      </p:pic>
      <p:sp>
        <p:nvSpPr>
          <p:cNvPr id="1353734" name="Rectangle 6"/>
          <p:cNvSpPr>
            <a:spLocks noChangeArrowheads="1"/>
          </p:cNvSpPr>
          <p:nvPr/>
        </p:nvSpPr>
        <p:spPr bwMode="auto">
          <a:xfrm>
            <a:off x="468313" y="1196975"/>
            <a:ext cx="7429500" cy="20828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53735" name="Rectangle 7"/>
          <p:cNvSpPr>
            <a:spLocks noChangeArrowheads="1"/>
          </p:cNvSpPr>
          <p:nvPr/>
        </p:nvSpPr>
        <p:spPr bwMode="auto">
          <a:xfrm>
            <a:off x="455613" y="3500438"/>
            <a:ext cx="7429500" cy="277653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4" grpId="0" animBg="1"/>
      <p:bldP spid="13537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4924193-60CE-4F1F-97D9-94FE54751F5D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33529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5301" name="Rectangle 5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(1/2)</a:t>
            </a:r>
          </a:p>
        </p:txBody>
      </p:sp>
      <p:sp>
        <p:nvSpPr>
          <p:cNvPr id="1335302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</a:t>
            </a:r>
          </a:p>
        </p:txBody>
      </p:sp>
      <p:graphicFrame>
        <p:nvGraphicFramePr>
          <p:cNvPr id="1335303" name="Object 7"/>
          <p:cNvGraphicFramePr>
            <a:graphicFrameLocks noChangeAspect="1"/>
          </p:cNvGraphicFramePr>
          <p:nvPr/>
        </p:nvGraphicFramePr>
        <p:xfrm>
          <a:off x="684213" y="1412875"/>
          <a:ext cx="23764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04" name="Equation" r:id="rId5" imgW="850680" imgH="634680" progId="Equation.DSMT4">
                  <p:embed/>
                </p:oleObj>
              </mc:Choice>
              <mc:Fallback>
                <p:oleObj name="Equation" r:id="rId5" imgW="85068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2376487" cy="1774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304" name="Text Box 8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335305" name="Picture 9" descr="LUmatrix-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005263"/>
            <a:ext cx="7775575" cy="199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39F4A56-62C0-458C-91B3-B5D731BDC13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312770" name="AutoShape 2"/>
          <p:cNvSpPr>
            <a:spLocks noChangeArrowheads="1"/>
          </p:cNvSpPr>
          <p:nvPr/>
        </p:nvSpPr>
        <p:spPr bwMode="auto">
          <a:xfrm>
            <a:off x="250825" y="3394075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1277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31277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399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역행렬 구하기</a:t>
            </a:r>
          </a:p>
        </p:txBody>
      </p:sp>
      <p:sp>
        <p:nvSpPr>
          <p:cNvPr id="1312773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46D25F3-0AC2-411F-827D-C8314AFBC9CB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355778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5779" name="Rectangle 3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(2/2)</a:t>
            </a:r>
          </a:p>
        </p:txBody>
      </p:sp>
      <p:sp>
        <p:nvSpPr>
          <p:cNvPr id="1355780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프로그램 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교재 </a:t>
            </a:r>
            <a:r>
              <a:rPr lang="en-US" altLang="ko-KR" sz="2000">
                <a:ea typeface="HY헤드라인M" pitchFamily="18" charset="-127"/>
              </a:rPr>
              <a:t>p. 153 </a:t>
            </a:r>
            <a:r>
              <a:rPr lang="ko-KR" altLang="en-US" sz="2000">
                <a:ea typeface="HY헤드라인M" pitchFamily="18" charset="-127"/>
              </a:rPr>
              <a:t>참조</a:t>
            </a:r>
            <a:r>
              <a:rPr lang="en-US" altLang="ko-KR" sz="2000">
                <a:ea typeface="HY헤드라인M" pitchFamily="18" charset="-127"/>
              </a:rPr>
              <a:t>)</a:t>
            </a:r>
          </a:p>
        </p:txBody>
      </p:sp>
      <p:pic>
        <p:nvPicPr>
          <p:cNvPr id="1355784" name="Picture 8" descr="LUmatrix-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412875"/>
            <a:ext cx="8064500" cy="4376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715C3AA-2998-4C56-B50C-66D6FF1553EF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357826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7827" name="Rectangle 3"/>
          <p:cNvSpPr>
            <a:spLocks noChangeArrowheads="1"/>
          </p:cNvSpPr>
          <p:nvPr/>
        </p:nvSpPr>
        <p:spPr bwMode="auto">
          <a:xfrm>
            <a:off x="815975" y="163513"/>
            <a:ext cx="555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(1/2)</a:t>
            </a:r>
          </a:p>
        </p:txBody>
      </p:sp>
      <p:sp>
        <p:nvSpPr>
          <p:cNvPr id="1357828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</a:t>
            </a:r>
          </a:p>
        </p:txBody>
      </p:sp>
      <p:graphicFrame>
        <p:nvGraphicFramePr>
          <p:cNvPr id="1357829" name="Object 5"/>
          <p:cNvGraphicFramePr>
            <a:graphicFrameLocks noChangeAspect="1"/>
          </p:cNvGraphicFramePr>
          <p:nvPr/>
        </p:nvGraphicFramePr>
        <p:xfrm>
          <a:off x="754063" y="1412875"/>
          <a:ext cx="22352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30" name="Equation" r:id="rId5" imgW="799920" imgH="634680" progId="Equation.DSMT4">
                  <p:embed/>
                </p:oleObj>
              </mc:Choice>
              <mc:Fallback>
                <p:oleObj name="Equation" r:id="rId5" imgW="79992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412875"/>
                        <a:ext cx="2235200" cy="1774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7830" name="Text Box 6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357832" name="Picture 8" descr="LUmatrix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005263"/>
            <a:ext cx="7920037" cy="203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6A7FBEA-3B19-4587-B23A-96A342F0E290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359874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9875" name="Rectangle 3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(2/2)</a:t>
            </a:r>
          </a:p>
        </p:txBody>
      </p:sp>
      <p:sp>
        <p:nvSpPr>
          <p:cNvPr id="1359876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프로그램 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교재 </a:t>
            </a:r>
            <a:r>
              <a:rPr lang="en-US" altLang="ko-KR" sz="2000">
                <a:ea typeface="HY헤드라인M" pitchFamily="18" charset="-127"/>
              </a:rPr>
              <a:t>p. 161 </a:t>
            </a:r>
            <a:r>
              <a:rPr lang="ko-KR" altLang="en-US" sz="2000">
                <a:ea typeface="HY헤드라인M" pitchFamily="18" charset="-127"/>
              </a:rPr>
              <a:t>참조</a:t>
            </a:r>
            <a:r>
              <a:rPr lang="en-US" altLang="ko-KR" sz="2000">
                <a:ea typeface="HY헤드라인M" pitchFamily="18" charset="-127"/>
              </a:rPr>
              <a:t>)</a:t>
            </a:r>
          </a:p>
        </p:txBody>
      </p:sp>
      <p:pic>
        <p:nvPicPr>
          <p:cNvPr id="1359878" name="Picture 6" descr="LUmatrix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1484313"/>
            <a:ext cx="7920037" cy="4298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8CF6999-E391-47DC-8495-AF8B75BA2959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327106" name="AutoShape 2"/>
          <p:cNvSpPr>
            <a:spLocks noChangeArrowheads="1"/>
          </p:cNvSpPr>
          <p:nvPr/>
        </p:nvSpPr>
        <p:spPr bwMode="auto">
          <a:xfrm>
            <a:off x="250825" y="3981450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7107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327108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399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역행렬 구하기</a:t>
            </a:r>
          </a:p>
        </p:txBody>
      </p:sp>
      <p:sp>
        <p:nvSpPr>
          <p:cNvPr id="1327109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3CF03C6-1FC4-4BBE-9171-5384A96A290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361922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행렬을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(1/6)</a:t>
            </a:r>
          </a:p>
        </p:txBody>
      </p:sp>
      <p:sp>
        <p:nvSpPr>
          <p:cNvPr id="136192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분해를 이용</a:t>
            </a:r>
            <a:r>
              <a:rPr lang="en-US" altLang="ko-KR" sz="2000">
                <a:ea typeface="HY헤드라인M" pitchFamily="18" charset="-127"/>
              </a:rPr>
              <a:t>? </a:t>
            </a:r>
          </a:p>
        </p:txBody>
      </p:sp>
      <p:sp>
        <p:nvSpPr>
          <p:cNvPr id="1361926" name="Text Box 6"/>
          <p:cNvSpPr txBox="1">
            <a:spLocks noChangeArrowheads="1"/>
          </p:cNvSpPr>
          <p:nvPr/>
        </p:nvSpPr>
        <p:spPr bwMode="auto">
          <a:xfrm>
            <a:off x="323850" y="16954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원래 방정식을 두 개의 다른 방정식으로 나누어 푸는 방식</a:t>
            </a:r>
          </a:p>
        </p:txBody>
      </p:sp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323850" y="23431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방정식의 개수는 많아지나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푸는 방식은 더욱 간단해짐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6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36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6" grpId="0"/>
      <p:bldP spid="13619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2D36196-4E96-4955-894C-543F65514E80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376258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(2/6)</a:t>
            </a:r>
          </a:p>
        </p:txBody>
      </p:sp>
      <p:sp>
        <p:nvSpPr>
          <p:cNvPr id="137625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7626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원래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연립 방정식을 행렬 형태로 나타내면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76261" name="Object 5"/>
          <p:cNvGraphicFramePr>
            <a:graphicFrameLocks noChangeAspect="1"/>
          </p:cNvGraphicFramePr>
          <p:nvPr/>
        </p:nvGraphicFramePr>
        <p:xfrm>
          <a:off x="827088" y="1700213"/>
          <a:ext cx="11509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67" name="Equation" r:id="rId5" imgW="342720" imgH="139680" progId="Equation.DSMT4">
                  <p:embed/>
                </p:oleObj>
              </mc:Choice>
              <mc:Fallback>
                <p:oleObj name="Equation" r:id="rId5" imgW="34272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1150937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6263" name="Text Box 7"/>
          <p:cNvSpPr txBox="1">
            <a:spLocks noChangeArrowheads="1"/>
          </p:cNvSpPr>
          <p:nvPr/>
        </p:nvSpPr>
        <p:spPr bwMode="auto">
          <a:xfrm>
            <a:off x="323850" y="23431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로 삼각 분해한다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76264" name="Object 8"/>
          <p:cNvGraphicFramePr>
            <a:graphicFrameLocks noChangeAspect="1"/>
          </p:cNvGraphicFramePr>
          <p:nvPr/>
        </p:nvGraphicFramePr>
        <p:xfrm>
          <a:off x="827088" y="2816225"/>
          <a:ext cx="1365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68" name="Equation" r:id="rId7" imgW="406080" imgH="139680" progId="Equation.DSMT4">
                  <p:embed/>
                </p:oleObj>
              </mc:Choice>
              <mc:Fallback>
                <p:oleObj name="Equation" r:id="rId7" imgW="40608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16225"/>
                        <a:ext cx="136525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6265" name="Text Box 9"/>
          <p:cNvSpPr txBox="1">
            <a:spLocks noChangeArrowheads="1"/>
          </p:cNvSpPr>
          <p:nvPr/>
        </p:nvSpPr>
        <p:spPr bwMode="auto">
          <a:xfrm>
            <a:off x="323850" y="357346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식은 다음 두 식을 합친 것으로 나타낼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76266" name="Object 10"/>
          <p:cNvGraphicFramePr>
            <a:graphicFrameLocks noChangeAspect="1"/>
          </p:cNvGraphicFramePr>
          <p:nvPr/>
        </p:nvGraphicFramePr>
        <p:xfrm>
          <a:off x="827088" y="4149725"/>
          <a:ext cx="29860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69" name="Equation" r:id="rId9" imgW="888840" imgH="330120" progId="Equation.DSMT4">
                  <p:embed/>
                </p:oleObj>
              </mc:Choice>
              <mc:Fallback>
                <p:oleObj name="Equation" r:id="rId9" imgW="888840" imgH="330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29860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A676F3D-5A92-4707-9E86-B783128CDA3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378306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(3/6)</a:t>
            </a:r>
          </a:p>
        </p:txBody>
      </p:sp>
      <p:sp>
        <p:nvSpPr>
          <p:cNvPr id="137830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첫 번째 식을 살펴보면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78312" name="Text Box 8"/>
          <p:cNvSpPr txBox="1">
            <a:spLocks noChangeArrowheads="1"/>
          </p:cNvSpPr>
          <p:nvPr/>
        </p:nvSpPr>
        <p:spPr bwMode="auto">
          <a:xfrm>
            <a:off x="323850" y="3573463"/>
            <a:ext cx="8640763" cy="189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식은 전진 소거법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(forward substitution)</a:t>
            </a:r>
            <a:r>
              <a:rPr lang="ko-KR" altLang="en-US" sz="2000">
                <a:ea typeface="HY헤드라인M" pitchFamily="18" charset="-127"/>
              </a:rPr>
              <a:t>을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사용하여 앞에서부터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풀어보면 다음의 결과를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얻을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78314" name="Object 10"/>
          <p:cNvGraphicFramePr>
            <a:graphicFrameLocks noChangeAspect="1"/>
          </p:cNvGraphicFramePr>
          <p:nvPr/>
        </p:nvGraphicFramePr>
        <p:xfrm>
          <a:off x="684213" y="1628775"/>
          <a:ext cx="432117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16" name="Equation" r:id="rId5" imgW="2044440" imgH="787320" progId="Equation.DSMT4">
                  <p:embed/>
                </p:oleObj>
              </mc:Choice>
              <mc:Fallback>
                <p:oleObj name="Equation" r:id="rId5" imgW="204444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4321175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8315" name="Object 11"/>
          <p:cNvGraphicFramePr>
            <a:graphicFrameLocks noChangeAspect="1"/>
          </p:cNvGraphicFramePr>
          <p:nvPr/>
        </p:nvGraphicFramePr>
        <p:xfrm>
          <a:off x="4140200" y="3573463"/>
          <a:ext cx="3887788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17" name="Equation" r:id="rId7" imgW="1917360" imgH="1346040" progId="Equation.DSMT4">
                  <p:embed/>
                </p:oleObj>
              </mc:Choice>
              <mc:Fallback>
                <p:oleObj name="Equation" r:id="rId7" imgW="1917360" imgH="1346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73463"/>
                        <a:ext cx="3887788" cy="27384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58AB865-0C1D-40BA-819E-C661B70B6C3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380354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(4/6)</a:t>
            </a:r>
          </a:p>
        </p:txBody>
      </p:sp>
      <p:sp>
        <p:nvSpPr>
          <p:cNvPr id="138035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035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는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의 원소 값을 사용하여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80359" name="Object 7"/>
          <p:cNvGraphicFramePr>
            <a:graphicFrameLocks noChangeAspect="1"/>
          </p:cNvGraphicFramePr>
          <p:nvPr/>
        </p:nvGraphicFramePr>
        <p:xfrm>
          <a:off x="755650" y="1628775"/>
          <a:ext cx="5018088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360" name="Equation" r:id="rId5" imgW="1358640" imgH="406080" progId="Equation.DSMT4">
                  <p:embed/>
                </p:oleObj>
              </mc:Choice>
              <mc:Fallback>
                <p:oleObj name="Equation" r:id="rId5" imgW="135864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5018088" cy="1506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0360" name="Text Box 8"/>
          <p:cNvSpPr txBox="1">
            <a:spLocks noChangeArrowheads="1"/>
          </p:cNvSpPr>
          <p:nvPr/>
        </p:nvSpPr>
        <p:spPr bwMode="auto">
          <a:xfrm>
            <a:off x="323850" y="38544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를 구했으니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와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를 사용하여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원하는 행렬 </a:t>
            </a:r>
            <a:r>
              <a:rPr lang="en-US" altLang="ko-KR" sz="2000" b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를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058E7AF-5BD1-4B15-AF9F-2A1103FD9180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(5/6)</a:t>
            </a:r>
          </a:p>
        </p:txBody>
      </p:sp>
      <p:sp>
        <p:nvSpPr>
          <p:cNvPr id="138240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240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두 번째 식을 살펴보면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82405" name="Text Box 5"/>
          <p:cNvSpPr txBox="1">
            <a:spLocks noChangeArrowheads="1"/>
          </p:cNvSpPr>
          <p:nvPr/>
        </p:nvSpPr>
        <p:spPr bwMode="auto">
          <a:xfrm>
            <a:off x="323850" y="4122738"/>
            <a:ext cx="8640763" cy="189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식은 역진 대입법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(backward substitution)</a:t>
            </a:r>
            <a:r>
              <a:rPr lang="ko-KR" altLang="en-US" sz="2000">
                <a:ea typeface="HY헤드라인M" pitchFamily="18" charset="-127"/>
              </a:rPr>
              <a:t>을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사용하여 앞에서부터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풀어보면 다음의 결과를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얻을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82406" name="Object 6"/>
          <p:cNvGraphicFramePr>
            <a:graphicFrameLocks noChangeAspect="1"/>
          </p:cNvGraphicFramePr>
          <p:nvPr/>
        </p:nvGraphicFramePr>
        <p:xfrm>
          <a:off x="755650" y="1700213"/>
          <a:ext cx="5545138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08" name="Equation" r:id="rId5" imgW="2336760" imgH="787320" progId="Equation.DSMT4">
                  <p:embed/>
                </p:oleObj>
              </mc:Choice>
              <mc:Fallback>
                <p:oleObj name="Equation" r:id="rId5" imgW="2336760" imgH="787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5545138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7" name="Object 7"/>
          <p:cNvGraphicFramePr>
            <a:graphicFrameLocks noChangeAspect="1"/>
          </p:cNvGraphicFramePr>
          <p:nvPr/>
        </p:nvGraphicFramePr>
        <p:xfrm>
          <a:off x="3995738" y="4149725"/>
          <a:ext cx="4392612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09" name="Equation" r:id="rId7" imgW="1600200" imgH="634680" progId="Equation.DSMT4">
                  <p:embed/>
                </p:oleObj>
              </mc:Choice>
              <mc:Fallback>
                <p:oleObj name="Equation" r:id="rId7" imgW="160020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149725"/>
                        <a:ext cx="4392612" cy="17478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930756A-3227-4697-8E4B-CB3C6A9694C5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384450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(6/6)</a:t>
            </a:r>
          </a:p>
        </p:txBody>
      </p:sp>
      <p:sp>
        <p:nvSpPr>
          <p:cNvPr id="138445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445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최종적으로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는 행렬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와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의 원소 값을 사용하여 다음과 같이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84453" name="Object 5"/>
          <p:cNvGraphicFramePr>
            <a:graphicFrameLocks noChangeAspect="1"/>
          </p:cNvGraphicFramePr>
          <p:nvPr/>
        </p:nvGraphicFramePr>
        <p:xfrm>
          <a:off x="684213" y="1989138"/>
          <a:ext cx="4689475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454" name="Equation" r:id="rId5" imgW="1269720" imgH="355320" progId="Equation.DSMT4">
                  <p:embed/>
                </p:oleObj>
              </mc:Choice>
              <mc:Fallback>
                <p:oleObj name="Equation" r:id="rId5" imgW="126972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4689475" cy="13192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853D7F2-1A0B-459F-BFBF-0C4531EE2082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318914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기존 방정식 풀이법의 문제점</a:t>
            </a:r>
          </a:p>
        </p:txBody>
      </p:sp>
      <p:sp>
        <p:nvSpPr>
          <p:cNvPr id="131891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1891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165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계산량이 많고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이에 따라 수행 속도가 느리다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많은 수의 미지수를 다뤄야 하는 문제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(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구조 분석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)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에 부적합하다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.</a:t>
            </a:r>
            <a:endParaRPr lang="en-US" altLang="ko-KR" sz="2000">
              <a:ea typeface="HY헤드라인M" pitchFamily="18" charset="-127"/>
            </a:endParaRP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1">
                <a:ea typeface="HY헤드라인M" pitchFamily="18" charset="-127"/>
              </a:rPr>
              <a:t>Ax</a:t>
            </a:r>
            <a:r>
              <a:rPr lang="en-US" altLang="ko-KR" sz="2000">
                <a:ea typeface="HY헤드라인M" pitchFamily="18" charset="-127"/>
              </a:rPr>
              <a:t> =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에서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가 고정되어 있고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만 변하는 경우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가우스</a:t>
            </a:r>
            <a:r>
              <a:rPr lang="en-US" altLang="ko-KR" sz="2000">
                <a:ea typeface="HY헤드라인M" pitchFamily="18" charset="-127"/>
              </a:rPr>
              <a:t>-</a:t>
            </a:r>
            <a:r>
              <a:rPr lang="ko-KR" altLang="en-US" sz="2000">
                <a:ea typeface="HY헤드라인M" pitchFamily="18" charset="-127"/>
              </a:rPr>
              <a:t>조던 등의 방법은 일일이 새롭게 방정식을 풀어야 하는 번거로움이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18917" name="Text Box 5"/>
          <p:cNvSpPr txBox="1">
            <a:spLocks noChangeArrowheads="1"/>
          </p:cNvSpPr>
          <p:nvPr/>
        </p:nvSpPr>
        <p:spPr bwMode="auto">
          <a:xfrm>
            <a:off x="323850" y="3070225"/>
            <a:ext cx="8640763" cy="116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분해법을 사용하여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1) </a:t>
            </a:r>
            <a:r>
              <a:rPr lang="ko-KR" altLang="en-US" sz="2000">
                <a:ea typeface="HY헤드라인M" pitchFamily="18" charset="-127"/>
              </a:rPr>
              <a:t>계산량을 줄이고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2)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만 변하는 경우에 벡터 </a:t>
            </a:r>
            <a:r>
              <a:rPr lang="en-US" altLang="ko-KR" sz="2000" b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를 쉽게 구할 수 있다</a:t>
            </a:r>
            <a:r>
              <a:rPr lang="en-US" altLang="ko-KR" sz="2000">
                <a:ea typeface="HY헤드라인M" pitchFamily="18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3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77447A0-9CE2-4E39-985E-922043549089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36397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6397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 선형 연립 방정식을 행렬의 삼각 분해를 이용해 해결하자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63973" name="Rectangle 5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graphicFrame>
        <p:nvGraphicFramePr>
          <p:cNvPr id="1363974" name="Object 6"/>
          <p:cNvGraphicFramePr>
            <a:graphicFrameLocks noChangeAspect="1"/>
          </p:cNvGraphicFramePr>
          <p:nvPr/>
        </p:nvGraphicFramePr>
        <p:xfrm>
          <a:off x="900113" y="1700213"/>
          <a:ext cx="2735262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77" name="Equation" r:id="rId5" imgW="939600" imgH="609480" progId="Equation.DSMT4">
                  <p:embed/>
                </p:oleObj>
              </mc:Choice>
              <mc:Fallback>
                <p:oleObj name="Equation" r:id="rId5" imgW="939600" imgH="609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2735262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3975" name="Text Box 7"/>
          <p:cNvSpPr txBox="1">
            <a:spLocks noChangeArrowheads="1"/>
          </p:cNvSpPr>
          <p:nvPr/>
        </p:nvSpPr>
        <p:spPr bwMode="auto">
          <a:xfrm>
            <a:off x="323850" y="371633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형식으로 나타내면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63976" name="Object 8"/>
          <p:cNvGraphicFramePr>
            <a:graphicFrameLocks noChangeAspect="1"/>
          </p:cNvGraphicFramePr>
          <p:nvPr/>
        </p:nvGraphicFramePr>
        <p:xfrm>
          <a:off x="900113" y="4292600"/>
          <a:ext cx="36195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78" name="Equation" r:id="rId7" imgW="1295280" imgH="634680" progId="Equation.DSMT4">
                  <p:embed/>
                </p:oleObj>
              </mc:Choice>
              <mc:Fallback>
                <p:oleObj name="Equation" r:id="rId7" imgW="1295280" imgH="634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3619500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3B5A514-98E1-48BA-AE6F-151C2498DA22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386505" name="AutoShape 9"/>
          <p:cNvSpPr>
            <a:spLocks noChangeArrowheads="1"/>
          </p:cNvSpPr>
          <p:nvPr/>
        </p:nvSpPr>
        <p:spPr bwMode="auto">
          <a:xfrm>
            <a:off x="5003800" y="1509713"/>
            <a:ext cx="1512888" cy="1919287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6506" name="AutoShape 10"/>
          <p:cNvSpPr>
            <a:spLocks noChangeArrowheads="1"/>
          </p:cNvSpPr>
          <p:nvPr/>
        </p:nvSpPr>
        <p:spPr bwMode="auto">
          <a:xfrm>
            <a:off x="4932363" y="4221163"/>
            <a:ext cx="1512887" cy="1931987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6498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6499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첫 번째 식 사용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을 사용하여 행렬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를 구하면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86500" name="Rectangle 4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386502" name="Text Box 6"/>
          <p:cNvSpPr txBox="1">
            <a:spLocks noChangeArrowheads="1"/>
          </p:cNvSpPr>
          <p:nvPr/>
        </p:nvSpPr>
        <p:spPr bwMode="auto">
          <a:xfrm>
            <a:off x="323850" y="371633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두 번째 식 사용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를 사용하여 행렬 </a:t>
            </a:r>
            <a:r>
              <a:rPr lang="en-US" altLang="ko-KR" sz="2000" b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를 구하면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86503" name="Object 7"/>
          <p:cNvGraphicFramePr>
            <a:graphicFrameLocks noChangeAspect="1"/>
          </p:cNvGraphicFramePr>
          <p:nvPr/>
        </p:nvGraphicFramePr>
        <p:xfrm>
          <a:off x="684213" y="1557338"/>
          <a:ext cx="557053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05" name="Equation" r:id="rId5" imgW="1993680" imgH="634680" progId="Equation.DSMT4">
                  <p:embed/>
                </p:oleObj>
              </mc:Choice>
              <mc:Fallback>
                <p:oleObj name="Equation" r:id="rId5" imgW="199368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5570537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6504" name="Object 8"/>
          <p:cNvGraphicFramePr>
            <a:graphicFrameLocks noChangeAspect="1"/>
          </p:cNvGraphicFramePr>
          <p:nvPr/>
        </p:nvGraphicFramePr>
        <p:xfrm>
          <a:off x="755650" y="4292600"/>
          <a:ext cx="535781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06" name="Equation" r:id="rId7" imgW="1917360" imgH="634680" progId="Equation.DSMT4">
                  <p:embed/>
                </p:oleObj>
              </mc:Choice>
              <mc:Fallback>
                <p:oleObj name="Equation" r:id="rId7" imgW="1917360" imgH="634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5357813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6507" name="Line 11"/>
          <p:cNvSpPr>
            <a:spLocks noChangeShapeType="1"/>
          </p:cNvSpPr>
          <p:nvPr/>
        </p:nvSpPr>
        <p:spPr bwMode="auto">
          <a:xfrm flipH="1">
            <a:off x="4356100" y="3429000"/>
            <a:ext cx="720725" cy="936625"/>
          </a:xfrm>
          <a:prstGeom prst="line">
            <a:avLst/>
          </a:prstGeom>
          <a:noFill/>
          <a:ln w="50800">
            <a:solidFill>
              <a:srgbClr val="FF99CC"/>
            </a:solidFill>
            <a:round/>
            <a:headEnd/>
            <a:tailEnd type="triangl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485D0E1-A976-4EFA-ADBE-1E06BDB882BA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36601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66021" name="Rectangle 5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366027" name="Rectangle 11"/>
          <p:cNvSpPr>
            <a:spLocks noChangeArrowheads="1"/>
          </p:cNvSpPr>
          <p:nvPr/>
        </p:nvSpPr>
        <p:spPr bwMode="auto">
          <a:xfrm>
            <a:off x="323850" y="1392238"/>
            <a:ext cx="8640763" cy="4268787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b="1"/>
              <a:t>procedure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LUequation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b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: real numbers,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: integer)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[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 is an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x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matrix for coefficients. (1 </a:t>
            </a:r>
            <a:r>
              <a:rPr kumimoji="0" lang="en-US" altLang="ko-KR" sz="1800">
                <a:sym typeface="Symbol" pitchFamily="18" charset="2"/>
              </a:rPr>
              <a:t>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,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 </a:t>
            </a:r>
            <a:r>
              <a:rPr kumimoji="0" lang="en-US" altLang="ko-KR" sz="1800">
                <a:sym typeface="Symbol" pitchFamily="18" charset="2"/>
              </a:rPr>
              <a:t> </a:t>
            </a:r>
            <a:r>
              <a:rPr kumimoji="0" lang="en-US" altLang="ko-KR" sz="1800" i="1">
                <a:sym typeface="Symbol" pitchFamily="18" charset="2"/>
              </a:rPr>
              <a:t>n</a:t>
            </a:r>
            <a:r>
              <a:rPr kumimoji="0" lang="en-US" altLang="ko-KR" sz="1800"/>
              <a:t>)}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[</a:t>
            </a:r>
            <a:r>
              <a:rPr kumimoji="0" lang="en-US" altLang="ko-KR" sz="1800" i="1"/>
              <a:t>b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] is an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x1 matrix for results. (1 </a:t>
            </a:r>
            <a:r>
              <a:rPr kumimoji="0" lang="en-US" altLang="ko-KR" sz="1800">
                <a:sym typeface="Symbol" pitchFamily="18" charset="2"/>
              </a:rPr>
              <a:t>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</a:t>
            </a:r>
            <a:r>
              <a:rPr kumimoji="0" lang="en-US" altLang="ko-KR" sz="1800">
                <a:sym typeface="Symbol" pitchFamily="18" charset="2"/>
              </a:rPr>
              <a:t> </a:t>
            </a:r>
            <a:r>
              <a:rPr kumimoji="0" lang="en-US" altLang="ko-KR" sz="1800" i="1">
                <a:sym typeface="Symbol" pitchFamily="18" charset="2"/>
              </a:rPr>
              <a:t>n</a:t>
            </a:r>
            <a:r>
              <a:rPr kumimoji="0" lang="en-US" altLang="ko-KR" sz="1800"/>
              <a:t>)}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is # of columns(= # of rows).}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[</a:t>
            </a:r>
            <a:r>
              <a:rPr kumimoji="0" lang="en-US" altLang="ko-KR" sz="1800" i="1"/>
              <a:t>l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], [</a:t>
            </a:r>
            <a:r>
              <a:rPr kumimoji="0" lang="en-US" altLang="ko-KR" sz="1800" i="1"/>
              <a:t>u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 := </a:t>
            </a:r>
            <a:r>
              <a:rPr kumimoji="0" lang="en-US" altLang="ko-KR" sz="1800" i="1">
                <a:solidFill>
                  <a:schemeClr val="accent2"/>
                </a:solidFill>
              </a:rPr>
              <a:t>LUmatrices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);  // get matrices </a:t>
            </a:r>
            <a:r>
              <a:rPr kumimoji="0" lang="en-US" altLang="ko-KR" sz="1800" i="1"/>
              <a:t>L</a:t>
            </a:r>
            <a:r>
              <a:rPr kumimoji="0" lang="en-US" altLang="ko-KR" sz="1800"/>
              <a:t> and </a:t>
            </a:r>
            <a:r>
              <a:rPr kumimoji="0" lang="en-US" altLang="ko-KR" sz="1800" i="1"/>
              <a:t>U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for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:= 1 to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		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  :=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for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:=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to 1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		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  :=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return</a:t>
            </a:r>
            <a:r>
              <a:rPr kumimoji="0" lang="en-US" altLang="ko-KR" sz="1800"/>
              <a:t> [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];</a:t>
            </a:r>
          </a:p>
        </p:txBody>
      </p:sp>
      <p:graphicFrame>
        <p:nvGraphicFramePr>
          <p:cNvPr id="1366026" name="Object 10"/>
          <p:cNvGraphicFramePr>
            <a:graphicFrameLocks noChangeAspect="1"/>
          </p:cNvGraphicFramePr>
          <p:nvPr/>
        </p:nvGraphicFramePr>
        <p:xfrm>
          <a:off x="2530475" y="3382963"/>
          <a:ext cx="16557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5" name="Equation" r:id="rId4" imgW="736560" imgH="406080" progId="Equation.DSMT4">
                  <p:embed/>
                </p:oleObj>
              </mc:Choice>
              <mc:Fallback>
                <p:oleObj name="Equation" r:id="rId4" imgW="73656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382963"/>
                        <a:ext cx="1655763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6028" name="Object 12"/>
          <p:cNvGraphicFramePr>
            <a:graphicFrameLocks noChangeAspect="1"/>
          </p:cNvGraphicFramePr>
          <p:nvPr/>
        </p:nvGraphicFramePr>
        <p:xfrm>
          <a:off x="2530475" y="4427538"/>
          <a:ext cx="14398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6" name="Equation" r:id="rId6" imgW="622080" imgH="355320" progId="Equation.DSMT4">
                  <p:embed/>
                </p:oleObj>
              </mc:Choice>
              <mc:Fallback>
                <p:oleObj name="Equation" r:id="rId6" imgW="622080" imgH="3553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427538"/>
                        <a:ext cx="1439863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6029" name="Rectangle 13"/>
          <p:cNvSpPr>
            <a:spLocks noChangeArrowheads="1"/>
          </p:cNvSpPr>
          <p:nvPr/>
        </p:nvSpPr>
        <p:spPr bwMode="auto">
          <a:xfrm>
            <a:off x="755650" y="3338513"/>
            <a:ext cx="4329113" cy="923925"/>
          </a:xfrm>
          <a:prstGeom prst="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66030" name="Rectangle 14"/>
          <p:cNvSpPr>
            <a:spLocks noChangeArrowheads="1"/>
          </p:cNvSpPr>
          <p:nvPr/>
        </p:nvSpPr>
        <p:spPr bwMode="auto">
          <a:xfrm>
            <a:off x="755650" y="4335463"/>
            <a:ext cx="4329113" cy="895350"/>
          </a:xfrm>
          <a:prstGeom prst="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66033" name="Object 17"/>
          <p:cNvGraphicFramePr>
            <a:graphicFrameLocks noChangeAspect="1"/>
          </p:cNvGraphicFramePr>
          <p:nvPr/>
        </p:nvGraphicFramePr>
        <p:xfrm>
          <a:off x="5364163" y="3284538"/>
          <a:ext cx="29527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7" name="Equation" r:id="rId8" imgW="1358640" imgH="406080" progId="Equation.DSMT4">
                  <p:embed/>
                </p:oleObj>
              </mc:Choice>
              <mc:Fallback>
                <p:oleObj name="Equation" r:id="rId8" imgW="1358640" imgH="406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952750" cy="885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6034" name="Object 18"/>
          <p:cNvGraphicFramePr>
            <a:graphicFrameLocks noChangeAspect="1"/>
          </p:cNvGraphicFramePr>
          <p:nvPr/>
        </p:nvGraphicFramePr>
        <p:xfrm>
          <a:off x="5364163" y="4365625"/>
          <a:ext cx="2952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8" name="Equation" r:id="rId10" imgW="1269720" imgH="355320" progId="Equation.DSMT4">
                  <p:embed/>
                </p:oleObj>
              </mc:Choice>
              <mc:Fallback>
                <p:oleObj name="Equation" r:id="rId10" imgW="1269720" imgH="3553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365625"/>
                        <a:ext cx="2952750" cy="831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CE4D44A-A848-48E0-B263-E22A58797339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368066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68068" name="Rectangle 4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pic>
        <p:nvPicPr>
          <p:cNvPr id="1368073" name="Picture 9" descr="LUequation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981075"/>
            <a:ext cx="8640763" cy="5045075"/>
          </a:xfrm>
          <a:prstGeom prst="rect">
            <a:avLst/>
          </a:prstGeom>
          <a:noFill/>
        </p:spPr>
      </p:pic>
      <p:sp>
        <p:nvSpPr>
          <p:cNvPr id="1368074" name="Rectangle 10"/>
          <p:cNvSpPr>
            <a:spLocks noChangeArrowheads="1"/>
          </p:cNvSpPr>
          <p:nvPr/>
        </p:nvSpPr>
        <p:spPr bwMode="auto">
          <a:xfrm>
            <a:off x="250825" y="1254125"/>
            <a:ext cx="7945438" cy="6238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368081" name="Group 17"/>
          <p:cNvGrpSpPr>
            <a:grpSpLocks/>
          </p:cNvGrpSpPr>
          <p:nvPr/>
        </p:nvGrpSpPr>
        <p:grpSpPr bwMode="auto">
          <a:xfrm>
            <a:off x="250825" y="2430463"/>
            <a:ext cx="7945438" cy="1976437"/>
            <a:chOff x="158" y="1531"/>
            <a:chExt cx="5005" cy="1245"/>
          </a:xfrm>
        </p:grpSpPr>
        <p:sp>
          <p:nvSpPr>
            <p:cNvPr id="1368075" name="Rectangle 11"/>
            <p:cNvSpPr>
              <a:spLocks noChangeArrowheads="1"/>
            </p:cNvSpPr>
            <p:nvPr/>
          </p:nvSpPr>
          <p:spPr bwMode="auto">
            <a:xfrm>
              <a:off x="158" y="1531"/>
              <a:ext cx="5005" cy="161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68076" name="Rectangle 12"/>
            <p:cNvSpPr>
              <a:spLocks noChangeArrowheads="1"/>
            </p:cNvSpPr>
            <p:nvPr/>
          </p:nvSpPr>
          <p:spPr bwMode="auto">
            <a:xfrm>
              <a:off x="158" y="2253"/>
              <a:ext cx="5005" cy="523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368080" name="Group 16"/>
          <p:cNvGrpSpPr>
            <a:grpSpLocks/>
          </p:cNvGrpSpPr>
          <p:nvPr/>
        </p:nvGrpSpPr>
        <p:grpSpPr bwMode="auto">
          <a:xfrm>
            <a:off x="250825" y="2017713"/>
            <a:ext cx="7945438" cy="1465262"/>
            <a:chOff x="158" y="1271"/>
            <a:chExt cx="5005" cy="923"/>
          </a:xfrm>
        </p:grpSpPr>
        <p:sp>
          <p:nvSpPr>
            <p:cNvPr id="1368077" name="Rectangle 13"/>
            <p:cNvSpPr>
              <a:spLocks noChangeArrowheads="1"/>
            </p:cNvSpPr>
            <p:nvPr/>
          </p:nvSpPr>
          <p:spPr bwMode="auto">
            <a:xfrm>
              <a:off x="158" y="1271"/>
              <a:ext cx="5005" cy="161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68078" name="Rectangle 14"/>
            <p:cNvSpPr>
              <a:spLocks noChangeArrowheads="1"/>
            </p:cNvSpPr>
            <p:nvPr/>
          </p:nvSpPr>
          <p:spPr bwMode="auto">
            <a:xfrm>
              <a:off x="158" y="1782"/>
              <a:ext cx="5005" cy="412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68079" name="Rectangle 15"/>
          <p:cNvSpPr>
            <a:spLocks noChangeArrowheads="1"/>
          </p:cNvSpPr>
          <p:nvPr/>
        </p:nvSpPr>
        <p:spPr bwMode="auto">
          <a:xfrm>
            <a:off x="250825" y="4576763"/>
            <a:ext cx="7945438" cy="1243012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74" grpId="0" animBg="1"/>
      <p:bldP spid="136807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E261BE2-FE29-4611-9EC4-658579268DB2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388546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8547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pic>
        <p:nvPicPr>
          <p:cNvPr id="1388549" name="Picture 5" descr="LUequation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836613"/>
            <a:ext cx="7991475" cy="5575300"/>
          </a:xfrm>
          <a:prstGeom prst="rect">
            <a:avLst/>
          </a:prstGeom>
          <a:noFill/>
        </p:spPr>
      </p:pic>
      <p:sp>
        <p:nvSpPr>
          <p:cNvPr id="1388550" name="Rectangle 6"/>
          <p:cNvSpPr>
            <a:spLocks noChangeArrowheads="1"/>
          </p:cNvSpPr>
          <p:nvPr/>
        </p:nvSpPr>
        <p:spPr bwMode="auto">
          <a:xfrm>
            <a:off x="400050" y="1225550"/>
            <a:ext cx="7556500" cy="10096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95288" y="2335213"/>
            <a:ext cx="7556500" cy="11398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395288" y="3598863"/>
            <a:ext cx="7556500" cy="9779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8553" name="Rectangle 9"/>
          <p:cNvSpPr>
            <a:spLocks noChangeArrowheads="1"/>
          </p:cNvSpPr>
          <p:nvPr/>
        </p:nvSpPr>
        <p:spPr bwMode="auto">
          <a:xfrm>
            <a:off x="395288" y="4667250"/>
            <a:ext cx="7556500" cy="13620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88556" name="Object 12"/>
          <p:cNvGraphicFramePr>
            <a:graphicFrameLocks noChangeAspect="1"/>
          </p:cNvGraphicFramePr>
          <p:nvPr/>
        </p:nvGraphicFramePr>
        <p:xfrm>
          <a:off x="4356100" y="2492375"/>
          <a:ext cx="29527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58" name="Equation" r:id="rId5" imgW="1358640" imgH="406080" progId="Equation.DSMT4">
                  <p:embed/>
                </p:oleObj>
              </mc:Choice>
              <mc:Fallback>
                <p:oleObj name="Equation" r:id="rId5" imgW="1358640" imgH="406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92375"/>
                        <a:ext cx="2952750" cy="885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8557" name="Object 13"/>
          <p:cNvGraphicFramePr>
            <a:graphicFrameLocks noChangeAspect="1"/>
          </p:cNvGraphicFramePr>
          <p:nvPr/>
        </p:nvGraphicFramePr>
        <p:xfrm>
          <a:off x="4348163" y="3665538"/>
          <a:ext cx="2952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59" name="Equation" r:id="rId7" imgW="1269720" imgH="355320" progId="Equation.DSMT4">
                  <p:embed/>
                </p:oleObj>
              </mc:Choice>
              <mc:Fallback>
                <p:oleObj name="Equation" r:id="rId7" imgW="1269720" imgH="355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3665538"/>
                        <a:ext cx="2952750" cy="831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0" grpId="0" animBg="1"/>
      <p:bldP spid="1388551" grpId="0" animBg="1"/>
      <p:bldP spid="1388552" grpId="0" animBg="1"/>
      <p:bldP spid="13885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95C5854-C32C-48E3-840B-438536C2DA7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390594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0595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pic>
        <p:nvPicPr>
          <p:cNvPr id="1390597" name="Picture 5" descr="LUequation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908050"/>
            <a:ext cx="8207375" cy="5353050"/>
          </a:xfrm>
          <a:prstGeom prst="rect">
            <a:avLst/>
          </a:prstGeom>
          <a:noFill/>
        </p:spPr>
      </p:pic>
      <p:sp>
        <p:nvSpPr>
          <p:cNvPr id="1390598" name="Rectangle 6"/>
          <p:cNvSpPr>
            <a:spLocks noChangeArrowheads="1"/>
          </p:cNvSpPr>
          <p:nvPr/>
        </p:nvSpPr>
        <p:spPr bwMode="auto">
          <a:xfrm>
            <a:off x="400050" y="1325563"/>
            <a:ext cx="7734300" cy="4786312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0599" name="Rectangle 7"/>
          <p:cNvSpPr>
            <a:spLocks noChangeArrowheads="1"/>
          </p:cNvSpPr>
          <p:nvPr/>
        </p:nvSpPr>
        <p:spPr bwMode="auto">
          <a:xfrm>
            <a:off x="654050" y="2046288"/>
            <a:ext cx="7277100" cy="6858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0600" name="Rectangle 8"/>
          <p:cNvSpPr>
            <a:spLocks noChangeArrowheads="1"/>
          </p:cNvSpPr>
          <p:nvPr/>
        </p:nvSpPr>
        <p:spPr bwMode="auto">
          <a:xfrm>
            <a:off x="650875" y="2843213"/>
            <a:ext cx="7277100" cy="30448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0601" name="Rectangle 9"/>
          <p:cNvSpPr>
            <a:spLocks noChangeArrowheads="1"/>
          </p:cNvSpPr>
          <p:nvPr/>
        </p:nvSpPr>
        <p:spPr bwMode="auto">
          <a:xfrm>
            <a:off x="1055688" y="3046413"/>
            <a:ext cx="6480175" cy="11271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0602" name="Rectangle 10"/>
          <p:cNvSpPr>
            <a:spLocks noChangeArrowheads="1"/>
          </p:cNvSpPr>
          <p:nvPr/>
        </p:nvSpPr>
        <p:spPr bwMode="auto">
          <a:xfrm>
            <a:off x="1042988" y="4318000"/>
            <a:ext cx="6480175" cy="13477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8" grpId="0" animBg="1"/>
      <p:bldP spid="1390599" grpId="0" animBg="1"/>
      <p:bldP spid="1390600" grpId="0" animBg="1"/>
      <p:bldP spid="1390601" grpId="0" animBg="1"/>
      <p:bldP spid="13906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675BE6D-1D04-4F2B-9829-6E07799E2936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392642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2643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pic>
        <p:nvPicPr>
          <p:cNvPr id="1392645" name="Picture 5" descr="LUequatio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050925"/>
            <a:ext cx="8424863" cy="4538663"/>
          </a:xfrm>
          <a:prstGeom prst="rect">
            <a:avLst/>
          </a:prstGeom>
          <a:noFill/>
        </p:spPr>
      </p:pic>
      <p:sp>
        <p:nvSpPr>
          <p:cNvPr id="1392647" name="Rectangle 7"/>
          <p:cNvSpPr>
            <a:spLocks noChangeArrowheads="1"/>
          </p:cNvSpPr>
          <p:nvPr/>
        </p:nvSpPr>
        <p:spPr bwMode="auto">
          <a:xfrm>
            <a:off x="250825" y="1628775"/>
            <a:ext cx="7127875" cy="36004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456FF24-E7E0-4978-B158-52DB515B4998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394690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4691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pic>
        <p:nvPicPr>
          <p:cNvPr id="1394693" name="Picture 5" descr="LUequation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908050"/>
            <a:ext cx="7848600" cy="5475288"/>
          </a:xfrm>
          <a:prstGeom prst="rect">
            <a:avLst/>
          </a:prstGeom>
          <a:noFill/>
        </p:spPr>
      </p:pic>
      <p:sp>
        <p:nvSpPr>
          <p:cNvPr id="1394694" name="Rectangle 6"/>
          <p:cNvSpPr>
            <a:spLocks noChangeArrowheads="1"/>
          </p:cNvSpPr>
          <p:nvPr/>
        </p:nvSpPr>
        <p:spPr bwMode="auto">
          <a:xfrm>
            <a:off x="468313" y="1296988"/>
            <a:ext cx="7127875" cy="23971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4695" name="Rectangle 7"/>
          <p:cNvSpPr>
            <a:spLocks noChangeArrowheads="1"/>
          </p:cNvSpPr>
          <p:nvPr/>
        </p:nvSpPr>
        <p:spPr bwMode="auto">
          <a:xfrm>
            <a:off x="468313" y="3975100"/>
            <a:ext cx="7127875" cy="220503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4" grpId="0" animBg="1"/>
      <p:bldP spid="13946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0A7D36F-08F8-4C87-A64C-D2922EA16EA5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370114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70116" name="Rectangle 4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(1/2)</a:t>
            </a:r>
          </a:p>
        </p:txBody>
      </p:sp>
      <p:sp>
        <p:nvSpPr>
          <p:cNvPr id="1370117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선형 연립 방정식</a:t>
            </a:r>
          </a:p>
        </p:txBody>
      </p:sp>
      <p:sp>
        <p:nvSpPr>
          <p:cNvPr id="1370119" name="Text Box 7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graphicFrame>
        <p:nvGraphicFramePr>
          <p:cNvPr id="1370121" name="Object 9"/>
          <p:cNvGraphicFramePr>
            <a:graphicFrameLocks noChangeAspect="1"/>
          </p:cNvGraphicFramePr>
          <p:nvPr/>
        </p:nvGraphicFramePr>
        <p:xfrm>
          <a:off x="684213" y="1412875"/>
          <a:ext cx="345598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22" name="Equation" r:id="rId5" imgW="1257120" imgH="609480" progId="Equation.DSMT4">
                  <p:embed/>
                </p:oleObj>
              </mc:Choice>
              <mc:Fallback>
                <p:oleObj name="Equation" r:id="rId5" imgW="125712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3455987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0122" name="Picture 10" descr="LUequation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005263"/>
            <a:ext cx="7775575" cy="2065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5FD9C26-381E-45CB-A416-DD30A6E62E32}" type="slidenum">
              <a:rPr lang="en-US" altLang="ko-KR"/>
              <a:pPr/>
              <a:t>39</a:t>
            </a:fld>
            <a:endParaRPr lang="en-US" altLang="ko-KR"/>
          </a:p>
        </p:txBody>
      </p:sp>
      <p:pic>
        <p:nvPicPr>
          <p:cNvPr id="1396745" name="Picture 9" descr="LUequation-7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981075"/>
            <a:ext cx="7705725" cy="3763963"/>
          </a:xfrm>
          <a:prstGeom prst="rect">
            <a:avLst/>
          </a:prstGeom>
          <a:noFill/>
        </p:spPr>
      </p:pic>
      <p:sp>
        <p:nvSpPr>
          <p:cNvPr id="1396738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(2/2)</a:t>
            </a:r>
          </a:p>
        </p:txBody>
      </p:sp>
      <p:sp>
        <p:nvSpPr>
          <p:cNvPr id="1396744" name="Text Box 8"/>
          <p:cNvSpPr txBox="1">
            <a:spLocks noChangeArrowheads="1"/>
          </p:cNvSpPr>
          <p:nvPr/>
        </p:nvSpPr>
        <p:spPr bwMode="auto">
          <a:xfrm>
            <a:off x="5651500" y="1341438"/>
            <a:ext cx="15843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역행렬 이용</a:t>
            </a:r>
          </a:p>
        </p:txBody>
      </p:sp>
      <p:pic>
        <p:nvPicPr>
          <p:cNvPr id="1396746" name="Picture 10" descr="LUequation-7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2565400"/>
            <a:ext cx="7704137" cy="3763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39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DCEF1DF-A3A6-4D9D-9CE8-13B7799B2D6F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316867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분해란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</a:t>
            </a:r>
          </a:p>
        </p:txBody>
      </p:sp>
      <p:sp>
        <p:nvSpPr>
          <p:cNvPr id="1316869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16870" name="Text Box 6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다음 관계가 성립하는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두 행렬로 분해한다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16871" name="Object 7"/>
          <p:cNvGraphicFramePr>
            <a:graphicFrameLocks noChangeAspect="1"/>
          </p:cNvGraphicFramePr>
          <p:nvPr/>
        </p:nvGraphicFramePr>
        <p:xfrm>
          <a:off x="1042988" y="1628775"/>
          <a:ext cx="12366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75" name="Equation" r:id="rId5" imgW="368280" imgH="139680" progId="Equation.DSMT4">
                  <p:embed/>
                </p:oleObj>
              </mc:Choice>
              <mc:Fallback>
                <p:oleObj name="Equation" r:id="rId5" imgW="3682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123666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72" name="Text Box 8"/>
          <p:cNvSpPr txBox="1">
            <a:spLocks noChangeArrowheads="1"/>
          </p:cNvSpPr>
          <p:nvPr/>
        </p:nvSpPr>
        <p:spPr bwMode="auto">
          <a:xfrm>
            <a:off x="323850" y="2276475"/>
            <a:ext cx="8640763" cy="116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여기에서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은 하삼각 행렬</a:t>
            </a:r>
            <a:r>
              <a:rPr lang="en-US" altLang="ko-KR" sz="2000">
                <a:ea typeface="HY헤드라인M" pitchFamily="18" charset="-127"/>
              </a:rPr>
              <a:t>(lower triangular matrix)</a:t>
            </a:r>
            <a:r>
              <a:rPr lang="ko-KR" altLang="en-US" sz="2000">
                <a:ea typeface="HY헤드라인M" pitchFamily="18" charset="-127"/>
              </a:rPr>
              <a:t>이고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는 상삼각 행렬</a:t>
            </a:r>
            <a:r>
              <a:rPr lang="en-US" altLang="ko-KR" sz="2000">
                <a:ea typeface="HY헤드라인M" pitchFamily="18" charset="-127"/>
              </a:rPr>
              <a:t>(upper triangular matrix)</a:t>
            </a:r>
            <a:r>
              <a:rPr lang="ko-KR" altLang="en-US" sz="2000">
                <a:ea typeface="HY헤드라인M" pitchFamily="18" charset="-127"/>
              </a:rPr>
              <a:t>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16873" name="Object 9"/>
          <p:cNvGraphicFramePr>
            <a:graphicFrameLocks noChangeAspect="1"/>
          </p:cNvGraphicFramePr>
          <p:nvPr/>
        </p:nvGraphicFramePr>
        <p:xfrm>
          <a:off x="755650" y="4292600"/>
          <a:ext cx="32750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76" name="Equation" r:id="rId7" imgW="1282680" imgH="787320" progId="Equation.DSMT4">
                  <p:embed/>
                </p:oleObj>
              </mc:Choice>
              <mc:Fallback>
                <p:oleObj name="Equation" r:id="rId7" imgW="1282680" imgH="787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32750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6874" name="Object 10"/>
          <p:cNvGraphicFramePr>
            <a:graphicFrameLocks noChangeAspect="1"/>
          </p:cNvGraphicFramePr>
          <p:nvPr/>
        </p:nvGraphicFramePr>
        <p:xfrm>
          <a:off x="4305300" y="4292600"/>
          <a:ext cx="330676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77" name="Equation" r:id="rId9" imgW="1295280" imgH="787320" progId="Equation.DSMT4">
                  <p:embed/>
                </p:oleObj>
              </mc:Choice>
              <mc:Fallback>
                <p:oleObj name="Equation" r:id="rId9" imgW="129528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292600"/>
                        <a:ext cx="330676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75" name="Text Box 11"/>
          <p:cNvSpPr txBox="1">
            <a:spLocks noChangeArrowheads="1"/>
          </p:cNvSpPr>
          <p:nvPr/>
        </p:nvSpPr>
        <p:spPr bwMode="auto">
          <a:xfrm>
            <a:off x="323850" y="36385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는 다음과 같은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삼각 행렬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구조를 가진다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8B50315-F149-4364-94C2-899B9C35EEB2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398786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8787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(1/2)</a:t>
            </a:r>
          </a:p>
        </p:txBody>
      </p:sp>
      <p:sp>
        <p:nvSpPr>
          <p:cNvPr id="1398788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선형 연립 방정식</a:t>
            </a:r>
          </a:p>
        </p:txBody>
      </p:sp>
      <p:sp>
        <p:nvSpPr>
          <p:cNvPr id="1398789" name="Text Box 5"/>
          <p:cNvSpPr txBox="1">
            <a:spLocks noChangeArrowheads="1"/>
          </p:cNvSpPr>
          <p:nvPr/>
        </p:nvSpPr>
        <p:spPr bwMode="auto">
          <a:xfrm>
            <a:off x="323850" y="36385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graphicFrame>
        <p:nvGraphicFramePr>
          <p:cNvPr id="1398792" name="Object 8"/>
          <p:cNvGraphicFramePr>
            <a:graphicFrameLocks noChangeAspect="1"/>
          </p:cNvGraphicFramePr>
          <p:nvPr/>
        </p:nvGraphicFramePr>
        <p:xfrm>
          <a:off x="684213" y="1412875"/>
          <a:ext cx="3167062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793" name="Equation" r:id="rId5" imgW="1206360" imgH="774360" progId="Equation.DSMT4">
                  <p:embed/>
                </p:oleObj>
              </mc:Choice>
              <mc:Fallback>
                <p:oleObj name="Equation" r:id="rId5" imgW="1206360" imgH="774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3167062" cy="203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8793" name="Picture 9" descr="LUequation-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149725"/>
            <a:ext cx="8135937" cy="196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2E312EA-ABD6-4D97-B653-F68DFA4CC721}" type="slidenum">
              <a:rPr lang="en-US" altLang="ko-KR"/>
              <a:pPr/>
              <a:t>41</a:t>
            </a:fld>
            <a:endParaRPr lang="en-US" altLang="ko-KR"/>
          </a:p>
        </p:txBody>
      </p:sp>
      <p:pic>
        <p:nvPicPr>
          <p:cNvPr id="1400839" name="Picture 7" descr="LUequation-9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981075"/>
            <a:ext cx="7727950" cy="4094163"/>
          </a:xfrm>
          <a:prstGeom prst="rect">
            <a:avLst/>
          </a:prstGeom>
          <a:noFill/>
        </p:spPr>
      </p:pic>
      <p:sp>
        <p:nvSpPr>
          <p:cNvPr id="140083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00836" name="Rectangle 4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(2/2)</a:t>
            </a:r>
          </a:p>
        </p:txBody>
      </p:sp>
      <p:sp>
        <p:nvSpPr>
          <p:cNvPr id="1400837" name="Text Box 5"/>
          <p:cNvSpPr txBox="1">
            <a:spLocks noChangeArrowheads="1"/>
          </p:cNvSpPr>
          <p:nvPr/>
        </p:nvSpPr>
        <p:spPr bwMode="auto">
          <a:xfrm>
            <a:off x="5651500" y="1341438"/>
            <a:ext cx="15843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역행렬 이용</a:t>
            </a:r>
          </a:p>
        </p:txBody>
      </p:sp>
      <p:pic>
        <p:nvPicPr>
          <p:cNvPr id="1400840" name="Picture 8" descr="LUequation-9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2205038"/>
            <a:ext cx="7727950" cy="4094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0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8732C1-FA72-4918-BFCE-18BBDE04E24E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329154" name="AutoShape 2"/>
          <p:cNvSpPr>
            <a:spLocks noChangeArrowheads="1"/>
          </p:cNvSpPr>
          <p:nvPr/>
        </p:nvSpPr>
        <p:spPr bwMode="auto">
          <a:xfrm>
            <a:off x="250825" y="4556125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9155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32915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399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역행렬 구하기</a:t>
            </a:r>
          </a:p>
        </p:txBody>
      </p:sp>
      <p:sp>
        <p:nvSpPr>
          <p:cNvPr id="1329157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389578A-447D-418B-B44F-A983199AA0CD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402882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(1/6)</a:t>
            </a:r>
          </a:p>
        </p:txBody>
      </p:sp>
      <p:sp>
        <p:nvSpPr>
          <p:cNvPr id="140288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0288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 방법을 역행렬을 구하는데도 활용할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02885" name="Text Box 5"/>
          <p:cNvSpPr txBox="1">
            <a:spLocks noChangeArrowheads="1"/>
          </p:cNvSpPr>
          <p:nvPr/>
        </p:nvSpPr>
        <p:spPr bwMode="auto">
          <a:xfrm>
            <a:off x="323850" y="155733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원래의 행렬을 두 개의 삼각 행렬로 나눈다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02886" name="Text Box 6"/>
          <p:cNvSpPr txBox="1">
            <a:spLocks noChangeArrowheads="1"/>
          </p:cNvSpPr>
          <p:nvPr/>
        </p:nvSpPr>
        <p:spPr bwMode="auto">
          <a:xfrm>
            <a:off x="323850" y="2060575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두 개 행렬의 역행렬을 먼저 구한다</a:t>
            </a:r>
            <a:r>
              <a:rPr lang="en-US" altLang="ko-KR" sz="2000">
                <a:ea typeface="HY헤드라인M" pitchFamily="18" charset="-127"/>
              </a:rPr>
              <a:t>. </a:t>
            </a:r>
          </a:p>
        </p:txBody>
      </p:sp>
      <p:sp>
        <p:nvSpPr>
          <p:cNvPr id="1402887" name="Text Box 7"/>
          <p:cNvSpPr txBox="1">
            <a:spLocks noChangeArrowheads="1"/>
          </p:cNvSpPr>
          <p:nvPr/>
        </p:nvSpPr>
        <p:spPr bwMode="auto">
          <a:xfrm>
            <a:off x="323850" y="25654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두 행렬의 역행렬을 사용하여 원래 행렬의 역행렬을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02888" name="Object 8"/>
          <p:cNvGraphicFramePr>
            <a:graphicFrameLocks noChangeAspect="1"/>
          </p:cNvGraphicFramePr>
          <p:nvPr/>
        </p:nvGraphicFramePr>
        <p:xfrm>
          <a:off x="1187450" y="3141663"/>
          <a:ext cx="34131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89" name="Equation" r:id="rId5" imgW="1015920" imgH="355320" progId="Equation.DSMT4">
                  <p:embed/>
                </p:oleObj>
              </mc:Choice>
              <mc:Fallback>
                <p:oleObj name="Equation" r:id="rId5" imgW="101592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3413125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889" name="Text Box 9"/>
          <p:cNvSpPr txBox="1">
            <a:spLocks noChangeArrowheads="1"/>
          </p:cNvSpPr>
          <p:nvPr/>
        </p:nvSpPr>
        <p:spPr bwMode="auto">
          <a:xfrm>
            <a:off x="323850" y="4652963"/>
            <a:ext cx="8640763" cy="116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solidFill>
                  <a:srgbClr val="FF0000"/>
                </a:solidFill>
                <a:ea typeface="HY헤드라인M" pitchFamily="18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ea typeface="HY헤드라인M" pitchFamily="18" charset="-127"/>
              </a:rPr>
              <a:t>이미 알려진 바에 따르면</a:t>
            </a:r>
            <a:r>
              <a:rPr lang="en-US" altLang="ko-KR" sz="2000">
                <a:solidFill>
                  <a:srgbClr val="FF0000"/>
                </a:solidFill>
                <a:ea typeface="HY헤드라인M" pitchFamily="18" charset="-127"/>
              </a:rPr>
              <a:t>)</a:t>
            </a:r>
            <a:br>
              <a:rPr lang="en-US" altLang="ko-KR" sz="2000">
                <a:solidFill>
                  <a:srgbClr val="FF0000"/>
                </a:solidFill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상삼각</a:t>
            </a:r>
            <a:r>
              <a:rPr lang="en-US" altLang="ko-KR" sz="2000">
                <a:ea typeface="HY헤드라인M" pitchFamily="18" charset="-127"/>
              </a:rPr>
              <a:t>(upper triangular) </a:t>
            </a:r>
            <a:r>
              <a:rPr lang="ko-KR" altLang="en-US" sz="2000">
                <a:ea typeface="HY헤드라인M" pitchFamily="18" charset="-127"/>
              </a:rPr>
              <a:t>행렬의 역행렬은 역시 상삼각 행렬이고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하삼각</a:t>
            </a:r>
            <a:r>
              <a:rPr lang="en-US" altLang="ko-KR" sz="2000">
                <a:ea typeface="HY헤드라인M" pitchFamily="18" charset="-127"/>
              </a:rPr>
              <a:t>(lower triangular) </a:t>
            </a:r>
            <a:r>
              <a:rPr lang="ko-KR" altLang="en-US" sz="2000">
                <a:ea typeface="HY헤드라인M" pitchFamily="18" charset="-127"/>
              </a:rPr>
              <a:t>행렬의 역행렬은 역시 하삼각 행렬이다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7D1C500-586D-4998-9896-6F709EC5736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417218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(2/6)</a:t>
            </a:r>
          </a:p>
        </p:txBody>
      </p:sp>
      <p:sp>
        <p:nvSpPr>
          <p:cNvPr id="141721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1722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먼저 하삼각 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역행렬을 구하기 위해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 행렬을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라 하면 다음 관계가 만족한다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17226" name="Object 10"/>
          <p:cNvGraphicFramePr>
            <a:graphicFrameLocks noChangeAspect="1"/>
          </p:cNvGraphicFramePr>
          <p:nvPr/>
        </p:nvGraphicFramePr>
        <p:xfrm>
          <a:off x="755650" y="2133600"/>
          <a:ext cx="79200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227" name="Equation" r:id="rId5" imgW="3517560" imgH="787320" progId="Equation.DSMT4">
                  <p:embed/>
                </p:oleObj>
              </mc:Choice>
              <mc:Fallback>
                <p:oleObj name="Equation" r:id="rId5" imgW="351756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7920038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59E7A06-E8F8-4B90-A453-A8696A9F1FE0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419266" name="Line 2"/>
          <p:cNvSpPr>
            <a:spLocks noChangeShapeType="1"/>
          </p:cNvSpPr>
          <p:nvPr/>
        </p:nvSpPr>
        <p:spPr bwMode="auto">
          <a:xfrm>
            <a:off x="5051425" y="18383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67" name="Line 3"/>
          <p:cNvSpPr>
            <a:spLocks noChangeShapeType="1"/>
          </p:cNvSpPr>
          <p:nvPr/>
        </p:nvSpPr>
        <p:spPr bwMode="auto">
          <a:xfrm>
            <a:off x="5064125" y="21050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68" name="Line 4"/>
          <p:cNvSpPr>
            <a:spLocks noChangeShapeType="1"/>
          </p:cNvSpPr>
          <p:nvPr/>
        </p:nvSpPr>
        <p:spPr bwMode="auto">
          <a:xfrm>
            <a:off x="5076825" y="23717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69" name="Line 5"/>
          <p:cNvSpPr>
            <a:spLocks noChangeShapeType="1"/>
          </p:cNvSpPr>
          <p:nvPr/>
        </p:nvSpPr>
        <p:spPr bwMode="auto">
          <a:xfrm>
            <a:off x="5076825" y="289401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70" name="Line 6"/>
          <p:cNvSpPr>
            <a:spLocks noChangeShapeType="1"/>
          </p:cNvSpPr>
          <p:nvPr/>
        </p:nvSpPr>
        <p:spPr bwMode="auto">
          <a:xfrm flipV="1">
            <a:off x="7019925" y="17065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71" name="Rectangle 7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(3/6)</a:t>
            </a:r>
          </a:p>
        </p:txBody>
      </p:sp>
      <p:sp>
        <p:nvSpPr>
          <p:cNvPr id="1419272" name="Text Box 8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19275" name="Text Box 11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모든 행과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첫 번째</a:t>
            </a:r>
            <a:r>
              <a:rPr lang="ko-KR" altLang="en-US" sz="2000">
                <a:ea typeface="HY헤드라인M" pitchFamily="18" charset="-127"/>
              </a:rPr>
              <a:t> 열을 곱하여 다음 식을 얻는다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19276" name="Object 12"/>
          <p:cNvGraphicFramePr>
            <a:graphicFrameLocks noChangeAspect="1"/>
          </p:cNvGraphicFramePr>
          <p:nvPr/>
        </p:nvGraphicFramePr>
        <p:xfrm>
          <a:off x="827088" y="1635125"/>
          <a:ext cx="3600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280" name="Equation" r:id="rId5" imgW="1612800" imgH="761760" progId="Equation.DSMT4">
                  <p:embed/>
                </p:oleObj>
              </mc:Choice>
              <mc:Fallback>
                <p:oleObj name="Equation" r:id="rId5" imgW="1612800" imgH="7617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35125"/>
                        <a:ext cx="3600450" cy="1708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7" name="Object 13"/>
          <p:cNvGraphicFramePr>
            <a:graphicFrameLocks noChangeAspect="1"/>
          </p:cNvGraphicFramePr>
          <p:nvPr/>
        </p:nvGraphicFramePr>
        <p:xfrm>
          <a:off x="5003800" y="1706563"/>
          <a:ext cx="38163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281" name="Equation" r:id="rId7" imgW="2273040" imgH="787320" progId="Equation.DSMT4">
                  <p:embed/>
                </p:oleObj>
              </mc:Choice>
              <mc:Fallback>
                <p:oleObj name="Equation" r:id="rId7" imgW="2273040" imgH="787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06563"/>
                        <a:ext cx="381635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9278" name="Text Box 14"/>
          <p:cNvSpPr txBox="1">
            <a:spLocks noChangeArrowheads="1"/>
          </p:cNvSpPr>
          <p:nvPr/>
        </p:nvSpPr>
        <p:spPr bwMode="auto">
          <a:xfrm>
            <a:off x="323850" y="3711575"/>
            <a:ext cx="496887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ko-KR" altLang="en-US" sz="2000">
                <a:ea typeface="HY헤드라인M" pitchFamily="18" charset="-127"/>
              </a:rPr>
              <a:t>상기 식에서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첫 번째</a:t>
            </a:r>
            <a:r>
              <a:rPr lang="ko-KR" altLang="en-US" sz="2000">
                <a:ea typeface="HY헤드라인M" pitchFamily="18" charset="-127"/>
              </a:rPr>
              <a:t> 열의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원소를 다음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왼편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19279" name="Object 15"/>
          <p:cNvGraphicFramePr>
            <a:graphicFrameLocks noChangeAspect="1"/>
          </p:cNvGraphicFramePr>
          <p:nvPr/>
        </p:nvGraphicFramePr>
        <p:xfrm>
          <a:off x="5651500" y="3306763"/>
          <a:ext cx="2495550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282" name="Equation" r:id="rId9" imgW="1117440" imgH="1371600" progId="Equation.DSMT4">
                  <p:embed/>
                </p:oleObj>
              </mc:Choice>
              <mc:Fallback>
                <p:oleObj name="Equation" r:id="rId9" imgW="1117440" imgH="1371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306763"/>
                        <a:ext cx="2495550" cy="30749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EA33D0E-67A2-43D5-B39E-3B57A0C763CF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421314" name="Line 2"/>
          <p:cNvSpPr>
            <a:spLocks noChangeShapeType="1"/>
          </p:cNvSpPr>
          <p:nvPr/>
        </p:nvSpPr>
        <p:spPr bwMode="auto">
          <a:xfrm>
            <a:off x="5051425" y="18383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5" name="Line 3"/>
          <p:cNvSpPr>
            <a:spLocks noChangeShapeType="1"/>
          </p:cNvSpPr>
          <p:nvPr/>
        </p:nvSpPr>
        <p:spPr bwMode="auto">
          <a:xfrm>
            <a:off x="5064125" y="21050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6" name="Line 4"/>
          <p:cNvSpPr>
            <a:spLocks noChangeShapeType="1"/>
          </p:cNvSpPr>
          <p:nvPr/>
        </p:nvSpPr>
        <p:spPr bwMode="auto">
          <a:xfrm>
            <a:off x="5076825" y="23717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7" name="Line 5"/>
          <p:cNvSpPr>
            <a:spLocks noChangeShapeType="1"/>
          </p:cNvSpPr>
          <p:nvPr/>
        </p:nvSpPr>
        <p:spPr bwMode="auto">
          <a:xfrm>
            <a:off x="5076825" y="289401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8" name="Line 6"/>
          <p:cNvSpPr>
            <a:spLocks noChangeShapeType="1"/>
          </p:cNvSpPr>
          <p:nvPr/>
        </p:nvSpPr>
        <p:spPr bwMode="auto">
          <a:xfrm flipV="1">
            <a:off x="7451725" y="17065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9" name="Rectangle 7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(4/6)</a:t>
            </a:r>
          </a:p>
        </p:txBody>
      </p:sp>
      <p:sp>
        <p:nvSpPr>
          <p:cNvPr id="1421320" name="Text Box 8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21321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모든 행과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두 번째</a:t>
            </a:r>
            <a:r>
              <a:rPr lang="ko-KR" altLang="en-US" sz="2000">
                <a:ea typeface="HY헤드라인M" pitchFamily="18" charset="-127"/>
              </a:rPr>
              <a:t> 열을 곱하여 다음 식을 얻는다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1322" name="Object 10"/>
          <p:cNvGraphicFramePr>
            <a:graphicFrameLocks noChangeAspect="1"/>
          </p:cNvGraphicFramePr>
          <p:nvPr/>
        </p:nvGraphicFramePr>
        <p:xfrm>
          <a:off x="971550" y="1628775"/>
          <a:ext cx="33194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26" name="Equation" r:id="rId5" imgW="1295280" imgH="609480" progId="Equation.DSMT4">
                  <p:embed/>
                </p:oleObj>
              </mc:Choice>
              <mc:Fallback>
                <p:oleObj name="Equation" r:id="rId5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3319463" cy="1568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1323" name="Object 11"/>
          <p:cNvGraphicFramePr>
            <a:graphicFrameLocks noChangeAspect="1"/>
          </p:cNvGraphicFramePr>
          <p:nvPr/>
        </p:nvGraphicFramePr>
        <p:xfrm>
          <a:off x="5003800" y="1706563"/>
          <a:ext cx="38163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27" name="Equation" r:id="rId7" imgW="2273040" imgH="787320" progId="Equation.DSMT4">
                  <p:embed/>
                </p:oleObj>
              </mc:Choice>
              <mc:Fallback>
                <p:oleObj name="Equation" r:id="rId7" imgW="2273040" imgH="7873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06563"/>
                        <a:ext cx="381635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1324" name="Text Box 12"/>
          <p:cNvSpPr txBox="1">
            <a:spLocks noChangeArrowheads="1"/>
          </p:cNvSpPr>
          <p:nvPr/>
        </p:nvSpPr>
        <p:spPr bwMode="auto">
          <a:xfrm>
            <a:off x="323850" y="3711575"/>
            <a:ext cx="496887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ko-KR" altLang="en-US" sz="2000">
                <a:ea typeface="HY헤드라인M" pitchFamily="18" charset="-127"/>
              </a:rPr>
              <a:t>상기 식에서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두 번째</a:t>
            </a:r>
            <a:r>
              <a:rPr lang="ko-KR" altLang="en-US" sz="2000">
                <a:ea typeface="HY헤드라인M" pitchFamily="18" charset="-127"/>
              </a:rPr>
              <a:t> 열의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원소를 다음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왼편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1325" name="Object 13"/>
          <p:cNvGraphicFramePr>
            <a:graphicFrameLocks noChangeAspect="1"/>
          </p:cNvGraphicFramePr>
          <p:nvPr/>
        </p:nvGraphicFramePr>
        <p:xfrm>
          <a:off x="5580063" y="3573463"/>
          <a:ext cx="22098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28" name="Equation" r:id="rId9" imgW="888840" imgH="1066680" progId="Equation.DSMT4">
                  <p:embed/>
                </p:oleObj>
              </mc:Choice>
              <mc:Fallback>
                <p:oleObj name="Equation" r:id="rId9" imgW="888840" imgH="10666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73463"/>
                        <a:ext cx="2209800" cy="2663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9125C81-6D62-441F-AAA4-EC7CFEFEB203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423367" name="Rectangle 7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(5/6)</a:t>
            </a:r>
          </a:p>
        </p:txBody>
      </p:sp>
      <p:sp>
        <p:nvSpPr>
          <p:cNvPr id="1423368" name="Text Box 8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23369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이를 반복하여 일반화 하면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원소를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3374" name="Object 14"/>
          <p:cNvGraphicFramePr>
            <a:graphicFrameLocks noChangeAspect="1"/>
          </p:cNvGraphicFramePr>
          <p:nvPr/>
        </p:nvGraphicFramePr>
        <p:xfrm>
          <a:off x="755650" y="1557338"/>
          <a:ext cx="581025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75" name="Equation" r:id="rId5" imgW="1930320" imgH="825480" progId="Equation.DSMT4">
                  <p:embed/>
                </p:oleObj>
              </mc:Choice>
              <mc:Fallback>
                <p:oleObj name="Equation" r:id="rId5" imgW="1930320" imgH="825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5810250" cy="2495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7E3F986-BD0D-440E-AE6F-7C35786C59E7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425410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(6/6)</a:t>
            </a:r>
          </a:p>
        </p:txBody>
      </p:sp>
      <p:sp>
        <p:nvSpPr>
          <p:cNvPr id="142541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2541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상삼각 행렬도 유사한 방법으로 구할 수 있다</a:t>
            </a:r>
            <a:r>
              <a:rPr lang="en-US" altLang="ko-KR" sz="2000">
                <a:ea typeface="HY헤드라인M" pitchFamily="18" charset="-127"/>
              </a:rPr>
              <a:t>. </a:t>
            </a:r>
            <a:r>
              <a:rPr lang="ko-KR" altLang="en-US" sz="2000">
                <a:ea typeface="HY헤드라인M" pitchFamily="18" charset="-127"/>
              </a:rPr>
              <a:t>즉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상삼각 행렬을 </a:t>
            </a:r>
            <a:r>
              <a:rPr lang="en-US" altLang="ko-KR" sz="2000" b="1">
                <a:ea typeface="HY헤드라인M" pitchFamily="18" charset="-127"/>
              </a:rPr>
              <a:t>V</a:t>
            </a:r>
            <a:r>
              <a:rPr lang="ko-KR" altLang="en-US" sz="2000">
                <a:ea typeface="HY헤드라인M" pitchFamily="18" charset="-127"/>
              </a:rPr>
              <a:t>라 하면 다음 관계가 만족한다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5413" name="Object 5"/>
          <p:cNvGraphicFramePr>
            <a:graphicFrameLocks noChangeAspect="1"/>
          </p:cNvGraphicFramePr>
          <p:nvPr/>
        </p:nvGraphicFramePr>
        <p:xfrm>
          <a:off x="755650" y="1874838"/>
          <a:ext cx="684053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18" name="Equation" r:id="rId5" imgW="3466800" imgH="787320" progId="Equation.DSMT4">
                  <p:embed/>
                </p:oleObj>
              </mc:Choice>
              <mc:Fallback>
                <p:oleObj name="Equation" r:id="rId5" imgW="3466800" imgH="787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74838"/>
                        <a:ext cx="6840538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5414" name="Text Box 6"/>
          <p:cNvSpPr txBox="1">
            <a:spLocks noChangeArrowheads="1"/>
          </p:cNvSpPr>
          <p:nvPr/>
        </p:nvSpPr>
        <p:spPr bwMode="auto">
          <a:xfrm>
            <a:off x="323850" y="357346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앞서의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를 구한 것과 비슷하게 계산하며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다음과 같이 행렬 </a:t>
            </a:r>
            <a:r>
              <a:rPr lang="en-US" altLang="ko-KR" sz="2000" b="1">
                <a:ea typeface="HY헤드라인M" pitchFamily="18" charset="-127"/>
              </a:rPr>
              <a:t>V</a:t>
            </a:r>
            <a:r>
              <a:rPr lang="ko-KR" altLang="en-US" sz="2000">
                <a:ea typeface="HY헤드라인M" pitchFamily="18" charset="-127"/>
              </a:rPr>
              <a:t>의 원소들을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5417" name="Object 9"/>
          <p:cNvGraphicFramePr>
            <a:graphicFrameLocks noChangeAspect="1"/>
          </p:cNvGraphicFramePr>
          <p:nvPr/>
        </p:nvGraphicFramePr>
        <p:xfrm>
          <a:off x="827088" y="4437063"/>
          <a:ext cx="5329237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19" name="Equation" r:id="rId7" imgW="1904760" imgH="698400" progId="Equation.DSMT4">
                  <p:embed/>
                </p:oleObj>
              </mc:Choice>
              <mc:Fallback>
                <p:oleObj name="Equation" r:id="rId7" imgW="190476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5329237" cy="1962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5418" name="Text Box 10"/>
          <p:cNvSpPr txBox="1">
            <a:spLocks noChangeArrowheads="1"/>
          </p:cNvSpPr>
          <p:nvPr/>
        </p:nvSpPr>
        <p:spPr bwMode="auto">
          <a:xfrm>
            <a:off x="6516688" y="4508500"/>
            <a:ext cx="2447925" cy="1168400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ko-KR" altLang="en-US" sz="2000">
                <a:ea typeface="HY헤드라인M" pitchFamily="18" charset="-127"/>
              </a:rPr>
              <a:t>교재 </a:t>
            </a:r>
            <a:r>
              <a:rPr lang="en-US" altLang="ko-KR" sz="2000">
                <a:ea typeface="HY헤드라인M" pitchFamily="18" charset="-127"/>
              </a:rPr>
              <a:t>p. 168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en-US" altLang="ko-KR" sz="2000" i="1">
                <a:ea typeface="HY헤드라인M" pitchFamily="18" charset="-127"/>
              </a:rPr>
              <a:t>v</a:t>
            </a:r>
            <a:r>
              <a:rPr lang="en-US" altLang="ko-KR" sz="2000" i="1" baseline="-25000">
                <a:ea typeface="HY헤드라인M" pitchFamily="18" charset="-127"/>
              </a:rPr>
              <a:t>ij</a:t>
            </a:r>
            <a:r>
              <a:rPr lang="ko-KR" altLang="en-US" sz="2000">
                <a:ea typeface="HY헤드라인M" pitchFamily="18" charset="-127"/>
              </a:rPr>
              <a:t>를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구하는 식에 오류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u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en-US" altLang="ko-KR" sz="2000" i="1">
                <a:ea typeface="HY헤드라인M" pitchFamily="18" charset="-127"/>
                <a:sym typeface="Wingdings" pitchFamily="2" charset="2"/>
              </a:rPr>
              <a:t>v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, index 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잘못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)</a:t>
            </a:r>
            <a:endParaRPr lang="en-US" altLang="ko-KR" sz="2000"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7DF969A-C473-4CED-8336-C44D3E106093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406978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sp>
        <p:nvSpPr>
          <p:cNvPr id="140697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06984" name="Text Box 8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역행렬을 삼각 분해를 사용해 구해보자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06985" name="Object 9"/>
          <p:cNvGraphicFramePr>
            <a:graphicFrameLocks noChangeAspect="1"/>
          </p:cNvGraphicFramePr>
          <p:nvPr/>
        </p:nvGraphicFramePr>
        <p:xfrm>
          <a:off x="755650" y="1628775"/>
          <a:ext cx="295275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1" name="Equation" r:id="rId5" imgW="1041120" imgH="634680" progId="Equation.DSMT4">
                  <p:embed/>
                </p:oleObj>
              </mc:Choice>
              <mc:Fallback>
                <p:oleObj name="Equation" r:id="rId5" imgW="1041120" imgH="634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95275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87" name="Text Box 11"/>
          <p:cNvSpPr txBox="1">
            <a:spLocks noChangeArrowheads="1"/>
          </p:cNvSpPr>
          <p:nvPr/>
        </p:nvSpPr>
        <p:spPr bwMode="auto">
          <a:xfrm>
            <a:off x="323850" y="36385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삼각 분해하면 다음 두 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를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06988" name="Object 12"/>
          <p:cNvGraphicFramePr>
            <a:graphicFrameLocks noChangeAspect="1"/>
          </p:cNvGraphicFramePr>
          <p:nvPr/>
        </p:nvGraphicFramePr>
        <p:xfrm>
          <a:off x="827088" y="4221163"/>
          <a:ext cx="5400675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2" name="Equation" r:id="rId7" imgW="1790640" imgH="634680" progId="Equation.DSMT4">
                  <p:embed/>
                </p:oleObj>
              </mc:Choice>
              <mc:Fallback>
                <p:oleObj name="Equation" r:id="rId7" imgW="1790640" imgH="634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5400675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6989" name="Object 13"/>
          <p:cNvGraphicFramePr>
            <a:graphicFrameLocks noChangeAspect="1"/>
          </p:cNvGraphicFramePr>
          <p:nvPr/>
        </p:nvGraphicFramePr>
        <p:xfrm>
          <a:off x="5795963" y="1557338"/>
          <a:ext cx="23050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3" name="Equation" r:id="rId9" imgW="1930320" imgH="825480" progId="Equation.DSMT4">
                  <p:embed/>
                </p:oleObj>
              </mc:Choice>
              <mc:Fallback>
                <p:oleObj name="Equation" r:id="rId9" imgW="1930320" imgH="825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557338"/>
                        <a:ext cx="2305050" cy="9890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6990" name="Object 14"/>
          <p:cNvGraphicFramePr>
            <a:graphicFrameLocks noChangeAspect="1"/>
          </p:cNvGraphicFramePr>
          <p:nvPr/>
        </p:nvGraphicFramePr>
        <p:xfrm>
          <a:off x="5759450" y="2628900"/>
          <a:ext cx="27733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4" name="Equation" r:id="rId11" imgW="1904760" imgH="698400" progId="Equation.DSMT4">
                  <p:embed/>
                </p:oleObj>
              </mc:Choice>
              <mc:Fallback>
                <p:oleObj name="Equation" r:id="rId11" imgW="1904760" imgH="698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2628900"/>
                        <a:ext cx="2773363" cy="10207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63DBE06-310F-4843-B2EF-3FFE4E53BC1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20978" name="Line 18"/>
          <p:cNvSpPr>
            <a:spLocks noChangeShapeType="1"/>
          </p:cNvSpPr>
          <p:nvPr/>
        </p:nvSpPr>
        <p:spPr bwMode="auto">
          <a:xfrm flipV="1">
            <a:off x="7451725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2" name="Line 12"/>
          <p:cNvSpPr>
            <a:spLocks noChangeShapeType="1"/>
          </p:cNvSpPr>
          <p:nvPr/>
        </p:nvSpPr>
        <p:spPr bwMode="auto">
          <a:xfrm>
            <a:off x="5254625" y="52752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5" name="Line 15"/>
          <p:cNvSpPr>
            <a:spLocks noChangeShapeType="1"/>
          </p:cNvSpPr>
          <p:nvPr/>
        </p:nvSpPr>
        <p:spPr bwMode="auto">
          <a:xfrm>
            <a:off x="5254625" y="55038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6" name="Line 16"/>
          <p:cNvSpPr>
            <a:spLocks noChangeShapeType="1"/>
          </p:cNvSpPr>
          <p:nvPr/>
        </p:nvSpPr>
        <p:spPr bwMode="auto">
          <a:xfrm>
            <a:off x="5254625" y="57451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7" name="Line 17"/>
          <p:cNvSpPr>
            <a:spLocks noChangeShapeType="1"/>
          </p:cNvSpPr>
          <p:nvPr/>
        </p:nvSpPr>
        <p:spPr bwMode="auto">
          <a:xfrm>
            <a:off x="5254625" y="6237288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0" name="AutoShape 10"/>
          <p:cNvSpPr>
            <a:spLocks noChangeArrowheads="1"/>
          </p:cNvSpPr>
          <p:nvPr/>
        </p:nvSpPr>
        <p:spPr bwMode="auto">
          <a:xfrm>
            <a:off x="4646613" y="1628775"/>
            <a:ext cx="455612" cy="20193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69" name="AutoShape 9"/>
          <p:cNvSpPr>
            <a:spLocks noChangeArrowheads="1"/>
          </p:cNvSpPr>
          <p:nvPr/>
        </p:nvSpPr>
        <p:spPr bwMode="auto">
          <a:xfrm>
            <a:off x="1714500" y="1628775"/>
            <a:ext cx="455613" cy="20193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sp>
        <p:nvSpPr>
          <p:cNvPr id="132096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2096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첫 번째 열의 원소 값 구하기</a:t>
            </a:r>
          </a:p>
        </p:txBody>
      </p:sp>
      <p:sp>
        <p:nvSpPr>
          <p:cNvPr id="1320965" name="Text Box 5"/>
          <p:cNvSpPr txBox="1">
            <a:spLocks noChangeArrowheads="1"/>
          </p:cNvSpPr>
          <p:nvPr/>
        </p:nvSpPr>
        <p:spPr bwMode="auto">
          <a:xfrm>
            <a:off x="323850" y="3921125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4013" indent="-354013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	</a:t>
            </a:r>
            <a:r>
              <a:rPr lang="ko-KR" altLang="en-US" sz="2000">
                <a:ea typeface="HY헤드라인M" pitchFamily="18" charset="-127"/>
              </a:rPr>
              <a:t>결과적으로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첫 번째 열의 원소는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첫 번째 열의 원소와 동일한 값을 가진다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20966" name="Object 6"/>
          <p:cNvGraphicFramePr>
            <a:graphicFrameLocks noChangeAspect="1"/>
          </p:cNvGraphicFramePr>
          <p:nvPr/>
        </p:nvGraphicFramePr>
        <p:xfrm>
          <a:off x="5024438" y="5157788"/>
          <a:ext cx="197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2" name="Equation" r:id="rId5" imgW="1282680" imgH="787320" progId="Equation.DSMT4">
                  <p:embed/>
                </p:oleObj>
              </mc:Choice>
              <mc:Fallback>
                <p:oleObj name="Equation" r:id="rId5" imgW="1282680" imgH="787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157788"/>
                        <a:ext cx="19748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67" name="Object 7"/>
          <p:cNvGraphicFramePr>
            <a:graphicFrameLocks noChangeAspect="1"/>
          </p:cNvGraphicFramePr>
          <p:nvPr/>
        </p:nvGraphicFramePr>
        <p:xfrm>
          <a:off x="7019925" y="5157788"/>
          <a:ext cx="1995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3"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157788"/>
                        <a:ext cx="1995488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68" name="Object 8"/>
          <p:cNvGraphicFramePr>
            <a:graphicFrameLocks noChangeAspect="1"/>
          </p:cNvGraphicFramePr>
          <p:nvPr/>
        </p:nvGraphicFramePr>
        <p:xfrm>
          <a:off x="971550" y="1628775"/>
          <a:ext cx="658177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4" name="Equation" r:id="rId9" imgW="2577960" imgH="787320" progId="Equation.DSMT4">
                  <p:embed/>
                </p:oleObj>
              </mc:Choice>
              <mc:Fallback>
                <p:oleObj name="Equation" r:id="rId9" imgW="257796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6581775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71" name="Object 11"/>
          <p:cNvGraphicFramePr>
            <a:graphicFrameLocks noChangeAspect="1"/>
          </p:cNvGraphicFramePr>
          <p:nvPr/>
        </p:nvGraphicFramePr>
        <p:xfrm>
          <a:off x="1458913" y="4941888"/>
          <a:ext cx="24939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5" name="Equation" r:id="rId11" imgW="812520" imgH="164880" progId="Equation.DSMT4">
                  <p:embed/>
                </p:oleObj>
              </mc:Choice>
              <mc:Fallback>
                <p:oleObj name="Equation" r:id="rId11" imgW="81252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941888"/>
                        <a:ext cx="2493962" cy="508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FBB385B-39AC-480F-93DC-52157D3441F5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427458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427459" name="Text Box 3"/>
          <p:cNvSpPr txBox="1">
            <a:spLocks noChangeArrowheads="1"/>
          </p:cNvSpPr>
          <p:nvPr/>
        </p:nvSpPr>
        <p:spPr bwMode="auto">
          <a:xfrm>
            <a:off x="6103938" y="476250"/>
            <a:ext cx="3040062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2746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앞서 구한 식을 사용하여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역행렬을 구하면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27462" name="Text Box 6"/>
          <p:cNvSpPr txBox="1">
            <a:spLocks noChangeArrowheads="1"/>
          </p:cNvSpPr>
          <p:nvPr/>
        </p:nvSpPr>
        <p:spPr bwMode="auto">
          <a:xfrm>
            <a:off x="323850" y="4214813"/>
            <a:ext cx="3455988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L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ko-KR" altLang="en-US" sz="2000">
                <a:ea typeface="HY헤드라인M" pitchFamily="18" charset="-127"/>
              </a:rPr>
              <a:t>와 </a:t>
            </a:r>
            <a:r>
              <a:rPr lang="en-US" altLang="ko-KR" sz="2000">
                <a:ea typeface="HY헤드라인M" pitchFamily="18" charset="-127"/>
              </a:rPr>
              <a:t>U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ko-KR" altLang="en-US" sz="2000">
                <a:ea typeface="HY헤드라인M" pitchFamily="18" charset="-127"/>
              </a:rPr>
              <a:t>를 곱하여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역행렬을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7463" name="Object 7"/>
          <p:cNvGraphicFramePr>
            <a:graphicFrameLocks noChangeAspect="1"/>
          </p:cNvGraphicFramePr>
          <p:nvPr/>
        </p:nvGraphicFramePr>
        <p:xfrm>
          <a:off x="827088" y="1557338"/>
          <a:ext cx="4824412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465" name="Equation" r:id="rId5" imgW="2158920" imgH="1015920" progId="Equation.DSMT4">
                  <p:embed/>
                </p:oleObj>
              </mc:Choice>
              <mc:Fallback>
                <p:oleObj name="Equation" r:id="rId5" imgW="2158920" imgH="10159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4824412" cy="227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7464" name="Object 8"/>
          <p:cNvGraphicFramePr>
            <a:graphicFrameLocks noChangeAspect="1"/>
          </p:cNvGraphicFramePr>
          <p:nvPr/>
        </p:nvGraphicFramePr>
        <p:xfrm>
          <a:off x="3924300" y="3849688"/>
          <a:ext cx="430688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466" name="Equation" r:id="rId7" imgW="1701720" imgH="1015920" progId="Equation.DSMT4">
                  <p:embed/>
                </p:oleObj>
              </mc:Choice>
              <mc:Fallback>
                <p:oleObj name="Equation" r:id="rId7" imgW="1701720" imgH="10159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849688"/>
                        <a:ext cx="4306888" cy="257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1F58DDC-5E8C-4D8A-8813-BBE07836F749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409026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40902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09029" name="Rectangle 5"/>
          <p:cNvSpPr>
            <a:spLocks noChangeArrowheads="1"/>
          </p:cNvSpPr>
          <p:nvPr/>
        </p:nvSpPr>
        <p:spPr bwMode="auto">
          <a:xfrm>
            <a:off x="250825" y="887413"/>
            <a:ext cx="8640763" cy="5462587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b="1"/>
              <a:t>procedure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LUinverse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: real numbers,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: integer)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[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 is an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x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matrix for coefficients. (1 </a:t>
            </a:r>
            <a:r>
              <a:rPr kumimoji="0" lang="en-US" altLang="ko-KR" sz="1800">
                <a:sym typeface="Symbol" pitchFamily="18" charset="2"/>
              </a:rPr>
              <a:t>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,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 </a:t>
            </a:r>
            <a:r>
              <a:rPr kumimoji="0" lang="en-US" altLang="ko-KR" sz="1800">
                <a:sym typeface="Symbol" pitchFamily="18" charset="2"/>
              </a:rPr>
              <a:t> </a:t>
            </a:r>
            <a:r>
              <a:rPr kumimoji="0" lang="en-US" altLang="ko-KR" sz="1800" i="1">
                <a:sym typeface="Symbol" pitchFamily="18" charset="2"/>
              </a:rPr>
              <a:t>n</a:t>
            </a:r>
            <a:r>
              <a:rPr kumimoji="0" lang="en-US" altLang="ko-KR" sz="1800"/>
              <a:t>)}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is # of columns(= # of rows).}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[</a:t>
            </a:r>
            <a:r>
              <a:rPr kumimoji="0" lang="en-US" altLang="ko-KR" sz="1800" i="1"/>
              <a:t>l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], [</a:t>
            </a:r>
            <a:r>
              <a:rPr kumimoji="0" lang="en-US" altLang="ko-KR" sz="1800" i="1"/>
              <a:t>u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 := </a:t>
            </a:r>
            <a:r>
              <a:rPr kumimoji="0" lang="en-US" altLang="ko-KR" sz="1800" i="1">
                <a:solidFill>
                  <a:schemeClr val="accent2"/>
                </a:solidFill>
              </a:rPr>
              <a:t>LUmatrices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);  // get matrices </a:t>
            </a:r>
            <a:r>
              <a:rPr kumimoji="0" lang="en-US" altLang="ko-KR" sz="1800" i="1"/>
              <a:t>L</a:t>
            </a:r>
            <a:r>
              <a:rPr kumimoji="0" lang="en-US" altLang="ko-KR" sz="1800"/>
              <a:t> and </a:t>
            </a:r>
            <a:r>
              <a:rPr kumimoji="0" lang="en-US" altLang="ko-KR" sz="1800" i="1"/>
              <a:t>U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Set </a:t>
            </a:r>
            <a:r>
              <a:rPr kumimoji="0" lang="en-US" altLang="ko-KR" sz="1800" i="1"/>
              <a:t>z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 and </a:t>
            </a:r>
            <a:r>
              <a:rPr kumimoji="0" lang="en-US" altLang="ko-KR" sz="1800" i="1"/>
              <a:t>v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 to 0 for every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and 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;</a:t>
            </a:r>
            <a:endParaRPr kumimoji="0" lang="en-US" altLang="ko-KR" sz="1800" i="1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for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 := 1 </a:t>
            </a:r>
            <a:r>
              <a:rPr kumimoji="0" lang="en-US" altLang="ko-KR" sz="1800" b="1"/>
              <a:t>to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 </a:t>
            </a:r>
            <a:r>
              <a:rPr kumimoji="0" lang="en-US" altLang="ko-KR" sz="1800" i="1"/>
              <a:t>z</a:t>
            </a:r>
            <a:r>
              <a:rPr kumimoji="0" lang="en-US" altLang="ko-KR" sz="1800" i="1" baseline="-25000"/>
              <a:t>jj</a:t>
            </a:r>
            <a:r>
              <a:rPr kumimoji="0" lang="en-US" altLang="ko-KR" sz="1800"/>
              <a:t> := 1/</a:t>
            </a:r>
            <a:r>
              <a:rPr kumimoji="0" lang="en-US" altLang="ko-KR" sz="1800" i="1"/>
              <a:t>l</a:t>
            </a:r>
            <a:r>
              <a:rPr kumimoji="0" lang="en-US" altLang="ko-KR" sz="1800" i="1" baseline="-25000"/>
              <a:t>jj</a:t>
            </a:r>
            <a:r>
              <a:rPr kumimoji="0" lang="en-US" altLang="ko-KR" sz="1800"/>
              <a:t>; 		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b="1"/>
              <a:t>		for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:= 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+1 </a:t>
            </a:r>
            <a:r>
              <a:rPr kumimoji="0" lang="en-US" altLang="ko-KR" sz="1800" b="1"/>
              <a:t>to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			</a:t>
            </a:r>
            <a:r>
              <a:rPr kumimoji="0" lang="en-US" altLang="ko-KR" sz="1800" i="1"/>
              <a:t>z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  :=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for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:= 1 to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i="1"/>
              <a:t>		v</a:t>
            </a:r>
            <a:r>
              <a:rPr kumimoji="0" lang="en-US" altLang="ko-KR" sz="1800" i="1" baseline="-25000"/>
              <a:t>ii</a:t>
            </a:r>
            <a:r>
              <a:rPr kumimoji="0" lang="en-US" altLang="ko-KR" sz="1800"/>
              <a:t>  :=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</a:t>
            </a:r>
            <a:r>
              <a:rPr kumimoji="0" lang="en-US" altLang="ko-KR" sz="1800" b="1"/>
              <a:t>for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 :=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+1 </a:t>
            </a:r>
            <a:r>
              <a:rPr kumimoji="0" lang="en-US" altLang="ko-KR" sz="1800" b="1"/>
              <a:t>to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		 	</a:t>
            </a:r>
            <a:r>
              <a:rPr kumimoji="0" lang="en-US" altLang="ko-KR" sz="1800" i="1"/>
              <a:t>v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  :=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return</a:t>
            </a:r>
            <a:r>
              <a:rPr kumimoji="0" lang="en-US" altLang="ko-KR" sz="1800"/>
              <a:t> [</a:t>
            </a:r>
            <a:r>
              <a:rPr kumimoji="0" lang="en-US" altLang="ko-KR" sz="1800" i="1"/>
              <a:t>v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][</a:t>
            </a:r>
            <a:r>
              <a:rPr kumimoji="0" lang="en-US" altLang="ko-KR" sz="1800" i="1"/>
              <a:t>z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];</a:t>
            </a:r>
          </a:p>
        </p:txBody>
      </p:sp>
      <p:graphicFrame>
        <p:nvGraphicFramePr>
          <p:cNvPr id="1409032" name="Object 8"/>
          <p:cNvGraphicFramePr>
            <a:graphicFrameLocks noChangeAspect="1"/>
          </p:cNvGraphicFramePr>
          <p:nvPr/>
        </p:nvGraphicFramePr>
        <p:xfrm>
          <a:off x="2843213" y="3789363"/>
          <a:ext cx="14398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5" name="Equation" r:id="rId4" imgW="558720" imgH="355320" progId="Equation.DSMT4">
                  <p:embed/>
                </p:oleObj>
              </mc:Choice>
              <mc:Fallback>
                <p:oleObj name="Equation" r:id="rId4" imgW="55872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89363"/>
                        <a:ext cx="14398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3" name="Object 9"/>
          <p:cNvGraphicFramePr>
            <a:graphicFrameLocks noChangeAspect="1"/>
          </p:cNvGraphicFramePr>
          <p:nvPr/>
        </p:nvGraphicFramePr>
        <p:xfrm>
          <a:off x="2916238" y="5159375"/>
          <a:ext cx="1176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6" name="Equation" r:id="rId6" imgW="469800" imgH="342720" progId="Equation.DSMT4">
                  <p:embed/>
                </p:oleObj>
              </mc:Choice>
              <mc:Fallback>
                <p:oleObj name="Equation" r:id="rId6" imgW="469800" imgH="342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59375"/>
                        <a:ext cx="117633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9034" name="Rectangle 10"/>
          <p:cNvSpPr>
            <a:spLocks noChangeArrowheads="1"/>
          </p:cNvSpPr>
          <p:nvPr/>
        </p:nvSpPr>
        <p:spPr bwMode="auto">
          <a:xfrm>
            <a:off x="400050" y="2074863"/>
            <a:ext cx="7556500" cy="430212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09036" name="Rectangle 12"/>
          <p:cNvSpPr>
            <a:spLocks noChangeArrowheads="1"/>
          </p:cNvSpPr>
          <p:nvPr/>
        </p:nvSpPr>
        <p:spPr bwMode="auto">
          <a:xfrm>
            <a:off x="395288" y="2638425"/>
            <a:ext cx="7556500" cy="430213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09037" name="Rectangle 13"/>
          <p:cNvSpPr>
            <a:spLocks noChangeArrowheads="1"/>
          </p:cNvSpPr>
          <p:nvPr/>
        </p:nvSpPr>
        <p:spPr bwMode="auto">
          <a:xfrm>
            <a:off x="390525" y="3201988"/>
            <a:ext cx="7556500" cy="1450975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09038" name="Rectangle 14"/>
          <p:cNvSpPr>
            <a:spLocks noChangeArrowheads="1"/>
          </p:cNvSpPr>
          <p:nvPr/>
        </p:nvSpPr>
        <p:spPr bwMode="auto">
          <a:xfrm>
            <a:off x="385763" y="4641850"/>
            <a:ext cx="7556500" cy="1379538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09039" name="Rectangle 15"/>
          <p:cNvSpPr>
            <a:spLocks noChangeArrowheads="1"/>
          </p:cNvSpPr>
          <p:nvPr/>
        </p:nvSpPr>
        <p:spPr bwMode="auto">
          <a:xfrm>
            <a:off x="381000" y="6010275"/>
            <a:ext cx="7556500" cy="298450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09043" name="Object 19"/>
          <p:cNvGraphicFramePr>
            <a:graphicFrameLocks noChangeAspect="1"/>
          </p:cNvGraphicFramePr>
          <p:nvPr/>
        </p:nvGraphicFramePr>
        <p:xfrm>
          <a:off x="4859338" y="3357563"/>
          <a:ext cx="2665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7" name="Equation" r:id="rId8" imgW="1930320" imgH="825480" progId="Equation.DSMT4">
                  <p:embed/>
                </p:oleObj>
              </mc:Choice>
              <mc:Fallback>
                <p:oleObj name="Equation" r:id="rId8" imgW="1930320" imgH="825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357563"/>
                        <a:ext cx="2665412" cy="1143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44" name="Object 20"/>
          <p:cNvGraphicFramePr>
            <a:graphicFrameLocks noChangeAspect="1"/>
          </p:cNvGraphicFramePr>
          <p:nvPr/>
        </p:nvGraphicFramePr>
        <p:xfrm>
          <a:off x="4859338" y="4784725"/>
          <a:ext cx="29527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8" name="Equation" r:id="rId10" imgW="1904760" imgH="698400" progId="Equation.DSMT4">
                  <p:embed/>
                </p:oleObj>
              </mc:Choice>
              <mc:Fallback>
                <p:oleObj name="Equation" r:id="rId10" imgW="1904760" imgH="698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84725"/>
                        <a:ext cx="2952750" cy="10874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34" grpId="0" animBg="1"/>
      <p:bldP spid="1409036" grpId="0" animBg="1"/>
      <p:bldP spid="1409037" grpId="0" animBg="1"/>
      <p:bldP spid="1409038" grpId="0" animBg="1"/>
      <p:bldP spid="14090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0BD3692-4DD8-4AEB-99B0-ADB0400F0B1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411074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sp>
        <p:nvSpPr>
          <p:cNvPr id="141107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11077" name="Picture 5" descr="LUinvers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981075"/>
            <a:ext cx="7704137" cy="5359400"/>
          </a:xfrm>
          <a:prstGeom prst="rect">
            <a:avLst/>
          </a:prstGeom>
          <a:noFill/>
        </p:spPr>
      </p:pic>
      <p:sp>
        <p:nvSpPr>
          <p:cNvPr id="1411078" name="Rectangle 6"/>
          <p:cNvSpPr>
            <a:spLocks noChangeArrowheads="1"/>
          </p:cNvSpPr>
          <p:nvPr/>
        </p:nvSpPr>
        <p:spPr bwMode="auto">
          <a:xfrm>
            <a:off x="400050" y="1196975"/>
            <a:ext cx="6980238" cy="5476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411081" name="Group 9"/>
          <p:cNvGrpSpPr>
            <a:grpSpLocks/>
          </p:cNvGrpSpPr>
          <p:nvPr/>
        </p:nvGrpSpPr>
        <p:grpSpPr bwMode="auto">
          <a:xfrm>
            <a:off x="390525" y="1830388"/>
            <a:ext cx="6985000" cy="1385887"/>
            <a:chOff x="246" y="1153"/>
            <a:chExt cx="4400" cy="873"/>
          </a:xfrm>
        </p:grpSpPr>
        <p:sp>
          <p:nvSpPr>
            <p:cNvPr id="1411079" name="Rectangle 7"/>
            <p:cNvSpPr>
              <a:spLocks noChangeArrowheads="1"/>
            </p:cNvSpPr>
            <p:nvPr/>
          </p:nvSpPr>
          <p:spPr bwMode="auto">
            <a:xfrm>
              <a:off x="249" y="1153"/>
              <a:ext cx="4397" cy="159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11080" name="Rectangle 8"/>
            <p:cNvSpPr>
              <a:spLocks noChangeArrowheads="1"/>
            </p:cNvSpPr>
            <p:nvPr/>
          </p:nvSpPr>
          <p:spPr bwMode="auto">
            <a:xfrm>
              <a:off x="246" y="1597"/>
              <a:ext cx="4397" cy="429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411085" name="Group 13"/>
          <p:cNvGrpSpPr>
            <a:grpSpLocks/>
          </p:cNvGrpSpPr>
          <p:nvPr/>
        </p:nvGrpSpPr>
        <p:grpSpPr bwMode="auto">
          <a:xfrm>
            <a:off x="390525" y="2174875"/>
            <a:ext cx="6985000" cy="1855788"/>
            <a:chOff x="246" y="1370"/>
            <a:chExt cx="4400" cy="1169"/>
          </a:xfrm>
        </p:grpSpPr>
        <p:sp>
          <p:nvSpPr>
            <p:cNvPr id="1411082" name="Rectangle 10"/>
            <p:cNvSpPr>
              <a:spLocks noChangeArrowheads="1"/>
            </p:cNvSpPr>
            <p:nvPr/>
          </p:nvSpPr>
          <p:spPr bwMode="auto">
            <a:xfrm>
              <a:off x="249" y="1370"/>
              <a:ext cx="4397" cy="159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11083" name="Rectangle 11"/>
            <p:cNvSpPr>
              <a:spLocks noChangeArrowheads="1"/>
            </p:cNvSpPr>
            <p:nvPr/>
          </p:nvSpPr>
          <p:spPr bwMode="auto">
            <a:xfrm>
              <a:off x="246" y="2092"/>
              <a:ext cx="4397" cy="447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11084" name="Rectangle 12"/>
          <p:cNvSpPr>
            <a:spLocks noChangeArrowheads="1"/>
          </p:cNvSpPr>
          <p:nvPr/>
        </p:nvSpPr>
        <p:spPr bwMode="auto">
          <a:xfrm>
            <a:off x="385763" y="4130675"/>
            <a:ext cx="6980237" cy="203676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78" grpId="0" animBg="1"/>
      <p:bldP spid="141108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B75375A-633E-4464-B4AE-00BF944EEE2D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435650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sp>
        <p:nvSpPr>
          <p:cNvPr id="143565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35653" name="Picture 5" descr="LUinverse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836613"/>
            <a:ext cx="7488238" cy="5527675"/>
          </a:xfrm>
          <a:prstGeom prst="rect">
            <a:avLst/>
          </a:prstGeom>
          <a:noFill/>
        </p:spPr>
      </p:pic>
      <p:sp>
        <p:nvSpPr>
          <p:cNvPr id="1435654" name="Rectangle 6"/>
          <p:cNvSpPr>
            <a:spLocks noChangeArrowheads="1"/>
          </p:cNvSpPr>
          <p:nvPr/>
        </p:nvSpPr>
        <p:spPr bwMode="auto">
          <a:xfrm>
            <a:off x="665163" y="1182688"/>
            <a:ext cx="6845300" cy="54768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5655" name="Rectangle 7"/>
          <p:cNvSpPr>
            <a:spLocks noChangeArrowheads="1"/>
          </p:cNvSpPr>
          <p:nvPr/>
        </p:nvSpPr>
        <p:spPr bwMode="auto">
          <a:xfrm>
            <a:off x="660400" y="1816100"/>
            <a:ext cx="6845300" cy="166846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5656" name="Rectangle 8"/>
          <p:cNvSpPr>
            <a:spLocks noChangeArrowheads="1"/>
          </p:cNvSpPr>
          <p:nvPr/>
        </p:nvSpPr>
        <p:spPr bwMode="auto">
          <a:xfrm>
            <a:off x="669925" y="3575050"/>
            <a:ext cx="6845300" cy="16541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5657" name="Rectangle 9"/>
          <p:cNvSpPr>
            <a:spLocks noChangeArrowheads="1"/>
          </p:cNvSpPr>
          <p:nvPr/>
        </p:nvSpPr>
        <p:spPr bwMode="auto">
          <a:xfrm>
            <a:off x="679450" y="5334000"/>
            <a:ext cx="6845300" cy="56356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35658" name="Object 10"/>
          <p:cNvGraphicFramePr>
            <a:graphicFrameLocks noChangeAspect="1"/>
          </p:cNvGraphicFramePr>
          <p:nvPr/>
        </p:nvGraphicFramePr>
        <p:xfrm>
          <a:off x="4932363" y="2133600"/>
          <a:ext cx="2665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60" name="Equation" r:id="rId5" imgW="1930320" imgH="825480" progId="Equation.DSMT4">
                  <p:embed/>
                </p:oleObj>
              </mc:Choice>
              <mc:Fallback>
                <p:oleObj name="Equation" r:id="rId5" imgW="1930320" imgH="825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133600"/>
                        <a:ext cx="2665412" cy="1143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59" name="Object 11"/>
          <p:cNvGraphicFramePr>
            <a:graphicFrameLocks noChangeAspect="1"/>
          </p:cNvGraphicFramePr>
          <p:nvPr/>
        </p:nvGraphicFramePr>
        <p:xfrm>
          <a:off x="4932363" y="3789363"/>
          <a:ext cx="29527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61" name="Equation" r:id="rId7" imgW="1904760" imgH="698400" progId="Equation.DSMT4">
                  <p:embed/>
                </p:oleObj>
              </mc:Choice>
              <mc:Fallback>
                <p:oleObj name="Equation" r:id="rId7" imgW="1904760" imgH="698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2952750" cy="10874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4" grpId="0" animBg="1"/>
      <p:bldP spid="1435655" grpId="0" animBg="1"/>
      <p:bldP spid="1435656" grpId="0" animBg="1"/>
      <p:bldP spid="14356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536796B-EFA7-42EC-BD5C-256C61DF5995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433602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sp>
        <p:nvSpPr>
          <p:cNvPr id="143360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33605" name="Picture 5" descr="LUinverse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160463"/>
            <a:ext cx="7921625" cy="5005387"/>
          </a:xfrm>
          <a:prstGeom prst="rect">
            <a:avLst/>
          </a:prstGeom>
          <a:noFill/>
        </p:spPr>
      </p:pic>
      <p:sp>
        <p:nvSpPr>
          <p:cNvPr id="1433606" name="Rectangle 6"/>
          <p:cNvSpPr>
            <a:spLocks noChangeArrowheads="1"/>
          </p:cNvSpPr>
          <p:nvPr/>
        </p:nvSpPr>
        <p:spPr bwMode="auto">
          <a:xfrm>
            <a:off x="590550" y="1512888"/>
            <a:ext cx="7221538" cy="43084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3607" name="Rectangle 7"/>
          <p:cNvSpPr>
            <a:spLocks noChangeArrowheads="1"/>
          </p:cNvSpPr>
          <p:nvPr/>
        </p:nvSpPr>
        <p:spPr bwMode="auto">
          <a:xfrm>
            <a:off x="950913" y="2173288"/>
            <a:ext cx="6513512" cy="63658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3608" name="Rectangle 8"/>
          <p:cNvSpPr>
            <a:spLocks noChangeArrowheads="1"/>
          </p:cNvSpPr>
          <p:nvPr/>
        </p:nvSpPr>
        <p:spPr bwMode="auto">
          <a:xfrm>
            <a:off x="957263" y="2894013"/>
            <a:ext cx="6513512" cy="1211262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3609" name="Rectangle 9"/>
          <p:cNvSpPr>
            <a:spLocks noChangeArrowheads="1"/>
          </p:cNvSpPr>
          <p:nvPr/>
        </p:nvSpPr>
        <p:spPr bwMode="auto">
          <a:xfrm>
            <a:off x="963613" y="4219575"/>
            <a:ext cx="6513512" cy="12255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6" grpId="0" animBg="1"/>
      <p:bldP spid="1433607" grpId="0" animBg="1"/>
      <p:bldP spid="1433608" grpId="0" animBg="1"/>
      <p:bldP spid="143360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4D6AE73-0696-40FE-ACFD-E1F4F0850062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431554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sp>
        <p:nvSpPr>
          <p:cNvPr id="143155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31557" name="Picture 5" descr="LUinverse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908050"/>
            <a:ext cx="7704138" cy="5359400"/>
          </a:xfrm>
          <a:prstGeom prst="rect">
            <a:avLst/>
          </a:prstGeom>
          <a:noFill/>
        </p:spPr>
      </p:pic>
      <p:sp>
        <p:nvSpPr>
          <p:cNvPr id="1431558" name="Rectangle 6"/>
          <p:cNvSpPr>
            <a:spLocks noChangeArrowheads="1"/>
          </p:cNvSpPr>
          <p:nvPr/>
        </p:nvSpPr>
        <p:spPr bwMode="auto">
          <a:xfrm>
            <a:off x="665163" y="1139825"/>
            <a:ext cx="6845300" cy="20081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1559" name="Rectangle 7"/>
          <p:cNvSpPr>
            <a:spLocks noChangeArrowheads="1"/>
          </p:cNvSpPr>
          <p:nvPr/>
        </p:nvSpPr>
        <p:spPr bwMode="auto">
          <a:xfrm>
            <a:off x="665163" y="3394075"/>
            <a:ext cx="6845300" cy="271621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8" grpId="0" animBg="1"/>
      <p:bldP spid="143155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2FFA185-0E93-4EDC-B387-617271450D06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429506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sp>
        <p:nvSpPr>
          <p:cNvPr id="142950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29509" name="Picture 5" descr="LUinverse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052513"/>
            <a:ext cx="8135937" cy="2370137"/>
          </a:xfrm>
          <a:prstGeom prst="rect">
            <a:avLst/>
          </a:prstGeom>
          <a:noFill/>
        </p:spPr>
      </p:pic>
      <p:sp>
        <p:nvSpPr>
          <p:cNvPr id="1429510" name="Rectangle 6"/>
          <p:cNvSpPr>
            <a:spLocks noChangeArrowheads="1"/>
          </p:cNvSpPr>
          <p:nvPr/>
        </p:nvSpPr>
        <p:spPr bwMode="auto">
          <a:xfrm>
            <a:off x="434975" y="1290638"/>
            <a:ext cx="7450138" cy="19494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FA51FE4-5DC5-46CC-A7C1-CC251A78A0BC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413122" name="Rectangle 2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(1/2)</a:t>
            </a:r>
          </a:p>
        </p:txBody>
      </p:sp>
      <p:sp>
        <p:nvSpPr>
          <p:cNvPr id="141312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13125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교재 </a:t>
            </a:r>
            <a:r>
              <a:rPr lang="en-US" altLang="ko-KR" sz="2000">
                <a:ea typeface="HY헤드라인M" pitchFamily="18" charset="-127"/>
              </a:rPr>
              <a:t>p. 174</a:t>
            </a:r>
            <a:r>
              <a:rPr lang="ko-KR" altLang="en-US" sz="2000">
                <a:ea typeface="HY헤드라인M" pitchFamily="18" charset="-127"/>
              </a:rPr>
              <a:t>와 비교</a:t>
            </a:r>
            <a:r>
              <a:rPr lang="en-US" altLang="ko-KR" sz="2000">
                <a:ea typeface="HY헤드라인M" pitchFamily="18" charset="-127"/>
              </a:rPr>
              <a:t>)</a:t>
            </a:r>
          </a:p>
        </p:txBody>
      </p:sp>
      <p:graphicFrame>
        <p:nvGraphicFramePr>
          <p:cNvPr id="1413126" name="Object 6"/>
          <p:cNvGraphicFramePr>
            <a:graphicFrameLocks noChangeAspect="1"/>
          </p:cNvGraphicFramePr>
          <p:nvPr/>
        </p:nvGraphicFramePr>
        <p:xfrm>
          <a:off x="684213" y="1412875"/>
          <a:ext cx="23764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27" name="Equation" r:id="rId5" imgW="850680" imgH="634680" progId="Equation.DSMT4">
                  <p:embed/>
                </p:oleObj>
              </mc:Choice>
              <mc:Fallback>
                <p:oleObj name="Equation" r:id="rId5" imgW="850680" imgH="634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2376487" cy="1774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27" name="Text Box 7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413129" name="Picture 9" descr="LUinverse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005263"/>
            <a:ext cx="7775575" cy="176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8A8CDF6-8398-45ED-B232-2FAD3ECA56A5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437698" name="Rectangle 2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(2/2)</a:t>
            </a:r>
          </a:p>
        </p:txBody>
      </p:sp>
      <p:sp>
        <p:nvSpPr>
          <p:cNvPr id="143769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37700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</a:t>
            </a:r>
          </a:p>
        </p:txBody>
      </p:sp>
      <p:pic>
        <p:nvPicPr>
          <p:cNvPr id="1437704" name="Picture 8" descr="LUinverse-7-1"/>
          <p:cNvPicPr>
            <a:picLocks noChangeAspect="1" noChangeArrowheads="1"/>
          </p:cNvPicPr>
          <p:nvPr/>
        </p:nvPicPr>
        <p:blipFill>
          <a:blip r:embed="rId4"/>
          <a:srcRect r="35187"/>
          <a:stretch>
            <a:fillRect/>
          </a:stretch>
        </p:blipFill>
        <p:spPr bwMode="auto">
          <a:xfrm>
            <a:off x="611188" y="1341438"/>
            <a:ext cx="4640262" cy="5133975"/>
          </a:xfrm>
          <a:prstGeom prst="rect">
            <a:avLst/>
          </a:prstGeom>
          <a:noFill/>
        </p:spPr>
      </p:pic>
      <p:sp>
        <p:nvSpPr>
          <p:cNvPr id="1437705" name="Text Box 9"/>
          <p:cNvSpPr txBox="1">
            <a:spLocks noChangeArrowheads="1"/>
          </p:cNvSpPr>
          <p:nvPr/>
        </p:nvSpPr>
        <p:spPr bwMode="auto">
          <a:xfrm>
            <a:off x="3346450" y="1844675"/>
            <a:ext cx="2089150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기본 연산 사용</a:t>
            </a:r>
          </a:p>
        </p:txBody>
      </p:sp>
      <p:pic>
        <p:nvPicPr>
          <p:cNvPr id="1437706" name="Picture 10" descr="LUinverse-7-2"/>
          <p:cNvPicPr>
            <a:picLocks noChangeAspect="1" noChangeArrowheads="1"/>
          </p:cNvPicPr>
          <p:nvPr/>
        </p:nvPicPr>
        <p:blipFill>
          <a:blip r:embed="rId5"/>
          <a:srcRect r="40213"/>
          <a:stretch>
            <a:fillRect/>
          </a:stretch>
        </p:blipFill>
        <p:spPr bwMode="auto">
          <a:xfrm>
            <a:off x="4140200" y="1341438"/>
            <a:ext cx="4281488" cy="513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3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1C623C5-F602-4F34-89D4-52861F21ED93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415170" name="Rectangle 2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(1/2)</a:t>
            </a:r>
          </a:p>
        </p:txBody>
      </p:sp>
      <p:sp>
        <p:nvSpPr>
          <p:cNvPr id="141517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15173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</a:t>
            </a:r>
          </a:p>
        </p:txBody>
      </p:sp>
      <p:graphicFrame>
        <p:nvGraphicFramePr>
          <p:cNvPr id="1415174" name="Object 6"/>
          <p:cNvGraphicFramePr>
            <a:graphicFrameLocks noChangeAspect="1"/>
          </p:cNvGraphicFramePr>
          <p:nvPr/>
        </p:nvGraphicFramePr>
        <p:xfrm>
          <a:off x="755650" y="1412875"/>
          <a:ext cx="18097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75" name="Equation" r:id="rId5" imgW="647640" imgH="507960" progId="Equation.DSMT4">
                  <p:embed/>
                </p:oleObj>
              </mc:Choice>
              <mc:Fallback>
                <p:oleObj name="Equation" r:id="rId5" imgW="64764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1809750" cy="1419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5175" name="Text Box 7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415176" name="Picture 8" descr="LUinverse-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005263"/>
            <a:ext cx="7848600" cy="178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AA322FE-D341-4E0E-9007-28FB2D0FE61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337359" name="Line 15"/>
          <p:cNvSpPr>
            <a:spLocks noChangeShapeType="1"/>
          </p:cNvSpPr>
          <p:nvPr/>
        </p:nvSpPr>
        <p:spPr bwMode="auto">
          <a:xfrm>
            <a:off x="5272088" y="52752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58" name="Line 14"/>
          <p:cNvSpPr>
            <a:spLocks noChangeShapeType="1"/>
          </p:cNvSpPr>
          <p:nvPr/>
        </p:nvSpPr>
        <p:spPr bwMode="auto">
          <a:xfrm flipV="1">
            <a:off x="7451725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63" name="Line 19"/>
          <p:cNvSpPr>
            <a:spLocks noChangeShapeType="1"/>
          </p:cNvSpPr>
          <p:nvPr/>
        </p:nvSpPr>
        <p:spPr bwMode="auto">
          <a:xfrm flipV="1">
            <a:off x="7740650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64" name="Line 20"/>
          <p:cNvSpPr>
            <a:spLocks noChangeShapeType="1"/>
          </p:cNvSpPr>
          <p:nvPr/>
        </p:nvSpPr>
        <p:spPr bwMode="auto">
          <a:xfrm flipV="1">
            <a:off x="8101013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65" name="Line 21"/>
          <p:cNvSpPr>
            <a:spLocks noChangeShapeType="1"/>
          </p:cNvSpPr>
          <p:nvPr/>
        </p:nvSpPr>
        <p:spPr bwMode="auto">
          <a:xfrm flipV="1">
            <a:off x="8761413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46" name="AutoShape 2"/>
          <p:cNvSpPr>
            <a:spLocks noChangeArrowheads="1"/>
          </p:cNvSpPr>
          <p:nvPr/>
        </p:nvSpPr>
        <p:spPr bwMode="auto">
          <a:xfrm>
            <a:off x="6300788" y="1666875"/>
            <a:ext cx="2254250" cy="431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47" name="AutoShape 3"/>
          <p:cNvSpPr>
            <a:spLocks noChangeArrowheads="1"/>
          </p:cNvSpPr>
          <p:nvPr/>
        </p:nvSpPr>
        <p:spPr bwMode="auto">
          <a:xfrm>
            <a:off x="1763713" y="1666875"/>
            <a:ext cx="3168650" cy="431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48" name="Rectangle 4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sp>
        <p:nvSpPr>
          <p:cNvPr id="1337349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7350" name="Text Box 6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첫 번째 행의 원소 값 구하기</a:t>
            </a:r>
          </a:p>
        </p:txBody>
      </p:sp>
      <p:graphicFrame>
        <p:nvGraphicFramePr>
          <p:cNvPr id="1337352" name="Object 8"/>
          <p:cNvGraphicFramePr>
            <a:graphicFrameLocks noChangeAspect="1"/>
          </p:cNvGraphicFramePr>
          <p:nvPr/>
        </p:nvGraphicFramePr>
        <p:xfrm>
          <a:off x="5024438" y="5157788"/>
          <a:ext cx="197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58" name="Equation" r:id="rId5" imgW="1282680" imgH="787320" progId="Equation.DSMT4">
                  <p:embed/>
                </p:oleObj>
              </mc:Choice>
              <mc:Fallback>
                <p:oleObj name="Equation" r:id="rId5" imgW="128268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157788"/>
                        <a:ext cx="19748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3" name="Object 9"/>
          <p:cNvGraphicFramePr>
            <a:graphicFrameLocks noChangeAspect="1"/>
          </p:cNvGraphicFramePr>
          <p:nvPr/>
        </p:nvGraphicFramePr>
        <p:xfrm>
          <a:off x="7019925" y="5157788"/>
          <a:ext cx="1995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59"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157788"/>
                        <a:ext cx="1995488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4" name="Object 10"/>
          <p:cNvGraphicFramePr>
            <a:graphicFrameLocks noChangeAspect="1"/>
          </p:cNvGraphicFramePr>
          <p:nvPr/>
        </p:nvGraphicFramePr>
        <p:xfrm>
          <a:off x="684213" y="1628775"/>
          <a:ext cx="8040687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60" name="Equation" r:id="rId9" imgW="3149280" imgH="787320" progId="Equation.DSMT4">
                  <p:embed/>
                </p:oleObj>
              </mc:Choice>
              <mc:Fallback>
                <p:oleObj name="Equation" r:id="rId9" imgW="314928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8040687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7" name="Object 13"/>
          <p:cNvGraphicFramePr>
            <a:graphicFrameLocks noChangeAspect="1"/>
          </p:cNvGraphicFramePr>
          <p:nvPr/>
        </p:nvGraphicFramePr>
        <p:xfrm>
          <a:off x="1331913" y="3860800"/>
          <a:ext cx="36623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61" name="Equation" r:id="rId11" imgW="1193760" imgH="330120" progId="Equation.DSMT4">
                  <p:embed/>
                </p:oleObj>
              </mc:Choice>
              <mc:Fallback>
                <p:oleObj name="Equation" r:id="rId11" imgW="1193760" imgH="3301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3662362" cy="1016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924AFD7-F952-4B41-89BC-66A1374806A3}" type="slidenum">
              <a:rPr lang="en-US" altLang="ko-KR"/>
              <a:pPr/>
              <a:t>60</a:t>
            </a:fld>
            <a:endParaRPr lang="en-US" altLang="ko-KR"/>
          </a:p>
        </p:txBody>
      </p:sp>
      <p:pic>
        <p:nvPicPr>
          <p:cNvPr id="1439752" name="Picture 8" descr="LUinverse-9-1"/>
          <p:cNvPicPr>
            <a:picLocks noChangeAspect="1" noChangeArrowheads="1"/>
          </p:cNvPicPr>
          <p:nvPr/>
        </p:nvPicPr>
        <p:blipFill>
          <a:blip r:embed="rId3"/>
          <a:srcRect r="40213"/>
          <a:stretch>
            <a:fillRect/>
          </a:stretch>
        </p:blipFill>
        <p:spPr bwMode="auto">
          <a:xfrm>
            <a:off x="684213" y="1341438"/>
            <a:ext cx="4752975" cy="4683125"/>
          </a:xfrm>
          <a:prstGeom prst="rect">
            <a:avLst/>
          </a:prstGeom>
          <a:noFill/>
        </p:spPr>
      </p:pic>
      <p:sp>
        <p:nvSpPr>
          <p:cNvPr id="1439746" name="Rectangle 2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(2/2)</a:t>
            </a:r>
          </a:p>
        </p:txBody>
      </p:sp>
      <p:sp>
        <p:nvSpPr>
          <p:cNvPr id="143974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39748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</a:t>
            </a:r>
          </a:p>
        </p:txBody>
      </p:sp>
      <p:sp>
        <p:nvSpPr>
          <p:cNvPr id="1439750" name="Text Box 6"/>
          <p:cNvSpPr txBox="1">
            <a:spLocks noChangeArrowheads="1"/>
          </p:cNvSpPr>
          <p:nvPr/>
        </p:nvSpPr>
        <p:spPr bwMode="auto">
          <a:xfrm>
            <a:off x="3348038" y="1844675"/>
            <a:ext cx="2089150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기본 연산 사용</a:t>
            </a:r>
          </a:p>
        </p:txBody>
      </p:sp>
      <p:pic>
        <p:nvPicPr>
          <p:cNvPr id="1439753" name="Picture 9" descr="LUinverse-9-2"/>
          <p:cNvPicPr>
            <a:picLocks noChangeAspect="1" noChangeArrowheads="1"/>
          </p:cNvPicPr>
          <p:nvPr/>
        </p:nvPicPr>
        <p:blipFill>
          <a:blip r:embed="rId5"/>
          <a:srcRect r="40213"/>
          <a:stretch>
            <a:fillRect/>
          </a:stretch>
        </p:blipFill>
        <p:spPr bwMode="auto">
          <a:xfrm>
            <a:off x="3851275" y="1844675"/>
            <a:ext cx="4681538" cy="461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3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47AC13-8F0E-4435-8C6B-05559670024F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39404" name="Line 12"/>
          <p:cNvSpPr>
            <a:spLocks noChangeShapeType="1"/>
          </p:cNvSpPr>
          <p:nvPr/>
        </p:nvSpPr>
        <p:spPr bwMode="auto">
          <a:xfrm flipV="1">
            <a:off x="7740650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406" name="Line 14"/>
          <p:cNvSpPr>
            <a:spLocks noChangeShapeType="1"/>
          </p:cNvSpPr>
          <p:nvPr/>
        </p:nvSpPr>
        <p:spPr bwMode="auto">
          <a:xfrm>
            <a:off x="5254625" y="55038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407" name="Line 15"/>
          <p:cNvSpPr>
            <a:spLocks noChangeShapeType="1"/>
          </p:cNvSpPr>
          <p:nvPr/>
        </p:nvSpPr>
        <p:spPr bwMode="auto">
          <a:xfrm>
            <a:off x="5254625" y="57451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408" name="Line 16"/>
          <p:cNvSpPr>
            <a:spLocks noChangeShapeType="1"/>
          </p:cNvSpPr>
          <p:nvPr/>
        </p:nvSpPr>
        <p:spPr bwMode="auto">
          <a:xfrm>
            <a:off x="5254625" y="6237288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394" name="AutoShape 2"/>
          <p:cNvSpPr>
            <a:spLocks noChangeArrowheads="1"/>
          </p:cNvSpPr>
          <p:nvPr/>
        </p:nvSpPr>
        <p:spPr bwMode="auto">
          <a:xfrm>
            <a:off x="5675313" y="2060575"/>
            <a:ext cx="455612" cy="15875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395" name="AutoShape 3"/>
          <p:cNvSpPr>
            <a:spLocks noChangeArrowheads="1"/>
          </p:cNvSpPr>
          <p:nvPr/>
        </p:nvSpPr>
        <p:spPr bwMode="auto">
          <a:xfrm>
            <a:off x="1692275" y="2060575"/>
            <a:ext cx="1295400" cy="1587500"/>
          </a:xfrm>
          <a:prstGeom prst="roundRect">
            <a:avLst>
              <a:gd name="adj" fmla="val 9069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396" name="Rectangle 4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sp>
        <p:nvSpPr>
          <p:cNvPr id="1339397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9398" name="Text Box 6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두 번째 열의 원소 값 구하기</a:t>
            </a:r>
          </a:p>
        </p:txBody>
      </p:sp>
      <p:graphicFrame>
        <p:nvGraphicFramePr>
          <p:cNvPr id="1339400" name="Object 8"/>
          <p:cNvGraphicFramePr>
            <a:graphicFrameLocks noChangeAspect="1"/>
          </p:cNvGraphicFramePr>
          <p:nvPr/>
        </p:nvGraphicFramePr>
        <p:xfrm>
          <a:off x="5024438" y="5157788"/>
          <a:ext cx="197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4" name="Equation" r:id="rId5" imgW="1282680" imgH="787320" progId="Equation.DSMT4">
                  <p:embed/>
                </p:oleObj>
              </mc:Choice>
              <mc:Fallback>
                <p:oleObj name="Equation" r:id="rId5" imgW="128268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157788"/>
                        <a:ext cx="19748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01" name="Object 9"/>
          <p:cNvGraphicFramePr>
            <a:graphicFrameLocks noChangeAspect="1"/>
          </p:cNvGraphicFramePr>
          <p:nvPr/>
        </p:nvGraphicFramePr>
        <p:xfrm>
          <a:off x="7019925" y="5157788"/>
          <a:ext cx="1995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5"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157788"/>
                        <a:ext cx="1995488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02" name="Object 10"/>
          <p:cNvGraphicFramePr>
            <a:graphicFrameLocks noChangeAspect="1"/>
          </p:cNvGraphicFramePr>
          <p:nvPr/>
        </p:nvGraphicFramePr>
        <p:xfrm>
          <a:off x="533400" y="1628775"/>
          <a:ext cx="745807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6" name="Equation" r:id="rId9" imgW="2920680" imgH="787320" progId="Equation.DSMT4">
                  <p:embed/>
                </p:oleObj>
              </mc:Choice>
              <mc:Fallback>
                <p:oleObj name="Equation" r:id="rId9" imgW="292068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28775"/>
                        <a:ext cx="7458075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03" name="Object 11"/>
          <p:cNvGraphicFramePr>
            <a:graphicFrameLocks noChangeAspect="1"/>
          </p:cNvGraphicFramePr>
          <p:nvPr/>
        </p:nvGraphicFramePr>
        <p:xfrm>
          <a:off x="1187450" y="4149725"/>
          <a:ext cx="35448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7" name="Equation" r:id="rId11" imgW="1155600" imgH="164880" progId="Equation.DSMT4">
                  <p:embed/>
                </p:oleObj>
              </mc:Choice>
              <mc:Fallback>
                <p:oleObj name="Equation" r:id="rId11" imgW="115560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3544888" cy="508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DE13A7E-8DDB-43BB-B50A-21695C31CA6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341442" name="Line 2"/>
          <p:cNvSpPr>
            <a:spLocks noChangeShapeType="1"/>
          </p:cNvSpPr>
          <p:nvPr/>
        </p:nvSpPr>
        <p:spPr bwMode="auto">
          <a:xfrm>
            <a:off x="5272088" y="55165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5" name="Line 5"/>
          <p:cNvSpPr>
            <a:spLocks noChangeShapeType="1"/>
          </p:cNvSpPr>
          <p:nvPr/>
        </p:nvSpPr>
        <p:spPr bwMode="auto">
          <a:xfrm flipV="1">
            <a:off x="8101013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6" name="Line 6"/>
          <p:cNvSpPr>
            <a:spLocks noChangeShapeType="1"/>
          </p:cNvSpPr>
          <p:nvPr/>
        </p:nvSpPr>
        <p:spPr bwMode="auto">
          <a:xfrm flipV="1">
            <a:off x="8761413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7" name="AutoShape 7"/>
          <p:cNvSpPr>
            <a:spLocks noChangeArrowheads="1"/>
          </p:cNvSpPr>
          <p:nvPr/>
        </p:nvSpPr>
        <p:spPr bwMode="auto">
          <a:xfrm>
            <a:off x="7380288" y="1989138"/>
            <a:ext cx="1512887" cy="431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8" name="AutoShape 8"/>
          <p:cNvSpPr>
            <a:spLocks noChangeArrowheads="1"/>
          </p:cNvSpPr>
          <p:nvPr/>
        </p:nvSpPr>
        <p:spPr bwMode="auto">
          <a:xfrm>
            <a:off x="1763713" y="1989138"/>
            <a:ext cx="3671887" cy="431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9" name="Rectangle 9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sp>
        <p:nvSpPr>
          <p:cNvPr id="1341450" name="Text Box 10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1451" name="Text Box 11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두 번째 행의 원소 값 구하기</a:t>
            </a:r>
          </a:p>
        </p:txBody>
      </p:sp>
      <p:graphicFrame>
        <p:nvGraphicFramePr>
          <p:cNvPr id="1341452" name="Object 12"/>
          <p:cNvGraphicFramePr>
            <a:graphicFrameLocks noChangeAspect="1"/>
          </p:cNvGraphicFramePr>
          <p:nvPr/>
        </p:nvGraphicFramePr>
        <p:xfrm>
          <a:off x="5024438" y="5157788"/>
          <a:ext cx="197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6" name="Equation" r:id="rId5" imgW="1282680" imgH="787320" progId="Equation.DSMT4">
                  <p:embed/>
                </p:oleObj>
              </mc:Choice>
              <mc:Fallback>
                <p:oleObj name="Equation" r:id="rId5" imgW="1282680" imgH="7873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157788"/>
                        <a:ext cx="19748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53" name="Object 13"/>
          <p:cNvGraphicFramePr>
            <a:graphicFrameLocks noChangeAspect="1"/>
          </p:cNvGraphicFramePr>
          <p:nvPr/>
        </p:nvGraphicFramePr>
        <p:xfrm>
          <a:off x="7019925" y="5157788"/>
          <a:ext cx="1995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7"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157788"/>
                        <a:ext cx="1995488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54" name="Object 14"/>
          <p:cNvGraphicFramePr>
            <a:graphicFrameLocks noChangeAspect="1"/>
          </p:cNvGraphicFramePr>
          <p:nvPr/>
        </p:nvGraphicFramePr>
        <p:xfrm>
          <a:off x="371475" y="1628775"/>
          <a:ext cx="86645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8" name="Equation" r:id="rId9" imgW="3619440" imgH="787320" progId="Equation.DSMT4">
                  <p:embed/>
                </p:oleObj>
              </mc:Choice>
              <mc:Fallback>
                <p:oleObj name="Equation" r:id="rId9" imgW="3619440" imgH="7873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628775"/>
                        <a:ext cx="8664575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55" name="Object 15"/>
          <p:cNvGraphicFramePr>
            <a:graphicFrameLocks noChangeAspect="1"/>
          </p:cNvGraphicFramePr>
          <p:nvPr/>
        </p:nvGraphicFramePr>
        <p:xfrm>
          <a:off x="1042988" y="3789363"/>
          <a:ext cx="38560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9" name="Equation" r:id="rId11" imgW="1257120" imgH="330120" progId="Equation.DSMT4">
                  <p:embed/>
                </p:oleObj>
              </mc:Choice>
              <mc:Fallback>
                <p:oleObj name="Equation" r:id="rId11" imgW="1257120" imgH="3301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3856037" cy="1016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45463D4-27AA-44A6-AC4C-C1D0ABBFC83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343497" name="Rectangle 9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sp>
        <p:nvSpPr>
          <p:cNvPr id="1343498" name="Text Box 10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3499" name="Text Box 11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앞서의 과정을 반복하면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결국 다음 식을 얻을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3504" name="Object 16"/>
          <p:cNvGraphicFramePr>
            <a:graphicFrameLocks noChangeAspect="1"/>
          </p:cNvGraphicFramePr>
          <p:nvPr/>
        </p:nvGraphicFramePr>
        <p:xfrm>
          <a:off x="755650" y="1628775"/>
          <a:ext cx="6551613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05" name="Equation" r:id="rId5" imgW="2019240" imgH="1168200" progId="Equation.DSMT4">
                  <p:embed/>
                </p:oleObj>
              </mc:Choice>
              <mc:Fallback>
                <p:oleObj name="Equation" r:id="rId5" imgW="2019240" imgH="1168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6551613" cy="38020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3511" name="Freeform 23"/>
          <p:cNvSpPr>
            <a:spLocks/>
          </p:cNvSpPr>
          <p:nvPr/>
        </p:nvSpPr>
        <p:spPr bwMode="auto">
          <a:xfrm>
            <a:off x="5940425" y="1916113"/>
            <a:ext cx="2303463" cy="1873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51" y="0"/>
              </a:cxn>
              <a:cxn ang="0">
                <a:pos x="1451" y="1180"/>
              </a:cxn>
              <a:cxn ang="0">
                <a:pos x="726" y="1180"/>
              </a:cxn>
            </a:cxnLst>
            <a:rect l="0" t="0" r="r" b="b"/>
            <a:pathLst>
              <a:path w="1451" h="1180">
                <a:moveTo>
                  <a:pt x="0" y="0"/>
                </a:moveTo>
                <a:lnTo>
                  <a:pt x="1451" y="0"/>
                </a:lnTo>
                <a:lnTo>
                  <a:pt x="1451" y="1180"/>
                </a:lnTo>
                <a:lnTo>
                  <a:pt x="726" y="118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ysDot"/>
            <a:round/>
            <a:headEnd type="none" w="med" len="med"/>
            <a:tailEnd type="stealth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3512" name="Freeform 24"/>
          <p:cNvSpPr>
            <a:spLocks/>
          </p:cNvSpPr>
          <p:nvPr/>
        </p:nvSpPr>
        <p:spPr bwMode="auto">
          <a:xfrm>
            <a:off x="5940425" y="2708275"/>
            <a:ext cx="2519363" cy="2160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7" y="0"/>
              </a:cxn>
              <a:cxn ang="0">
                <a:pos x="1587" y="1361"/>
              </a:cxn>
              <a:cxn ang="0">
                <a:pos x="705" y="1358"/>
              </a:cxn>
            </a:cxnLst>
            <a:rect l="0" t="0" r="r" b="b"/>
            <a:pathLst>
              <a:path w="1587" h="1361">
                <a:moveTo>
                  <a:pt x="0" y="0"/>
                </a:moveTo>
                <a:lnTo>
                  <a:pt x="1587" y="0"/>
                </a:lnTo>
                <a:lnTo>
                  <a:pt x="1587" y="1361"/>
                </a:lnTo>
                <a:lnTo>
                  <a:pt x="705" y="1358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ysDot"/>
            <a:round/>
            <a:headEnd type="none" w="med" len="med"/>
            <a:tailEnd type="stealth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3514" name="Rectangle 26"/>
          <p:cNvSpPr>
            <a:spLocks noChangeArrowheads="1"/>
          </p:cNvSpPr>
          <p:nvPr/>
        </p:nvSpPr>
        <p:spPr bwMode="auto">
          <a:xfrm>
            <a:off x="7812088" y="3068638"/>
            <a:ext cx="962025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>
                <a:ea typeface="HY헤드라인M" pitchFamily="18" charset="-127"/>
              </a:rPr>
              <a:t>포함된다고</a:t>
            </a:r>
          </a:p>
          <a:p>
            <a:pPr marL="292100" indent="-2921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>
                <a:ea typeface="HY헤드라인M" pitchFamily="18" charset="-127"/>
              </a:rPr>
              <a:t>할 수 있음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17725</TotalTime>
  <Words>1904</Words>
  <Application>Microsoft Office PowerPoint</Application>
  <PresentationFormat>화면 슬라이드 쇼(4:3)</PresentationFormat>
  <Paragraphs>389</Paragraphs>
  <Slides>60</Slides>
  <Notes>59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4" baseType="lpstr">
      <vt:lpstr>HY견명조</vt:lpstr>
      <vt:lpstr>HY헤드라인M</vt:lpstr>
      <vt:lpstr>굴림</vt:lpstr>
      <vt:lpstr>굴림체</vt:lpstr>
      <vt:lpstr>맑은 고딕</vt:lpstr>
      <vt:lpstr>Cambria</vt:lpstr>
      <vt:lpstr>Symbol</vt:lpstr>
      <vt:lpstr>Times New Roman</vt:lpstr>
      <vt:lpstr>Trebuchet MS</vt:lpstr>
      <vt:lpstr>Wingdings</vt:lpstr>
      <vt:lpstr>Wingdings 2</vt:lpstr>
      <vt:lpstr>기본 디자인</vt:lpstr>
      <vt:lpstr>연꽃 당초 무늬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default</cp:lastModifiedBy>
  <cp:revision>1615</cp:revision>
  <dcterms:created xsi:type="dcterms:W3CDTF">2003-03-03T08:07:33Z</dcterms:created>
  <dcterms:modified xsi:type="dcterms:W3CDTF">2016-02-22T07:53:43Z</dcterms:modified>
</cp:coreProperties>
</file>