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  <p:sldMasterId id="2147483679" r:id="rId3"/>
  </p:sldMasterIdLst>
  <p:notesMasterIdLst>
    <p:notesMasterId r:id="rId57"/>
  </p:notesMasterIdLst>
  <p:handoutMasterIdLst>
    <p:handoutMasterId r:id="rId58"/>
  </p:handoutMasterIdLst>
  <p:sldIdLst>
    <p:sldId id="285" r:id="rId4"/>
    <p:sldId id="286" r:id="rId5"/>
    <p:sldId id="287" r:id="rId6"/>
    <p:sldId id="302" r:id="rId7"/>
    <p:sldId id="311" r:id="rId8"/>
    <p:sldId id="303" r:id="rId9"/>
    <p:sldId id="307" r:id="rId10"/>
    <p:sldId id="308" r:id="rId11"/>
    <p:sldId id="310" r:id="rId12"/>
    <p:sldId id="312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1" r:id="rId33"/>
    <p:sldId id="352" r:id="rId34"/>
    <p:sldId id="353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86" autoAdjust="0"/>
  </p:normalViewPr>
  <p:slideViewPr>
    <p:cSldViewPr>
      <p:cViewPr>
        <p:scale>
          <a:sx n="66" d="100"/>
          <a:sy n="66" d="100"/>
        </p:scale>
        <p:origin x="-180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90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8.wmf"/><Relationship Id="rId7" Type="http://schemas.openxmlformats.org/officeDocument/2006/relationships/image" Target="../media/image85.wmf"/><Relationship Id="rId2" Type="http://schemas.openxmlformats.org/officeDocument/2006/relationships/image" Target="../media/image87.wmf"/><Relationship Id="rId1" Type="http://schemas.openxmlformats.org/officeDocument/2006/relationships/image" Target="../media/image1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6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118.wmf"/><Relationship Id="rId7" Type="http://schemas.openxmlformats.org/officeDocument/2006/relationships/image" Target="../media/image84.wmf"/><Relationship Id="rId2" Type="http://schemas.openxmlformats.org/officeDocument/2006/relationships/image" Target="../media/image117.wmf"/><Relationship Id="rId1" Type="http://schemas.openxmlformats.org/officeDocument/2006/relationships/image" Target="../media/image1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119.wmf"/><Relationship Id="rId9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28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1.wmf"/><Relationship Id="rId1" Type="http://schemas.openxmlformats.org/officeDocument/2006/relationships/image" Target="../media/image138.wmf"/><Relationship Id="rId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3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60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27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D48B7704-9014-418D-8547-EE8FF15E655B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61023165-3A14-4CDC-B3F7-86C510AFE5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DC85EA6C-241A-4248-B064-CD923191EBF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61988"/>
            <a:ext cx="4710113" cy="3532187"/>
          </a:xfrm>
          <a:prstGeom prst="rect">
            <a:avLst/>
          </a:prstGeo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87" y="4414993"/>
            <a:ext cx="5093229" cy="4194484"/>
          </a:xfrm>
          <a:prstGeom prst="rect">
            <a:avLst/>
          </a:prstGeom>
          <a:ln/>
        </p:spPr>
        <p:txBody>
          <a:bodyPr lIns="87852" tIns="43925" rIns="87852" bIns="439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9EB8FCB1-78F0-436E-B6DE-BE8CF2AA5FD9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32255D0F-6EC0-44F2-8F22-6574C78D4E5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61988"/>
            <a:ext cx="4710113" cy="3532187"/>
          </a:xfrm>
          <a:prstGeom prst="rect">
            <a:avLst/>
          </a:prstGeo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87" y="4414993"/>
            <a:ext cx="5093229" cy="4194484"/>
          </a:xfrm>
          <a:prstGeom prst="rect">
            <a:avLst/>
          </a:prstGeom>
          <a:ln/>
        </p:spPr>
        <p:txBody>
          <a:bodyPr lIns="87852" tIns="43925" rIns="87852" bIns="4392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AD4771B7-EBFE-48AA-A99F-384AF276AD34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4167" y="695325"/>
            <a:ext cx="4656667" cy="3476625"/>
          </a:xfrm>
          <a:prstGeom prst="rect">
            <a:avLst/>
          </a:prstGeo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27B1DC47-5356-482E-892D-35AE8D57A6A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4167" y="695325"/>
            <a:ext cx="4656667" cy="3476625"/>
          </a:xfrm>
          <a:prstGeom prst="rect">
            <a:avLst/>
          </a:prstGeo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32478D50-C78F-4845-8090-F7C3B401944F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BA380262-23DC-45C7-B689-6C932DB8F228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4167" y="695325"/>
            <a:ext cx="4656667" cy="3476625"/>
          </a:xfrm>
          <a:prstGeom prst="rect">
            <a:avLst/>
          </a:prstGeo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E3010ADE-A686-412C-A667-5DABE7ED1AAE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E7D4AC81-397D-4FCA-BDDA-D67976A89753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39041358-8702-4626-9D67-318A5E0DB3D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AFCEA680-CBD8-40ED-B903-2CEB8AFE2249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1E429B56-B78D-4DDF-9C9C-5FDCE3AAC352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4167" y="695325"/>
            <a:ext cx="4656667" cy="3476625"/>
          </a:xfrm>
          <a:prstGeom prst="rect">
            <a:avLst/>
          </a:prstGeo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45BB4358-0122-4E7B-91CD-4D55640B8E3F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1C6A3105-40D1-48E4-A2B8-07F5B28B34BA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6A4B3911-F878-4E2A-9B4B-EBED3CAA46B9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94347850-7EAC-46CB-B5DE-B8B9349035BF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4167" y="695325"/>
            <a:ext cx="4656667" cy="3476625"/>
          </a:xfrm>
          <a:prstGeom prst="rect">
            <a:avLst/>
          </a:prstGeo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5AE0856A-7F7C-4CB6-8A92-2AA3059E1FCD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AD556560-75EE-4C2B-B219-9CDAFA291964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F7A29941-439B-4D5F-801A-75F99620018E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C9F6DFBA-FEBF-4BE7-B568-3A1FEC721A7B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0AF640EA-DB59-4BAE-80D7-B0314C18BE90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E36BB42D-ACFF-4194-81CB-A607BB07260F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BB40FF00-0F57-4A79-9739-2C23D5C6C40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A2AAAB4F-6B66-4DAE-8245-902DAD67DD9E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907EF79A-D7F0-4CF3-A736-247314E32BF2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5CE06C48-4289-467B-A222-5099127B4230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20CDCD21-EABB-43C6-8F71-93CF46E5B9AA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552A856B-BA8C-43D7-86A1-792CAE44BDD4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F6DB4BE7-6064-41F4-8E59-99FB7959AAF1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EB3D99A6-E754-4ADD-9C90-381E573810B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0CAA2941-D653-48BC-93C5-8FBCAEB99FFF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B7D20464-F225-46D0-8A7E-85D3D0FBFD1D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721E8101-73E7-4303-9B68-8593E92DE9F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8B33B98A-06F2-4795-8C9B-155CE8C2D382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58738663-7343-4C05-BD67-49AF40D213A4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181C4776-5F74-4C55-91F6-B3814B5164FE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EB1962B6-1C41-47E6-AA4E-EC3AE9E9BCF9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ln/>
        </p:spPr>
        <p:txBody>
          <a:bodyPr lIns="92885" tIns="46442" rIns="92885" bIns="46442"/>
          <a:lstStyle/>
          <a:p>
            <a:fld id="{245148C9-57BB-4B16-8F82-0A3284D09C92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lIns="92885" tIns="46442" rIns="92885" bIns="46442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61988"/>
            <a:ext cx="471011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865" tIns="43932" rIns="87865" bIns="43932"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D85DEC-C913-4AA4-9715-A1B7A0E447F7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7BEE0A-D456-4769-8793-BBB50C517D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C688C8-E6D7-48A4-8E50-8BF26647E16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E30A0C-9B7C-47B4-B827-654B824E4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81ECB-284B-48BD-9EE6-5F997CC53762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C129A3-233A-4353-A4DA-FB19318DBB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4083BA-7843-4510-A7EE-7CEC5E69D82B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AC0EE1-56A3-49BD-9E54-388BCA447B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EC8D75-1FAA-45DA-AEBD-EE7AD03F2E93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ACBF60-A6F8-421A-8C88-8EDE29791D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4257E9-42B4-4822-AAA3-705C7B303295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2723DC-34A8-4371-A69C-EC8A168195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76898-2C47-4440-ABF0-64D2BC34924F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2C626-BDE3-4212-8EE6-CB774A8C70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0D261E-9B97-4C24-96BF-384E081724BC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915C7F-1AC3-4D37-B446-7FB6822CC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A43D26-BFE4-40E5-97B2-9DFE556BE43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A0DC14-59FE-42D5-8BBD-F39AE99F7E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3A1CFD-BD7F-4281-AF2D-B9CB6B666C3F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9B49A-EB92-495C-A94E-B27B970343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149E3-DDF8-4FDD-9263-3ED4177DDDA4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11334-ACD9-41D7-AED7-F671020407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A9F0D-30BD-42DD-89D4-E9AD25212930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0E9EBC-49F1-4DF0-90BD-EA13B9010B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8D44D-E883-420E-89CD-37C481F6BA14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7202D2-5BA9-466B-8CA9-D459489737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1C1902-4ED2-41B4-B913-4E133CD4B752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AD9D8C-F9F6-429B-B185-2A9ADA242E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87449-1D68-49E2-AA5E-56A22520C6DA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F1559-AC63-41E3-B52A-F5EF3325FE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25E7CE-026B-4953-92D9-6B628E2FE3DC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50B887-5773-47FB-9822-F2AB6BA1E5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6DCB24-EA40-4264-967B-259DD73BA070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575E6C-8CAB-49CA-83EA-1656D2F91A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0FDD5C-5FBE-4477-8C78-663D64B05862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2C13B-83E7-4B31-8304-264B9FBD38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C862-7A21-485A-9F0A-4FC340BAC050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7709-3A0F-446A-8E07-15406EE27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044B-A1E4-49C6-B8E5-54135455A39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621A2-CF4A-4A69-BFA5-3D7BA218B3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39017-6890-456D-B8FC-61048C9A3435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B8463-D7ED-499C-96AA-AA5D3EDA4B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0F81-9F76-4525-982B-2FEC3844CAAB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E118A-D325-4848-A5C1-7FDC03EEBB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595060-189D-4893-9D89-A3FD65CA32E3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47E90D-8A07-4042-A818-A6AA40B559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C5E8-E35F-4972-AD70-1A517DA48869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CBB5-352F-44FC-B1D9-B1E210861B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EEB0-7DDD-4D2D-AA8F-2F3A89ACD13C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559CF-AC2F-4C82-9666-AE4F564C81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FF530-54B9-4C2A-878A-A8345C533425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1CC1-587A-446A-9B37-A6B6D334ED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1CB5-DD52-401D-9717-6881F7782CEE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24B5-D8C7-4338-B72D-5ECCCC930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BC2A-5EB6-4FD6-A1FC-E22573BE9544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6C90-4C36-4AE3-8B05-88F02F4E02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22F1-D9AD-49D9-927F-84E14E6FE07A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95C8-6CB3-4AE3-949D-C2A6847108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061A-D9B2-4B9F-947E-0E8840F42AC9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09A8-E139-4037-9418-7EC145D9F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C296A2-686C-43D7-A2F2-A630AF4D6DEB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64BC73-2D33-4332-9E3D-F6F1CBB4D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9EDC8D-430C-4B8B-99B0-A63B844B67D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1AF15-A9DC-436D-8C2C-6A7AED8E7A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48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8BBA0-3AED-4AE7-9335-51F912D055F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810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65C7B-F07C-4D23-BD94-6668E1489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AFB5AB-7354-48A8-9C22-0A0F7E69D99C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BEAF3C-9AB8-481D-BD39-477933CE9F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290B63-4333-4A13-B462-C8F9ACC70D8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9D0CFA-F5E2-4441-B4B2-D635FFF3087C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C0D4E8-B2BA-4EE2-A528-C20A467EC1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9FB8C-38C9-4CD4-AC55-8B1C3C28D707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7F874E-0FB1-43F3-9E20-BA7DBA3C3E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D256E5-C3CC-4C9A-B323-E9D9267D61BD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0D91BF-599A-41BB-966C-FAF7E47E9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009AB9-E173-481C-A4C2-BA5BD4957A36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32E0AE-6571-4FAA-93AB-A14005F675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7D9C09-61A9-40EF-AAD6-90D5676F2BEE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CB9075-142E-42FB-A5C1-462B9F0FF9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3320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>
                  <a:ea typeface="굴림" charset="-127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>
                  <a:ea typeface="굴림" charset="-127"/>
                </a:endParaRPr>
              </a:p>
            </p:txBody>
          </p:sp>
        </p:grpSp>
        <p:grpSp>
          <p:nvGrpSpPr>
            <p:cNvPr id="13321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>
                  <a:ea typeface="굴림" charset="-127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>
                  <a:ea typeface="굴림" charset="-127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ea typeface="굴림" charset="-127"/>
              </a:endParaRPr>
            </a:p>
          </p:txBody>
        </p:sp>
      </p:grpSp>
      <p:sp>
        <p:nvSpPr>
          <p:cNvPr id="1331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bg2"/>
                </a:solidFill>
                <a:ea typeface="굴림" charset="-127"/>
              </a:defRPr>
            </a:lvl1pPr>
          </a:lstStyle>
          <a:p>
            <a:pPr>
              <a:defRPr/>
            </a:pPr>
            <a:fld id="{9E7FFFFA-FE9F-4325-BFAC-164CD577A301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2"/>
                </a:solidFill>
                <a:ea typeface="굴림" charset="-127"/>
              </a:defRPr>
            </a:lvl1pPr>
          </a:lstStyle>
          <a:p>
            <a:pPr>
              <a:defRPr/>
            </a:pPr>
            <a:fld id="{92BC487B-6733-4B98-A766-87FD9099B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ko-KR" altLang="ko-KR">
              <a:ea typeface="굴림" charset="-127"/>
            </a:endParaRP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ea typeface="굴림" charset="-127"/>
              </a:defRPr>
            </a:lvl1pPr>
          </a:lstStyle>
          <a:p>
            <a:pPr>
              <a:defRPr/>
            </a:pPr>
            <a:fld id="{7C4EEDC8-C4D9-4F37-870C-644BEDD5643A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ea typeface="굴림" charset="-127"/>
              </a:defRPr>
            </a:lvl1pPr>
          </a:lstStyle>
          <a:p>
            <a:pPr>
              <a:defRPr/>
            </a:pPr>
            <a:fld id="{8C511013-DC79-4E67-B2D8-E0EC027B99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53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864BA3-D1A1-4769-BBCD-48086CE0BB1F}" type="datetime1">
              <a:rPr lang="en-US" altLang="ko-KR"/>
              <a:pPr>
                <a:defRPr/>
              </a:pPr>
              <a:t>1/11/2012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EEB6B5-6B0A-41B7-A0FF-CF70DA431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Microsoft_Office_Excel_97-2003_____2.xls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Microsoft_Office_Excel_97-2003_____3.xls"/><Relationship Id="rId4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Microsoft_Office_Excel_97-2003_____4.xls"/><Relationship Id="rId4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8.png"/><Relationship Id="rId4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13.png"/><Relationship Id="rId4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7.bin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Microsoft_Office_Excel_97-2003_____5.xls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Microsoft_Office_Excel_97-2003_____6.xls"/><Relationship Id="rId4" Type="http://schemas.openxmlformats.org/officeDocument/2006/relationships/oleObject" Target="../embeddings/oleObject1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1.bin"/><Relationship Id="rId5" Type="http://schemas.openxmlformats.org/officeDocument/2006/relationships/oleObject" Target="../embeddings/oleObject190.bin"/><Relationship Id="rId4" Type="http://schemas.openxmlformats.org/officeDocument/2006/relationships/oleObject" Target="../embeddings/oleObject18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oleObject" Target="../embeddings/oleObject203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5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Relationship Id="rId14" Type="http://schemas.openxmlformats.org/officeDocument/2006/relationships/oleObject" Target="../embeddings/oleObject20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5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07.bin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6.bin"/><Relationship Id="rId9" Type="http://schemas.openxmlformats.org/officeDocument/2006/relationships/oleObject" Target="../embeddings/oleObject21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187.emf"/><Relationship Id="rId4" Type="http://schemas.openxmlformats.org/officeDocument/2006/relationships/oleObject" Target="../embeddings/oleObject2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23.bin"/><Relationship Id="rId5" Type="http://schemas.openxmlformats.org/officeDocument/2006/relationships/oleObject" Target="../embeddings/oleObject222.bin"/><Relationship Id="rId4" Type="http://schemas.openxmlformats.org/officeDocument/2006/relationships/oleObject" Target="../embeddings/oleObject22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4" Type="http://schemas.openxmlformats.org/officeDocument/2006/relationships/oleObject" Target="../embeddings/oleObject2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Microsoft_Office_Excel_97-2003_____1.xls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990600"/>
            <a:ext cx="7315200" cy="10668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Linear Regression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80ABE-F0CD-48A1-BDB2-C872CEB6C3CF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  <a:cs typeface="Times New Roman" pitchFamily="18" charset="0"/>
              </a:rPr>
              <a:t>Example 1 Results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3386138" y="279241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3386138" y="3448050"/>
            <a:ext cx="132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0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1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2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735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56388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4" name="Text Box 29"/>
          <p:cNvSpPr txBox="1">
            <a:spLocks noChangeArrowheads="1"/>
          </p:cNvSpPr>
          <p:nvPr/>
        </p:nvSpPr>
        <p:spPr bwMode="auto">
          <a:xfrm>
            <a:off x="838200" y="579120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Linear regression of Torque versus Angle data</a:t>
            </a:r>
            <a:endParaRPr lang="en-US" altLang="ko-KR" sz="1400" b="1">
              <a:ea typeface="굴림" charset="-127"/>
            </a:endParaRPr>
          </a:p>
        </p:txBody>
      </p:sp>
      <p:sp>
        <p:nvSpPr>
          <p:cNvPr id="57355" name="Text Box 30"/>
          <p:cNvSpPr txBox="1">
            <a:spLocks noChangeArrowheads="1"/>
          </p:cNvSpPr>
          <p:nvPr/>
        </p:nvSpPr>
        <p:spPr bwMode="auto">
          <a:xfrm>
            <a:off x="838200" y="1981200"/>
            <a:ext cx="685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Using linear regression, a trend line is found from the data</a:t>
            </a:r>
          </a:p>
        </p:txBody>
      </p:sp>
      <p:sp>
        <p:nvSpPr>
          <p:cNvPr id="57356" name="Text Box 31"/>
          <p:cNvSpPr txBox="1">
            <a:spLocks noChangeArrowheads="1"/>
          </p:cNvSpPr>
          <p:nvPr/>
        </p:nvSpPr>
        <p:spPr bwMode="auto">
          <a:xfrm>
            <a:off x="533400" y="6096000"/>
            <a:ext cx="838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Can you find the energy in the spring if it is twisted from 0 to 180 degrees?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Example 2</a:t>
            </a:r>
          </a:p>
        </p:txBody>
      </p:sp>
      <p:graphicFrame>
        <p:nvGraphicFramePr>
          <p:cNvPr id="364741" name="Group 197"/>
          <p:cNvGraphicFramePr>
            <a:graphicFrameLocks noGrp="1"/>
          </p:cNvGraphicFramePr>
          <p:nvPr>
            <p:ph sz="half" idx="1"/>
          </p:nvPr>
        </p:nvGraphicFramePr>
        <p:xfrm>
          <a:off x="838200" y="2514600"/>
          <a:ext cx="2286000" cy="3840480"/>
        </p:xfrm>
        <a:graphic>
          <a:graphicData uri="http://schemas.openxmlformats.org/drawingml/2006/table">
            <a:tbl>
              <a:tblPr/>
              <a:tblGrid>
                <a:gridCol w="1176338"/>
                <a:gridCol w="1109662"/>
              </a:tblGrid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Strain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Stress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(%)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(MPa)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0.183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306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612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0.5324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917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0.702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1223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0.867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1529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1.0244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1835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1.1774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2140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1.329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2446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1.479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2752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2767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2896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20" name="Object 191"/>
          <p:cNvGraphicFramePr>
            <a:graphicFrameLocks noChangeAspect="1"/>
          </p:cNvGraphicFramePr>
          <p:nvPr>
            <p:ph sz="half" idx="2"/>
          </p:nvPr>
        </p:nvGraphicFramePr>
        <p:xfrm>
          <a:off x="4000500" y="2971800"/>
          <a:ext cx="4341813" cy="3130550"/>
        </p:xfrm>
        <a:graphic>
          <a:graphicData uri="http://schemas.openxmlformats.org/presentationml/2006/ole">
            <p:oleObj spid="_x0000_s9220" name="Chart" r:id="rId4" imgW="3686175" imgH="2657475" progId="Excel.Sheet.8">
              <p:embed/>
            </p:oleObj>
          </a:graphicData>
        </a:graphic>
      </p:graphicFrame>
      <p:sp>
        <p:nvSpPr>
          <p:cNvPr id="9269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769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To find the longitudinal modulus of composite, the following data is collected.  Find the longitudinal modulus, </a:t>
            </a:r>
          </a:p>
        </p:txBody>
      </p:sp>
      <p:sp>
        <p:nvSpPr>
          <p:cNvPr id="9270" name="Text Box 178"/>
          <p:cNvSpPr txBox="1">
            <a:spLocks noChangeArrowheads="1"/>
          </p:cNvSpPr>
          <p:nvPr/>
        </p:nvSpPr>
        <p:spPr bwMode="auto">
          <a:xfrm>
            <a:off x="762000" y="22860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Table.</a:t>
            </a:r>
            <a:r>
              <a:rPr lang="en-US" altLang="ko-KR" sz="1400">
                <a:ea typeface="굴림" charset="-127"/>
              </a:rPr>
              <a:t> Stress vs. Strain data</a:t>
            </a:r>
            <a:endParaRPr lang="en-US" altLang="ko-KR" sz="1400" b="1">
              <a:ea typeface="굴림" charset="-127"/>
            </a:endParaRPr>
          </a:p>
        </p:txBody>
      </p:sp>
      <p:sp>
        <p:nvSpPr>
          <p:cNvPr id="9271" name="Rectangle 18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18" name="Object 179"/>
          <p:cNvGraphicFramePr>
            <a:graphicFrameLocks noChangeAspect="1"/>
          </p:cNvGraphicFramePr>
          <p:nvPr/>
        </p:nvGraphicFramePr>
        <p:xfrm>
          <a:off x="5257800" y="2057400"/>
          <a:ext cx="228600" cy="252413"/>
        </p:xfrm>
        <a:graphic>
          <a:graphicData uri="http://schemas.openxmlformats.org/presentationml/2006/ole">
            <p:oleObj spid="_x0000_s9218" name="Equation" r:id="rId5" imgW="152280" imgH="164880" progId="Equation.3">
              <p:embed/>
            </p:oleObj>
          </a:graphicData>
        </a:graphic>
      </p:graphicFrame>
      <p:sp>
        <p:nvSpPr>
          <p:cNvPr id="9272" name="Text Box 182"/>
          <p:cNvSpPr txBox="1">
            <a:spLocks noChangeArrowheads="1"/>
          </p:cNvSpPr>
          <p:nvPr/>
        </p:nvSpPr>
        <p:spPr bwMode="auto">
          <a:xfrm>
            <a:off x="5486400" y="19812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using the regression model</a:t>
            </a:r>
          </a:p>
        </p:txBody>
      </p:sp>
      <p:graphicFrame>
        <p:nvGraphicFramePr>
          <p:cNvPr id="9219" name="Object 184"/>
          <p:cNvGraphicFramePr>
            <a:graphicFrameLocks noChangeAspect="1"/>
          </p:cNvGraphicFramePr>
          <p:nvPr/>
        </p:nvGraphicFramePr>
        <p:xfrm>
          <a:off x="3733800" y="2362200"/>
          <a:ext cx="762000" cy="277813"/>
        </p:xfrm>
        <a:graphic>
          <a:graphicData uri="http://schemas.openxmlformats.org/presentationml/2006/ole">
            <p:oleObj spid="_x0000_s9219" name="Equation" r:id="rId6" imgW="494870" imgH="177646" progId="Equation.3">
              <p:embed/>
            </p:oleObj>
          </a:graphicData>
        </a:graphic>
      </p:graphicFrame>
      <p:sp>
        <p:nvSpPr>
          <p:cNvPr id="9273" name="Text Box 190"/>
          <p:cNvSpPr txBox="1">
            <a:spLocks noChangeArrowheads="1"/>
          </p:cNvSpPr>
          <p:nvPr/>
        </p:nvSpPr>
        <p:spPr bwMode="auto">
          <a:xfrm>
            <a:off x="4572000" y="22860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 the sum of the square of the </a:t>
            </a:r>
          </a:p>
        </p:txBody>
      </p:sp>
      <p:sp>
        <p:nvSpPr>
          <p:cNvPr id="9274" name="Text Box 198"/>
          <p:cNvSpPr txBox="1">
            <a:spLocks noChangeArrowheads="1"/>
          </p:cNvSpPr>
          <p:nvPr/>
        </p:nvSpPr>
        <p:spPr bwMode="auto">
          <a:xfrm>
            <a:off x="3657600" y="25908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residuals.</a:t>
            </a:r>
          </a:p>
        </p:txBody>
      </p:sp>
      <p:sp>
        <p:nvSpPr>
          <p:cNvPr id="9275" name="Text Box 199"/>
          <p:cNvSpPr txBox="1">
            <a:spLocks noChangeArrowheads="1"/>
          </p:cNvSpPr>
          <p:nvPr/>
        </p:nvSpPr>
        <p:spPr bwMode="auto">
          <a:xfrm>
            <a:off x="3657600" y="6019800"/>
            <a:ext cx="411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Data points for Stress vs. Strain data</a:t>
            </a:r>
            <a:endParaRPr lang="en-US" altLang="ko-KR" sz="1400" b="1">
              <a:ea typeface="굴림" charset="-127"/>
            </a:endParaRPr>
          </a:p>
        </p:txBody>
      </p:sp>
      <p:sp>
        <p:nvSpPr>
          <p:cNvPr id="9276" name="Rectangle 20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Example 2 cont.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296988" y="2438400"/>
          <a:ext cx="1292225" cy="352425"/>
        </p:xfrm>
        <a:graphic>
          <a:graphicData uri="http://schemas.openxmlformats.org/presentationml/2006/ole">
            <p:oleObj spid="_x0000_s10242" name="Equation" r:id="rId4" imgW="838200" imgH="228600" progId="Equation.3">
              <p:embed/>
            </p:oleObj>
          </a:graphicData>
        </a:graphic>
      </p:graphicFrame>
      <p:graphicFrame>
        <p:nvGraphicFramePr>
          <p:cNvPr id="10246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3962400" y="4495800"/>
          <a:ext cx="238125" cy="257175"/>
        </p:xfrm>
        <a:graphic>
          <a:graphicData uri="http://schemas.openxmlformats.org/presentationml/2006/ole">
            <p:oleObj spid="_x0000_s10246" name="Equation" r:id="rId5" imgW="152280" imgH="16488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Residual at each point is given by</a:t>
            </a: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762000" y="27432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 sum of the square of the residuals then is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1219200" y="3124200"/>
          <a:ext cx="1066800" cy="658813"/>
        </p:xfrm>
        <a:graphic>
          <a:graphicData uri="http://schemas.openxmlformats.org/presentationml/2006/ole">
            <p:oleObj spid="_x0000_s10243" name="Equation" r:id="rId6" imgW="698197" imgH="431613" progId="Equation.3">
              <p:embed/>
            </p:oleObj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4" name="Object 11"/>
          <p:cNvGraphicFramePr>
            <a:graphicFrameLocks noChangeAspect="1"/>
          </p:cNvGraphicFramePr>
          <p:nvPr/>
        </p:nvGraphicFramePr>
        <p:xfrm>
          <a:off x="1524000" y="3810000"/>
          <a:ext cx="1600200" cy="661988"/>
        </p:xfrm>
        <a:graphic>
          <a:graphicData uri="http://schemas.openxmlformats.org/presentationml/2006/ole">
            <p:oleObj spid="_x0000_s10244" name="Equation" r:id="rId7" imgW="1040948" imgH="431613" progId="Equation.3">
              <p:embed/>
            </p:oleObj>
          </a:graphicData>
        </a:graphic>
      </p:graphicFrame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5" name="Object 13"/>
          <p:cNvGraphicFramePr>
            <a:graphicFrameLocks noChangeAspect="1"/>
          </p:cNvGraphicFramePr>
          <p:nvPr/>
        </p:nvGraphicFramePr>
        <p:xfrm>
          <a:off x="1143000" y="4800600"/>
          <a:ext cx="2819400" cy="636588"/>
        </p:xfrm>
        <a:graphic>
          <a:graphicData uri="http://schemas.openxmlformats.org/presentationml/2006/ole">
            <p:oleObj spid="_x0000_s10245" name="Equation" r:id="rId8" imgW="1892300" imgH="431800" progId="Equation.3">
              <p:embed/>
            </p:oleObj>
          </a:graphicData>
        </a:graphic>
      </p:graphicFrame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838200" y="44196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Differentiate with respect to </a:t>
            </a: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7" name="Object 20"/>
          <p:cNvGraphicFramePr>
            <a:graphicFrameLocks noChangeAspect="1"/>
          </p:cNvGraphicFramePr>
          <p:nvPr/>
        </p:nvGraphicFramePr>
        <p:xfrm>
          <a:off x="2362200" y="5257800"/>
          <a:ext cx="1222375" cy="1295400"/>
        </p:xfrm>
        <a:graphic>
          <a:graphicData uri="http://schemas.openxmlformats.org/presentationml/2006/ole">
            <p:oleObj spid="_x0000_s10247" name="Equation" r:id="rId9" imgW="787400" imgH="838200" progId="Equation.3">
              <p:embed/>
            </p:oleObj>
          </a:graphicData>
        </a:graphic>
      </p:graphicFrame>
      <p:sp>
        <p:nvSpPr>
          <p:cNvPr id="10256" name="Text Box 22"/>
          <p:cNvSpPr txBox="1">
            <a:spLocks noChangeArrowheads="1"/>
          </p:cNvSpPr>
          <p:nvPr/>
        </p:nvSpPr>
        <p:spPr bwMode="auto">
          <a:xfrm>
            <a:off x="838200" y="56388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Therefore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Example 2 cont.</a:t>
            </a:r>
          </a:p>
        </p:txBody>
      </p:sp>
      <p:graphicFrame>
        <p:nvGraphicFramePr>
          <p:cNvPr id="378340" name="Group 484"/>
          <p:cNvGraphicFramePr>
            <a:graphicFrameLocks noGrp="1"/>
          </p:cNvGraphicFramePr>
          <p:nvPr>
            <p:ph type="tbl" idx="1"/>
          </p:nvPr>
        </p:nvGraphicFramePr>
        <p:xfrm>
          <a:off x="609600" y="2362200"/>
          <a:ext cx="4648200" cy="4207510"/>
        </p:xfrm>
        <a:graphic>
          <a:graphicData uri="http://schemas.openxmlformats.org/drawingml/2006/table">
            <a:tbl>
              <a:tblPr/>
              <a:tblGrid>
                <a:gridCol w="658813"/>
                <a:gridCol w="1017587"/>
                <a:gridCol w="1066800"/>
                <a:gridCol w="990600"/>
                <a:gridCol w="914400"/>
              </a:tblGrid>
              <a:tr h="1841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i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ε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σ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ε</a:t>
                      </a:r>
                      <a:r>
                        <a:rPr kumimoji="0" lang="en-US" altLang="ko-KR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εσ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1.8300x10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3.0600x10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3.3489x10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5.5998x10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3.6000x10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6.1200x10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1.2960x10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2.2032x10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5.3240x10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9.1700x10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2.8345x10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4.8821x10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7.0200x10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1.2230x10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4.9280x10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8.5855x10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8.6700x10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1.5290x10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7.5169x10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1.3256x10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1.0244x10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1.8350x10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1.0494x10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1.8798x10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1.1774x10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2.1400x10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1.3863x10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2.5196x10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1.3290x10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2.4460x10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1.7662x10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3.2507x10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1.4790x10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2.7520x10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2.1874x10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4.0702x10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1.5000x10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2.7670x10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2.2500x10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4.1505x10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1.5600x10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2.8960x10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2.4336x10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4.5178x10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1.2764x10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2.3337x10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5" name="Text Box 470"/>
          <p:cNvSpPr txBox="1">
            <a:spLocks noChangeArrowheads="1"/>
          </p:cNvSpPr>
          <p:nvPr/>
        </p:nvSpPr>
        <p:spPr bwMode="auto">
          <a:xfrm>
            <a:off x="533400" y="20574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Table.</a:t>
            </a:r>
            <a:r>
              <a:rPr lang="en-US" altLang="ko-KR" sz="1400">
                <a:ea typeface="굴림" charset="-127"/>
              </a:rPr>
              <a:t> Summation data for regression model</a:t>
            </a:r>
            <a:endParaRPr lang="en-US" altLang="ko-KR" sz="1400" b="1">
              <a:ea typeface="굴림" charset="-127"/>
            </a:endParaRPr>
          </a:p>
        </p:txBody>
      </p:sp>
      <p:graphicFrame>
        <p:nvGraphicFramePr>
          <p:cNvPr id="11266" name="Object 473"/>
          <p:cNvGraphicFramePr>
            <a:graphicFrameLocks noChangeAspect="1"/>
          </p:cNvGraphicFramePr>
          <p:nvPr/>
        </p:nvGraphicFramePr>
        <p:xfrm>
          <a:off x="762000" y="5943600"/>
          <a:ext cx="420688" cy="609600"/>
        </p:xfrm>
        <a:graphic>
          <a:graphicData uri="http://schemas.openxmlformats.org/presentationml/2006/ole">
            <p:oleObj spid="_x0000_s11266" name="Equation" r:id="rId4" imgW="291973" imgH="431613" progId="Equation.3">
              <p:embed/>
            </p:oleObj>
          </a:graphicData>
        </a:graphic>
      </p:graphicFrame>
      <p:sp>
        <p:nvSpPr>
          <p:cNvPr id="11366" name="Rectangle 48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67" name="Object 485"/>
          <p:cNvGraphicFramePr>
            <a:graphicFrameLocks noChangeAspect="1"/>
          </p:cNvGraphicFramePr>
          <p:nvPr/>
        </p:nvGraphicFramePr>
        <p:xfrm>
          <a:off x="5638800" y="2514600"/>
          <a:ext cx="2057400" cy="657225"/>
        </p:xfrm>
        <a:graphic>
          <a:graphicData uri="http://schemas.openxmlformats.org/presentationml/2006/ole">
            <p:oleObj spid="_x0000_s11267" name="Equation" r:id="rId5" imgW="1346200" imgH="431800" progId="Equation.3">
              <p:embed/>
            </p:oleObj>
          </a:graphicData>
        </a:graphic>
      </p:graphicFrame>
      <p:sp>
        <p:nvSpPr>
          <p:cNvPr id="11367" name="Text Box 487"/>
          <p:cNvSpPr txBox="1">
            <a:spLocks noChangeArrowheads="1"/>
          </p:cNvSpPr>
          <p:nvPr/>
        </p:nvSpPr>
        <p:spPr bwMode="auto">
          <a:xfrm>
            <a:off x="5486400" y="2133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With</a:t>
            </a:r>
          </a:p>
        </p:txBody>
      </p:sp>
      <p:sp>
        <p:nvSpPr>
          <p:cNvPr id="11368" name="Text Box 488"/>
          <p:cNvSpPr txBox="1">
            <a:spLocks noChangeArrowheads="1"/>
          </p:cNvSpPr>
          <p:nvPr/>
        </p:nvSpPr>
        <p:spPr bwMode="auto">
          <a:xfrm>
            <a:off x="5486400" y="3124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sp>
        <p:nvSpPr>
          <p:cNvPr id="11369" name="Rectangle 49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68" name="Object 489"/>
          <p:cNvGraphicFramePr>
            <a:graphicFrameLocks noChangeAspect="1"/>
          </p:cNvGraphicFramePr>
          <p:nvPr/>
        </p:nvGraphicFramePr>
        <p:xfrm>
          <a:off x="5638800" y="3505200"/>
          <a:ext cx="2174875" cy="657225"/>
        </p:xfrm>
        <a:graphic>
          <a:graphicData uri="http://schemas.openxmlformats.org/presentationml/2006/ole">
            <p:oleObj spid="_x0000_s11268" name="Equation" r:id="rId6" imgW="1422400" imgH="431800" progId="Equation.3">
              <p:embed/>
            </p:oleObj>
          </a:graphicData>
        </a:graphic>
      </p:graphicFrame>
      <p:sp>
        <p:nvSpPr>
          <p:cNvPr id="11370" name="Text Box 491"/>
          <p:cNvSpPr txBox="1">
            <a:spLocks noChangeArrowheads="1"/>
          </p:cNvSpPr>
          <p:nvPr/>
        </p:nvSpPr>
        <p:spPr bwMode="auto">
          <a:xfrm>
            <a:off x="5486400" y="4191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Using</a:t>
            </a:r>
          </a:p>
        </p:txBody>
      </p:sp>
      <p:sp>
        <p:nvSpPr>
          <p:cNvPr id="11371" name="Rectangle 49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69" name="Object 492"/>
          <p:cNvGraphicFramePr>
            <a:graphicFrameLocks noChangeAspect="1"/>
          </p:cNvGraphicFramePr>
          <p:nvPr/>
        </p:nvGraphicFramePr>
        <p:xfrm>
          <a:off x="6477000" y="4038600"/>
          <a:ext cx="1196975" cy="1300163"/>
        </p:xfrm>
        <a:graphic>
          <a:graphicData uri="http://schemas.openxmlformats.org/presentationml/2006/ole">
            <p:oleObj spid="_x0000_s11269" name="Equation" r:id="rId7" imgW="774364" imgH="837836" progId="Equation.3">
              <p:embed/>
            </p:oleObj>
          </a:graphicData>
        </a:graphic>
      </p:graphicFrame>
      <p:sp>
        <p:nvSpPr>
          <p:cNvPr id="11372" name="Rectangle 49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0" name="Object 494"/>
          <p:cNvGraphicFramePr>
            <a:graphicFrameLocks noChangeAspect="1"/>
          </p:cNvGraphicFramePr>
          <p:nvPr/>
        </p:nvGraphicFramePr>
        <p:xfrm>
          <a:off x="6705600" y="5334000"/>
          <a:ext cx="1524000" cy="644525"/>
        </p:xfrm>
        <a:graphic>
          <a:graphicData uri="http://schemas.openxmlformats.org/presentationml/2006/ole">
            <p:oleObj spid="_x0000_s11270" name="Equation" r:id="rId8" imgW="990600" imgH="419100" progId="Equation.3">
              <p:embed/>
            </p:oleObj>
          </a:graphicData>
        </a:graphic>
      </p:graphicFrame>
      <p:sp>
        <p:nvSpPr>
          <p:cNvPr id="11373" name="Rectangle 49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1" name="Object 496"/>
          <p:cNvGraphicFramePr>
            <a:graphicFrameLocks noChangeAspect="1"/>
          </p:cNvGraphicFramePr>
          <p:nvPr/>
        </p:nvGraphicFramePr>
        <p:xfrm>
          <a:off x="6705600" y="6096000"/>
          <a:ext cx="1362075" cy="301625"/>
        </p:xfrm>
        <a:graphic>
          <a:graphicData uri="http://schemas.openxmlformats.org/presentationml/2006/ole">
            <p:oleObj spid="_x0000_s11271" name="Equation" r:id="rId9" imgW="901309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Example 2 Results</a:t>
            </a:r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2514600" y="2133600"/>
          <a:ext cx="1333500" cy="274638"/>
        </p:xfrm>
        <a:graphic>
          <a:graphicData uri="http://schemas.openxmlformats.org/presentationml/2006/ole">
            <p:oleObj spid="_x0000_s12290" name="Equation" r:id="rId4" imgW="863280" imgH="177480" progId="Equation.3">
              <p:embed/>
            </p:oleObj>
          </a:graphicData>
        </a:graphic>
      </p:graphicFrame>
      <p:graphicFrame>
        <p:nvGraphicFramePr>
          <p:cNvPr id="12291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1295400" y="2667000"/>
          <a:ext cx="4519613" cy="3276600"/>
        </p:xfrm>
        <a:graphic>
          <a:graphicData uri="http://schemas.openxmlformats.org/presentationml/2006/ole">
            <p:oleObj spid="_x0000_s12291" name="Chart" r:id="rId5" imgW="4295851" imgH="3114561" progId="Excel.Sheet.8">
              <p:embed/>
            </p:oleObj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914400" y="2057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 equation 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914400" y="6019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Linear regression for Stress vs. Strain data</a:t>
            </a:r>
            <a:endParaRPr lang="en-US" altLang="ko-KR" sz="1400" b="1">
              <a:ea typeface="굴림" charset="-127"/>
            </a:endParaRPr>
          </a:p>
        </p:txBody>
      </p:sp>
      <p:sp>
        <p:nvSpPr>
          <p:cNvPr id="12297" name="Text Box 14"/>
          <p:cNvSpPr txBox="1">
            <a:spLocks noChangeArrowheads="1"/>
          </p:cNvSpPr>
          <p:nvPr/>
        </p:nvSpPr>
        <p:spPr bwMode="auto">
          <a:xfrm>
            <a:off x="3810000" y="20574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describes the data.</a:t>
            </a:r>
          </a:p>
        </p:txBody>
      </p:sp>
      <p:sp>
        <p:nvSpPr>
          <p:cNvPr id="12298" name="Line 20"/>
          <p:cNvSpPr>
            <a:spLocks noChangeShapeType="1"/>
          </p:cNvSpPr>
          <p:nvPr/>
        </p:nvSpPr>
        <p:spPr bwMode="auto">
          <a:xfrm flipV="1">
            <a:off x="2133600" y="3124200"/>
            <a:ext cx="3048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2743200" y="3581400"/>
          <a:ext cx="1295400" cy="273050"/>
        </p:xfrm>
        <a:graphic>
          <a:graphicData uri="http://schemas.openxmlformats.org/presentationml/2006/ole">
            <p:oleObj spid="_x0000_s12292" name="Equation" r:id="rId6" imgW="863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09600"/>
            <a:ext cx="7315200" cy="1066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Nonlinear Regression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Nonlinear Regression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962400" y="2514600"/>
          <a:ext cx="1049338" cy="384175"/>
        </p:xfrm>
        <a:graphic>
          <a:graphicData uri="http://schemas.openxmlformats.org/presentationml/2006/ole">
            <p:oleObj spid="_x0000_s114690" name="Equation" r:id="rId4" imgW="647640" imgH="22860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3048000"/>
          <a:ext cx="968375" cy="377825"/>
        </p:xfrm>
        <a:graphic>
          <a:graphicData uri="http://schemas.openxmlformats.org/presentationml/2006/ole">
            <p:oleObj spid="_x0000_s114691" name="Equation" r:id="rId5" imgW="609480" imgH="22860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572000" y="3429000"/>
          <a:ext cx="1211263" cy="725488"/>
        </p:xfrm>
        <a:graphic>
          <a:graphicData uri="http://schemas.openxmlformats.org/presentationml/2006/ole">
            <p:oleObj spid="_x0000_s114692" name="Equation" r:id="rId6" imgW="749160" imgH="431640" progId="Equation.3">
              <p:embed/>
            </p:oleObj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7526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Some popular nonlinear regression models: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1. Exponential model: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71600" y="30480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2. Power model: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71600" y="35814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3. Saturation growth model: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71600" y="41148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4. Polynomial model: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3810000" y="4114800"/>
          <a:ext cx="2501900" cy="390525"/>
        </p:xfrm>
        <a:graphic>
          <a:graphicData uri="http://schemas.openxmlformats.org/presentationml/2006/ole">
            <p:oleObj spid="_x0000_s114693" name="Equation" r:id="rId7" imgW="1523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Nonlinear Regression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886075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052638"/>
            <a:ext cx="5394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487738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100">
                <a:latin typeface="Times New Roman" pitchFamily="18" charset="0"/>
                <a:ea typeface="굴림" charset="-127"/>
              </a:rPr>
              <a:t> 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62000" y="2057400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Given </a:t>
            </a:r>
            <a:r>
              <a:rPr lang="en-US" altLang="ko-KR" sz="1900" i="1">
                <a:latin typeface="Tahoma" pitchFamily="34" charset="0"/>
                <a:ea typeface="굴림" charset="-127"/>
              </a:rPr>
              <a:t>n</a:t>
            </a:r>
            <a:r>
              <a:rPr lang="en-US" altLang="ko-KR" sz="1900">
                <a:latin typeface="Tahoma" pitchFamily="34" charset="0"/>
                <a:ea typeface="굴림" charset="-127"/>
              </a:rPr>
              <a:t> data points 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2971800" y="2057400"/>
          <a:ext cx="2897188" cy="381000"/>
        </p:xfrm>
        <a:graphic>
          <a:graphicData uri="http://schemas.openxmlformats.org/presentationml/2006/ole">
            <p:oleObj spid="_x0000_s115714" name="Equation" r:id="rId4" imgW="1586811" imgH="203112" progId="Equation.3">
              <p:embed/>
            </p:oleObj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867400" y="20574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best fit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7086600" y="2057400"/>
          <a:ext cx="1066800" cy="355600"/>
        </p:xfrm>
        <a:graphic>
          <a:graphicData uri="http://schemas.openxmlformats.org/presentationml/2006/ole">
            <p:oleObj spid="_x0000_s115715" name="Equation" r:id="rId5" imgW="596641" imgH="203112" progId="Equation.3">
              <p:embed/>
            </p:oleObj>
          </a:graphicData>
        </a:graphic>
      </p:graphicFrame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62000" y="2438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to the data, where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2895600" y="2438400"/>
          <a:ext cx="609600" cy="355600"/>
        </p:xfrm>
        <a:graphic>
          <a:graphicData uri="http://schemas.openxmlformats.org/presentationml/2006/ole">
            <p:oleObj spid="_x0000_s115716" name="Equation" r:id="rId6" imgW="342751" imgH="203112" progId="Equation.3">
              <p:embed/>
            </p:oleObj>
          </a:graphicData>
        </a:graphic>
      </p:graphicFrame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505200" y="24384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is a nonlinear function of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6324600" y="2514600"/>
          <a:ext cx="209550" cy="242888"/>
        </p:xfrm>
        <a:graphic>
          <a:graphicData uri="http://schemas.openxmlformats.org/presentationml/2006/ole">
            <p:oleObj spid="_x0000_s115717" name="Equation" r:id="rId7" imgW="126835" imgH="139518" progId="Equation.3">
              <p:embed/>
            </p:oleObj>
          </a:graphicData>
        </a:graphic>
      </p:graphicFrame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6477000" y="243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.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1447800" y="57150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Nonlinear regression model for discrete y vs. x data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209800" y="3048000"/>
            <a:ext cx="4052888" cy="2571750"/>
            <a:chOff x="1338" y="1901"/>
            <a:chExt cx="2553" cy="1620"/>
          </a:xfrm>
        </p:grpSpPr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1338" y="3444"/>
              <a:ext cx="25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 flipV="1">
              <a:off x="1412" y="1901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8" name="Freeform 38"/>
            <p:cNvSpPr>
              <a:spLocks/>
            </p:cNvSpPr>
            <p:nvPr/>
          </p:nvSpPr>
          <p:spPr bwMode="auto">
            <a:xfrm>
              <a:off x="1560" y="2210"/>
              <a:ext cx="2072" cy="1080"/>
            </a:xfrm>
            <a:custGeom>
              <a:avLst/>
              <a:gdLst/>
              <a:ahLst/>
              <a:cxnLst>
                <a:cxn ang="0">
                  <a:pos x="0" y="2520"/>
                </a:cxn>
                <a:cxn ang="0">
                  <a:pos x="360" y="1620"/>
                </a:cxn>
                <a:cxn ang="0">
                  <a:pos x="1260" y="900"/>
                </a:cxn>
                <a:cxn ang="0">
                  <a:pos x="2880" y="360"/>
                </a:cxn>
                <a:cxn ang="0">
                  <a:pos x="5040" y="0"/>
                </a:cxn>
              </a:cxnLst>
              <a:rect l="0" t="0" r="r" b="b"/>
              <a:pathLst>
                <a:path w="5040" h="2520">
                  <a:moveTo>
                    <a:pt x="0" y="2520"/>
                  </a:moveTo>
                  <a:cubicBezTo>
                    <a:pt x="75" y="2205"/>
                    <a:pt x="150" y="1890"/>
                    <a:pt x="360" y="1620"/>
                  </a:cubicBezTo>
                  <a:cubicBezTo>
                    <a:pt x="570" y="1350"/>
                    <a:pt x="840" y="1110"/>
                    <a:pt x="1260" y="900"/>
                  </a:cubicBezTo>
                  <a:cubicBezTo>
                    <a:pt x="1680" y="690"/>
                    <a:pt x="2250" y="510"/>
                    <a:pt x="2880" y="360"/>
                  </a:cubicBezTo>
                  <a:cubicBezTo>
                    <a:pt x="3510" y="210"/>
                    <a:pt x="4680" y="60"/>
                    <a:pt x="50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1678" y="3135"/>
              <a:ext cx="59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0" name="Oval 40"/>
            <p:cNvSpPr>
              <a:spLocks noChangeArrowheads="1"/>
            </p:cNvSpPr>
            <p:nvPr/>
          </p:nvSpPr>
          <p:spPr bwMode="auto">
            <a:xfrm>
              <a:off x="1900" y="2441"/>
              <a:ext cx="59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2492" y="2518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2" name="Oval 42"/>
            <p:cNvSpPr>
              <a:spLocks noChangeArrowheads="1"/>
            </p:cNvSpPr>
            <p:nvPr/>
          </p:nvSpPr>
          <p:spPr bwMode="auto">
            <a:xfrm>
              <a:off x="2788" y="2210"/>
              <a:ext cx="59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3158" y="2055"/>
              <a:ext cx="59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 flipH="1" flipV="1">
              <a:off x="2936" y="2364"/>
              <a:ext cx="296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41005" name="Object 45"/>
            <p:cNvGraphicFramePr>
              <a:graphicFrameLocks noChangeAspect="1"/>
            </p:cNvGraphicFramePr>
            <p:nvPr/>
          </p:nvGraphicFramePr>
          <p:xfrm>
            <a:off x="3285" y="2613"/>
            <a:ext cx="606" cy="223"/>
          </p:xfrm>
          <a:graphic>
            <a:graphicData uri="http://schemas.openxmlformats.org/presentationml/2006/ole">
              <p:oleObj spid="_x0000_s115718" name="Equation" r:id="rId8" imgW="583920" imgH="203040" progId="Equation.3">
                <p:embed/>
              </p:oleObj>
            </a:graphicData>
          </a:graphic>
        </p:graphicFrame>
        <p:graphicFrame>
          <p:nvGraphicFramePr>
            <p:cNvPr id="41006" name="Object 46"/>
            <p:cNvGraphicFramePr>
              <a:graphicFrameLocks noChangeAspect="1"/>
            </p:cNvGraphicFramePr>
            <p:nvPr/>
          </p:nvGraphicFramePr>
          <p:xfrm>
            <a:off x="3336" y="1929"/>
            <a:ext cx="452" cy="256"/>
          </p:xfrm>
          <a:graphic>
            <a:graphicData uri="http://schemas.openxmlformats.org/presentationml/2006/ole">
              <p:oleObj spid="_x0000_s115719" name="Equation" r:id="rId9" imgW="495000" imgH="266400" progId="Equation.3">
                <p:embed/>
              </p:oleObj>
            </a:graphicData>
          </a:graphic>
        </p:graphicFrame>
        <p:graphicFrame>
          <p:nvGraphicFramePr>
            <p:cNvPr id="41007" name="Object 47"/>
            <p:cNvGraphicFramePr>
              <a:graphicFrameLocks noChangeAspect="1"/>
            </p:cNvGraphicFramePr>
            <p:nvPr/>
          </p:nvGraphicFramePr>
          <p:xfrm>
            <a:off x="1456" y="3089"/>
            <a:ext cx="442" cy="266"/>
          </p:xfrm>
          <a:graphic>
            <a:graphicData uri="http://schemas.openxmlformats.org/presentationml/2006/ole">
              <p:oleObj spid="_x0000_s115720" name="Equation" r:id="rId10" imgW="457200" imgH="253800" progId="Equation.3">
                <p:embed/>
              </p:oleObj>
            </a:graphicData>
          </a:graphic>
        </p:graphicFrame>
        <p:graphicFrame>
          <p:nvGraphicFramePr>
            <p:cNvPr id="41008" name="Object 48"/>
            <p:cNvGraphicFramePr>
              <a:graphicFrameLocks noChangeAspect="1"/>
            </p:cNvGraphicFramePr>
            <p:nvPr/>
          </p:nvGraphicFramePr>
          <p:xfrm>
            <a:off x="1419" y="2350"/>
            <a:ext cx="471" cy="257"/>
          </p:xfrm>
          <a:graphic>
            <a:graphicData uri="http://schemas.openxmlformats.org/presentationml/2006/ole">
              <p:oleObj spid="_x0000_s115721" name="Equation" r:id="rId11" imgW="495000" imgH="253800" progId="Equation.3">
                <p:embed/>
              </p:oleObj>
            </a:graphicData>
          </a:graphic>
        </p:graphicFrame>
        <p:graphicFrame>
          <p:nvGraphicFramePr>
            <p:cNvPr id="41009" name="Object 49"/>
            <p:cNvGraphicFramePr>
              <a:graphicFrameLocks noChangeAspect="1"/>
            </p:cNvGraphicFramePr>
            <p:nvPr/>
          </p:nvGraphicFramePr>
          <p:xfrm>
            <a:off x="1822" y="2718"/>
            <a:ext cx="420" cy="260"/>
          </p:xfrm>
          <a:graphic>
            <a:graphicData uri="http://schemas.openxmlformats.org/presentationml/2006/ole">
              <p:oleObj spid="_x0000_s115722" name="Equation" r:id="rId12" imgW="457200" imgH="266400" progId="Equation.3">
                <p:embed/>
              </p:oleObj>
            </a:graphicData>
          </a:graphic>
        </p:graphicFrame>
        <p:sp>
          <p:nvSpPr>
            <p:cNvPr id="41010" name="Oval 50"/>
            <p:cNvSpPr>
              <a:spLocks noChangeArrowheads="1"/>
            </p:cNvSpPr>
            <p:nvPr/>
          </p:nvSpPr>
          <p:spPr bwMode="auto">
            <a:xfrm>
              <a:off x="2276" y="2823"/>
              <a:ext cx="60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2327" y="2507"/>
              <a:ext cx="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graphicFrame>
          <p:nvGraphicFramePr>
            <p:cNvPr id="41012" name="Object 52"/>
            <p:cNvGraphicFramePr>
              <a:graphicFrameLocks noChangeAspect="1"/>
            </p:cNvGraphicFramePr>
            <p:nvPr/>
          </p:nvGraphicFramePr>
          <p:xfrm>
            <a:off x="2680" y="2928"/>
            <a:ext cx="594" cy="265"/>
          </p:xfrm>
          <a:graphic>
            <a:graphicData uri="http://schemas.openxmlformats.org/presentationml/2006/ole">
              <p:oleObj spid="_x0000_s115723" name="Equation" r:id="rId13" imgW="634680" imgH="266400" progId="Equation.3">
                <p:embed/>
              </p:oleObj>
            </a:graphicData>
          </a:graphic>
        </p:graphicFrame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>
              <a:off x="2327" y="2665"/>
              <a:ext cx="34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>
              <a:off x="220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>
              <a:off x="2208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>
                <a:ea typeface="굴림" charset="-127"/>
              </a:rPr>
              <a:t>Regression</a:t>
            </a:r>
            <a:br>
              <a:rPr lang="en-US" altLang="ko-KR" sz="4800">
                <a:ea typeface="굴림" charset="-127"/>
              </a:rPr>
            </a:br>
            <a:r>
              <a:rPr lang="en-US" altLang="ko-KR" sz="4000">
                <a:ea typeface="굴림" charset="-127"/>
              </a:rPr>
              <a:t>Exponential Model: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Exponential Model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447800" y="1981200"/>
          <a:ext cx="3175000" cy="422275"/>
        </p:xfrm>
        <a:graphic>
          <a:graphicData uri="http://schemas.openxmlformats.org/presentationml/2006/ole">
            <p:oleObj spid="_x0000_s116738" name="Equation" r:id="rId4" imgW="1586811" imgH="203112" progId="Equation.3">
              <p:embed/>
            </p:oleObj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Given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0" y="2057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best fit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486400" y="2057400"/>
          <a:ext cx="881063" cy="401638"/>
        </p:xfrm>
        <a:graphic>
          <a:graphicData uri="http://schemas.openxmlformats.org/presentationml/2006/ole">
            <p:oleObj spid="_x0000_s116739" name="Equation" r:id="rId5" imgW="520560" imgH="228600" progId="Equation.3">
              <p:embed/>
            </p:oleObj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to the data.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524000" y="5257800"/>
            <a:ext cx="548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1900">
              <a:latin typeface="Tahoma" pitchFamily="34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524000" y="54864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Exponential model of nonlinear regression for y vs. x data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581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2590800"/>
            <a:ext cx="5943600" cy="3581400"/>
            <a:chOff x="816" y="1632"/>
            <a:chExt cx="3744" cy="2256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16" y="1632"/>
              <a:ext cx="3744" cy="2256"/>
              <a:chOff x="864" y="1632"/>
              <a:chExt cx="3552" cy="2160"/>
            </a:xfrm>
          </p:grpSpPr>
          <p:sp>
            <p:nvSpPr>
              <p:cNvPr id="45071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864" y="1632"/>
                <a:ext cx="3552" cy="2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1338" y="3252"/>
                <a:ext cx="25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 flipV="1">
                <a:off x="1412" y="1709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4" name="Freeform 18"/>
              <p:cNvSpPr>
                <a:spLocks/>
              </p:cNvSpPr>
              <p:nvPr/>
            </p:nvSpPr>
            <p:spPr bwMode="auto">
              <a:xfrm>
                <a:off x="1560" y="2018"/>
                <a:ext cx="2072" cy="1080"/>
              </a:xfrm>
              <a:custGeom>
                <a:avLst/>
                <a:gdLst/>
                <a:ahLst/>
                <a:cxnLst>
                  <a:cxn ang="0">
                    <a:pos x="0" y="2520"/>
                  </a:cxn>
                  <a:cxn ang="0">
                    <a:pos x="360" y="1620"/>
                  </a:cxn>
                  <a:cxn ang="0">
                    <a:pos x="1260" y="900"/>
                  </a:cxn>
                  <a:cxn ang="0">
                    <a:pos x="2880" y="360"/>
                  </a:cxn>
                  <a:cxn ang="0">
                    <a:pos x="5040" y="0"/>
                  </a:cxn>
                </a:cxnLst>
                <a:rect l="0" t="0" r="r" b="b"/>
                <a:pathLst>
                  <a:path w="5040" h="2520">
                    <a:moveTo>
                      <a:pt x="0" y="2520"/>
                    </a:moveTo>
                    <a:cubicBezTo>
                      <a:pt x="75" y="2205"/>
                      <a:pt x="150" y="1890"/>
                      <a:pt x="360" y="1620"/>
                    </a:cubicBezTo>
                    <a:cubicBezTo>
                      <a:pt x="570" y="1350"/>
                      <a:pt x="840" y="1110"/>
                      <a:pt x="1260" y="900"/>
                    </a:cubicBezTo>
                    <a:cubicBezTo>
                      <a:pt x="1680" y="690"/>
                      <a:pt x="2250" y="510"/>
                      <a:pt x="2880" y="360"/>
                    </a:cubicBezTo>
                    <a:cubicBezTo>
                      <a:pt x="3510" y="210"/>
                      <a:pt x="4680" y="60"/>
                      <a:pt x="504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5" name="Oval 19"/>
              <p:cNvSpPr>
                <a:spLocks noChangeArrowheads="1"/>
              </p:cNvSpPr>
              <p:nvPr/>
            </p:nvSpPr>
            <p:spPr bwMode="auto">
              <a:xfrm>
                <a:off x="1678" y="2943"/>
                <a:ext cx="59" cy="6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6" name="Oval 20"/>
              <p:cNvSpPr>
                <a:spLocks noChangeArrowheads="1"/>
              </p:cNvSpPr>
              <p:nvPr/>
            </p:nvSpPr>
            <p:spPr bwMode="auto">
              <a:xfrm>
                <a:off x="1900" y="2249"/>
                <a:ext cx="59" cy="6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7" name="Oval 21"/>
              <p:cNvSpPr>
                <a:spLocks noChangeArrowheads="1"/>
              </p:cNvSpPr>
              <p:nvPr/>
            </p:nvSpPr>
            <p:spPr bwMode="auto">
              <a:xfrm>
                <a:off x="2492" y="2326"/>
                <a:ext cx="60" cy="6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8" name="Oval 22"/>
              <p:cNvSpPr>
                <a:spLocks noChangeArrowheads="1"/>
              </p:cNvSpPr>
              <p:nvPr/>
            </p:nvSpPr>
            <p:spPr bwMode="auto">
              <a:xfrm>
                <a:off x="2788" y="2018"/>
                <a:ext cx="59" cy="6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79" name="Oval 23"/>
              <p:cNvSpPr>
                <a:spLocks noChangeArrowheads="1"/>
              </p:cNvSpPr>
              <p:nvPr/>
            </p:nvSpPr>
            <p:spPr bwMode="auto">
              <a:xfrm>
                <a:off x="3158" y="1863"/>
                <a:ext cx="59" cy="6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0" name="Line 24"/>
              <p:cNvSpPr>
                <a:spLocks noChangeShapeType="1"/>
              </p:cNvSpPr>
              <p:nvPr/>
            </p:nvSpPr>
            <p:spPr bwMode="auto">
              <a:xfrm flipH="1" flipV="1">
                <a:off x="2936" y="2172"/>
                <a:ext cx="296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45081" name="Object 25"/>
              <p:cNvGraphicFramePr>
                <a:graphicFrameLocks noChangeAspect="1"/>
              </p:cNvGraphicFramePr>
              <p:nvPr/>
            </p:nvGraphicFramePr>
            <p:xfrm>
              <a:off x="3318" y="2407"/>
              <a:ext cx="540" cy="251"/>
            </p:xfrm>
            <a:graphic>
              <a:graphicData uri="http://schemas.openxmlformats.org/presentationml/2006/ole">
                <p:oleObj spid="_x0000_s116740" name="Equation" r:id="rId6" imgW="520560" imgH="228600" progId="Equation.3">
                  <p:embed/>
                </p:oleObj>
              </a:graphicData>
            </a:graphic>
          </p:graphicFrame>
          <p:graphicFrame>
            <p:nvGraphicFramePr>
              <p:cNvPr id="45082" name="Object 26"/>
              <p:cNvGraphicFramePr>
                <a:graphicFrameLocks noChangeAspect="1"/>
              </p:cNvGraphicFramePr>
              <p:nvPr/>
            </p:nvGraphicFramePr>
            <p:xfrm>
              <a:off x="3336" y="1737"/>
              <a:ext cx="452" cy="256"/>
            </p:xfrm>
            <a:graphic>
              <a:graphicData uri="http://schemas.openxmlformats.org/presentationml/2006/ole">
                <p:oleObj spid="_x0000_s116741" name="Equation" r:id="rId7" imgW="495000" imgH="266400" progId="Equation.3">
                  <p:embed/>
                </p:oleObj>
              </a:graphicData>
            </a:graphic>
          </p:graphicFrame>
          <p:graphicFrame>
            <p:nvGraphicFramePr>
              <p:cNvPr id="45083" name="Object 27"/>
              <p:cNvGraphicFramePr>
                <a:graphicFrameLocks noChangeAspect="1"/>
              </p:cNvGraphicFramePr>
              <p:nvPr/>
            </p:nvGraphicFramePr>
            <p:xfrm>
              <a:off x="1469" y="2883"/>
              <a:ext cx="443" cy="268"/>
            </p:xfrm>
            <a:graphic>
              <a:graphicData uri="http://schemas.openxmlformats.org/presentationml/2006/ole">
                <p:oleObj spid="_x0000_s116742" name="Equation" r:id="rId8" imgW="457200" imgH="253800" progId="Equation.3">
                  <p:embed/>
                </p:oleObj>
              </a:graphicData>
            </a:graphic>
          </p:graphicFrame>
          <p:graphicFrame>
            <p:nvGraphicFramePr>
              <p:cNvPr id="45084" name="Object 28"/>
              <p:cNvGraphicFramePr>
                <a:graphicFrameLocks noChangeAspect="1"/>
              </p:cNvGraphicFramePr>
              <p:nvPr/>
            </p:nvGraphicFramePr>
            <p:xfrm>
              <a:off x="1419" y="2158"/>
              <a:ext cx="471" cy="257"/>
            </p:xfrm>
            <a:graphic>
              <a:graphicData uri="http://schemas.openxmlformats.org/presentationml/2006/ole">
                <p:oleObj spid="_x0000_s116743" name="Equation" r:id="rId9" imgW="495000" imgH="253800" progId="Equation.3">
                  <p:embed/>
                </p:oleObj>
              </a:graphicData>
            </a:graphic>
          </p:graphicFrame>
          <p:graphicFrame>
            <p:nvGraphicFramePr>
              <p:cNvPr id="45085" name="Object 29"/>
              <p:cNvGraphicFramePr>
                <a:graphicFrameLocks noChangeAspect="1"/>
              </p:cNvGraphicFramePr>
              <p:nvPr/>
            </p:nvGraphicFramePr>
            <p:xfrm>
              <a:off x="1822" y="2526"/>
              <a:ext cx="420" cy="260"/>
            </p:xfrm>
            <a:graphic>
              <a:graphicData uri="http://schemas.openxmlformats.org/presentationml/2006/ole">
                <p:oleObj spid="_x0000_s116744" name="Equation" r:id="rId10" imgW="457200" imgH="266400" progId="Equation.3">
                  <p:embed/>
                </p:oleObj>
              </a:graphicData>
            </a:graphic>
          </p:graphicFrame>
          <p:sp>
            <p:nvSpPr>
              <p:cNvPr id="45086" name="Oval 30"/>
              <p:cNvSpPr>
                <a:spLocks noChangeArrowheads="1"/>
              </p:cNvSpPr>
              <p:nvPr/>
            </p:nvSpPr>
            <p:spPr bwMode="auto">
              <a:xfrm>
                <a:off x="2276" y="2631"/>
                <a:ext cx="60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>
                <a:off x="2327" y="2315"/>
                <a:ext cx="0" cy="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  <p:graphicFrame>
            <p:nvGraphicFramePr>
              <p:cNvPr id="45088" name="Object 32"/>
              <p:cNvGraphicFramePr>
                <a:graphicFrameLocks noChangeAspect="1"/>
              </p:cNvGraphicFramePr>
              <p:nvPr/>
            </p:nvGraphicFramePr>
            <p:xfrm>
              <a:off x="2680" y="2736"/>
              <a:ext cx="594" cy="265"/>
            </p:xfrm>
            <a:graphic>
              <a:graphicData uri="http://schemas.openxmlformats.org/presentationml/2006/ole">
                <p:oleObj spid="_x0000_s116745" name="Equation" r:id="rId11" imgW="634680" imgH="266400" progId="Equation.3">
                  <p:embed/>
                </p:oleObj>
              </a:graphicData>
            </a:graphic>
          </p:graphicFrame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>
                <a:off x="2327" y="2473"/>
                <a:ext cx="34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>
              <a:off x="225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93038" cy="1143000"/>
          </a:xfrm>
        </p:spPr>
        <p:txBody>
          <a:bodyPr/>
          <a:lstStyle/>
          <a:p>
            <a:r>
              <a:rPr lang="en-US" altLang="ko-KR" sz="4000" smtClean="0">
                <a:ea typeface="굴림" charset="-127"/>
              </a:rPr>
              <a:t>What is Regression?</a:t>
            </a:r>
          </a:p>
        </p:txBody>
      </p:sp>
      <p:sp>
        <p:nvSpPr>
          <p:cNvPr id="1035" name="Rectangle 4"/>
          <p:cNvSpPr>
            <a:spLocks noChangeArrowheads="1"/>
          </p:cNvSpPr>
          <p:nvPr/>
        </p:nvSpPr>
        <p:spPr bwMode="auto">
          <a:xfrm>
            <a:off x="2886075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36" name="Rectangle 1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7" name="Rectangle 352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ko-KR" altLang="ko-KR">
              <a:latin typeface="Times New Roman" pitchFamily="18" charset="0"/>
            </a:endParaRPr>
          </a:p>
        </p:txBody>
      </p:sp>
      <p:sp>
        <p:nvSpPr>
          <p:cNvPr id="1038" name="Rectangle 353"/>
          <p:cNvSpPr>
            <a:spLocks noChangeArrowheads="1"/>
          </p:cNvSpPr>
          <p:nvPr/>
        </p:nvSpPr>
        <p:spPr bwMode="auto">
          <a:xfrm>
            <a:off x="0" y="2052638"/>
            <a:ext cx="5394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039" name="Rectangle 375"/>
          <p:cNvSpPr>
            <a:spLocks noChangeArrowheads="1"/>
          </p:cNvSpPr>
          <p:nvPr/>
        </p:nvSpPr>
        <p:spPr bwMode="auto">
          <a:xfrm>
            <a:off x="0" y="3487738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1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1040" name="Text Box 390"/>
          <p:cNvSpPr txBox="1">
            <a:spLocks noChangeArrowheads="1"/>
          </p:cNvSpPr>
          <p:nvPr/>
        </p:nvSpPr>
        <p:spPr bwMode="auto">
          <a:xfrm>
            <a:off x="762000" y="20574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What is regression?</a:t>
            </a:r>
            <a:r>
              <a:rPr lang="en-US" altLang="ko-KR" sz="1400">
                <a:ea typeface="굴림" charset="-127"/>
              </a:rPr>
              <a:t> </a:t>
            </a:r>
            <a:r>
              <a:rPr lang="en-US" altLang="ko-KR" sz="1900">
                <a:ea typeface="굴림" charset="-127"/>
              </a:rPr>
              <a:t>Given </a:t>
            </a:r>
            <a:r>
              <a:rPr lang="en-US" altLang="ko-KR" sz="1900" i="1">
                <a:ea typeface="굴림" charset="-127"/>
              </a:rPr>
              <a:t>n</a:t>
            </a:r>
            <a:r>
              <a:rPr lang="en-US" altLang="ko-KR" sz="1900">
                <a:ea typeface="굴림" charset="-127"/>
              </a:rPr>
              <a:t> data points </a:t>
            </a:r>
          </a:p>
        </p:txBody>
      </p:sp>
      <p:sp>
        <p:nvSpPr>
          <p:cNvPr id="1041" name="Rectangle 3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6" name="Object 392"/>
          <p:cNvGraphicFramePr>
            <a:graphicFrameLocks noChangeAspect="1"/>
          </p:cNvGraphicFramePr>
          <p:nvPr/>
        </p:nvGraphicFramePr>
        <p:xfrm>
          <a:off x="5105400" y="2057400"/>
          <a:ext cx="2897188" cy="381000"/>
        </p:xfrm>
        <a:graphic>
          <a:graphicData uri="http://schemas.openxmlformats.org/presentationml/2006/ole">
            <p:oleObj spid="_x0000_s1026" name="Equation" r:id="rId4" imgW="1586811" imgH="203112" progId="Equation.3">
              <p:embed/>
            </p:oleObj>
          </a:graphicData>
        </a:graphic>
      </p:graphicFrame>
      <p:sp>
        <p:nvSpPr>
          <p:cNvPr id="1042" name="Text Box 394"/>
          <p:cNvSpPr txBox="1">
            <a:spLocks noChangeArrowheads="1"/>
          </p:cNvSpPr>
          <p:nvPr/>
        </p:nvSpPr>
        <p:spPr bwMode="auto">
          <a:xfrm>
            <a:off x="762000" y="24384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best fit </a:t>
            </a:r>
          </a:p>
        </p:txBody>
      </p:sp>
      <p:sp>
        <p:nvSpPr>
          <p:cNvPr id="1043" name="Rectangle 3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7" name="Object 395"/>
          <p:cNvGraphicFramePr>
            <a:graphicFrameLocks noChangeAspect="1"/>
          </p:cNvGraphicFramePr>
          <p:nvPr/>
        </p:nvGraphicFramePr>
        <p:xfrm>
          <a:off x="1676400" y="2438400"/>
          <a:ext cx="1096963" cy="365125"/>
        </p:xfrm>
        <a:graphic>
          <a:graphicData uri="http://schemas.openxmlformats.org/presentationml/2006/ole">
            <p:oleObj spid="_x0000_s1027" name="Equation" r:id="rId5" imgW="596641" imgH="203112" progId="Equation.3">
              <p:embed/>
            </p:oleObj>
          </a:graphicData>
        </a:graphic>
      </p:graphicFrame>
      <p:sp>
        <p:nvSpPr>
          <p:cNvPr id="1044" name="Text Box 397"/>
          <p:cNvSpPr txBox="1">
            <a:spLocks noChangeArrowheads="1"/>
          </p:cNvSpPr>
          <p:nvPr/>
        </p:nvSpPr>
        <p:spPr bwMode="auto">
          <a:xfrm>
            <a:off x="2743200" y="2438400"/>
            <a:ext cx="533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to the data.  The best fit is generally based on</a:t>
            </a:r>
          </a:p>
        </p:txBody>
      </p:sp>
      <p:sp>
        <p:nvSpPr>
          <p:cNvPr id="1045" name="Text Box 398"/>
          <p:cNvSpPr txBox="1">
            <a:spLocks noChangeArrowheads="1"/>
          </p:cNvSpPr>
          <p:nvPr/>
        </p:nvSpPr>
        <p:spPr bwMode="auto">
          <a:xfrm>
            <a:off x="762000" y="28194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minimizing the sum of the square of the residuals, </a:t>
            </a:r>
          </a:p>
        </p:txBody>
      </p:sp>
      <p:sp>
        <p:nvSpPr>
          <p:cNvPr id="1046" name="Rectangle 40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8" name="Object 399"/>
          <p:cNvGraphicFramePr>
            <a:graphicFrameLocks noChangeAspect="1"/>
          </p:cNvGraphicFramePr>
          <p:nvPr/>
        </p:nvGraphicFramePr>
        <p:xfrm>
          <a:off x="6248400" y="2819400"/>
          <a:ext cx="292100" cy="361950"/>
        </p:xfrm>
        <a:graphic>
          <a:graphicData uri="http://schemas.openxmlformats.org/presentationml/2006/ole">
            <p:oleObj spid="_x0000_s1028" name="Equation" r:id="rId6" imgW="164880" imgH="177480" progId="Equation.3">
              <p:embed/>
            </p:oleObj>
          </a:graphicData>
        </a:graphic>
      </p:graphicFrame>
      <p:sp>
        <p:nvSpPr>
          <p:cNvPr id="1047" name="Text Box 401"/>
          <p:cNvSpPr txBox="1">
            <a:spLocks noChangeArrowheads="1"/>
          </p:cNvSpPr>
          <p:nvPr/>
        </p:nvSpPr>
        <p:spPr bwMode="auto">
          <a:xfrm>
            <a:off x="457200" y="35052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Residual at a point is </a:t>
            </a:r>
          </a:p>
        </p:txBody>
      </p:sp>
      <p:sp>
        <p:nvSpPr>
          <p:cNvPr id="1048" name="Rectangle 40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9" name="Object 402"/>
          <p:cNvGraphicFramePr>
            <a:graphicFrameLocks noChangeAspect="1"/>
          </p:cNvGraphicFramePr>
          <p:nvPr/>
        </p:nvGraphicFramePr>
        <p:xfrm>
          <a:off x="1143000" y="3962400"/>
          <a:ext cx="1790700" cy="365125"/>
        </p:xfrm>
        <a:graphic>
          <a:graphicData uri="http://schemas.openxmlformats.org/presentationml/2006/ole">
            <p:oleObj spid="_x0000_s1029" name="Equation" r:id="rId7" imgW="850680" imgH="203040" progId="Equation.3">
              <p:embed/>
            </p:oleObj>
          </a:graphicData>
        </a:graphic>
      </p:graphicFrame>
      <p:graphicFrame>
        <p:nvGraphicFramePr>
          <p:cNvPr id="1030" name="Object 404"/>
          <p:cNvGraphicFramePr>
            <a:graphicFrameLocks/>
          </p:cNvGraphicFramePr>
          <p:nvPr/>
        </p:nvGraphicFramePr>
        <p:xfrm>
          <a:off x="1066800" y="5105400"/>
          <a:ext cx="2514600" cy="838200"/>
        </p:xfrm>
        <a:graphic>
          <a:graphicData uri="http://schemas.openxmlformats.org/presentationml/2006/ole">
            <p:oleObj spid="_x0000_s1030" name="Equation" r:id="rId8" imgW="1231560" imgH="431640" progId="Equation.3">
              <p:embed/>
            </p:oleObj>
          </a:graphicData>
        </a:graphic>
      </p:graphicFrame>
      <p:grpSp>
        <p:nvGrpSpPr>
          <p:cNvPr id="1049" name="Group 430"/>
          <p:cNvGrpSpPr>
            <a:grpSpLocks noChangeAspect="1"/>
          </p:cNvGrpSpPr>
          <p:nvPr/>
        </p:nvGrpSpPr>
        <p:grpSpPr bwMode="auto">
          <a:xfrm>
            <a:off x="3657600" y="3352800"/>
            <a:ext cx="5486400" cy="3200400"/>
            <a:chOff x="2458" y="5290"/>
            <a:chExt cx="7200" cy="4320"/>
          </a:xfrm>
        </p:grpSpPr>
        <p:sp>
          <p:nvSpPr>
            <p:cNvPr id="1056" name="AutoShape 431"/>
            <p:cNvSpPr>
              <a:spLocks noChangeAspect="1" noChangeArrowheads="1"/>
            </p:cNvSpPr>
            <p:nvPr/>
          </p:nvSpPr>
          <p:spPr bwMode="auto">
            <a:xfrm>
              <a:off x="2458" y="5290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Line 432"/>
            <p:cNvSpPr>
              <a:spLocks noChangeShapeType="1"/>
            </p:cNvSpPr>
            <p:nvPr/>
          </p:nvSpPr>
          <p:spPr bwMode="auto">
            <a:xfrm>
              <a:off x="3418" y="8530"/>
              <a:ext cx="5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Line 433"/>
            <p:cNvSpPr>
              <a:spLocks noChangeShapeType="1"/>
            </p:cNvSpPr>
            <p:nvPr/>
          </p:nvSpPr>
          <p:spPr bwMode="auto">
            <a:xfrm flipV="1">
              <a:off x="3568" y="5444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434"/>
            <p:cNvSpPr>
              <a:spLocks/>
            </p:cNvSpPr>
            <p:nvPr/>
          </p:nvSpPr>
          <p:spPr bwMode="auto">
            <a:xfrm>
              <a:off x="3868" y="6061"/>
              <a:ext cx="4200" cy="2160"/>
            </a:xfrm>
            <a:custGeom>
              <a:avLst/>
              <a:gdLst>
                <a:gd name="T0" fmla="*/ 0 w 5040"/>
                <a:gd name="T1" fmla="*/ 2520 h 2520"/>
                <a:gd name="T2" fmla="*/ 360 w 5040"/>
                <a:gd name="T3" fmla="*/ 1620 h 2520"/>
                <a:gd name="T4" fmla="*/ 1260 w 5040"/>
                <a:gd name="T5" fmla="*/ 900 h 2520"/>
                <a:gd name="T6" fmla="*/ 2880 w 5040"/>
                <a:gd name="T7" fmla="*/ 360 h 2520"/>
                <a:gd name="T8" fmla="*/ 5040 w 5040"/>
                <a:gd name="T9" fmla="*/ 0 h 2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0"/>
                <a:gd name="T16" fmla="*/ 0 h 2520"/>
                <a:gd name="T17" fmla="*/ 5040 w 5040"/>
                <a:gd name="T18" fmla="*/ 2520 h 2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0" h="2520">
                  <a:moveTo>
                    <a:pt x="0" y="2520"/>
                  </a:moveTo>
                  <a:cubicBezTo>
                    <a:pt x="75" y="2205"/>
                    <a:pt x="150" y="1890"/>
                    <a:pt x="360" y="1620"/>
                  </a:cubicBezTo>
                  <a:cubicBezTo>
                    <a:pt x="570" y="1350"/>
                    <a:pt x="840" y="1110"/>
                    <a:pt x="1260" y="900"/>
                  </a:cubicBezTo>
                  <a:cubicBezTo>
                    <a:pt x="1680" y="690"/>
                    <a:pt x="2250" y="510"/>
                    <a:pt x="2880" y="360"/>
                  </a:cubicBezTo>
                  <a:cubicBezTo>
                    <a:pt x="3510" y="210"/>
                    <a:pt x="4680" y="60"/>
                    <a:pt x="50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Oval 435"/>
            <p:cNvSpPr>
              <a:spLocks noChangeArrowheads="1"/>
            </p:cNvSpPr>
            <p:nvPr/>
          </p:nvSpPr>
          <p:spPr bwMode="auto">
            <a:xfrm>
              <a:off x="4108" y="7913"/>
              <a:ext cx="120" cy="12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Oval 436"/>
            <p:cNvSpPr>
              <a:spLocks noChangeArrowheads="1"/>
            </p:cNvSpPr>
            <p:nvPr/>
          </p:nvSpPr>
          <p:spPr bwMode="auto">
            <a:xfrm>
              <a:off x="4558" y="6524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Oval 437"/>
            <p:cNvSpPr>
              <a:spLocks noChangeArrowheads="1"/>
            </p:cNvSpPr>
            <p:nvPr/>
          </p:nvSpPr>
          <p:spPr bwMode="auto">
            <a:xfrm>
              <a:off x="5758" y="6679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Oval 438"/>
            <p:cNvSpPr>
              <a:spLocks noChangeArrowheads="1"/>
            </p:cNvSpPr>
            <p:nvPr/>
          </p:nvSpPr>
          <p:spPr bwMode="auto">
            <a:xfrm>
              <a:off x="6358" y="6061"/>
              <a:ext cx="120" cy="12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Oval 439"/>
            <p:cNvSpPr>
              <a:spLocks noChangeArrowheads="1"/>
            </p:cNvSpPr>
            <p:nvPr/>
          </p:nvSpPr>
          <p:spPr bwMode="auto">
            <a:xfrm>
              <a:off x="7108" y="5753"/>
              <a:ext cx="120" cy="12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Line 440"/>
            <p:cNvSpPr>
              <a:spLocks noChangeShapeType="1"/>
            </p:cNvSpPr>
            <p:nvPr/>
          </p:nvSpPr>
          <p:spPr bwMode="auto">
            <a:xfrm flipH="1" flipV="1">
              <a:off x="6658" y="6370"/>
              <a:ext cx="60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50" name="Rectangle 44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1" name="Object 441"/>
          <p:cNvGraphicFramePr>
            <a:graphicFrameLocks noChangeAspect="1"/>
          </p:cNvGraphicFramePr>
          <p:nvPr/>
        </p:nvGraphicFramePr>
        <p:xfrm>
          <a:off x="4876800" y="5181600"/>
          <a:ext cx="746125" cy="339725"/>
        </p:xfrm>
        <a:graphic>
          <a:graphicData uri="http://schemas.openxmlformats.org/presentationml/2006/ole">
            <p:oleObj spid="_x0000_s1031" name="Equation" r:id="rId9" imgW="444240" imgH="203040" progId="Equation.3">
              <p:embed/>
            </p:oleObj>
          </a:graphicData>
        </a:graphic>
      </p:graphicFrame>
      <p:sp>
        <p:nvSpPr>
          <p:cNvPr id="1051" name="Rectangle 44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2" name="Object 443"/>
          <p:cNvGraphicFramePr>
            <a:graphicFrameLocks noChangeAspect="1"/>
          </p:cNvGraphicFramePr>
          <p:nvPr/>
        </p:nvGraphicFramePr>
        <p:xfrm>
          <a:off x="7162800" y="3581400"/>
          <a:ext cx="796925" cy="347663"/>
        </p:xfrm>
        <a:graphic>
          <a:graphicData uri="http://schemas.openxmlformats.org/presentationml/2006/ole">
            <p:oleObj spid="_x0000_s1032" name="Equation" r:id="rId10" imgW="457200" imgH="203040" progId="Equation.3">
              <p:embed/>
            </p:oleObj>
          </a:graphicData>
        </a:graphic>
      </p:graphicFrame>
      <p:sp>
        <p:nvSpPr>
          <p:cNvPr id="1052" name="Rectangle 44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3" name="Object 445"/>
          <p:cNvGraphicFramePr>
            <a:graphicFrameLocks noChangeAspect="1"/>
          </p:cNvGraphicFramePr>
          <p:nvPr/>
        </p:nvGraphicFramePr>
        <p:xfrm>
          <a:off x="7086600" y="4572000"/>
          <a:ext cx="990600" cy="330200"/>
        </p:xfrm>
        <a:graphic>
          <a:graphicData uri="http://schemas.openxmlformats.org/presentationml/2006/ole">
            <p:oleObj spid="_x0000_s1033" name="Equation" r:id="rId11" imgW="596641" imgH="203112" progId="Equation.3">
              <p:embed/>
            </p:oleObj>
          </a:graphicData>
        </a:graphic>
      </p:graphicFrame>
      <p:sp>
        <p:nvSpPr>
          <p:cNvPr id="1053" name="Text Box 447"/>
          <p:cNvSpPr txBox="1">
            <a:spLocks noChangeArrowheads="1"/>
          </p:cNvSpPr>
          <p:nvPr/>
        </p:nvSpPr>
        <p:spPr bwMode="auto">
          <a:xfrm>
            <a:off x="4114800" y="58674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Basic model for regression</a:t>
            </a:r>
            <a:endParaRPr lang="en-US" altLang="ko-KR" sz="1400" b="1">
              <a:ea typeface="굴림" charset="-127"/>
            </a:endParaRPr>
          </a:p>
        </p:txBody>
      </p:sp>
      <p:sp>
        <p:nvSpPr>
          <p:cNvPr id="1054" name="Text Box 449"/>
          <p:cNvSpPr txBox="1">
            <a:spLocks noChangeArrowheads="1"/>
          </p:cNvSpPr>
          <p:nvPr/>
        </p:nvSpPr>
        <p:spPr bwMode="auto">
          <a:xfrm>
            <a:off x="457200" y="48006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Sum of the square of the residuals </a:t>
            </a:r>
          </a:p>
        </p:txBody>
      </p:sp>
      <p:sp>
        <p:nvSpPr>
          <p:cNvPr id="1055" name="Text Box 450"/>
          <p:cNvSpPr txBox="1">
            <a:spLocks noChangeArrowheads="1"/>
          </p:cNvSpPr>
          <p:nvPr/>
        </p:nvSpPr>
        <p:spPr bwMode="auto">
          <a:xfrm>
            <a:off x="6477000" y="2819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922338" y="609600"/>
            <a:ext cx="8221662" cy="1143000"/>
          </a:xfrm>
        </p:spPr>
        <p:txBody>
          <a:bodyPr/>
          <a:lstStyle/>
          <a:p>
            <a:r>
              <a:rPr lang="en-US" altLang="ko-KR" sz="3600">
                <a:ea typeface="굴림" charset="-127"/>
              </a:rPr>
              <a:t>Finding constants of Exponential Model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143000" y="2514600"/>
          <a:ext cx="2743200" cy="1042988"/>
        </p:xfrm>
        <a:graphic>
          <a:graphicData uri="http://schemas.openxmlformats.org/presentationml/2006/ole">
            <p:oleObj spid="_x0000_s117762" name="Equation" r:id="rId4" imgW="1180800" imgH="431640" progId="Equation.3">
              <p:embed/>
            </p:oleObj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62000" y="2057400"/>
            <a:ext cx="579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The sum of the square of the residuals is defined as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962400" y="2743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Differentiate with respect to </a:t>
            </a:r>
            <a:r>
              <a:rPr lang="en-US" altLang="ko-KR" sz="1900" i="1" dirty="0">
                <a:latin typeface="Tahoma" pitchFamily="34" charset="0"/>
                <a:ea typeface="굴림" charset="-127"/>
              </a:rPr>
              <a:t>a </a:t>
            </a:r>
            <a:r>
              <a:rPr lang="en-US" altLang="ko-KR" sz="1900" dirty="0">
                <a:latin typeface="Tahoma" pitchFamily="34" charset="0"/>
                <a:ea typeface="굴림" charset="-127"/>
              </a:rPr>
              <a:t>and </a:t>
            </a:r>
            <a:r>
              <a:rPr lang="en-US" altLang="ko-KR" sz="1900" i="1" dirty="0">
                <a:latin typeface="Tahoma" pitchFamily="34" charset="0"/>
                <a:ea typeface="굴림" charset="-127"/>
              </a:rPr>
              <a:t>b</a:t>
            </a:r>
            <a:endParaRPr lang="en-US" altLang="ko-KR" sz="1900" dirty="0">
              <a:latin typeface="Tahoma" pitchFamily="34" charset="0"/>
              <a:ea typeface="굴림" charset="-127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295400" y="3505200"/>
          <a:ext cx="4800600" cy="1022350"/>
        </p:xfrm>
        <a:graphic>
          <a:graphicData uri="http://schemas.openxmlformats.org/presentationml/2006/ole">
            <p:oleObj spid="_x0000_s117763" name="Equation" r:id="rId5" imgW="2006600" imgH="431800" progId="Equation.3">
              <p:embed/>
            </p:oleObj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295400" y="4800600"/>
          <a:ext cx="5638800" cy="1098550"/>
        </p:xfrm>
        <a:graphic>
          <a:graphicData uri="http://schemas.openxmlformats.org/presentationml/2006/ole">
            <p:oleObj spid="_x0000_s117764" name="Equation" r:id="rId6" imgW="21971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229600" cy="1143000"/>
          </a:xfrm>
        </p:spPr>
        <p:txBody>
          <a:bodyPr/>
          <a:lstStyle/>
          <a:p>
            <a:r>
              <a:rPr lang="en-US" altLang="ko-KR" sz="3600">
                <a:ea typeface="굴림" charset="-127"/>
              </a:rPr>
              <a:t>Finding constants of Exponential Model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Rewriting the equations, we obtain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295400" y="2667000"/>
          <a:ext cx="4343400" cy="1171575"/>
        </p:xfrm>
        <a:graphic>
          <a:graphicData uri="http://schemas.openxmlformats.org/presentationml/2006/ole">
            <p:oleObj spid="_x0000_s118786" name="Equation" r:id="rId4" imgW="1587500" imgH="431800" progId="Equation.3">
              <p:embed/>
            </p:oleObj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71600" y="4114800"/>
          <a:ext cx="4191000" cy="1047750"/>
        </p:xfrm>
        <a:graphic>
          <a:graphicData uri="http://schemas.openxmlformats.org/presentationml/2006/ole">
            <p:oleObj spid="_x0000_s118787" name="Equation" r:id="rId5" imgW="1714500" imgH="431800" progId="Equation.3">
              <p:embed/>
            </p:oleObj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229600" cy="1143000"/>
          </a:xfrm>
        </p:spPr>
        <p:txBody>
          <a:bodyPr/>
          <a:lstStyle/>
          <a:p>
            <a:r>
              <a:rPr lang="en-US" altLang="ko-KR" sz="3600">
                <a:ea typeface="굴림" charset="-127"/>
              </a:rPr>
              <a:t>Finding constants of Exponential Model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62000" y="3505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Substituting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209800" y="3657600"/>
          <a:ext cx="209550" cy="241300"/>
        </p:xfrm>
        <a:graphic>
          <a:graphicData uri="http://schemas.openxmlformats.org/presentationml/2006/ole">
            <p:oleObj spid="_x0000_s119810" name="Equation" r:id="rId4" imgW="126720" imgH="139680" progId="Equation.3">
              <p:embed/>
            </p:oleObj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back into the previous equation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447800" y="3886200"/>
          <a:ext cx="3429000" cy="1319213"/>
        </p:xfrm>
        <a:graphic>
          <a:graphicData uri="http://schemas.openxmlformats.org/presentationml/2006/ole">
            <p:oleObj spid="_x0000_s119811" name="Equation" r:id="rId5" imgW="2184400" imgH="838200" progId="Equation.3">
              <p:embed/>
            </p:oleObj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09600" y="5638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The constant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2286000" y="5715000"/>
          <a:ext cx="207963" cy="304800"/>
        </p:xfrm>
        <a:graphic>
          <a:graphicData uri="http://schemas.openxmlformats.org/presentationml/2006/ole">
            <p:oleObj spid="_x0000_s119812" name="Equation" r:id="rId6" imgW="126720" imgH="177480" progId="Equation.3">
              <p:embed/>
            </p:oleObj>
          </a:graphicData>
        </a:graphic>
      </p:graphicFrame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438400" y="56388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can be found through numerical methods such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85800" y="5943600"/>
            <a:ext cx="541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as the bisection method or secant method.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85800" y="52578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Nonlinear equation in terms of 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4191000" y="5257800"/>
          <a:ext cx="207963" cy="304800"/>
        </p:xfrm>
        <a:graphic>
          <a:graphicData uri="http://schemas.openxmlformats.org/presentationml/2006/ole">
            <p:oleObj spid="_x0000_s119813" name="Equation" r:id="rId7" imgW="126720" imgH="177480" progId="Equation.3">
              <p:embed/>
            </p:oleObj>
          </a:graphicData>
        </a:graphic>
      </p:graphicFrame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447800" y="2286000"/>
          <a:ext cx="1203325" cy="1219200"/>
        </p:xfrm>
        <a:graphic>
          <a:graphicData uri="http://schemas.openxmlformats.org/presentationml/2006/ole">
            <p:oleObj spid="_x0000_s119814" name="Equation" r:id="rId8" imgW="825500" imgH="838200" progId="Equation.3">
              <p:embed/>
            </p:oleObj>
          </a:graphicData>
        </a:graphic>
      </p:graphicFrame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762000" y="19812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Solving the first equation for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191000" y="2133600"/>
          <a:ext cx="228600" cy="250825"/>
        </p:xfrm>
        <a:graphic>
          <a:graphicData uri="http://schemas.openxmlformats.org/presentationml/2006/ole">
            <p:oleObj spid="_x0000_s119815" name="Equation" r:id="rId9" imgW="126720" imgH="139680" progId="Equation.3">
              <p:embed/>
            </p:oleObj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191000" y="1981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yields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Exponential Model </a:t>
            </a:r>
          </a:p>
        </p:txBody>
      </p:sp>
      <p:graphicFrame>
        <p:nvGraphicFramePr>
          <p:cNvPr id="7208" name="Group 40"/>
          <p:cNvGraphicFramePr>
            <a:graphicFrameLocks noGrp="1"/>
          </p:cNvGraphicFramePr>
          <p:nvPr>
            <p:ph sz="half" idx="1"/>
          </p:nvPr>
        </p:nvGraphicFramePr>
        <p:xfrm>
          <a:off x="914400" y="2895600"/>
          <a:ext cx="7086600" cy="1177925"/>
        </p:xfrm>
        <a:graphic>
          <a:graphicData uri="http://schemas.openxmlformats.org/drawingml/2006/table">
            <a:tbl>
              <a:tblPr/>
              <a:tblGrid>
                <a:gridCol w="1071563"/>
                <a:gridCol w="1063625"/>
                <a:gridCol w="998537"/>
                <a:gridCol w="993775"/>
                <a:gridCol w="1000125"/>
                <a:gridCol w="998538"/>
                <a:gridCol w="960437"/>
              </a:tblGrid>
              <a:tr h="4222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t(hrs)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0.892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0.708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0.562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0.447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0.355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62000" y="19050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>
                <a:latin typeface="Tahoma" pitchFamily="34" charset="0"/>
                <a:ea typeface="굴림" charset="-127"/>
              </a:rPr>
              <a:t>Relative intensity of radiation of technetium 99m as a function of time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1066800" y="3429000"/>
          <a:ext cx="290513" cy="381000"/>
        </p:xfrm>
        <a:graphic>
          <a:graphicData uri="http://schemas.openxmlformats.org/presentationml/2006/ole">
            <p:oleObj spid="_x0000_s120834" name="Equation" r:id="rId4" imgW="126780" imgH="164814" progId="Equation.3">
              <p:embed/>
            </p:oleObj>
          </a:graphicData>
        </a:graphic>
      </p:graphicFrame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209" name="Object 41"/>
          <p:cNvGraphicFramePr>
            <a:graphicFrameLocks noChangeAspect="1"/>
          </p:cNvGraphicFramePr>
          <p:nvPr>
            <p:ph sz="half" idx="2"/>
          </p:nvPr>
        </p:nvGraphicFramePr>
        <p:xfrm>
          <a:off x="3581400" y="5257800"/>
          <a:ext cx="1524000" cy="662782"/>
        </p:xfrm>
        <a:graphic>
          <a:graphicData uri="http://schemas.openxmlformats.org/presentationml/2006/ole">
            <p:oleObj spid="_x0000_s120835" name="Equation" r:id="rId5" imgW="583947" imgH="253890" progId="Equation.3">
              <p:embed/>
            </p:oleObj>
          </a:graphicData>
        </a:graphic>
      </p:graphicFrame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914400" y="41910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 dirty="0">
                <a:latin typeface="Tahoma" pitchFamily="34" charset="0"/>
                <a:ea typeface="굴림" charset="-127"/>
              </a:rPr>
              <a:t>Best fit the data to an exponential model and find the </a:t>
            </a:r>
          </a:p>
          <a:p>
            <a:pPr algn="l"/>
            <a:r>
              <a:rPr lang="en-US" altLang="ko-KR" sz="2400" dirty="0">
                <a:latin typeface="Tahoma" pitchFamily="34" charset="0"/>
                <a:ea typeface="굴림" charset="-127"/>
              </a:rPr>
              <a:t>relative intensity of radiation of technetium 99m after 24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Example 1-Exponential Model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4130040"/>
          <a:ext cx="3886200" cy="822960"/>
        </p:xfrm>
        <a:graphic>
          <a:graphicData uri="http://schemas.openxmlformats.org/drawingml/2006/table">
            <a:tbl>
              <a:tblPr/>
              <a:tblGrid>
                <a:gridCol w="587375"/>
                <a:gridCol w="584200"/>
                <a:gridCol w="546100"/>
                <a:gridCol w="546100"/>
                <a:gridCol w="547688"/>
                <a:gridCol w="547687"/>
                <a:gridCol w="527050"/>
              </a:tblGrid>
              <a:tr h="2254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t(hrs)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0.892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0.708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0.562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0.447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0.355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62000" y="1600200"/>
            <a:ext cx="74676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dirty="0">
                <a:latin typeface="Tahoma" pitchFamily="34" charset="0"/>
                <a:ea typeface="굴림" charset="-127"/>
              </a:rPr>
              <a:t>Many patients get concerned when a test involves injection of a radioactive material.  For example for scanning a gallbladder, a few drops of Technetium-99m isotope is used.  Half of the techritium-99m would be gone in about </a:t>
            </a:r>
            <a:r>
              <a:rPr lang="en-US" altLang="ko-KR" sz="1600" i="1" dirty="0">
                <a:latin typeface="Tahoma" pitchFamily="34" charset="0"/>
                <a:ea typeface="굴림" charset="-127"/>
              </a:rPr>
              <a:t>6</a:t>
            </a:r>
            <a:r>
              <a:rPr lang="en-US" altLang="ko-KR" sz="1600" dirty="0">
                <a:latin typeface="Tahoma" pitchFamily="34" charset="0"/>
                <a:ea typeface="굴림" charset="-127"/>
              </a:rPr>
              <a:t> hours.  It, however, takes about </a:t>
            </a:r>
            <a:r>
              <a:rPr lang="en-US" altLang="ko-KR" sz="1600" i="1" dirty="0">
                <a:latin typeface="Tahoma" pitchFamily="34" charset="0"/>
                <a:ea typeface="굴림" charset="-127"/>
              </a:rPr>
              <a:t>24</a:t>
            </a:r>
            <a:r>
              <a:rPr lang="en-US" altLang="ko-KR" sz="1600" dirty="0">
                <a:latin typeface="Tahoma" pitchFamily="34" charset="0"/>
                <a:ea typeface="굴림" charset="-127"/>
              </a:rPr>
              <a:t> hours for the radiation levels to reach what we are exposed to in day-to-day activities.  Below is given the relative intensity of radiation as a function of time</a:t>
            </a:r>
            <a:r>
              <a:rPr lang="en-US" altLang="ko-KR" sz="1900" dirty="0">
                <a:latin typeface="Tahoma" pitchFamily="34" charset="0"/>
                <a:ea typeface="굴림" charset="-127"/>
              </a:rPr>
              <a:t>.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" y="3505200"/>
            <a:ext cx="495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굴림" charset="-127"/>
              </a:rPr>
              <a:t>Table.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Relative intensity of radiation as a function 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609600" y="4572000"/>
          <a:ext cx="209550" cy="274638"/>
        </p:xfrm>
        <a:graphic>
          <a:graphicData uri="http://schemas.openxmlformats.org/presentationml/2006/ole">
            <p:oleObj spid="_x0000_s121858" name="Equation" r:id="rId4" imgW="126780" imgH="164814" progId="Equation.3">
              <p:embed/>
            </p:oleObj>
          </a:graphicData>
        </a:graphic>
      </p:graphicFrame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990600" y="37338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of time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283" name="Object 35"/>
          <p:cNvGraphicFramePr>
            <a:graphicFrameLocks noChangeAspect="1"/>
          </p:cNvGraphicFramePr>
          <p:nvPr>
            <p:ph sz="half" idx="2"/>
          </p:nvPr>
        </p:nvGraphicFramePr>
        <p:xfrm>
          <a:off x="4572000" y="3276600"/>
          <a:ext cx="4343400" cy="2820987"/>
        </p:xfrm>
        <a:graphic>
          <a:graphicData uri="http://schemas.openxmlformats.org/presentationml/2006/ole">
            <p:oleObj spid="_x0000_s121859" name="차트" r:id="rId5" imgW="4210036" imgH="2733649" progId="Excel.Sheet.8">
              <p:embed/>
            </p:oleObj>
          </a:graphicData>
        </a:graphic>
      </p:graphicFrame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4343400" y="60960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Data points of relative radiation intensity vs. time</a:t>
            </a:r>
            <a:endParaRPr lang="en-US" altLang="ko-KR" sz="1400" b="1" dirty="0"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609600"/>
            <a:ext cx="8221662" cy="1143000"/>
          </a:xfrm>
        </p:spPr>
        <p:txBody>
          <a:bodyPr/>
          <a:lstStyle/>
          <a:p>
            <a:r>
              <a:rPr lang="en-US" altLang="ko-KR" sz="4000">
                <a:ea typeface="굴림" charset="-127"/>
              </a:rPr>
              <a:t>Example 1-Exponential Model cont.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Find: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24384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a) The value of the regression constants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096000" y="2514600"/>
          <a:ext cx="255588" cy="271463"/>
        </p:xfrm>
        <a:graphic>
          <a:graphicData uri="http://schemas.openxmlformats.org/presentationml/2006/ole">
            <p:oleObj spid="_x0000_s122882" name="Equation" r:id="rId4" imgW="152268" imgH="164957" progId="Equation.3">
              <p:embed/>
            </p:oleObj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858000" y="2514600"/>
          <a:ext cx="238125" cy="300038"/>
        </p:xfrm>
        <a:graphic>
          <a:graphicData uri="http://schemas.openxmlformats.org/presentationml/2006/ole">
            <p:oleObj spid="_x0000_s122883" name="Equation" r:id="rId5" imgW="139579" imgH="177646" progId="Equation.3">
              <p:embed/>
            </p:oleObj>
          </a:graphicData>
        </a:graphic>
      </p:graphicFrame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324600" y="243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676400" y="2819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b) The half-life of Technium-99m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676400" y="32004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c) Radiation intensity after 24 hours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838200" y="3581400"/>
            <a:ext cx="662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relative intensity is related to time by the equation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352800" y="4038600"/>
          <a:ext cx="914400" cy="404813"/>
        </p:xfrm>
        <a:graphic>
          <a:graphicData uri="http://schemas.openxmlformats.org/presentationml/2006/ole">
            <p:oleObj spid="_x0000_s122884" name="Equation" r:id="rId6" imgW="583947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ko-KR" sz="4000">
                <a:ea typeface="굴림" charset="-127"/>
              </a:rPr>
              <a:t>Plot of data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3" name="Picture 9" descr="rawdata_relative_intens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19200"/>
            <a:ext cx="6307138" cy="473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Constants of the Model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0" y="18288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dirty="0">
                <a:latin typeface="Tahoma" pitchFamily="34" charset="0"/>
                <a:ea typeface="굴림" charset="-127"/>
              </a:rPr>
              <a:t>The value of 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800" dirty="0">
                <a:latin typeface="Tahoma" pitchFamily="34" charset="0"/>
                <a:ea typeface="굴림" charset="-127"/>
              </a:rPr>
              <a:t>is found by solving the nonlinear equation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752600" y="2362200"/>
          <a:ext cx="5943600" cy="1958975"/>
        </p:xfrm>
        <a:graphic>
          <a:graphicData uri="http://schemas.openxmlformats.org/presentationml/2006/ole">
            <p:oleObj spid="_x0000_s123906" name="Equation" r:id="rId4" imgW="2540000" imgH="838200" progId="Equation.3">
              <p:embed/>
            </p:oleObj>
          </a:graphicData>
        </a:graphic>
      </p:graphicFrame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276600" y="4419600"/>
          <a:ext cx="1838325" cy="1905000"/>
        </p:xfrm>
        <a:graphic>
          <a:graphicData uri="http://schemas.openxmlformats.org/presentationml/2006/ole">
            <p:oleObj spid="_x0000_s123907" name="Equation" r:id="rId5" imgW="812447" imgH="837836" progId="Equation.3">
              <p:embed/>
            </p:oleObj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ph idx="1"/>
          </p:nvPr>
        </p:nvGraphicFramePr>
        <p:xfrm>
          <a:off x="3733800" y="1066800"/>
          <a:ext cx="1295400" cy="563563"/>
        </p:xfrm>
        <a:graphic>
          <a:graphicData uri="http://schemas.openxmlformats.org/presentationml/2006/ole">
            <p:oleObj spid="_x0000_s123908" name="Equation" r:id="rId6" imgW="583947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676400" y="457200"/>
          <a:ext cx="5562600" cy="1835150"/>
        </p:xfrm>
        <a:graphic>
          <a:graphicData uri="http://schemas.openxmlformats.org/presentationml/2006/ole">
            <p:oleObj spid="_x0000_s124930" name="Equation" r:id="rId4" imgW="2540000" imgH="838200" progId="Equation.3">
              <p:embed/>
            </p:oleObj>
          </a:graphicData>
        </a:graphic>
      </p:graphicFrame>
      <p:pic>
        <p:nvPicPr>
          <p:cNvPr id="17418" name="Picture 10" descr="flambdavslamb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2286000"/>
            <a:ext cx="4038600" cy="3028950"/>
          </a:xfrm>
          <a:prstGeom prst="rect">
            <a:avLst/>
          </a:prstGeom>
          <a:noFill/>
        </p:spPr>
      </p:pic>
      <p:graphicFrame>
        <p:nvGraphicFramePr>
          <p:cNvPr id="17508" name="Group 100"/>
          <p:cNvGraphicFramePr>
            <a:graphicFrameLocks noGrp="1"/>
          </p:cNvGraphicFramePr>
          <p:nvPr>
            <p:ph sz="half" idx="2"/>
          </p:nvPr>
        </p:nvGraphicFramePr>
        <p:xfrm>
          <a:off x="1143000" y="5562600"/>
          <a:ext cx="7162800" cy="914400"/>
        </p:xfrm>
        <a:graphic>
          <a:graphicData uri="http://schemas.openxmlformats.org/drawingml/2006/table">
            <a:tbl>
              <a:tblPr/>
              <a:tblGrid>
                <a:gridCol w="1222375"/>
                <a:gridCol w="987425"/>
                <a:gridCol w="990600"/>
                <a:gridCol w="990600"/>
                <a:gridCol w="990600"/>
                <a:gridCol w="990600"/>
                <a:gridCol w="9906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t (hrs)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1.000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0.892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0.708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0.562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0.447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cs typeface="Times New Roman" pitchFamily="18" charset="0"/>
                        </a:rPr>
                        <a:t>0.355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838200"/>
          <a:ext cx="5562600" cy="1835150"/>
        </p:xfrm>
        <a:graphic>
          <a:graphicData uri="http://schemas.openxmlformats.org/presentationml/2006/ole">
            <p:oleObj spid="_x0000_s125954" name="Equation" r:id="rId4" imgW="2540000" imgH="838200" progId="Equation.3">
              <p:embed/>
            </p:oleObj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457200"/>
            <a:ext cx="701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800" dirty="0" smtClean="0">
                <a:ea typeface="굴림" charset="-127"/>
              </a:rPr>
              <a:t>By solving the nonlinear equation</a:t>
            </a:r>
            <a:endParaRPr lang="en-US" altLang="ko-KR" sz="2800" dirty="0">
              <a:latin typeface="Tahoma" pitchFamily="34" charset="0"/>
              <a:ea typeface="굴림" charset="-127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6400800" y="1447800"/>
          <a:ext cx="2133600" cy="481330"/>
        </p:xfrm>
        <a:graphic>
          <a:graphicData uri="http://schemas.openxmlformats.org/presentationml/2006/ole">
            <p:oleObj spid="_x0000_s125955" name="Equation" r:id="rId5" imgW="787320" imgH="177480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800" dirty="0">
                <a:latin typeface="Tahoma" pitchFamily="34" charset="0"/>
                <a:ea typeface="굴림" charset="-127"/>
              </a:rPr>
              <a:t>The value of </a:t>
            </a:r>
            <a:r>
              <a:rPr lang="en-US" altLang="ko-KR" sz="2800" i="1" dirty="0">
                <a:latin typeface="Tahoma" pitchFamily="34" charset="0"/>
                <a:ea typeface="굴림" charset="-127"/>
              </a:rPr>
              <a:t>A</a:t>
            </a:r>
            <a:r>
              <a:rPr lang="en-US" altLang="ko-KR" sz="2800" dirty="0">
                <a:latin typeface="Tahoma" pitchFamily="34" charset="0"/>
                <a:ea typeface="굴림" charset="-127"/>
              </a:rPr>
              <a:t> can now be calculated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286000" y="3352800"/>
          <a:ext cx="1752600" cy="1772381"/>
        </p:xfrm>
        <a:graphic>
          <a:graphicData uri="http://schemas.openxmlformats.org/presentationml/2006/ole">
            <p:oleObj spid="_x0000_s125956" name="Equation" r:id="rId6" imgW="825500" imgH="838200" progId="Equation.3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191000" y="3962400"/>
          <a:ext cx="1550988" cy="463550"/>
        </p:xfrm>
        <a:graphic>
          <a:graphicData uri="http://schemas.openxmlformats.org/presentationml/2006/ole">
            <p:oleObj spid="_x0000_s125957" name="Equation" r:id="rId7" imgW="583920" imgH="177480" progId="Equation.3">
              <p:embed/>
            </p:oleObj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81000" y="51816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800" dirty="0">
                <a:latin typeface="Tahoma" pitchFamily="34" charset="0"/>
                <a:ea typeface="굴림" charset="-127"/>
              </a:rPr>
              <a:t>The exponential regression model then is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286000" y="5867400"/>
          <a:ext cx="3048000" cy="614561"/>
        </p:xfrm>
        <a:graphic>
          <a:graphicData uri="http://schemas.openxmlformats.org/presentationml/2006/ole">
            <p:oleObj spid="_x0000_s125958" name="Equation" r:id="rId8" imgW="1130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143000"/>
          </a:xfrm>
        </p:spPr>
        <p:txBody>
          <a:bodyPr/>
          <a:lstStyle/>
          <a:p>
            <a:r>
              <a:rPr lang="en-US" altLang="ko-KR" sz="4000" smtClean="0">
                <a:ea typeface="굴림" charset="-127"/>
              </a:rPr>
              <a:t>Linear Regression-Criterion</a:t>
            </a:r>
          </a:p>
        </p:txBody>
      </p:sp>
      <p:graphicFrame>
        <p:nvGraphicFramePr>
          <p:cNvPr id="2050" name="Object 73"/>
          <p:cNvGraphicFramePr>
            <a:graphicFrameLocks noChangeAspect="1"/>
          </p:cNvGraphicFramePr>
          <p:nvPr>
            <p:ph sz="half" idx="1"/>
          </p:nvPr>
        </p:nvGraphicFramePr>
        <p:xfrm>
          <a:off x="2973388" y="1828800"/>
          <a:ext cx="2874962" cy="365125"/>
        </p:xfrm>
        <a:graphic>
          <a:graphicData uri="http://schemas.openxmlformats.org/presentationml/2006/ole">
            <p:oleObj spid="_x0000_s2050" name="Equation" r:id="rId4" imgW="1600200" imgH="203040" progId="Equation.3">
              <p:embed/>
            </p:oleObj>
          </a:graphicData>
        </a:graphic>
      </p:graphicFrame>
      <p:sp>
        <p:nvSpPr>
          <p:cNvPr id="2062" name="Rectangle 4"/>
          <p:cNvSpPr>
            <a:spLocks noChangeArrowheads="1"/>
          </p:cNvSpPr>
          <p:nvPr/>
        </p:nvSpPr>
        <p:spPr bwMode="auto">
          <a:xfrm>
            <a:off x="285750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63" name="Rectangle 44"/>
          <p:cNvSpPr>
            <a:spLocks noChangeArrowheads="1"/>
          </p:cNvSpPr>
          <p:nvPr/>
        </p:nvSpPr>
        <p:spPr bwMode="auto">
          <a:xfrm>
            <a:off x="0" y="340677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064" name="Text Box 72"/>
          <p:cNvSpPr txBox="1">
            <a:spLocks noChangeArrowheads="1"/>
          </p:cNvSpPr>
          <p:nvPr/>
        </p:nvSpPr>
        <p:spPr bwMode="auto">
          <a:xfrm>
            <a:off x="685800" y="1828800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Given </a:t>
            </a:r>
            <a:r>
              <a:rPr lang="en-US" altLang="ko-KR" sz="1900" i="1">
                <a:ea typeface="굴림" charset="-127"/>
              </a:rPr>
              <a:t>n</a:t>
            </a:r>
            <a:r>
              <a:rPr lang="en-US" altLang="ko-KR" sz="1900">
                <a:ea typeface="굴림" charset="-127"/>
              </a:rPr>
              <a:t> data points</a:t>
            </a:r>
          </a:p>
        </p:txBody>
      </p:sp>
      <p:sp>
        <p:nvSpPr>
          <p:cNvPr id="2065" name="Text Box 75"/>
          <p:cNvSpPr txBox="1">
            <a:spLocks noChangeArrowheads="1"/>
          </p:cNvSpPr>
          <p:nvPr/>
        </p:nvSpPr>
        <p:spPr bwMode="auto">
          <a:xfrm>
            <a:off x="5867400" y="1828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best fit</a:t>
            </a:r>
          </a:p>
        </p:txBody>
      </p:sp>
      <p:graphicFrame>
        <p:nvGraphicFramePr>
          <p:cNvPr id="2051" name="Object 76"/>
          <p:cNvGraphicFramePr>
            <a:graphicFrameLocks noChangeAspect="1"/>
          </p:cNvGraphicFramePr>
          <p:nvPr/>
        </p:nvGraphicFramePr>
        <p:xfrm>
          <a:off x="6858000" y="1828800"/>
          <a:ext cx="1471613" cy="365125"/>
        </p:xfrm>
        <a:graphic>
          <a:graphicData uri="http://schemas.openxmlformats.org/presentationml/2006/ole">
            <p:oleObj spid="_x0000_s2051" name="Equation" r:id="rId5" imgW="787400" imgH="228600" progId="Equation.3">
              <p:embed/>
            </p:oleObj>
          </a:graphicData>
        </a:graphic>
      </p:graphicFrame>
      <p:sp>
        <p:nvSpPr>
          <p:cNvPr id="2066" name="Text Box 78"/>
          <p:cNvSpPr txBox="1">
            <a:spLocks noChangeArrowheads="1"/>
          </p:cNvSpPr>
          <p:nvPr/>
        </p:nvSpPr>
        <p:spPr bwMode="auto">
          <a:xfrm>
            <a:off x="762000" y="22098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to the data.</a:t>
            </a:r>
          </a:p>
        </p:txBody>
      </p:sp>
      <p:sp>
        <p:nvSpPr>
          <p:cNvPr id="2067" name="Text Box 79"/>
          <p:cNvSpPr txBox="1">
            <a:spLocks noChangeArrowheads="1"/>
          </p:cNvSpPr>
          <p:nvPr/>
        </p:nvSpPr>
        <p:spPr bwMode="auto">
          <a:xfrm>
            <a:off x="838200" y="6019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Does minimizing</a:t>
            </a:r>
          </a:p>
        </p:txBody>
      </p:sp>
      <p:graphicFrame>
        <p:nvGraphicFramePr>
          <p:cNvPr id="2052" name="Object 80"/>
          <p:cNvGraphicFramePr>
            <a:graphicFrameLocks noChangeAspect="1"/>
          </p:cNvGraphicFramePr>
          <p:nvPr/>
        </p:nvGraphicFramePr>
        <p:xfrm>
          <a:off x="2743200" y="5867400"/>
          <a:ext cx="838200" cy="746125"/>
        </p:xfrm>
        <a:graphic>
          <a:graphicData uri="http://schemas.openxmlformats.org/presentationml/2006/ole">
            <p:oleObj spid="_x0000_s2052" name="Equation" r:id="rId6" imgW="380835" imgH="431613" progId="Equation.3">
              <p:embed/>
            </p:oleObj>
          </a:graphicData>
        </a:graphic>
      </p:graphicFrame>
      <p:sp>
        <p:nvSpPr>
          <p:cNvPr id="2068" name="Text Box 82"/>
          <p:cNvSpPr txBox="1">
            <a:spLocks noChangeArrowheads="1"/>
          </p:cNvSpPr>
          <p:nvPr/>
        </p:nvSpPr>
        <p:spPr bwMode="auto">
          <a:xfrm>
            <a:off x="3505200" y="6019800"/>
            <a:ext cx="381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work as a criterion, where</a:t>
            </a:r>
          </a:p>
        </p:txBody>
      </p:sp>
      <p:sp>
        <p:nvSpPr>
          <p:cNvPr id="2069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53" name="Object 83"/>
          <p:cNvGraphicFramePr>
            <a:graphicFrameLocks noChangeAspect="1"/>
          </p:cNvGraphicFramePr>
          <p:nvPr/>
        </p:nvGraphicFramePr>
        <p:xfrm>
          <a:off x="6477000" y="6035675"/>
          <a:ext cx="2074863" cy="365125"/>
        </p:xfrm>
        <a:graphic>
          <a:graphicData uri="http://schemas.openxmlformats.org/presentationml/2006/ole">
            <p:oleObj spid="_x0000_s2053" name="Equation" r:id="rId7" imgW="1130040" imgH="203040" progId="Equation.3">
              <p:embed/>
            </p:oleObj>
          </a:graphicData>
        </a:graphic>
      </p:graphicFrame>
      <p:grpSp>
        <p:nvGrpSpPr>
          <p:cNvPr id="2070" name="Group 674"/>
          <p:cNvGrpSpPr>
            <a:grpSpLocks noChangeAspect="1"/>
          </p:cNvGrpSpPr>
          <p:nvPr/>
        </p:nvGrpSpPr>
        <p:grpSpPr bwMode="auto">
          <a:xfrm>
            <a:off x="1981200" y="2590800"/>
            <a:ext cx="5029200" cy="3079750"/>
            <a:chOff x="1620" y="1726"/>
            <a:chExt cx="8820" cy="5400"/>
          </a:xfrm>
        </p:grpSpPr>
        <p:sp>
          <p:nvSpPr>
            <p:cNvPr id="2072" name="AutoShape 675"/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3" name="Line 676"/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74" name="Group 677"/>
            <p:cNvGrpSpPr>
              <a:grpSpLocks/>
            </p:cNvGrpSpPr>
            <p:nvPr/>
          </p:nvGrpSpPr>
          <p:grpSpPr bwMode="auto">
            <a:xfrm>
              <a:off x="1620" y="1906"/>
              <a:ext cx="8640" cy="5145"/>
              <a:chOff x="1620" y="1981"/>
              <a:chExt cx="8640" cy="5145"/>
            </a:xfrm>
          </p:grpSpPr>
          <p:sp>
            <p:nvSpPr>
              <p:cNvPr id="2075" name="Line 678"/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6" name="Line 679"/>
              <p:cNvSpPr>
                <a:spLocks noChangeShapeType="1"/>
              </p:cNvSpPr>
              <p:nvPr/>
            </p:nvSpPr>
            <p:spPr bwMode="auto">
              <a:xfrm flipV="1">
                <a:off x="2340" y="2446"/>
                <a:ext cx="756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7" name="Line 680"/>
              <p:cNvSpPr>
                <a:spLocks noChangeShapeType="1"/>
              </p:cNvSpPr>
              <p:nvPr/>
            </p:nvSpPr>
            <p:spPr bwMode="auto">
              <a:xfrm flipH="1" flipV="1">
                <a:off x="5220" y="4966"/>
                <a:ext cx="108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" name="Text Box 681"/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altLang="ko-KR" sz="1200">
                    <a:latin typeface="Times New Roman" pitchFamily="18" charset="0"/>
                    <a:ea typeface="굴림" charset="-127"/>
                  </a:rPr>
                  <a:t>x</a:t>
                </a:r>
                <a:endParaRPr lang="en-US" altLang="ko-KR" sz="1900">
                  <a:ea typeface="굴림" charset="-127"/>
                </a:endParaRPr>
              </a:p>
            </p:txBody>
          </p:sp>
          <p:graphicFrame>
            <p:nvGraphicFramePr>
              <p:cNvPr id="2054" name="Object 682"/>
              <p:cNvGraphicFramePr>
                <a:graphicFrameLocks noChangeAspect="1"/>
              </p:cNvGraphicFramePr>
              <p:nvPr/>
            </p:nvGraphicFramePr>
            <p:xfrm>
              <a:off x="6480" y="6120"/>
              <a:ext cx="1246" cy="360"/>
            </p:xfrm>
            <a:graphic>
              <a:graphicData uri="http://schemas.openxmlformats.org/presentationml/2006/ole">
                <p:oleObj spid="_x0000_s2054" name="Equation" r:id="rId8" imgW="1066680" imgH="266400" progId="Equation.3">
                  <p:embed/>
                </p:oleObj>
              </a:graphicData>
            </a:graphic>
          </p:graphicFrame>
          <p:graphicFrame>
            <p:nvGraphicFramePr>
              <p:cNvPr id="2055" name="Object 683"/>
              <p:cNvGraphicFramePr>
                <a:graphicFrameLocks noChangeAspect="1"/>
              </p:cNvGraphicFramePr>
              <p:nvPr/>
            </p:nvGraphicFramePr>
            <p:xfrm>
              <a:off x="3240" y="6226"/>
              <a:ext cx="570" cy="340"/>
            </p:xfrm>
            <a:graphic>
              <a:graphicData uri="http://schemas.openxmlformats.org/presentationml/2006/ole">
                <p:oleObj spid="_x0000_s2055" name="Equation" r:id="rId9" imgW="342720" imgH="253800" progId="Equation.3">
                  <p:embed/>
                </p:oleObj>
              </a:graphicData>
            </a:graphic>
          </p:graphicFrame>
          <p:graphicFrame>
            <p:nvGraphicFramePr>
              <p:cNvPr id="2056" name="Object 684"/>
              <p:cNvGraphicFramePr>
                <a:graphicFrameLocks noChangeAspect="1"/>
              </p:cNvGraphicFramePr>
              <p:nvPr/>
            </p:nvGraphicFramePr>
            <p:xfrm>
              <a:off x="3930" y="4591"/>
              <a:ext cx="634" cy="340"/>
            </p:xfrm>
            <a:graphic>
              <a:graphicData uri="http://schemas.openxmlformats.org/presentationml/2006/ole">
                <p:oleObj spid="_x0000_s2056" name="Equation" r:id="rId10" imgW="368280" imgH="253800" progId="Equation.3">
                  <p:embed/>
                </p:oleObj>
              </a:graphicData>
            </a:graphic>
          </p:graphicFrame>
          <p:graphicFrame>
            <p:nvGraphicFramePr>
              <p:cNvPr id="2057" name="Object 685"/>
              <p:cNvGraphicFramePr>
                <a:graphicFrameLocks noChangeAspect="1"/>
              </p:cNvGraphicFramePr>
              <p:nvPr/>
            </p:nvGraphicFramePr>
            <p:xfrm>
              <a:off x="6120" y="4786"/>
              <a:ext cx="612" cy="360"/>
            </p:xfrm>
            <a:graphic>
              <a:graphicData uri="http://schemas.openxmlformats.org/presentationml/2006/ole">
                <p:oleObj spid="_x0000_s2057" name="Equation" r:id="rId11" imgW="355320" imgH="266400" progId="Equation.3">
                  <p:embed/>
                </p:oleObj>
              </a:graphicData>
            </a:graphic>
          </p:graphicFrame>
          <p:graphicFrame>
            <p:nvGraphicFramePr>
              <p:cNvPr id="2058" name="Object 686"/>
              <p:cNvGraphicFramePr>
                <a:graphicFrameLocks noChangeAspect="1"/>
              </p:cNvGraphicFramePr>
              <p:nvPr/>
            </p:nvGraphicFramePr>
            <p:xfrm>
              <a:off x="9540" y="3346"/>
              <a:ext cx="634" cy="360"/>
            </p:xfrm>
            <a:graphic>
              <a:graphicData uri="http://schemas.openxmlformats.org/presentationml/2006/ole">
                <p:oleObj spid="_x0000_s2058" name="Equation" r:id="rId12" imgW="380880" imgH="266400" progId="Equation.3">
                  <p:embed/>
                </p:oleObj>
              </a:graphicData>
            </a:graphic>
          </p:graphicFrame>
          <p:graphicFrame>
            <p:nvGraphicFramePr>
              <p:cNvPr id="2059" name="Object 687"/>
              <p:cNvGraphicFramePr>
                <a:graphicFrameLocks noChangeAspect="1"/>
              </p:cNvGraphicFramePr>
              <p:nvPr/>
            </p:nvGraphicFramePr>
            <p:xfrm>
              <a:off x="6840" y="2626"/>
              <a:ext cx="571" cy="360"/>
            </p:xfrm>
            <a:graphic>
              <a:graphicData uri="http://schemas.openxmlformats.org/presentationml/2006/ole">
                <p:oleObj spid="_x0000_s2059" name="Equation" r:id="rId13" imgW="330120" imgH="266400" progId="Equation.3">
                  <p:embed/>
                </p:oleObj>
              </a:graphicData>
            </a:graphic>
          </p:graphicFrame>
          <p:sp>
            <p:nvSpPr>
              <p:cNvPr id="2079" name="Line 688"/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2060" name="Object 689"/>
              <p:cNvGraphicFramePr>
                <a:graphicFrameLocks noChangeAspect="1"/>
              </p:cNvGraphicFramePr>
              <p:nvPr/>
            </p:nvGraphicFramePr>
            <p:xfrm>
              <a:off x="5220" y="3346"/>
              <a:ext cx="1859" cy="360"/>
            </p:xfrm>
            <a:graphic>
              <a:graphicData uri="http://schemas.openxmlformats.org/presentationml/2006/ole">
                <p:oleObj spid="_x0000_s2060" name="Equation" r:id="rId14" imgW="1066680" imgH="266400" progId="Equation.3">
                  <p:embed/>
                </p:oleObj>
              </a:graphicData>
            </a:graphic>
          </p:graphicFrame>
          <p:sp>
            <p:nvSpPr>
              <p:cNvPr id="2080" name="Text Box 690"/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altLang="ko-KR" sz="1200">
                    <a:latin typeface="Times New Roman" pitchFamily="18" charset="0"/>
                    <a:ea typeface="굴림" charset="-127"/>
                  </a:rPr>
                  <a:t>y</a:t>
                </a:r>
                <a:endParaRPr lang="en-US" altLang="ko-KR" sz="1900">
                  <a:ea typeface="굴림" charset="-127"/>
                </a:endParaRPr>
              </a:p>
            </p:txBody>
          </p:sp>
          <p:sp>
            <p:nvSpPr>
              <p:cNvPr id="2081" name="Oval 691"/>
              <p:cNvSpPr>
                <a:spLocks noChangeArrowheads="1"/>
              </p:cNvSpPr>
              <p:nvPr/>
            </p:nvSpPr>
            <p:spPr bwMode="auto">
              <a:xfrm>
                <a:off x="3420" y="604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2" name="Oval 692"/>
              <p:cNvSpPr>
                <a:spLocks noChangeArrowheads="1"/>
              </p:cNvSpPr>
              <p:nvPr/>
            </p:nvSpPr>
            <p:spPr bwMode="auto">
              <a:xfrm>
                <a:off x="6300" y="442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3" name="Oval 693"/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4" name="Oval 694"/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5" name="Oval 695"/>
              <p:cNvSpPr>
                <a:spLocks noChangeArrowheads="1"/>
              </p:cNvSpPr>
              <p:nvPr/>
            </p:nvSpPr>
            <p:spPr bwMode="auto">
              <a:xfrm>
                <a:off x="4155" y="496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6" name="Line 696"/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7" name="Line 697"/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071" name="Text Box 698"/>
          <p:cNvSpPr txBox="1">
            <a:spLocks noChangeArrowheads="1"/>
          </p:cNvSpPr>
          <p:nvPr/>
        </p:nvSpPr>
        <p:spPr bwMode="auto">
          <a:xfrm>
            <a:off x="990600" y="5562600"/>
            <a:ext cx="670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Linear regression of y vs. x data showing residuals at a typical point, </a:t>
            </a:r>
            <a:r>
              <a:rPr lang="en-US" altLang="ko-KR" sz="1400" i="1">
                <a:ea typeface="굴림" charset="-127"/>
              </a:rPr>
              <a:t>x</a:t>
            </a:r>
            <a:r>
              <a:rPr lang="en-US" altLang="ko-KR" sz="1400" i="1" baseline="-25000">
                <a:ea typeface="굴림" charset="-127"/>
              </a:rPr>
              <a:t>i </a:t>
            </a:r>
            <a:r>
              <a:rPr lang="en-US" altLang="ko-KR" sz="1400">
                <a:ea typeface="굴림" charset="-127"/>
              </a:rPr>
              <a:t>.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Plot of data and regression curve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>
            <p:ph idx="1"/>
          </p:nvPr>
        </p:nvGraphicFramePr>
        <p:xfrm>
          <a:off x="3581400" y="2286000"/>
          <a:ext cx="3124200" cy="631825"/>
        </p:xfrm>
        <a:graphic>
          <a:graphicData uri="http://schemas.openxmlformats.org/presentationml/2006/ole">
            <p:oleObj spid="_x0000_s128002" name="Equation" r:id="rId4" imgW="1130040" imgH="228600" progId="Equation.3">
              <p:embed/>
            </p:oleObj>
          </a:graphicData>
        </a:graphic>
      </p:graphicFrame>
      <p:pic>
        <p:nvPicPr>
          <p:cNvPr id="14353" name="Picture 17" descr="relative_intensi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371600"/>
            <a:ext cx="6002338" cy="450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45463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Relative Intensity After 24 hrs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ahoma" pitchFamily="34" charset="0"/>
                <a:ea typeface="굴림" charset="-127"/>
              </a:rPr>
              <a:t>The relative intensity of radiation after 24 hours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286000" y="2514600"/>
          <a:ext cx="3733800" cy="631285"/>
        </p:xfrm>
        <a:graphic>
          <a:graphicData uri="http://schemas.openxmlformats.org/presentationml/2006/ole">
            <p:oleObj spid="_x0000_s129026" name="Equation" r:id="rId4" imgW="1346040" imgH="228600" progId="Equation.3">
              <p:embed/>
            </p:oleObj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90800" y="3200400"/>
          <a:ext cx="2590800" cy="543123"/>
        </p:xfrm>
        <a:graphic>
          <a:graphicData uri="http://schemas.openxmlformats.org/presentationml/2006/ole">
            <p:oleObj spid="_x0000_s129027" name="Equation" r:id="rId5" imgW="952200" imgH="203040" progId="Equation.3">
              <p:embed/>
            </p:oleObj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914400" y="4267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latin typeface="Tahoma" pitchFamily="34" charset="0"/>
                <a:ea typeface="굴림" charset="-127"/>
              </a:rPr>
              <a:t>This result implies that only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029200" y="4114800"/>
          <a:ext cx="3136900" cy="742950"/>
        </p:xfrm>
        <a:graphic>
          <a:graphicData uri="http://schemas.openxmlformats.org/presentationml/2006/ole">
            <p:oleObj spid="_x0000_s129028" name="Equation" r:id="rId6" imgW="1765080" imgH="419040" progId="Equation.3">
              <p:embed/>
            </p:oleObj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90600" y="5029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ahoma" pitchFamily="34" charset="0"/>
                <a:ea typeface="굴림" charset="-127"/>
              </a:rPr>
              <a:t>radioactive intensity is left after 24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Homework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0866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dirty="0">
                <a:ea typeface="굴림" charset="-127"/>
              </a:rPr>
              <a:t>What is the half-life of technetium 99m isotope?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ko-KR" dirty="0">
              <a:ea typeface="굴림" charset="-127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dirty="0">
                <a:ea typeface="굴림" charset="-127"/>
              </a:rPr>
              <a:t>Compare the constants of this regression model with the one where the data is transformed.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ko-KR" dirty="0">
              <a:ea typeface="굴림" charset="-127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ko-KR" dirty="0">
                <a:ea typeface="굴림" charset="-127"/>
              </a:rPr>
              <a:t>Write a program in the language of your choice to find the constants of the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Polynomial Model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524000" y="2133600"/>
          <a:ext cx="3182937" cy="422275"/>
        </p:xfrm>
        <a:graphic>
          <a:graphicData uri="http://schemas.openxmlformats.org/presentationml/2006/ole">
            <p:oleObj spid="_x0000_s130050" name="Equation" r:id="rId4" imgW="1586811" imgH="203112" progId="Equation.3">
              <p:embed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Given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572000" y="2133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best fit 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562600" y="2057400"/>
          <a:ext cx="2581275" cy="520700"/>
        </p:xfrm>
        <a:graphic>
          <a:graphicData uri="http://schemas.openxmlformats.org/presentationml/2006/ole">
            <p:oleObj spid="_x0000_s130051" name="Equation" r:id="rId5" imgW="1434960" imgH="279360" progId="Equation.3">
              <p:embed/>
            </p:oleObj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838200" y="2590800"/>
          <a:ext cx="1128713" cy="323850"/>
        </p:xfrm>
        <a:graphic>
          <a:graphicData uri="http://schemas.openxmlformats.org/presentationml/2006/ole">
            <p:oleObj spid="_x0000_s130052" name="Equation" r:id="rId6" imgW="698400" imgH="203040" progId="Equation.3">
              <p:embed/>
            </p:oleObj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981200" y="25146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 to a given data set.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447800" y="59436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Polynomial model for nonlinear regression of y vs. x data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52600" y="3124200"/>
            <a:ext cx="5419725" cy="2776538"/>
            <a:chOff x="1104" y="1968"/>
            <a:chExt cx="3414" cy="1749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104" y="1968"/>
              <a:ext cx="3414" cy="1749"/>
              <a:chOff x="1290" y="2043"/>
              <a:chExt cx="3270" cy="1584"/>
            </a:xfrm>
          </p:grpSpPr>
          <p:sp>
            <p:nvSpPr>
              <p:cNvPr id="71694" name="Line 14"/>
              <p:cNvSpPr>
                <a:spLocks noChangeShapeType="1"/>
              </p:cNvSpPr>
              <p:nvPr/>
            </p:nvSpPr>
            <p:spPr bwMode="auto">
              <a:xfrm>
                <a:off x="1290" y="3552"/>
                <a:ext cx="25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695" name="Line 15"/>
              <p:cNvSpPr>
                <a:spLocks noChangeShapeType="1"/>
              </p:cNvSpPr>
              <p:nvPr/>
            </p:nvSpPr>
            <p:spPr bwMode="auto">
              <a:xfrm flipV="1">
                <a:off x="1364" y="2043"/>
                <a:ext cx="0" cy="15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696" name="Freeform 16"/>
              <p:cNvSpPr>
                <a:spLocks/>
              </p:cNvSpPr>
              <p:nvPr/>
            </p:nvSpPr>
            <p:spPr bwMode="auto">
              <a:xfrm>
                <a:off x="1512" y="2345"/>
                <a:ext cx="2072" cy="1056"/>
              </a:xfrm>
              <a:custGeom>
                <a:avLst/>
                <a:gdLst/>
                <a:ahLst/>
                <a:cxnLst>
                  <a:cxn ang="0">
                    <a:pos x="0" y="2520"/>
                  </a:cxn>
                  <a:cxn ang="0">
                    <a:pos x="360" y="1620"/>
                  </a:cxn>
                  <a:cxn ang="0">
                    <a:pos x="1260" y="900"/>
                  </a:cxn>
                  <a:cxn ang="0">
                    <a:pos x="2880" y="360"/>
                  </a:cxn>
                  <a:cxn ang="0">
                    <a:pos x="5040" y="0"/>
                  </a:cxn>
                </a:cxnLst>
                <a:rect l="0" t="0" r="r" b="b"/>
                <a:pathLst>
                  <a:path w="5040" h="2520">
                    <a:moveTo>
                      <a:pt x="0" y="2520"/>
                    </a:moveTo>
                    <a:cubicBezTo>
                      <a:pt x="75" y="2205"/>
                      <a:pt x="150" y="1890"/>
                      <a:pt x="360" y="1620"/>
                    </a:cubicBezTo>
                    <a:cubicBezTo>
                      <a:pt x="570" y="1350"/>
                      <a:pt x="840" y="1110"/>
                      <a:pt x="1260" y="900"/>
                    </a:cubicBezTo>
                    <a:cubicBezTo>
                      <a:pt x="1680" y="690"/>
                      <a:pt x="2250" y="510"/>
                      <a:pt x="2880" y="360"/>
                    </a:cubicBezTo>
                    <a:cubicBezTo>
                      <a:pt x="3510" y="210"/>
                      <a:pt x="4680" y="60"/>
                      <a:pt x="504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697" name="Oval 17"/>
              <p:cNvSpPr>
                <a:spLocks noChangeArrowheads="1"/>
              </p:cNvSpPr>
              <p:nvPr/>
            </p:nvSpPr>
            <p:spPr bwMode="auto">
              <a:xfrm>
                <a:off x="1630" y="3250"/>
                <a:ext cx="59" cy="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698" name="Oval 18"/>
              <p:cNvSpPr>
                <a:spLocks noChangeArrowheads="1"/>
              </p:cNvSpPr>
              <p:nvPr/>
            </p:nvSpPr>
            <p:spPr bwMode="auto">
              <a:xfrm>
                <a:off x="1852" y="2571"/>
                <a:ext cx="59" cy="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699" name="Oval 19"/>
              <p:cNvSpPr>
                <a:spLocks noChangeArrowheads="1"/>
              </p:cNvSpPr>
              <p:nvPr/>
            </p:nvSpPr>
            <p:spPr bwMode="auto">
              <a:xfrm>
                <a:off x="2444" y="2647"/>
                <a:ext cx="60" cy="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700" name="Oval 20"/>
              <p:cNvSpPr>
                <a:spLocks noChangeArrowheads="1"/>
              </p:cNvSpPr>
              <p:nvPr/>
            </p:nvSpPr>
            <p:spPr bwMode="auto">
              <a:xfrm>
                <a:off x="2740" y="2345"/>
                <a:ext cx="59" cy="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701" name="Oval 21"/>
              <p:cNvSpPr>
                <a:spLocks noChangeArrowheads="1"/>
              </p:cNvSpPr>
              <p:nvPr/>
            </p:nvSpPr>
            <p:spPr bwMode="auto">
              <a:xfrm>
                <a:off x="3110" y="2194"/>
                <a:ext cx="59" cy="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702" name="Line 22"/>
              <p:cNvSpPr>
                <a:spLocks noChangeShapeType="1"/>
              </p:cNvSpPr>
              <p:nvPr/>
            </p:nvSpPr>
            <p:spPr bwMode="auto">
              <a:xfrm flipH="1" flipV="1">
                <a:off x="2888" y="2496"/>
                <a:ext cx="296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71703" name="Object 23"/>
              <p:cNvGraphicFramePr>
                <a:graphicFrameLocks noChangeAspect="1"/>
              </p:cNvGraphicFramePr>
              <p:nvPr/>
            </p:nvGraphicFramePr>
            <p:xfrm>
              <a:off x="3168" y="2784"/>
              <a:ext cx="1392" cy="275"/>
            </p:xfrm>
            <a:graphic>
              <a:graphicData uri="http://schemas.openxmlformats.org/presentationml/2006/ole">
                <p:oleObj spid="_x0000_s130053" name="Equation" r:id="rId7" imgW="1460160" imgH="279360" progId="Equation.3">
                  <p:embed/>
                </p:oleObj>
              </a:graphicData>
            </a:graphic>
          </p:graphicFrame>
          <p:graphicFrame>
            <p:nvGraphicFramePr>
              <p:cNvPr id="71704" name="Object 24"/>
              <p:cNvGraphicFramePr>
                <a:graphicFrameLocks noChangeAspect="1"/>
              </p:cNvGraphicFramePr>
              <p:nvPr/>
            </p:nvGraphicFramePr>
            <p:xfrm>
              <a:off x="3288" y="2071"/>
              <a:ext cx="452" cy="250"/>
            </p:xfrm>
            <a:graphic>
              <a:graphicData uri="http://schemas.openxmlformats.org/presentationml/2006/ole">
                <p:oleObj spid="_x0000_s130054" name="Equation" r:id="rId8" imgW="495000" imgH="266400" progId="Equation.3">
                  <p:embed/>
                </p:oleObj>
              </a:graphicData>
            </a:graphic>
          </p:graphicFrame>
          <p:graphicFrame>
            <p:nvGraphicFramePr>
              <p:cNvPr id="71705" name="Object 25"/>
              <p:cNvGraphicFramePr>
                <a:graphicFrameLocks noChangeAspect="1"/>
              </p:cNvGraphicFramePr>
              <p:nvPr/>
            </p:nvGraphicFramePr>
            <p:xfrm>
              <a:off x="1406" y="3221"/>
              <a:ext cx="443" cy="261"/>
            </p:xfrm>
            <a:graphic>
              <a:graphicData uri="http://schemas.openxmlformats.org/presentationml/2006/ole">
                <p:oleObj spid="_x0000_s130055" name="Equation" r:id="rId9" imgW="457200" imgH="253800" progId="Equation.3">
                  <p:embed/>
                </p:oleObj>
              </a:graphicData>
            </a:graphic>
          </p:graphicFrame>
          <p:graphicFrame>
            <p:nvGraphicFramePr>
              <p:cNvPr id="71706" name="Object 26"/>
              <p:cNvGraphicFramePr>
                <a:graphicFrameLocks noChangeAspect="1"/>
              </p:cNvGraphicFramePr>
              <p:nvPr/>
            </p:nvGraphicFramePr>
            <p:xfrm>
              <a:off x="1371" y="2482"/>
              <a:ext cx="471" cy="252"/>
            </p:xfrm>
            <a:graphic>
              <a:graphicData uri="http://schemas.openxmlformats.org/presentationml/2006/ole">
                <p:oleObj spid="_x0000_s130056" name="Equation" r:id="rId10" imgW="495000" imgH="253800" progId="Equation.3">
                  <p:embed/>
                </p:oleObj>
              </a:graphicData>
            </a:graphic>
          </p:graphicFrame>
          <p:graphicFrame>
            <p:nvGraphicFramePr>
              <p:cNvPr id="71707" name="Object 27"/>
              <p:cNvGraphicFramePr>
                <a:graphicFrameLocks noChangeAspect="1"/>
              </p:cNvGraphicFramePr>
              <p:nvPr/>
            </p:nvGraphicFramePr>
            <p:xfrm>
              <a:off x="1774" y="2842"/>
              <a:ext cx="420" cy="254"/>
            </p:xfrm>
            <a:graphic>
              <a:graphicData uri="http://schemas.openxmlformats.org/presentationml/2006/ole">
                <p:oleObj spid="_x0000_s130057" name="Equation" r:id="rId11" imgW="457200" imgH="266400" progId="Equation.3">
                  <p:embed/>
                </p:oleObj>
              </a:graphicData>
            </a:graphic>
          </p:graphicFrame>
          <p:sp>
            <p:nvSpPr>
              <p:cNvPr id="71708" name="Oval 28"/>
              <p:cNvSpPr>
                <a:spLocks noChangeArrowheads="1"/>
              </p:cNvSpPr>
              <p:nvPr/>
            </p:nvSpPr>
            <p:spPr bwMode="auto">
              <a:xfrm>
                <a:off x="2228" y="2945"/>
                <a:ext cx="6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709" name="Line 29"/>
              <p:cNvSpPr>
                <a:spLocks noChangeShapeType="1"/>
              </p:cNvSpPr>
              <p:nvPr/>
            </p:nvSpPr>
            <p:spPr bwMode="auto">
              <a:xfrm>
                <a:off x="2279" y="2636"/>
                <a:ext cx="0" cy="3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  <p:graphicFrame>
            <p:nvGraphicFramePr>
              <p:cNvPr id="71710" name="Object 30"/>
              <p:cNvGraphicFramePr>
                <a:graphicFrameLocks noChangeAspect="1"/>
              </p:cNvGraphicFramePr>
              <p:nvPr/>
            </p:nvGraphicFramePr>
            <p:xfrm>
              <a:off x="2632" y="3047"/>
              <a:ext cx="594" cy="260"/>
            </p:xfrm>
            <a:graphic>
              <a:graphicData uri="http://schemas.openxmlformats.org/presentationml/2006/ole">
                <p:oleObj spid="_x0000_s130058" name="Equation" r:id="rId12" imgW="634680" imgH="266400" progId="Equation.3">
                  <p:embed/>
                </p:oleObj>
              </a:graphicData>
            </a:graphic>
          </p:graphicFrame>
          <p:sp>
            <p:nvSpPr>
              <p:cNvPr id="71711" name="Line 31"/>
              <p:cNvSpPr>
                <a:spLocks noChangeShapeType="1"/>
              </p:cNvSpPr>
              <p:nvPr/>
            </p:nvSpPr>
            <p:spPr bwMode="auto">
              <a:xfrm>
                <a:off x="2279" y="2790"/>
                <a:ext cx="346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>
              <a:off x="201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Polynomial </a:t>
            </a:r>
            <a:r>
              <a:rPr lang="en-US" altLang="ko-KR" dirty="0" smtClean="0">
                <a:ea typeface="굴림" charset="-127"/>
              </a:rPr>
              <a:t>Model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residual at each data point is given by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295400" y="2438400"/>
          <a:ext cx="3429000" cy="404813"/>
        </p:xfrm>
        <a:graphic>
          <a:graphicData uri="http://schemas.openxmlformats.org/presentationml/2006/ole">
            <p:oleObj spid="_x0000_s131074" name="Equation" r:id="rId4" imgW="2019300" imgH="241300" progId="Equation.3">
              <p:embed/>
            </p:oleObj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548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sum of the square of the residuals then is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295400" y="3657600"/>
          <a:ext cx="3581400" cy="1457325"/>
        </p:xfrm>
        <a:graphic>
          <a:graphicData uri="http://schemas.openxmlformats.org/presentationml/2006/ole">
            <p:oleObj spid="_x0000_s131075" name="Equation" r:id="rId5" imgW="22479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charset="-127"/>
              </a:rPr>
              <a:t>Polynomial </a:t>
            </a:r>
            <a:r>
              <a:rPr lang="en-US" altLang="ko-KR" sz="4000" dirty="0" smtClean="0">
                <a:ea typeface="굴림" charset="-127"/>
              </a:rPr>
              <a:t>Model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8077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To find the constants of the polynomial model, we set the derivatives with respect to 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514600" y="2362200"/>
          <a:ext cx="265113" cy="406400"/>
        </p:xfrm>
        <a:graphic>
          <a:graphicData uri="http://schemas.openxmlformats.org/presentationml/2006/ole">
            <p:oleObj spid="_x0000_s132098" name="Equation" r:id="rId4" imgW="152280" imgH="228600" progId="Equation.3">
              <p:embed/>
            </p:oleObj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743200" y="2362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where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600200" y="3124200"/>
          <a:ext cx="4441825" cy="2700338"/>
        </p:xfrm>
        <a:graphic>
          <a:graphicData uri="http://schemas.openxmlformats.org/presentationml/2006/ole">
            <p:oleObj spid="_x0000_s132099" name="Equation" r:id="rId5" imgW="2997000" imgH="181584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657600" y="2438400"/>
          <a:ext cx="987425" cy="311150"/>
        </p:xfrm>
        <a:graphic>
          <a:graphicData uri="http://schemas.openxmlformats.org/presentationml/2006/ole">
            <p:oleObj spid="_x0000_s132100" name="Equation" r:id="rId6" imgW="634680" imgH="203040" progId="Equation.3">
              <p:embed/>
            </p:oleObj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572000" y="236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equal to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charset="-127"/>
              </a:rPr>
              <a:t>Polynomial </a:t>
            </a:r>
            <a:r>
              <a:rPr lang="en-US" altLang="ko-KR" sz="4000" dirty="0" smtClean="0">
                <a:ea typeface="굴림" charset="-127"/>
              </a:rPr>
              <a:t>Model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These equations in matrix form are given by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219200" y="2438400"/>
          <a:ext cx="5181600" cy="2516188"/>
        </p:xfrm>
        <a:graphic>
          <a:graphicData uri="http://schemas.openxmlformats.org/presentationml/2006/ole">
            <p:oleObj spid="_x0000_s133122" name="Equation" r:id="rId4" imgW="3670300" imgH="1778000" progId="Equation.3">
              <p:embed/>
            </p:oleObj>
          </a:graphicData>
        </a:graphic>
      </p:graphicFrame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4319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762000" y="53340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The above equations are then solved for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5257800" y="5334000"/>
          <a:ext cx="1447800" cy="427038"/>
        </p:xfrm>
        <a:graphic>
          <a:graphicData uri="http://schemas.openxmlformats.org/presentationml/2006/ole">
            <p:oleObj spid="_x0000_s133123" name="Equation" r:id="rId5" imgW="761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Example 2-Polynomial Model</a:t>
            </a:r>
          </a:p>
        </p:txBody>
      </p:sp>
      <p:graphicFrame>
        <p:nvGraphicFramePr>
          <p:cNvPr id="79875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3200400"/>
          <a:ext cx="2743200" cy="279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Temperature, T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Coefficient of thermal expansion, α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(in/in/</a:t>
                      </a:r>
                      <a:r>
                        <a:rPr kumimoji="0" lang="en-US" altLang="ko-KR" sz="12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6.47x10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6.24x10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5.72x10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-120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5.09x10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4.30x10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-280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3.33x10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2.45x10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762000" y="1752600"/>
            <a:ext cx="7315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Regress the thermal expansion coefficient vs. temperature data to a second order polynomial.</a:t>
            </a:r>
          </a:p>
        </p:txBody>
      </p:sp>
      <p:graphicFrame>
        <p:nvGraphicFramePr>
          <p:cNvPr id="79905" name="Object 33"/>
          <p:cNvGraphicFramePr>
            <a:graphicFrameLocks noChangeAspect="1"/>
          </p:cNvGraphicFramePr>
          <p:nvPr>
            <p:ph sz="half" idx="2"/>
          </p:nvPr>
        </p:nvGraphicFramePr>
        <p:xfrm>
          <a:off x="3657600" y="2667000"/>
          <a:ext cx="4724400" cy="3425825"/>
        </p:xfrm>
        <a:graphic>
          <a:graphicData uri="http://schemas.openxmlformats.org/presentationml/2006/ole">
            <p:oleObj spid="_x0000_s134146" name="Chart" r:id="rId4" imgW="4295691" imgH="3114568" progId="Excel.Sheet.8">
              <p:embed/>
            </p:oleObj>
          </a:graphicData>
        </a:graphic>
      </p:graphicFrame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762000" y="2514600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굴림" charset="-127"/>
              </a:rPr>
              <a:t>Table.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Data points for temperature </a:t>
            </a:r>
            <a:r>
              <a:rPr lang="en-US" altLang="ko-KR" sz="1400" dirty="0" err="1">
                <a:latin typeface="Tahoma" pitchFamily="34" charset="0"/>
                <a:ea typeface="굴림" charset="-127"/>
              </a:rPr>
              <a:t>vs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</a:t>
            </a:r>
            <a:endParaRPr lang="en-US" altLang="ko-KR" sz="1900" dirty="0">
              <a:latin typeface="Tahoma" pitchFamily="34" charset="0"/>
              <a:ea typeface="굴림" charset="-127"/>
            </a:endParaRP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581400" y="6096000"/>
            <a:ext cx="487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Data points for thermal expansion coefficient </a:t>
            </a:r>
            <a:r>
              <a:rPr lang="en-US" altLang="ko-KR" sz="1400" dirty="0" err="1">
                <a:latin typeface="Tahoma" pitchFamily="34" charset="0"/>
                <a:ea typeface="굴림" charset="-127"/>
              </a:rPr>
              <a:t>vs</a:t>
            </a:r>
            <a:r>
              <a:rPr lang="en-US" altLang="ko-KR" sz="1400" dirty="0">
                <a:latin typeface="Tahoma" pitchFamily="34" charset="0"/>
                <a:ea typeface="굴림" charset="-127"/>
              </a:rPr>
              <a:t> temperature. </a:t>
            </a:r>
            <a:endParaRPr lang="en-US" altLang="ko-KR" sz="1400" b="1" dirty="0">
              <a:latin typeface="Tahoma" pitchFamily="34" charset="0"/>
              <a:ea typeface="굴림" charset="-127"/>
            </a:endParaRP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9909" name="Object 37"/>
          <p:cNvGraphicFramePr>
            <a:graphicFrameLocks noChangeAspect="1"/>
          </p:cNvGraphicFramePr>
          <p:nvPr/>
        </p:nvGraphicFramePr>
        <p:xfrm>
          <a:off x="2703512" y="2819400"/>
          <a:ext cx="192088" cy="209550"/>
        </p:xfrm>
        <a:graphic>
          <a:graphicData uri="http://schemas.openxmlformats.org/presentationml/2006/ole">
            <p:oleObj spid="_x0000_s134147" name="Equation" r:id="rId5" imgW="12672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93063" cy="1143000"/>
          </a:xfrm>
        </p:spPr>
        <p:txBody>
          <a:bodyPr/>
          <a:lstStyle/>
          <a:p>
            <a:r>
              <a:rPr lang="en-US" altLang="ko-KR" sz="4000" dirty="0">
                <a:ea typeface="굴림" charset="-127"/>
              </a:rPr>
              <a:t>Example 2-Polynomial </a:t>
            </a:r>
            <a:r>
              <a:rPr lang="en-US" altLang="ko-KR" sz="4000" dirty="0" smtClean="0">
                <a:ea typeface="굴림" charset="-127"/>
              </a:rPr>
              <a:t>Model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600200" y="2438400"/>
          <a:ext cx="1981200" cy="374650"/>
        </p:xfrm>
        <a:graphic>
          <a:graphicData uri="http://schemas.openxmlformats.org/presentationml/2006/ole">
            <p:oleObj spid="_x0000_s135170" name="Equation" r:id="rId4" imgW="1257300" imgH="241300" progId="Equation.3">
              <p:embed/>
            </p:oleObj>
          </a:graphicData>
        </a:graphic>
      </p:graphicFrame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685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We are to fit the data to the polynomial regression model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524000" y="3962400"/>
          <a:ext cx="4724400" cy="2008188"/>
        </p:xfrm>
        <a:graphic>
          <a:graphicData uri="http://schemas.openxmlformats.org/presentationml/2006/ole">
            <p:oleObj spid="_x0000_s135171" name="Equation" r:id="rId5" imgW="3111500" imgH="1320800" progId="Equation.3">
              <p:embed/>
            </p:oleObj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762000" y="27432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coefficients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2590800" y="2743200"/>
          <a:ext cx="879475" cy="374650"/>
        </p:xfrm>
        <a:graphic>
          <a:graphicData uri="http://schemas.openxmlformats.org/presentationml/2006/ole">
            <p:oleObj spid="_x0000_s135172" name="Equation" r:id="rId6" imgW="533160" imgH="228600" progId="Equation.3">
              <p:embed/>
            </p:oleObj>
          </a:graphicData>
        </a:graphic>
      </p:graphicFrame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505200" y="27432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are found by differentiating the sum of the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762000" y="30480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square of the residuals with respect to each variable and setting the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762000" y="33528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values equal to zero to obtain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93063" cy="1143000"/>
          </a:xfrm>
        </p:spPr>
        <p:txBody>
          <a:bodyPr/>
          <a:lstStyle/>
          <a:p>
            <a:r>
              <a:rPr lang="en-US" altLang="ko-KR" sz="4000" dirty="0">
                <a:ea typeface="굴림" charset="-127"/>
              </a:rPr>
              <a:t>Example 2-Polynomial </a:t>
            </a:r>
            <a:r>
              <a:rPr lang="en-US" altLang="ko-KR" sz="4000" dirty="0" smtClean="0">
                <a:ea typeface="굴림" charset="-127"/>
              </a:rPr>
              <a:t>Model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necessary summations are as follows</a:t>
            </a: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762000" y="2819400"/>
          <a:ext cx="3086100" cy="2562546"/>
        </p:xfrm>
        <a:graphic>
          <a:graphicData uri="http://schemas.openxmlformats.org/drawingml/2006/table">
            <a:tbl>
              <a:tblPr/>
              <a:tblGrid>
                <a:gridCol w="1539875"/>
                <a:gridCol w="15462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Temperature, T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Coefficient of thermal expansion, α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(in/in/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F)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6.47x10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6.24x10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5.72x10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-120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5.09x10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4.30x10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-280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3.33x10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-340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2.45x10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685800" y="25146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Table.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Data points for temperature vs. 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3886200" y="2590800"/>
          <a:ext cx="192088" cy="209550"/>
        </p:xfrm>
        <a:graphic>
          <a:graphicData uri="http://schemas.openxmlformats.org/presentationml/2006/ole">
            <p:oleObj spid="_x0000_s136194" name="Equation" r:id="rId4" imgW="126720" imgH="139680" progId="Equation.3">
              <p:embed/>
            </p:oleObj>
          </a:graphicData>
        </a:graphic>
      </p:graphicFrame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4602163" y="2438400"/>
          <a:ext cx="1920875" cy="671513"/>
        </p:xfrm>
        <a:graphic>
          <a:graphicData uri="http://schemas.openxmlformats.org/presentationml/2006/ole">
            <p:oleObj spid="_x0000_s136195" name="Equation" r:id="rId5" imgW="1231560" imgH="431640" progId="Equation.3">
              <p:embed/>
            </p:oleObj>
          </a:graphicData>
        </a:graphic>
      </p:graphicFrame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4572000" y="3124200"/>
          <a:ext cx="2184400" cy="668338"/>
        </p:xfrm>
        <a:graphic>
          <a:graphicData uri="http://schemas.openxmlformats.org/presentationml/2006/ole">
            <p:oleObj spid="_x0000_s136196" name="Equation" r:id="rId6" imgW="1397000" imgH="431800" progId="Equation.3">
              <p:embed/>
            </p:oleObj>
          </a:graphicData>
        </a:graphic>
      </p:graphicFrame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08" name="Object 40"/>
          <p:cNvGraphicFramePr>
            <a:graphicFrameLocks noChangeAspect="1"/>
          </p:cNvGraphicFramePr>
          <p:nvPr/>
        </p:nvGraphicFramePr>
        <p:xfrm>
          <a:off x="4572000" y="3810000"/>
          <a:ext cx="2028825" cy="666750"/>
        </p:xfrm>
        <a:graphic>
          <a:graphicData uri="http://schemas.openxmlformats.org/presentationml/2006/ole">
            <p:oleObj spid="_x0000_s136197" name="Equation" r:id="rId7" imgW="1307532" imgH="431613" progId="Equation.3">
              <p:embed/>
            </p:oleObj>
          </a:graphicData>
        </a:graphic>
      </p:graphicFrame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10" name="Object 42"/>
          <p:cNvGraphicFramePr>
            <a:graphicFrameLocks noChangeAspect="1"/>
          </p:cNvGraphicFramePr>
          <p:nvPr/>
        </p:nvGraphicFramePr>
        <p:xfrm>
          <a:off x="4572000" y="4495800"/>
          <a:ext cx="2065338" cy="668338"/>
        </p:xfrm>
        <a:graphic>
          <a:graphicData uri="http://schemas.openxmlformats.org/presentationml/2006/ole">
            <p:oleObj spid="_x0000_s136198" name="Equation" r:id="rId8" imgW="1320227" imgH="431613" progId="Equation.3">
              <p:embed/>
            </p:oleObj>
          </a:graphicData>
        </a:graphic>
      </p:graphicFrame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12" name="Object 44"/>
          <p:cNvGraphicFramePr>
            <a:graphicFrameLocks noChangeAspect="1"/>
          </p:cNvGraphicFramePr>
          <p:nvPr/>
        </p:nvGraphicFramePr>
        <p:xfrm>
          <a:off x="4572000" y="5181600"/>
          <a:ext cx="2386013" cy="666750"/>
        </p:xfrm>
        <a:graphic>
          <a:graphicData uri="http://schemas.openxmlformats.org/presentationml/2006/ole">
            <p:oleObj spid="_x0000_s136199" name="Equation" r:id="rId9" imgW="1536700" imgH="431800" progId="Equation.3">
              <p:embed/>
            </p:oleObj>
          </a:graphicData>
        </a:graphic>
      </p:graphicFrame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4014" name="Object 46"/>
          <p:cNvGraphicFramePr>
            <a:graphicFrameLocks noChangeAspect="1"/>
          </p:cNvGraphicFramePr>
          <p:nvPr/>
        </p:nvGraphicFramePr>
        <p:xfrm>
          <a:off x="4572000" y="5867400"/>
          <a:ext cx="2239963" cy="668338"/>
        </p:xfrm>
        <a:graphic>
          <a:graphicData uri="http://schemas.openxmlformats.org/presentationml/2006/ole">
            <p:oleObj spid="_x0000_s136200" name="Equation" r:id="rId10" imgW="14351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Least Squares Criterion</a:t>
            </a: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3083" name="Rectangle 5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85" name="Rectangle 34"/>
          <p:cNvSpPr>
            <a:spLocks noChangeArrowheads="1"/>
          </p:cNvSpPr>
          <p:nvPr/>
        </p:nvSpPr>
        <p:spPr bwMode="auto">
          <a:xfrm>
            <a:off x="3657600" y="2179638"/>
            <a:ext cx="22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86" name="Rectangle 35"/>
          <p:cNvSpPr>
            <a:spLocks noChangeArrowheads="1"/>
          </p:cNvSpPr>
          <p:nvPr/>
        </p:nvSpPr>
        <p:spPr bwMode="auto">
          <a:xfrm>
            <a:off x="0" y="176212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0" y="2749550"/>
            <a:ext cx="1289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0" y="3252788"/>
            <a:ext cx="1289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89" name="Rectangle 42"/>
          <p:cNvSpPr>
            <a:spLocks noChangeArrowheads="1"/>
          </p:cNvSpPr>
          <p:nvPr/>
        </p:nvSpPr>
        <p:spPr bwMode="auto">
          <a:xfrm>
            <a:off x="0" y="49149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90" name="Rectangle 44"/>
          <p:cNvSpPr>
            <a:spLocks noChangeArrowheads="1"/>
          </p:cNvSpPr>
          <p:nvPr/>
        </p:nvSpPr>
        <p:spPr bwMode="auto">
          <a:xfrm>
            <a:off x="0" y="55895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91" name="Rectangle 45"/>
          <p:cNvSpPr>
            <a:spLocks noChangeArrowheads="1"/>
          </p:cNvSpPr>
          <p:nvPr/>
        </p:nvSpPr>
        <p:spPr bwMode="auto">
          <a:xfrm>
            <a:off x="0" y="6045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3092" name="Text Box 46"/>
          <p:cNvSpPr txBox="1">
            <a:spLocks noChangeArrowheads="1"/>
          </p:cNvSpPr>
          <p:nvPr/>
        </p:nvSpPr>
        <p:spPr bwMode="auto">
          <a:xfrm>
            <a:off x="914400" y="1981200"/>
            <a:ext cx="74676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 least squares criterion minimizes the sum of the square of the residuals in the model, and also produces a unique line.</a:t>
            </a:r>
          </a:p>
        </p:txBody>
      </p:sp>
      <p:sp>
        <p:nvSpPr>
          <p:cNvPr id="3093" name="Rectangle 5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074" name="Object 50"/>
          <p:cNvGraphicFramePr>
            <a:graphicFrameLocks noChangeAspect="1"/>
          </p:cNvGraphicFramePr>
          <p:nvPr/>
        </p:nvGraphicFramePr>
        <p:xfrm>
          <a:off x="1295400" y="2590800"/>
          <a:ext cx="3200400" cy="757238"/>
        </p:xfrm>
        <a:graphic>
          <a:graphicData uri="http://schemas.openxmlformats.org/presentationml/2006/ole">
            <p:oleObj spid="_x0000_s3074" name="Equation" r:id="rId4" imgW="1930400" imgH="457200" progId="Equation.3">
              <p:embed/>
            </p:oleObj>
          </a:graphicData>
        </a:graphic>
      </p:graphicFrame>
      <p:grpSp>
        <p:nvGrpSpPr>
          <p:cNvPr id="3094" name="Group 52"/>
          <p:cNvGrpSpPr>
            <a:grpSpLocks noChangeAspect="1"/>
          </p:cNvGrpSpPr>
          <p:nvPr/>
        </p:nvGrpSpPr>
        <p:grpSpPr bwMode="auto">
          <a:xfrm>
            <a:off x="1295400" y="3276600"/>
            <a:ext cx="5257800" cy="3219450"/>
            <a:chOff x="1620" y="1726"/>
            <a:chExt cx="8820" cy="5400"/>
          </a:xfrm>
        </p:grpSpPr>
        <p:sp>
          <p:nvSpPr>
            <p:cNvPr id="3097" name="AutoShape 53"/>
            <p:cNvSpPr>
              <a:spLocks noChangeAspect="1" noChangeArrowheads="1"/>
            </p:cNvSpPr>
            <p:nvPr/>
          </p:nvSpPr>
          <p:spPr bwMode="auto">
            <a:xfrm>
              <a:off x="1620" y="1726"/>
              <a:ext cx="8820" cy="540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Line 54"/>
            <p:cNvSpPr>
              <a:spLocks noChangeShapeType="1"/>
            </p:cNvSpPr>
            <p:nvPr/>
          </p:nvSpPr>
          <p:spPr bwMode="auto">
            <a:xfrm>
              <a:off x="1980" y="1726"/>
              <a:ext cx="0" cy="4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099" name="Group 55"/>
            <p:cNvGrpSpPr>
              <a:grpSpLocks/>
            </p:cNvGrpSpPr>
            <p:nvPr/>
          </p:nvGrpSpPr>
          <p:grpSpPr bwMode="auto">
            <a:xfrm>
              <a:off x="1620" y="1906"/>
              <a:ext cx="8640" cy="5145"/>
              <a:chOff x="1620" y="1981"/>
              <a:chExt cx="8640" cy="5145"/>
            </a:xfrm>
          </p:grpSpPr>
          <p:sp>
            <p:nvSpPr>
              <p:cNvPr id="3100" name="Line 56"/>
              <p:cNvSpPr>
                <a:spLocks noChangeShapeType="1"/>
              </p:cNvSpPr>
              <p:nvPr/>
            </p:nvSpPr>
            <p:spPr bwMode="auto">
              <a:xfrm>
                <a:off x="1980" y="6586"/>
                <a:ext cx="8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1" name="Line 57"/>
              <p:cNvSpPr>
                <a:spLocks noChangeShapeType="1"/>
              </p:cNvSpPr>
              <p:nvPr/>
            </p:nvSpPr>
            <p:spPr bwMode="auto">
              <a:xfrm flipV="1">
                <a:off x="2340" y="2446"/>
                <a:ext cx="7560" cy="3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2" name="Line 58"/>
              <p:cNvSpPr>
                <a:spLocks noChangeShapeType="1"/>
              </p:cNvSpPr>
              <p:nvPr/>
            </p:nvSpPr>
            <p:spPr bwMode="auto">
              <a:xfrm flipH="1" flipV="1">
                <a:off x="5220" y="4966"/>
                <a:ext cx="108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3" name="Text Box 59"/>
              <p:cNvSpPr txBox="1">
                <a:spLocks noChangeArrowheads="1"/>
              </p:cNvSpPr>
              <p:nvPr/>
            </p:nvSpPr>
            <p:spPr bwMode="auto">
              <a:xfrm>
                <a:off x="9900" y="6766"/>
                <a:ext cx="18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altLang="ko-KR" sz="1200">
                    <a:latin typeface="Times New Roman" pitchFamily="18" charset="0"/>
                    <a:ea typeface="굴림" charset="-127"/>
                  </a:rPr>
                  <a:t>x</a:t>
                </a:r>
                <a:endParaRPr lang="en-US" altLang="ko-KR" sz="1900">
                  <a:ea typeface="굴림" charset="-127"/>
                </a:endParaRPr>
              </a:p>
            </p:txBody>
          </p:sp>
          <p:graphicFrame>
            <p:nvGraphicFramePr>
              <p:cNvPr id="3075" name="Object 60"/>
              <p:cNvGraphicFramePr>
                <a:graphicFrameLocks noChangeAspect="1"/>
              </p:cNvGraphicFramePr>
              <p:nvPr/>
            </p:nvGraphicFramePr>
            <p:xfrm>
              <a:off x="6480" y="6120"/>
              <a:ext cx="1246" cy="360"/>
            </p:xfrm>
            <a:graphic>
              <a:graphicData uri="http://schemas.openxmlformats.org/presentationml/2006/ole">
                <p:oleObj spid="_x0000_s3075" name="Equation" r:id="rId5" imgW="1066680" imgH="266400" progId="Equation.3">
                  <p:embed/>
                </p:oleObj>
              </a:graphicData>
            </a:graphic>
          </p:graphicFrame>
          <p:graphicFrame>
            <p:nvGraphicFramePr>
              <p:cNvPr id="3076" name="Object 61"/>
              <p:cNvGraphicFramePr>
                <a:graphicFrameLocks noChangeAspect="1"/>
              </p:cNvGraphicFramePr>
              <p:nvPr/>
            </p:nvGraphicFramePr>
            <p:xfrm>
              <a:off x="3240" y="6226"/>
              <a:ext cx="570" cy="340"/>
            </p:xfrm>
            <a:graphic>
              <a:graphicData uri="http://schemas.openxmlformats.org/presentationml/2006/ole">
                <p:oleObj spid="_x0000_s3076" name="Equation" r:id="rId6" imgW="342720" imgH="253800" progId="Equation.3">
                  <p:embed/>
                </p:oleObj>
              </a:graphicData>
            </a:graphic>
          </p:graphicFrame>
          <p:graphicFrame>
            <p:nvGraphicFramePr>
              <p:cNvPr id="3077" name="Object 62"/>
              <p:cNvGraphicFramePr>
                <a:graphicFrameLocks noChangeAspect="1"/>
              </p:cNvGraphicFramePr>
              <p:nvPr/>
            </p:nvGraphicFramePr>
            <p:xfrm>
              <a:off x="3930" y="4591"/>
              <a:ext cx="634" cy="340"/>
            </p:xfrm>
            <a:graphic>
              <a:graphicData uri="http://schemas.openxmlformats.org/presentationml/2006/ole">
                <p:oleObj spid="_x0000_s3077" name="Equation" r:id="rId7" imgW="368280" imgH="253800" progId="Equation.3">
                  <p:embed/>
                </p:oleObj>
              </a:graphicData>
            </a:graphic>
          </p:graphicFrame>
          <p:graphicFrame>
            <p:nvGraphicFramePr>
              <p:cNvPr id="3078" name="Object 63"/>
              <p:cNvGraphicFramePr>
                <a:graphicFrameLocks noChangeAspect="1"/>
              </p:cNvGraphicFramePr>
              <p:nvPr/>
            </p:nvGraphicFramePr>
            <p:xfrm>
              <a:off x="6120" y="4786"/>
              <a:ext cx="612" cy="360"/>
            </p:xfrm>
            <a:graphic>
              <a:graphicData uri="http://schemas.openxmlformats.org/presentationml/2006/ole">
                <p:oleObj spid="_x0000_s3078" name="Equation" r:id="rId8" imgW="355320" imgH="266400" progId="Equation.3">
                  <p:embed/>
                </p:oleObj>
              </a:graphicData>
            </a:graphic>
          </p:graphicFrame>
          <p:graphicFrame>
            <p:nvGraphicFramePr>
              <p:cNvPr id="3079" name="Object 64"/>
              <p:cNvGraphicFramePr>
                <a:graphicFrameLocks noChangeAspect="1"/>
              </p:cNvGraphicFramePr>
              <p:nvPr/>
            </p:nvGraphicFramePr>
            <p:xfrm>
              <a:off x="9540" y="3346"/>
              <a:ext cx="634" cy="360"/>
            </p:xfrm>
            <a:graphic>
              <a:graphicData uri="http://schemas.openxmlformats.org/presentationml/2006/ole">
                <p:oleObj spid="_x0000_s3079" name="Equation" r:id="rId9" imgW="380880" imgH="266400" progId="Equation.3">
                  <p:embed/>
                </p:oleObj>
              </a:graphicData>
            </a:graphic>
          </p:graphicFrame>
          <p:graphicFrame>
            <p:nvGraphicFramePr>
              <p:cNvPr id="3080" name="Object 65"/>
              <p:cNvGraphicFramePr>
                <a:graphicFrameLocks noChangeAspect="1"/>
              </p:cNvGraphicFramePr>
              <p:nvPr/>
            </p:nvGraphicFramePr>
            <p:xfrm>
              <a:off x="6840" y="2626"/>
              <a:ext cx="571" cy="360"/>
            </p:xfrm>
            <a:graphic>
              <a:graphicData uri="http://schemas.openxmlformats.org/presentationml/2006/ole">
                <p:oleObj spid="_x0000_s3080" name="Equation" r:id="rId10" imgW="330120" imgH="266400" progId="Equation.3">
                  <p:embed/>
                </p:oleObj>
              </a:graphicData>
            </a:graphic>
          </p:graphicFrame>
          <p:sp>
            <p:nvSpPr>
              <p:cNvPr id="3104" name="Line 66"/>
              <p:cNvSpPr>
                <a:spLocks noChangeShapeType="1"/>
              </p:cNvSpPr>
              <p:nvPr/>
            </p:nvSpPr>
            <p:spPr bwMode="auto">
              <a:xfrm flipV="1">
                <a:off x="7155" y="316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aphicFrame>
            <p:nvGraphicFramePr>
              <p:cNvPr id="3081" name="Object 67"/>
              <p:cNvGraphicFramePr>
                <a:graphicFrameLocks noChangeAspect="1"/>
              </p:cNvGraphicFramePr>
              <p:nvPr/>
            </p:nvGraphicFramePr>
            <p:xfrm>
              <a:off x="5220" y="3346"/>
              <a:ext cx="1859" cy="360"/>
            </p:xfrm>
            <a:graphic>
              <a:graphicData uri="http://schemas.openxmlformats.org/presentationml/2006/ole">
                <p:oleObj spid="_x0000_s3081" name="Equation" r:id="rId11" imgW="1066680" imgH="266400" progId="Equation.3">
                  <p:embed/>
                </p:oleObj>
              </a:graphicData>
            </a:graphic>
          </p:graphicFrame>
          <p:sp>
            <p:nvSpPr>
              <p:cNvPr id="3105" name="Text Box 68"/>
              <p:cNvSpPr txBox="1">
                <a:spLocks noChangeArrowheads="1"/>
              </p:cNvSpPr>
              <p:nvPr/>
            </p:nvSpPr>
            <p:spPr bwMode="auto">
              <a:xfrm>
                <a:off x="1620" y="1981"/>
                <a:ext cx="1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altLang="ko-KR" sz="1200">
                    <a:latin typeface="Times New Roman" pitchFamily="18" charset="0"/>
                    <a:ea typeface="굴림" charset="-127"/>
                  </a:rPr>
                  <a:t>y</a:t>
                </a:r>
                <a:endParaRPr lang="en-US" altLang="ko-KR" sz="1900">
                  <a:ea typeface="굴림" charset="-127"/>
                </a:endParaRPr>
              </a:p>
            </p:txBody>
          </p:sp>
          <p:sp>
            <p:nvSpPr>
              <p:cNvPr id="3106" name="Oval 69"/>
              <p:cNvSpPr>
                <a:spLocks noChangeArrowheads="1"/>
              </p:cNvSpPr>
              <p:nvPr/>
            </p:nvSpPr>
            <p:spPr bwMode="auto">
              <a:xfrm>
                <a:off x="3420" y="604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7" name="Oval 70"/>
              <p:cNvSpPr>
                <a:spLocks noChangeArrowheads="1"/>
              </p:cNvSpPr>
              <p:nvPr/>
            </p:nvSpPr>
            <p:spPr bwMode="auto">
              <a:xfrm>
                <a:off x="6300" y="442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8" name="Oval 71"/>
              <p:cNvSpPr>
                <a:spLocks noChangeArrowheads="1"/>
              </p:cNvSpPr>
              <p:nvPr/>
            </p:nvSpPr>
            <p:spPr bwMode="auto">
              <a:xfrm>
                <a:off x="7065" y="3061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9" name="Oval 72"/>
              <p:cNvSpPr>
                <a:spLocks noChangeArrowheads="1"/>
              </p:cNvSpPr>
              <p:nvPr/>
            </p:nvSpPr>
            <p:spPr bwMode="auto">
              <a:xfrm>
                <a:off x="9720" y="298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0" name="Oval 73"/>
              <p:cNvSpPr>
                <a:spLocks noChangeArrowheads="1"/>
              </p:cNvSpPr>
              <p:nvPr/>
            </p:nvSpPr>
            <p:spPr bwMode="auto">
              <a:xfrm>
                <a:off x="4155" y="4966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1" name="Line 74"/>
              <p:cNvSpPr>
                <a:spLocks noChangeShapeType="1"/>
              </p:cNvSpPr>
              <p:nvPr/>
            </p:nvSpPr>
            <p:spPr bwMode="auto">
              <a:xfrm flipH="1" flipV="1">
                <a:off x="6900" y="3871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2" name="Line 75"/>
              <p:cNvSpPr>
                <a:spLocks noChangeShapeType="1"/>
              </p:cNvSpPr>
              <p:nvPr/>
            </p:nvSpPr>
            <p:spPr bwMode="auto">
              <a:xfrm flipH="1" flipV="1">
                <a:off x="6870" y="3150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095" name="Rectangle 7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96" name="Text Box 78"/>
          <p:cNvSpPr txBox="1">
            <a:spLocks noChangeArrowheads="1"/>
          </p:cNvSpPr>
          <p:nvPr/>
        </p:nvSpPr>
        <p:spPr bwMode="auto">
          <a:xfrm>
            <a:off x="1219200" y="6248400"/>
            <a:ext cx="670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Linear regression of y vs. x data showing residuals at a typical point, </a:t>
            </a:r>
            <a:r>
              <a:rPr lang="en-US" altLang="ko-KR" sz="1400" i="1">
                <a:ea typeface="굴림" charset="-127"/>
              </a:rPr>
              <a:t>x</a:t>
            </a:r>
            <a:r>
              <a:rPr lang="en-US" altLang="ko-KR" sz="1400" i="1" baseline="-25000">
                <a:ea typeface="굴림" charset="-127"/>
              </a:rPr>
              <a:t>i </a:t>
            </a:r>
            <a:r>
              <a:rPr lang="en-US" altLang="ko-KR" sz="1400">
                <a:ea typeface="굴림" charset="-127"/>
              </a:rPr>
              <a:t>.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993063" cy="1143000"/>
          </a:xfrm>
        </p:spPr>
        <p:txBody>
          <a:bodyPr/>
          <a:lstStyle/>
          <a:p>
            <a:r>
              <a:rPr lang="en-US" altLang="ko-KR" sz="4000" dirty="0">
                <a:ea typeface="굴림" charset="-127"/>
              </a:rPr>
              <a:t>Example 2-Polynomial </a:t>
            </a:r>
            <a:r>
              <a:rPr lang="en-US" altLang="ko-KR" sz="4000" dirty="0" smtClean="0">
                <a:ea typeface="굴림" charset="-127"/>
              </a:rPr>
              <a:t>Model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143000" y="2514600"/>
          <a:ext cx="6705600" cy="1093788"/>
        </p:xfrm>
        <a:graphic>
          <a:graphicData uri="http://schemas.openxmlformats.org/presentationml/2006/ole">
            <p:oleObj spid="_x0000_s137218" name="Equation" r:id="rId4" imgW="4495800" imgH="736600" progId="Equation.3">
              <p:embed/>
            </p:oleObj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533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Using these summations, we can now calculate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6096000" y="2057400"/>
          <a:ext cx="879475" cy="374650"/>
        </p:xfrm>
        <a:graphic>
          <a:graphicData uri="http://schemas.openxmlformats.org/presentationml/2006/ole">
            <p:oleObj spid="_x0000_s137219" name="Equation" r:id="rId5" imgW="533160" imgH="228600" progId="Equation.3">
              <p:embed/>
            </p:oleObj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62000" y="35814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Solving the above system of simultaneous linear equations we have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143000" y="4038600"/>
          <a:ext cx="2339975" cy="1098550"/>
        </p:xfrm>
        <a:graphic>
          <a:graphicData uri="http://schemas.openxmlformats.org/presentationml/2006/ole">
            <p:oleObj spid="_x0000_s137220" name="Equation" r:id="rId6" imgW="1562100" imgH="736600" progId="Equation.3">
              <p:embed/>
            </p:oleObj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838200" y="5181600"/>
            <a:ext cx="571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polynomial regression model is then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1066800" y="5562600"/>
          <a:ext cx="4724400" cy="682625"/>
        </p:xfrm>
        <a:graphic>
          <a:graphicData uri="http://schemas.openxmlformats.org/presentationml/2006/ole">
            <p:oleObj spid="_x0000_s137221" name="Equation" r:id="rId7" imgW="31623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Linearization of Data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9248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To find the constants of many nonlinear models, it results in solving simultaneous nonlinear equations.  For mathematical convenience, some of the data for such models can be </a:t>
            </a:r>
            <a:r>
              <a:rPr lang="en-US" altLang="ko-KR" sz="1900" dirty="0" err="1">
                <a:latin typeface="Tahoma" pitchFamily="34" charset="0"/>
                <a:ea typeface="굴림" charset="-127"/>
              </a:rPr>
              <a:t>linearized</a:t>
            </a:r>
            <a:r>
              <a:rPr lang="en-US" altLang="ko-KR" sz="1900" dirty="0">
                <a:latin typeface="Tahoma" pitchFamily="34" charset="0"/>
                <a:ea typeface="굴림" charset="-127"/>
              </a:rPr>
              <a:t>.  For example, the data for an exponential model can be </a:t>
            </a:r>
            <a:r>
              <a:rPr lang="en-US" altLang="ko-KR" sz="1900" dirty="0" err="1">
                <a:latin typeface="Tahoma" pitchFamily="34" charset="0"/>
                <a:ea typeface="굴림" charset="-127"/>
              </a:rPr>
              <a:t>linearized</a:t>
            </a:r>
            <a:r>
              <a:rPr lang="en-US" altLang="ko-KR" sz="1900" dirty="0">
                <a:latin typeface="Tahoma" pitchFamily="34" charset="0"/>
                <a:ea typeface="굴림" charset="-127"/>
              </a:rPr>
              <a:t>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8382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As shown in the previous example, many chemical and physical processes are governed by the equation,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514600" y="3733800"/>
          <a:ext cx="966787" cy="425450"/>
        </p:xfrm>
        <a:graphic>
          <a:graphicData uri="http://schemas.openxmlformats.org/presentationml/2006/ole">
            <p:oleObj spid="_x0000_s138242" name="Equation" r:id="rId4" imgW="520560" imgH="228600" progId="Equation.3">
              <p:embed/>
            </p:oleObj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33400" y="42672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Taking the natural log of both sides yields,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667000" y="4724400"/>
          <a:ext cx="1589087" cy="338138"/>
        </p:xfrm>
        <a:graphic>
          <a:graphicData uri="http://schemas.openxmlformats.org/presentationml/2006/ole">
            <p:oleObj spid="_x0000_s138243" name="Equation" r:id="rId5" imgW="939600" imgH="203040" progId="Equation.3">
              <p:embed/>
            </p:oleObj>
          </a:graphicData>
        </a:graphic>
      </p:graphicFrame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33400" y="51816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Let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184525" y="5886450"/>
            <a:ext cx="184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1900">
              <a:latin typeface="Tahoma" pitchFamily="34" charset="0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143000" y="5257800"/>
          <a:ext cx="762000" cy="314325"/>
        </p:xfrm>
        <a:graphic>
          <a:graphicData uri="http://schemas.openxmlformats.org/presentationml/2006/ole">
            <p:oleObj spid="_x0000_s138244" name="Equation" r:id="rId6" imgW="482400" imgH="203040" progId="Equation.3">
              <p:embed/>
            </p:oleObj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057400" y="5181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2667000" y="5246687"/>
          <a:ext cx="1004888" cy="392113"/>
        </p:xfrm>
        <a:graphic>
          <a:graphicData uri="http://schemas.openxmlformats.org/presentationml/2006/ole">
            <p:oleObj spid="_x0000_s138245" name="Equation" r:id="rId7" imgW="609336" imgH="241195" progId="Equation.3">
              <p:embed/>
            </p:oleObj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533400" y="59436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(implying)</a:t>
            </a: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1828800" y="5943600"/>
          <a:ext cx="942975" cy="476250"/>
        </p:xfrm>
        <a:graphic>
          <a:graphicData uri="http://schemas.openxmlformats.org/presentationml/2006/ole">
            <p:oleObj spid="_x0000_s138246" name="Equation" r:id="rId8" imgW="507960" imgH="253800" progId="Equation.3">
              <p:embed/>
            </p:oleObj>
          </a:graphicData>
        </a:graphic>
      </p:graphicFrame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2667000" y="5943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with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3276600" y="5943600"/>
          <a:ext cx="762000" cy="427038"/>
        </p:xfrm>
        <a:graphic>
          <a:graphicData uri="http://schemas.openxmlformats.org/presentationml/2006/ole">
            <p:oleObj spid="_x0000_s138247" name="Equation" r:id="rId9" imgW="393359" imgH="215713" progId="Equation.3">
              <p:embed/>
            </p:oleObj>
          </a:graphicData>
        </a:graphic>
      </p:graphicFrame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533400" y="55626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We now have a linear regression model where 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5638800" y="5562600"/>
          <a:ext cx="1371600" cy="411163"/>
        </p:xfrm>
        <a:graphic>
          <a:graphicData uri="http://schemas.openxmlformats.org/presentationml/2006/ole">
            <p:oleObj spid="_x0000_s138248" name="Equation" r:id="rId10" imgW="761669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Linearization of data cont.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Using linear model regression methods,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590800" y="2590800"/>
          <a:ext cx="2590800" cy="1985963"/>
        </p:xfrm>
        <a:graphic>
          <a:graphicData uri="http://schemas.openxmlformats.org/presentationml/2006/ole">
            <p:oleObj spid="_x0000_s139266" name="Equation" r:id="rId4" imgW="1625600" imgH="1244600" progId="Equation.3">
              <p:embed/>
            </p:oleObj>
          </a:graphicData>
        </a:graphic>
      </p:graphicFrame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Once 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447800" y="4953000"/>
          <a:ext cx="649288" cy="412750"/>
        </p:xfrm>
        <a:graphic>
          <a:graphicData uri="http://schemas.openxmlformats.org/presentationml/2006/ole">
            <p:oleObj spid="_x0000_s139267" name="Equation" r:id="rId5" imgW="355320" imgH="228600" progId="Equation.3">
              <p:embed/>
            </p:oleObj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2057400" y="4953000"/>
            <a:ext cx="670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are found, the original constants of the model are found as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3581400" y="5562600"/>
          <a:ext cx="762000" cy="714375"/>
        </p:xfrm>
        <a:graphic>
          <a:graphicData uri="http://schemas.openxmlformats.org/presentationml/2006/ole">
            <p:oleObj spid="_x0000_s139268" name="Equation" r:id="rId6" imgW="457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Example 3-Linearization of data</a:t>
            </a: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3733800"/>
          <a:ext cx="3886200" cy="822960"/>
        </p:xfrm>
        <a:graphic>
          <a:graphicData uri="http://schemas.openxmlformats.org/drawingml/2006/table">
            <a:tbl>
              <a:tblPr/>
              <a:tblGrid>
                <a:gridCol w="587375"/>
                <a:gridCol w="584200"/>
                <a:gridCol w="546100"/>
                <a:gridCol w="546100"/>
                <a:gridCol w="547688"/>
                <a:gridCol w="547687"/>
                <a:gridCol w="527050"/>
              </a:tblGrid>
              <a:tr h="2254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t(hrs)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0.892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0.708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0.562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0.447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0.355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762000" y="1524000"/>
            <a:ext cx="74676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dirty="0">
                <a:latin typeface="Tahoma" pitchFamily="34" charset="0"/>
                <a:ea typeface="굴림" charset="-127"/>
              </a:rPr>
              <a:t>Many patients get concerned when a test involves injection of a radioactive material.  For example for scanning a gallbladder, a few drops of Technetium-99m isotope is used.  Half of the techritium-99m would be gone in about </a:t>
            </a:r>
            <a:r>
              <a:rPr lang="en-US" altLang="ko-KR" sz="1600" i="1" dirty="0">
                <a:latin typeface="Tahoma" pitchFamily="34" charset="0"/>
                <a:ea typeface="굴림" charset="-127"/>
              </a:rPr>
              <a:t>6</a:t>
            </a:r>
            <a:r>
              <a:rPr lang="en-US" altLang="ko-KR" sz="1600" dirty="0">
                <a:latin typeface="Tahoma" pitchFamily="34" charset="0"/>
                <a:ea typeface="굴림" charset="-127"/>
              </a:rPr>
              <a:t> hours.  It, however, takes about </a:t>
            </a:r>
            <a:r>
              <a:rPr lang="en-US" altLang="ko-KR" sz="1600" i="1" dirty="0">
                <a:latin typeface="Tahoma" pitchFamily="34" charset="0"/>
                <a:ea typeface="굴림" charset="-127"/>
              </a:rPr>
              <a:t>24</a:t>
            </a:r>
            <a:r>
              <a:rPr lang="en-US" altLang="ko-KR" sz="1600" dirty="0">
                <a:latin typeface="Tahoma" pitchFamily="34" charset="0"/>
                <a:ea typeface="굴림" charset="-127"/>
              </a:rPr>
              <a:t> hours for the radiation levels to reach what we are exposed to in day-to-day activities.  Below is given the relative intensity of radiation as a function of time</a:t>
            </a:r>
            <a:r>
              <a:rPr lang="en-US" altLang="ko-KR" sz="1900" dirty="0">
                <a:latin typeface="Tahoma" pitchFamily="34" charset="0"/>
                <a:ea typeface="굴림" charset="-127"/>
              </a:rPr>
              <a:t>.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381000" y="3200400"/>
            <a:ext cx="495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Table.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Relative intensity of radiation as a function </a:t>
            </a: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192" name="Object 32"/>
          <p:cNvGraphicFramePr>
            <a:graphicFrameLocks noChangeAspect="1"/>
          </p:cNvGraphicFramePr>
          <p:nvPr/>
        </p:nvGraphicFramePr>
        <p:xfrm>
          <a:off x="609600" y="4114800"/>
          <a:ext cx="209550" cy="274638"/>
        </p:xfrm>
        <a:graphic>
          <a:graphicData uri="http://schemas.openxmlformats.org/presentationml/2006/ole">
            <p:oleObj spid="_x0000_s140290" name="Equation" r:id="rId4" imgW="126780" imgH="164814" progId="Equation.3">
              <p:embed/>
            </p:oleObj>
          </a:graphicData>
        </a:graphic>
      </p:graphicFrame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381000" y="34290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latin typeface="Tahoma" pitchFamily="34" charset="0"/>
                <a:ea typeface="굴림" charset="-127"/>
              </a:rPr>
              <a:t>of time</a:t>
            </a: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195" name="Object 35"/>
          <p:cNvGraphicFramePr>
            <a:graphicFrameLocks noChangeAspect="1"/>
          </p:cNvGraphicFramePr>
          <p:nvPr>
            <p:ph sz="half" idx="2"/>
          </p:nvPr>
        </p:nvGraphicFramePr>
        <p:xfrm>
          <a:off x="4572000" y="2971800"/>
          <a:ext cx="4343400" cy="2874963"/>
        </p:xfrm>
        <a:graphic>
          <a:graphicData uri="http://schemas.openxmlformats.org/presentationml/2006/ole">
            <p:oleObj spid="_x0000_s140291" name="Chart" r:id="rId5" imgW="4209962" imgH="2657368" progId="Excel.Sheet.8">
              <p:embed/>
            </p:oleObj>
          </a:graphicData>
        </a:graphic>
      </p:graphicFrame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4343400" y="57912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Data points of relative radiation intensity vs. time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1662" cy="1143000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62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Find: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76400" y="24384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a) The value of the regression constants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096000" y="2514600"/>
          <a:ext cx="255588" cy="271463"/>
        </p:xfrm>
        <a:graphic>
          <a:graphicData uri="http://schemas.openxmlformats.org/presentationml/2006/ole">
            <p:oleObj spid="_x0000_s141314" name="Equation" r:id="rId4" imgW="152268" imgH="164957" progId="Equation.3">
              <p:embed/>
            </p:oleObj>
          </a:graphicData>
        </a:graphic>
      </p:graphicFrame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858000" y="2514600"/>
          <a:ext cx="238125" cy="300038"/>
        </p:xfrm>
        <a:graphic>
          <a:graphicData uri="http://schemas.openxmlformats.org/presentationml/2006/ole">
            <p:oleObj spid="_x0000_s141315" name="Equation" r:id="rId5" imgW="139579" imgH="177646" progId="Equation.3">
              <p:embed/>
            </p:oleObj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324600" y="243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676400" y="2819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b) The half-life of Technium-99m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1676400" y="32004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c) Radiation intensity after 24 hours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914400" y="3657600"/>
            <a:ext cx="662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relative intensity is related to time by the equation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3352800" y="4267200"/>
          <a:ext cx="914400" cy="404813"/>
        </p:xfrm>
        <a:graphic>
          <a:graphicData uri="http://schemas.openxmlformats.org/presentationml/2006/ole">
            <p:oleObj spid="_x0000_s141316" name="Equation" r:id="rId6" imgW="583947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charset="-127"/>
              </a:rPr>
              <a:t>Example 3-Linearization of data cont.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ko-KR" altLang="ko-KR" sz="1900">
              <a:latin typeface="Tahoma" pitchFamily="34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30838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143000" y="2438400"/>
          <a:ext cx="990600" cy="371475"/>
        </p:xfrm>
        <a:graphic>
          <a:graphicData uri="http://schemas.openxmlformats.org/presentationml/2006/ole">
            <p:oleObj spid="_x0000_s142338" name="Equation" r:id="rId4" imgW="558800" imgH="228600" progId="Equation.3">
              <p:embed/>
            </p:oleObj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62000" y="19812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Exponential model given as,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30886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143000" y="2971800"/>
          <a:ext cx="1752600" cy="347663"/>
        </p:xfrm>
        <a:graphic>
          <a:graphicData uri="http://schemas.openxmlformats.org/presentationml/2006/ole">
            <p:oleObj spid="_x0000_s142339" name="Equation" r:id="rId5" imgW="1104421" imgH="215806" progId="Equation.3">
              <p:embed/>
            </p:oleObj>
          </a:graphicData>
        </a:graphic>
      </p:graphicFrame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762000" y="3429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Assuming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0" y="30981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924050" y="3505200"/>
          <a:ext cx="796925" cy="319088"/>
        </p:xfrm>
        <a:graphic>
          <a:graphicData uri="http://schemas.openxmlformats.org/presentationml/2006/ole">
            <p:oleObj spid="_x0000_s142340" name="Equation" r:id="rId6" imgW="495000" imgH="203040" progId="Equation.3">
              <p:embed/>
            </p:oleObj>
          </a:graphicData>
        </a:graphic>
      </p:graphicFrame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590800" y="3429000"/>
            <a:ext cx="22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,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0" y="30838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2819400" y="3429000"/>
          <a:ext cx="1143000" cy="381000"/>
        </p:xfrm>
        <a:graphic>
          <a:graphicData uri="http://schemas.openxmlformats.org/presentationml/2006/ole">
            <p:oleObj spid="_x0000_s142341" name="Equation" r:id="rId7" imgW="685800" imgH="228600" progId="Equation.3">
              <p:embed/>
            </p:oleObj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962400" y="3429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0" y="30886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4495800" y="3429000"/>
          <a:ext cx="762000" cy="388938"/>
        </p:xfrm>
        <a:graphic>
          <a:graphicData uri="http://schemas.openxmlformats.org/presentationml/2006/ole">
            <p:oleObj spid="_x0000_s142342" name="Equation" r:id="rId8" imgW="431613" imgH="215806" progId="Equation.3">
              <p:embed/>
            </p:oleObj>
          </a:graphicData>
        </a:graphic>
      </p:graphicFrame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5257800" y="3429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we obtain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0" y="31219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1371600" y="3810000"/>
          <a:ext cx="1117600" cy="422275"/>
        </p:xfrm>
        <a:graphic>
          <a:graphicData uri="http://schemas.openxmlformats.org/presentationml/2006/ole">
            <p:oleObj spid="_x0000_s142343" name="Equation" r:id="rId9" imgW="711000" imgH="266400" progId="Equation.3">
              <p:embed/>
            </p:oleObj>
          </a:graphicData>
        </a:graphic>
      </p:graphicFrame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825500" y="4343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This is a linear relationship between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4873625" y="4451350"/>
          <a:ext cx="211138" cy="209550"/>
        </p:xfrm>
        <a:graphic>
          <a:graphicData uri="http://schemas.openxmlformats.org/presentationml/2006/ole">
            <p:oleObj spid="_x0000_s142344" name="Equation" r:id="rId10" imgW="126720" imgH="126720" progId="Equation.3">
              <p:embed/>
            </p:oleObj>
          </a:graphicData>
        </a:graphic>
      </p:graphicFrame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016500" y="43434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0" y="31219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5626100" y="4419600"/>
          <a:ext cx="165100" cy="282575"/>
        </p:xfrm>
        <a:graphic>
          <a:graphicData uri="http://schemas.openxmlformats.org/presentationml/2006/ole">
            <p:oleObj spid="_x0000_s142345" name="Equation" r:id="rId11" imgW="8856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02663" cy="1143000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Using this linear relationship, we can calculate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5867400" y="2057400"/>
          <a:ext cx="609600" cy="406400"/>
        </p:xfrm>
        <a:graphic>
          <a:graphicData uri="http://schemas.openxmlformats.org/presentationml/2006/ole">
            <p:oleObj spid="_x0000_s143362" name="Equation" r:id="rId4" imgW="342720" imgH="228600" progId="Equation.3">
              <p:embed/>
            </p:oleObj>
          </a:graphicData>
        </a:graphic>
      </p:graphicFrame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743200" y="2514600"/>
          <a:ext cx="2406650" cy="1454150"/>
        </p:xfrm>
        <a:graphic>
          <a:graphicData uri="http://schemas.openxmlformats.org/presentationml/2006/ole">
            <p:oleObj spid="_x0000_s143363" name="Equation" r:id="rId5" imgW="1498320" imgH="901440" progId="Equation.3">
              <p:embed/>
            </p:oleObj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936625" y="3962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1905000" y="4343400"/>
          <a:ext cx="1252538" cy="392113"/>
        </p:xfrm>
        <a:graphic>
          <a:graphicData uri="http://schemas.openxmlformats.org/presentationml/2006/ole">
            <p:oleObj spid="_x0000_s143364" name="Equation" r:id="rId6" imgW="723600" imgH="228600" progId="Equation.3">
              <p:embed/>
            </p:oleObj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477000" y="20574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where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851025" y="4724400"/>
          <a:ext cx="703263" cy="434975"/>
        </p:xfrm>
        <a:graphic>
          <a:graphicData uri="http://schemas.openxmlformats.org/presentationml/2006/ole">
            <p:oleObj spid="_x0000_s143365" name="Equation" r:id="rId7" imgW="406080" imgH="253800" progId="Equation.3">
              <p:embed/>
            </p:oleObj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1851025" y="5105400"/>
          <a:ext cx="812800" cy="392113"/>
        </p:xfrm>
        <a:graphic>
          <a:graphicData uri="http://schemas.openxmlformats.org/presentationml/2006/ole">
            <p:oleObj spid="_x0000_s143366" name="Equation" r:id="rId8" imgW="469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graphicFrame>
        <p:nvGraphicFramePr>
          <p:cNvPr id="100355" name="Group 3"/>
          <p:cNvGraphicFramePr>
            <a:graphicFrameLocks noGrp="1"/>
          </p:cNvGraphicFramePr>
          <p:nvPr/>
        </p:nvGraphicFramePr>
        <p:xfrm>
          <a:off x="609600" y="2971800"/>
          <a:ext cx="4267200" cy="2514601"/>
        </p:xfrm>
        <a:graphic>
          <a:graphicData uri="http://schemas.openxmlformats.org/drawingml/2006/table">
            <a:tbl>
              <a:tblPr/>
              <a:tblGrid>
                <a:gridCol w="455613"/>
                <a:gridCol w="704850"/>
                <a:gridCol w="614362"/>
                <a:gridCol w="850900"/>
                <a:gridCol w="852488"/>
                <a:gridCol w="788987"/>
              </a:tblGrid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6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7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0.891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0.708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0.562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0.447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0.355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-0.11541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-0.34531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-0.57625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-0.80520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-1.0356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-0.11541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-1.0359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-2.8813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-5.6364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-9.3207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0.0000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1.0000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9.0000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25.000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49.000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81.000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25.000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-2.8778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-18.990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6858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165.00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533400" y="19812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Summations for data linearization are as follows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533400" y="2667000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Table.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Summation data for linearization of data model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388" name="Object 36"/>
          <p:cNvGraphicFramePr>
            <a:graphicFrameLocks noChangeAspect="1"/>
          </p:cNvGraphicFramePr>
          <p:nvPr/>
        </p:nvGraphicFramePr>
        <p:xfrm>
          <a:off x="838200" y="3200400"/>
          <a:ext cx="161925" cy="304800"/>
        </p:xfrm>
        <a:graphic>
          <a:graphicData uri="http://schemas.openxmlformats.org/presentationml/2006/ole">
            <p:oleObj spid="_x0000_s144386" name="Equation" r:id="rId4" imgW="88707" imgH="164742" progId="Equation.3">
              <p:embed/>
            </p:oleObj>
          </a:graphicData>
        </a:graphic>
      </p:graphicFrame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390" name="Object 38"/>
          <p:cNvGraphicFramePr>
            <a:graphicFrameLocks noChangeAspect="1"/>
          </p:cNvGraphicFramePr>
          <p:nvPr/>
        </p:nvGraphicFramePr>
        <p:xfrm>
          <a:off x="1295400" y="3124200"/>
          <a:ext cx="206375" cy="381000"/>
        </p:xfrm>
        <a:graphic>
          <a:graphicData uri="http://schemas.openxmlformats.org/presentationml/2006/ole">
            <p:oleObj spid="_x0000_s144387" name="Equation" r:id="rId5" imgW="126890" imgH="228402" progId="Equation.3">
              <p:embed/>
            </p:oleObj>
          </a:graphicData>
        </a:graphic>
      </p:graphicFrame>
      <p:graphicFrame>
        <p:nvGraphicFramePr>
          <p:cNvPr id="100391" name="Object 39"/>
          <p:cNvGraphicFramePr>
            <a:graphicFrameLocks noChangeAspect="1"/>
          </p:cNvGraphicFramePr>
          <p:nvPr/>
        </p:nvGraphicFramePr>
        <p:xfrm>
          <a:off x="1905000" y="3124200"/>
          <a:ext cx="269875" cy="381000"/>
        </p:xfrm>
        <a:graphic>
          <a:graphicData uri="http://schemas.openxmlformats.org/presentationml/2006/ole">
            <p:oleObj spid="_x0000_s144388" name="Equation" r:id="rId6" imgW="165028" imgH="228501" progId="Equation.3">
              <p:embed/>
            </p:oleObj>
          </a:graphicData>
        </a:graphic>
      </p:graphicFrame>
      <p:graphicFrame>
        <p:nvGraphicFramePr>
          <p:cNvPr id="100392" name="Object 40"/>
          <p:cNvGraphicFramePr>
            <a:graphicFrameLocks noChangeAspect="1"/>
          </p:cNvGraphicFramePr>
          <p:nvPr/>
        </p:nvGraphicFramePr>
        <p:xfrm>
          <a:off x="2397125" y="3173413"/>
          <a:ext cx="779463" cy="373062"/>
        </p:xfrm>
        <a:graphic>
          <a:graphicData uri="http://schemas.openxmlformats.org/presentationml/2006/ole">
            <p:oleObj spid="_x0000_s144389" name="Equation" r:id="rId7" imgW="558720" imgH="266400" progId="Equation.3">
              <p:embed/>
            </p:oleObj>
          </a:graphicData>
        </a:graphic>
      </p:graphicFrame>
      <p:graphicFrame>
        <p:nvGraphicFramePr>
          <p:cNvPr id="100393" name="Object 41"/>
          <p:cNvGraphicFramePr>
            <a:graphicFrameLocks noChangeAspect="1"/>
          </p:cNvGraphicFramePr>
          <p:nvPr/>
        </p:nvGraphicFramePr>
        <p:xfrm>
          <a:off x="3382963" y="3094038"/>
          <a:ext cx="357187" cy="433387"/>
        </p:xfrm>
        <a:graphic>
          <a:graphicData uri="http://schemas.openxmlformats.org/presentationml/2006/ole">
            <p:oleObj spid="_x0000_s144390" name="Equation" r:id="rId8" imgW="215640" imgH="266400" progId="Equation.3">
              <p:embed/>
            </p:oleObj>
          </a:graphicData>
        </a:graphic>
      </p:graphicFrame>
      <p:graphicFrame>
        <p:nvGraphicFramePr>
          <p:cNvPr id="100394" name="Object 42"/>
          <p:cNvGraphicFramePr>
            <a:graphicFrameLocks noChangeAspect="1"/>
          </p:cNvGraphicFramePr>
          <p:nvPr/>
        </p:nvGraphicFramePr>
        <p:xfrm>
          <a:off x="4267200" y="3124200"/>
          <a:ext cx="265113" cy="414338"/>
        </p:xfrm>
        <a:graphic>
          <a:graphicData uri="http://schemas.openxmlformats.org/presentationml/2006/ole">
            <p:oleObj spid="_x0000_s144391" name="Equation" r:id="rId9" imgW="152334" imgH="241195" progId="Equation.3">
              <p:embed/>
            </p:oleObj>
          </a:graphicData>
        </a:graphic>
      </p:graphicFrame>
      <p:graphicFrame>
        <p:nvGraphicFramePr>
          <p:cNvPr id="100395" name="Object 43"/>
          <p:cNvGraphicFramePr>
            <a:graphicFrameLocks noChangeAspect="1"/>
          </p:cNvGraphicFramePr>
          <p:nvPr/>
        </p:nvGraphicFramePr>
        <p:xfrm>
          <a:off x="685800" y="4953000"/>
          <a:ext cx="323850" cy="381000"/>
        </p:xfrm>
        <a:graphic>
          <a:graphicData uri="http://schemas.openxmlformats.org/presentationml/2006/ole">
            <p:oleObj spid="_x0000_s144392" name="Equation" r:id="rId10" imgW="164957" imgH="190335" progId="Equation.3">
              <p:embed/>
            </p:oleObj>
          </a:graphicData>
        </a:graphic>
      </p:graphicFrame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5334000" y="25146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With</a:t>
            </a: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398" name="Object 46"/>
          <p:cNvGraphicFramePr>
            <a:graphicFrameLocks noChangeAspect="1"/>
          </p:cNvGraphicFramePr>
          <p:nvPr/>
        </p:nvGraphicFramePr>
        <p:xfrm>
          <a:off x="6019800" y="2590800"/>
          <a:ext cx="533400" cy="274638"/>
        </p:xfrm>
        <a:graphic>
          <a:graphicData uri="http://schemas.openxmlformats.org/presentationml/2006/ole">
            <p:oleObj spid="_x0000_s144393" name="Equation" r:id="rId11" imgW="355138" imgH="177569" progId="Equation.3">
              <p:embed/>
            </p:oleObj>
          </a:graphicData>
        </a:graphic>
      </p:graphicFrame>
      <p:sp>
        <p:nvSpPr>
          <p:cNvPr id="10039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400" name="Object 48"/>
          <p:cNvGraphicFramePr>
            <a:graphicFrameLocks noChangeAspect="1"/>
          </p:cNvGraphicFramePr>
          <p:nvPr/>
        </p:nvGraphicFramePr>
        <p:xfrm>
          <a:off x="5638800" y="2819400"/>
          <a:ext cx="1371600" cy="665163"/>
        </p:xfrm>
        <a:graphic>
          <a:graphicData uri="http://schemas.openxmlformats.org/presentationml/2006/ole">
            <p:oleObj spid="_x0000_s144394" name="Equation" r:id="rId12" imgW="888614" imgH="431613" progId="Equation.3">
              <p:embed/>
            </p:oleObj>
          </a:graphicData>
        </a:graphic>
      </p:graphicFrame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402" name="Object 50"/>
          <p:cNvGraphicFramePr>
            <a:graphicFrameLocks noChangeAspect="1"/>
          </p:cNvGraphicFramePr>
          <p:nvPr/>
        </p:nvGraphicFramePr>
        <p:xfrm>
          <a:off x="5667375" y="3505200"/>
          <a:ext cx="1477963" cy="639763"/>
        </p:xfrm>
        <a:graphic>
          <a:graphicData uri="http://schemas.openxmlformats.org/presentationml/2006/ole">
            <p:oleObj spid="_x0000_s144395" name="Equation" r:id="rId13" imgW="990360" imgH="431640" progId="Equation.3">
              <p:embed/>
            </p:oleObj>
          </a:graphicData>
        </a:graphic>
      </p:graphicFrame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404" name="Object 52"/>
          <p:cNvGraphicFramePr>
            <a:graphicFrameLocks noChangeAspect="1"/>
          </p:cNvGraphicFramePr>
          <p:nvPr/>
        </p:nvGraphicFramePr>
        <p:xfrm>
          <a:off x="5667375" y="4191000"/>
          <a:ext cx="1619250" cy="642938"/>
        </p:xfrm>
        <a:graphic>
          <a:graphicData uri="http://schemas.openxmlformats.org/presentationml/2006/ole">
            <p:oleObj spid="_x0000_s144396" name="Equation" r:id="rId14" imgW="1079280" imgH="431640" progId="Equation.3">
              <p:embed/>
            </p:oleObj>
          </a:graphicData>
        </a:graphic>
      </p:graphicFrame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0406" name="Object 54"/>
          <p:cNvGraphicFramePr>
            <a:graphicFrameLocks noChangeAspect="1"/>
          </p:cNvGraphicFramePr>
          <p:nvPr/>
        </p:nvGraphicFramePr>
        <p:xfrm>
          <a:off x="5638800" y="4876800"/>
          <a:ext cx="1343025" cy="639763"/>
        </p:xfrm>
        <a:graphic>
          <a:graphicData uri="http://schemas.openxmlformats.org/presentationml/2006/ole">
            <p:oleObj spid="_x0000_s144397" name="Equation" r:id="rId15" imgW="901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Calculating 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133600" y="1752600"/>
          <a:ext cx="574675" cy="382588"/>
        </p:xfrm>
        <a:graphic>
          <a:graphicData uri="http://schemas.openxmlformats.org/presentationml/2006/ole">
            <p:oleObj spid="_x0000_s145410" name="Equation" r:id="rId4" imgW="342720" imgH="228600" progId="Equation.3">
              <p:embed/>
            </p:oleObj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295400" y="2362200"/>
          <a:ext cx="3048000" cy="631825"/>
        </p:xfrm>
        <a:graphic>
          <a:graphicData uri="http://schemas.openxmlformats.org/presentationml/2006/ole">
            <p:oleObj spid="_x0000_s145411" name="Equation" r:id="rId5" imgW="2070100" imgH="431800" progId="Equation.3">
              <p:embed/>
            </p:oleObj>
          </a:graphicData>
        </a:graphic>
      </p:graphicFrame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4343400" y="2514600"/>
          <a:ext cx="1335088" cy="301625"/>
        </p:xfrm>
        <a:graphic>
          <a:graphicData uri="http://schemas.openxmlformats.org/presentationml/2006/ole">
            <p:oleObj spid="_x0000_s145412" name="Equation" r:id="rId6" imgW="888614" imgH="203112" progId="Equation.3">
              <p:embed/>
            </p:oleObj>
          </a:graphicData>
        </a:graphic>
      </p:graphicFrame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219200" y="3200400"/>
          <a:ext cx="2971800" cy="596900"/>
        </p:xfrm>
        <a:graphic>
          <a:graphicData uri="http://schemas.openxmlformats.org/presentationml/2006/ole">
            <p:oleObj spid="_x0000_s145413" name="Equation" r:id="rId7" imgW="1943100" imgH="393700" progId="Equation.3">
              <p:embed/>
            </p:oleObj>
          </a:graphicData>
        </a:graphic>
      </p:graphicFrame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4191000" y="3276600"/>
          <a:ext cx="1828800" cy="342900"/>
        </p:xfrm>
        <a:graphic>
          <a:graphicData uri="http://schemas.openxmlformats.org/presentationml/2006/ole">
            <p:oleObj spid="_x0000_s145414" name="Equation" r:id="rId8" imgW="1219200" imgH="228600" progId="Equation.3">
              <p:embed/>
            </p:oleObj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838200" y="38862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Since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2286000" y="4191000"/>
          <a:ext cx="1066800" cy="355600"/>
        </p:xfrm>
        <a:graphic>
          <a:graphicData uri="http://schemas.openxmlformats.org/presentationml/2006/ole">
            <p:oleObj spid="_x0000_s145415" name="Equation" r:id="rId9" imgW="685800" imgH="228600" progId="Equation.3">
              <p:embed/>
            </p:oleObj>
          </a:graphicData>
        </a:graphic>
      </p:graphicFrame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2286000" y="4495800"/>
          <a:ext cx="795338" cy="365125"/>
        </p:xfrm>
        <a:graphic>
          <a:graphicData uri="http://schemas.openxmlformats.org/presentationml/2006/ole">
            <p:oleObj spid="_x0000_s145416" name="Equation" r:id="rId10" imgW="495085" imgH="228501" progId="Equation.3">
              <p:embed/>
            </p:oleObj>
          </a:graphicData>
        </a:graphic>
      </p:graphicFrame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3124200" y="4495800"/>
          <a:ext cx="1447800" cy="412750"/>
        </p:xfrm>
        <a:graphic>
          <a:graphicData uri="http://schemas.openxmlformats.org/presentationml/2006/ole">
            <p:oleObj spid="_x0000_s145417" name="Equation" r:id="rId11" imgW="901309" imgH="253890" progId="Equation.3">
              <p:embed/>
            </p:oleObj>
          </a:graphicData>
        </a:graphic>
      </p:graphicFrame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4572000" y="4572000"/>
          <a:ext cx="990600" cy="273050"/>
        </p:xfrm>
        <a:graphic>
          <a:graphicData uri="http://schemas.openxmlformats.org/presentationml/2006/ole">
            <p:oleObj spid="_x0000_s145418" name="Equation" r:id="rId12" imgW="660113" imgH="177723" progId="Equation.3">
              <p:embed/>
            </p:oleObj>
          </a:graphicData>
        </a:graphic>
      </p:graphicFrame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2590800" y="5410200"/>
          <a:ext cx="1752600" cy="327025"/>
        </p:xfrm>
        <a:graphic>
          <a:graphicData uri="http://schemas.openxmlformats.org/presentationml/2006/ole">
            <p:oleObj spid="_x0000_s145419" name="Equation" r:id="rId13" imgW="1167893" imgH="215806" progId="Equation.3">
              <p:embed/>
            </p:oleObj>
          </a:graphicData>
        </a:graphic>
      </p:graphicFrame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1981200" y="50292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057400" y="16002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Resulting model is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4191000" y="1600200"/>
          <a:ext cx="2057400" cy="346075"/>
        </p:xfrm>
        <a:graphic>
          <a:graphicData uri="http://schemas.openxmlformats.org/presentationml/2006/ole">
            <p:oleObj spid="_x0000_s146434" name="Equation" r:id="rId4" imgW="135890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2057400"/>
            <a:ext cx="4267200" cy="3594100"/>
            <a:chOff x="768" y="1584"/>
            <a:chExt cx="2688" cy="2264"/>
          </a:xfrm>
        </p:grpSpPr>
        <p:pic>
          <p:nvPicPr>
            <p:cNvPr id="10240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8" y="1584"/>
              <a:ext cx="2688" cy="2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 flipV="1">
              <a:off x="1872" y="196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l"/>
              <a:endParaRPr lang="ko-KR" altLang="en-US"/>
            </a:p>
          </p:txBody>
        </p:sp>
        <p:graphicFrame>
          <p:nvGraphicFramePr>
            <p:cNvPr id="102408" name="Object 8"/>
            <p:cNvGraphicFramePr>
              <a:graphicFrameLocks noChangeAspect="1"/>
            </p:cNvGraphicFramePr>
            <p:nvPr/>
          </p:nvGraphicFramePr>
          <p:xfrm>
            <a:off x="2208" y="1872"/>
            <a:ext cx="1104" cy="186"/>
          </p:xfrm>
          <a:graphic>
            <a:graphicData uri="http://schemas.openxmlformats.org/presentationml/2006/ole">
              <p:oleObj spid="_x0000_s146435" name="Equation" r:id="rId6" imgW="1358900" imgH="228600" progId="Equation.3">
                <p:embed/>
              </p:oleObj>
            </a:graphicData>
          </a:graphic>
        </p:graphicFrame>
      </p:grp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286000" y="56388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Figure.</a:t>
            </a:r>
            <a:r>
              <a:rPr lang="en-US" altLang="ko-KR" sz="1400">
                <a:latin typeface="Tahoma" pitchFamily="34" charset="0"/>
                <a:ea typeface="굴림" charset="-127"/>
              </a:rPr>
              <a:t> Relative intensity of radiation as a function of temperature using linearization of data model.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  <a:cs typeface="Times New Roman" pitchFamily="18" charset="0"/>
              </a:rPr>
              <a:t>Finding Constants of Linear Model</a:t>
            </a:r>
          </a:p>
        </p:txBody>
      </p:sp>
      <p:graphicFrame>
        <p:nvGraphicFramePr>
          <p:cNvPr id="4106" name="Object 60"/>
          <p:cNvGraphicFramePr>
            <a:graphicFrameLocks noChangeAspect="1"/>
          </p:cNvGraphicFramePr>
          <p:nvPr>
            <p:ph sz="half" idx="1"/>
          </p:nvPr>
        </p:nvGraphicFramePr>
        <p:xfrm>
          <a:off x="4114800" y="2514600"/>
          <a:ext cx="338138" cy="363538"/>
        </p:xfrm>
        <a:graphic>
          <a:graphicData uri="http://schemas.openxmlformats.org/presentationml/2006/ole">
            <p:oleObj spid="_x0000_s4106" name="Equation" r:id="rId4" imgW="164880" imgH="177480" progId="Equation.3">
              <p:embed/>
            </p:oleObj>
          </a:graphicData>
        </a:graphic>
      </p:graphicFrame>
      <p:sp>
        <p:nvSpPr>
          <p:cNvPr id="4110" name="Rectangle 9"/>
          <p:cNvSpPr>
            <a:spLocks noChangeArrowheads="1"/>
          </p:cNvSpPr>
          <p:nvPr/>
        </p:nvSpPr>
        <p:spPr bwMode="auto">
          <a:xfrm>
            <a:off x="719138" y="2859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4111" name="Rectangle 11"/>
          <p:cNvSpPr>
            <a:spLocks noChangeArrowheads="1"/>
          </p:cNvSpPr>
          <p:nvPr/>
        </p:nvSpPr>
        <p:spPr bwMode="auto">
          <a:xfrm>
            <a:off x="3252788" y="296862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4112" name="Rectangle 12"/>
          <p:cNvSpPr>
            <a:spLocks noChangeArrowheads="1"/>
          </p:cNvSpPr>
          <p:nvPr/>
        </p:nvSpPr>
        <p:spPr bwMode="auto">
          <a:xfrm>
            <a:off x="3252788" y="3586163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400">
                <a:latin typeface="Times New Roman" pitchFamily="18" charset="0"/>
                <a:ea typeface="굴림" charset="-127"/>
              </a:rPr>
              <a:t> 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ko-KR" altLang="ko-KR">
              <a:latin typeface="Times New Roman" pitchFamily="18" charset="0"/>
            </a:endParaRPr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3527425" y="3121025"/>
            <a:ext cx="2089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	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4115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16" name="Rectangle 2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5943600" y="1905000"/>
          <a:ext cx="3048000" cy="722313"/>
        </p:xfrm>
        <a:graphic>
          <a:graphicData uri="http://schemas.openxmlformats.org/presentationml/2006/ole">
            <p:oleObj spid="_x0000_s4098" name="Equation" r:id="rId5" imgW="1930400" imgH="457200" progId="Equation.3">
              <p:embed/>
            </p:oleObj>
          </a:graphicData>
        </a:graphic>
      </p:graphicFrame>
      <p:sp>
        <p:nvSpPr>
          <p:cNvPr id="4117" name="Text Box 28"/>
          <p:cNvSpPr txBox="1">
            <a:spLocks noChangeArrowheads="1"/>
          </p:cNvSpPr>
          <p:nvPr/>
        </p:nvSpPr>
        <p:spPr bwMode="auto">
          <a:xfrm>
            <a:off x="685800" y="2057400"/>
            <a:ext cx="548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Minimize the sum of the square of the residuals:</a:t>
            </a:r>
          </a:p>
        </p:txBody>
      </p:sp>
      <p:sp>
        <p:nvSpPr>
          <p:cNvPr id="4118" name="Text Box 29"/>
          <p:cNvSpPr txBox="1">
            <a:spLocks noChangeArrowheads="1"/>
          </p:cNvSpPr>
          <p:nvPr/>
        </p:nvSpPr>
        <p:spPr bwMode="auto">
          <a:xfrm>
            <a:off x="685800" y="251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To find </a:t>
            </a:r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099" name="Object 30"/>
          <p:cNvGraphicFramePr>
            <a:graphicFrameLocks noChangeAspect="1"/>
          </p:cNvGraphicFramePr>
          <p:nvPr/>
        </p:nvGraphicFramePr>
        <p:xfrm>
          <a:off x="1295400" y="2971800"/>
          <a:ext cx="3144838" cy="639763"/>
        </p:xfrm>
        <a:graphic>
          <a:graphicData uri="http://schemas.openxmlformats.org/presentationml/2006/ole">
            <p:oleObj spid="_x0000_s4099" name="Equation" r:id="rId6" imgW="2197100" imgH="444500" progId="Equation.3">
              <p:embed/>
            </p:oleObj>
          </a:graphicData>
        </a:graphic>
      </p:graphicFrame>
      <p:graphicFrame>
        <p:nvGraphicFramePr>
          <p:cNvPr id="4100" name="Object 32"/>
          <p:cNvGraphicFramePr>
            <a:graphicFrameLocks noChangeAspect="1"/>
          </p:cNvGraphicFramePr>
          <p:nvPr/>
        </p:nvGraphicFramePr>
        <p:xfrm>
          <a:off x="1295400" y="3657600"/>
          <a:ext cx="3271838" cy="641350"/>
        </p:xfrm>
        <a:graphic>
          <a:graphicData uri="http://schemas.openxmlformats.org/presentationml/2006/ole">
            <p:oleObj spid="_x0000_s4100" name="Equation" r:id="rId7" imgW="2286000" imgH="444500" progId="Equation.3">
              <p:embed/>
            </p:oleObj>
          </a:graphicData>
        </a:graphic>
      </p:graphicFrame>
      <p:sp>
        <p:nvSpPr>
          <p:cNvPr id="4120" name="Text Box 34"/>
          <p:cNvSpPr txBox="1">
            <a:spLocks noChangeArrowheads="1"/>
          </p:cNvSpPr>
          <p:nvPr/>
        </p:nvSpPr>
        <p:spPr bwMode="auto">
          <a:xfrm>
            <a:off x="685800" y="42672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giving</a:t>
            </a:r>
          </a:p>
        </p:txBody>
      </p:sp>
      <p:graphicFrame>
        <p:nvGraphicFramePr>
          <p:cNvPr id="4101" name="Object 37"/>
          <p:cNvGraphicFramePr>
            <a:graphicFrameLocks noChangeAspect="1"/>
          </p:cNvGraphicFramePr>
          <p:nvPr/>
        </p:nvGraphicFramePr>
        <p:xfrm>
          <a:off x="1295400" y="5410200"/>
          <a:ext cx="2554288" cy="668338"/>
        </p:xfrm>
        <a:graphic>
          <a:graphicData uri="http://schemas.openxmlformats.org/presentationml/2006/ole">
            <p:oleObj spid="_x0000_s4101" name="Equation" r:id="rId8" imgW="1638000" imgH="431640" progId="Equation.3">
              <p:embed/>
            </p:oleObj>
          </a:graphicData>
        </a:graphic>
      </p:graphicFrame>
      <p:sp>
        <p:nvSpPr>
          <p:cNvPr id="4121" name="Rectangle 4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2" name="Object 39"/>
          <p:cNvGraphicFramePr>
            <a:graphicFrameLocks noChangeAspect="1"/>
          </p:cNvGraphicFramePr>
          <p:nvPr/>
        </p:nvGraphicFramePr>
        <p:xfrm>
          <a:off x="1524000" y="2590800"/>
          <a:ext cx="338138" cy="274638"/>
        </p:xfrm>
        <a:graphic>
          <a:graphicData uri="http://schemas.openxmlformats.org/presentationml/2006/ole">
            <p:oleObj spid="_x0000_s4102" name="Equation" r:id="rId9" imgW="177480" imgH="139680" progId="Equation.3">
              <p:embed/>
            </p:oleObj>
          </a:graphicData>
        </a:graphic>
      </p:graphicFrame>
      <p:sp>
        <p:nvSpPr>
          <p:cNvPr id="4122" name="Text Box 41"/>
          <p:cNvSpPr txBox="1">
            <a:spLocks noChangeArrowheads="1"/>
          </p:cNvSpPr>
          <p:nvPr/>
        </p:nvSpPr>
        <p:spPr bwMode="auto">
          <a:xfrm>
            <a:off x="1828800" y="251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sp>
        <p:nvSpPr>
          <p:cNvPr id="4123" name="Rectangle 4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3" name="Object 42"/>
          <p:cNvGraphicFramePr>
            <a:graphicFrameLocks noChangeAspect="1"/>
          </p:cNvGraphicFramePr>
          <p:nvPr/>
        </p:nvGraphicFramePr>
        <p:xfrm>
          <a:off x="2362200" y="2590800"/>
          <a:ext cx="328613" cy="277813"/>
        </p:xfrm>
        <a:graphic>
          <a:graphicData uri="http://schemas.openxmlformats.org/presentationml/2006/ole">
            <p:oleObj spid="_x0000_s4103" name="Equation" r:id="rId10" imgW="164880" imgH="139680" progId="Equation.3">
              <p:embed/>
            </p:oleObj>
          </a:graphicData>
        </a:graphic>
      </p:graphicFrame>
      <p:sp>
        <p:nvSpPr>
          <p:cNvPr id="4124" name="Text Box 44"/>
          <p:cNvSpPr txBox="1">
            <a:spLocks noChangeArrowheads="1"/>
          </p:cNvSpPr>
          <p:nvPr/>
        </p:nvSpPr>
        <p:spPr bwMode="auto">
          <a:xfrm>
            <a:off x="2667000" y="251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we minimize 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4419600" y="25146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with respect to</a:t>
            </a:r>
          </a:p>
        </p:txBody>
      </p:sp>
      <p:sp>
        <p:nvSpPr>
          <p:cNvPr id="4126" name="Rectangle 5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4" name="Object 52"/>
          <p:cNvGraphicFramePr>
            <a:graphicFrameLocks noChangeAspect="1"/>
          </p:cNvGraphicFramePr>
          <p:nvPr/>
        </p:nvGraphicFramePr>
        <p:xfrm>
          <a:off x="6172200" y="2590800"/>
          <a:ext cx="320675" cy="271463"/>
        </p:xfrm>
        <a:graphic>
          <a:graphicData uri="http://schemas.openxmlformats.org/presentationml/2006/ole">
            <p:oleObj spid="_x0000_s4104" name="Equation" r:id="rId11" imgW="164880" imgH="139680" progId="Equation.3">
              <p:embed/>
            </p:oleObj>
          </a:graphicData>
        </a:graphic>
      </p:graphicFrame>
      <p:sp>
        <p:nvSpPr>
          <p:cNvPr id="4127" name="Rectangle 5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5" name="Object 54"/>
          <p:cNvGraphicFramePr>
            <a:graphicFrameLocks noChangeAspect="1"/>
          </p:cNvGraphicFramePr>
          <p:nvPr/>
        </p:nvGraphicFramePr>
        <p:xfrm>
          <a:off x="7010400" y="2590800"/>
          <a:ext cx="338138" cy="274638"/>
        </p:xfrm>
        <a:graphic>
          <a:graphicData uri="http://schemas.openxmlformats.org/presentationml/2006/ole">
            <p:oleObj spid="_x0000_s4105" name="Equation" r:id="rId12" imgW="177480" imgH="139680" progId="Equation.3">
              <p:embed/>
            </p:oleObj>
          </a:graphicData>
        </a:graphic>
      </p:graphicFrame>
      <p:sp>
        <p:nvSpPr>
          <p:cNvPr id="4128" name="Text Box 56"/>
          <p:cNvSpPr txBox="1">
            <a:spLocks noChangeArrowheads="1"/>
          </p:cNvSpPr>
          <p:nvPr/>
        </p:nvSpPr>
        <p:spPr bwMode="auto">
          <a:xfrm>
            <a:off x="6477000" y="251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sp>
        <p:nvSpPr>
          <p:cNvPr id="4129" name="Text Box 63"/>
          <p:cNvSpPr txBox="1">
            <a:spLocks noChangeArrowheads="1"/>
          </p:cNvSpPr>
          <p:nvPr/>
        </p:nvSpPr>
        <p:spPr bwMode="auto">
          <a:xfrm>
            <a:off x="7239000" y="2514600"/>
            <a:ext cx="22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.</a:t>
            </a:r>
          </a:p>
        </p:txBody>
      </p:sp>
      <p:sp>
        <p:nvSpPr>
          <p:cNvPr id="4130" name="Rectangle 6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7" name="Object 64"/>
          <p:cNvGraphicFramePr>
            <a:graphicFrameLocks noChangeAspect="1"/>
          </p:cNvGraphicFramePr>
          <p:nvPr/>
        </p:nvGraphicFramePr>
        <p:xfrm>
          <a:off x="1295400" y="4648200"/>
          <a:ext cx="2239963" cy="668338"/>
        </p:xfrm>
        <a:graphic>
          <a:graphicData uri="http://schemas.openxmlformats.org/presentationml/2006/ole">
            <p:oleObj spid="_x0000_s4107" name="Equation" r:id="rId13" imgW="1435100" imgH="431800" progId="Equation.3">
              <p:embed/>
            </p:oleObj>
          </a:graphicData>
        </a:graphic>
      </p:graphicFrame>
      <p:sp>
        <p:nvSpPr>
          <p:cNvPr id="4131" name="Rectangle 6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8" name="Object 66"/>
          <p:cNvGraphicFramePr>
            <a:graphicFrameLocks noChangeAspect="1"/>
          </p:cNvGraphicFramePr>
          <p:nvPr/>
        </p:nvGraphicFramePr>
        <p:xfrm>
          <a:off x="4343400" y="5181600"/>
          <a:ext cx="1481138" cy="433388"/>
        </p:xfrm>
        <a:graphic>
          <a:graphicData uri="http://schemas.openxmlformats.org/presentationml/2006/ole">
            <p:oleObj spid="_x0000_s4108" name="Equation" r:id="rId14" imgW="863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regression formula is then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219200" y="2438400"/>
          <a:ext cx="2057400" cy="346075"/>
        </p:xfrm>
        <a:graphic>
          <a:graphicData uri="http://schemas.openxmlformats.org/presentationml/2006/ole">
            <p:oleObj spid="_x0000_s147458" name="Equation" r:id="rId4" imgW="1358900" imgH="228600" progId="Equation.3">
              <p:embed/>
            </p:oleObj>
          </a:graphicData>
        </a:graphic>
      </p:graphicFrame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b) Half life of Technetium 99 is when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4876800" y="2971800"/>
          <a:ext cx="990600" cy="674688"/>
        </p:xfrm>
        <a:graphic>
          <a:graphicData uri="http://schemas.openxmlformats.org/presentationml/2006/ole">
            <p:oleObj spid="_x0000_s147459" name="Equation" r:id="rId5" imgW="660113" imgH="444307" progId="Equation.3">
              <p:embed/>
            </p:oleObj>
          </a:graphicData>
        </a:graphic>
      </p:graphicFrame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1371600" y="3962400"/>
          <a:ext cx="3886200" cy="1668463"/>
        </p:xfrm>
        <a:graphic>
          <a:graphicData uri="http://schemas.openxmlformats.org/presentationml/2006/ole">
            <p:oleObj spid="_x0000_s147460" name="Equation" r:id="rId6" imgW="2552700" imgH="1092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charset="-127"/>
              </a:rPr>
              <a:t>Example 3-Linearization of </a:t>
            </a:r>
            <a:r>
              <a:rPr lang="en-US" altLang="ko-KR" sz="3600" dirty="0" smtClean="0">
                <a:ea typeface="굴림" charset="-127"/>
              </a:rPr>
              <a:t>Data</a:t>
            </a:r>
            <a:endParaRPr lang="en-US" altLang="ko-KR" sz="3600" dirty="0">
              <a:ea typeface="굴림" charset="-127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541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ko-KR" altLang="ko-KR" sz="1900">
              <a:latin typeface="Tahoma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c) The relative intensity of radiation after 24 hours is then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30457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371600" y="2438400"/>
          <a:ext cx="2286000" cy="395288"/>
        </p:xfrm>
        <a:graphic>
          <a:graphicData uri="http://schemas.openxmlformats.org/presentationml/2006/ole">
            <p:oleObj spid="_x0000_s148482" name="Equation" r:id="rId4" imgW="1485255" imgH="253890" progId="Equation.3">
              <p:embed/>
            </p:oleObj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36410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600200" y="2971800"/>
          <a:ext cx="1143000" cy="282575"/>
        </p:xfrm>
        <a:graphic>
          <a:graphicData uri="http://schemas.openxmlformats.org/presentationml/2006/ole">
            <p:oleObj spid="_x0000_s148483" name="Equation" r:id="rId5" imgW="736280" imgH="177723" progId="Equation.3">
              <p:embed/>
            </p:oleObj>
          </a:graphicData>
        </a:graphic>
      </p:graphicFrame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609600" y="38100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This implies that only 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3048000" y="3657600"/>
          <a:ext cx="2895600" cy="627063"/>
        </p:xfrm>
        <a:graphic>
          <a:graphicData uri="http://schemas.openxmlformats.org/presentationml/2006/ole">
            <p:oleObj spid="_x0000_s148484" name="Equation" r:id="rId6" imgW="1930400" imgH="419100" progId="Equation.3">
              <p:embed/>
            </p:oleObj>
          </a:graphicData>
        </a:graphic>
      </p:graphicFrame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019800" y="3810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of the radioactive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09600" y="42672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material is left after 24 hours.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8610600" y="464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charset="-127"/>
              </a:rPr>
              <a:t>Comparison 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latin typeface="Tahoma" pitchFamily="34" charset="0"/>
                <a:ea typeface="굴림" charset="-127"/>
              </a:rPr>
              <a:t>Comparison of exponential model with and without data linearization: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/>
        </p:nvGraphicFramePr>
        <p:xfrm>
          <a:off x="1295400" y="2667000"/>
          <a:ext cx="3981450" cy="2647951"/>
        </p:xfrm>
        <a:graphic>
          <a:graphicData uri="http://schemas.openxmlformats.org/drawingml/2006/table">
            <a:tbl>
              <a:tblPr/>
              <a:tblGrid>
                <a:gridCol w="1327150"/>
                <a:gridCol w="1327150"/>
                <a:gridCol w="1327150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With data linearization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(Example 3)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Without data linearization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(Example 1)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0.99974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0.99983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λ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-0.11505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-0.11508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Half-Life (hrs)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6.0247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6.0232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Relative intensity after 2 hrs.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6.3160x10</a:t>
                      </a:r>
                      <a:r>
                        <a:rPr kumimoji="0" lang="en-US" altLang="ko-KR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6.3200x10</a:t>
                      </a:r>
                      <a:r>
                        <a:rPr kumimoji="0" lang="en-US" altLang="ko-KR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-2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219200" y="22098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ea typeface="굴림" charset="-127"/>
              </a:rPr>
              <a:t>Table. </a:t>
            </a:r>
            <a:r>
              <a:rPr lang="en-US" altLang="ko-KR" sz="1400">
                <a:latin typeface="Tahoma" pitchFamily="34" charset="0"/>
                <a:ea typeface="굴림" charset="-127"/>
              </a:rPr>
              <a:t> Comparison for exponential model with and without data linearization.</a:t>
            </a:r>
            <a:endParaRPr lang="en-US" altLang="ko-KR" sz="1400" b="1">
              <a:latin typeface="Tahoma" pitchFamily="34" charset="0"/>
              <a:ea typeface="굴림" charset="-127"/>
            </a:endParaRP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914400" y="5486400"/>
            <a:ext cx="70866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 dirty="0">
                <a:latin typeface="Tahoma" pitchFamily="34" charset="0"/>
                <a:ea typeface="굴림" charset="-127"/>
              </a:rPr>
              <a:t>The values are very similar so data linearization was suitable to find the constants of the nonlinear exponential model in 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Regression</a:t>
            </a:r>
            <a:endParaRPr lang="en-US" altLang="ko-KR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2000" b="1" dirty="0">
                <a:latin typeface="굴림" pitchFamily="50" charset="-127"/>
              </a:rPr>
              <a:t>다중회귀분석</a:t>
            </a:r>
            <a:r>
              <a:rPr lang="en-US" altLang="ko-KR" sz="2000" b="1" dirty="0">
                <a:latin typeface="굴림" pitchFamily="50" charset="-127"/>
              </a:rPr>
              <a:t>(multiple regression analysis)</a:t>
            </a:r>
            <a:r>
              <a:rPr lang="ko-KR" altLang="en-US" sz="2000" dirty="0">
                <a:latin typeface="굴림" pitchFamily="50" charset="-127"/>
              </a:rPr>
              <a:t>은 단순회귀분석의 확장으로 </a:t>
            </a:r>
            <a:r>
              <a:rPr lang="ko-KR" altLang="en-US" sz="2000" u="sng" dirty="0">
                <a:latin typeface="굴림" pitchFamily="50" charset="-127"/>
              </a:rPr>
              <a:t>독립변수가 두개 이상인 회귀모형에</a:t>
            </a:r>
            <a:r>
              <a:rPr lang="ko-KR" altLang="en-US" sz="2000" dirty="0">
                <a:latin typeface="굴림" pitchFamily="50" charset="-127"/>
              </a:rPr>
              <a:t> 대한 분석</a:t>
            </a:r>
          </a:p>
          <a:p>
            <a:pPr>
              <a:lnSpc>
                <a:spcPct val="120000"/>
              </a:lnSpc>
            </a:pPr>
            <a:endParaRPr lang="ko-KR" altLang="en-US" sz="2000" dirty="0">
              <a:latin typeface="굴림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000" dirty="0">
              <a:latin typeface="굴림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000" dirty="0">
              <a:latin typeface="굴림" pitchFamily="50" charset="-127"/>
            </a:endParaRPr>
          </a:p>
          <a:p>
            <a:pPr>
              <a:lnSpc>
                <a:spcPct val="140000"/>
              </a:lnSpc>
            </a:pPr>
            <a:endParaRPr lang="ko-KR" altLang="en-US" sz="2000" dirty="0"/>
          </a:p>
          <a:p>
            <a:pPr>
              <a:lnSpc>
                <a:spcPct val="140000"/>
              </a:lnSpc>
            </a:pPr>
            <a:r>
              <a:rPr lang="ko-KR" altLang="en-US" sz="2000" dirty="0"/>
              <a:t>다중 회귀 모형의 변형 예</a:t>
            </a:r>
            <a:r>
              <a:rPr lang="en-US" altLang="ko-KR" sz="2000" dirty="0"/>
              <a:t>(</a:t>
            </a:r>
            <a:r>
              <a:rPr lang="ko-KR" altLang="en-US" sz="2000" dirty="0"/>
              <a:t>비선형 모델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10DD-9A0B-4F0E-9305-4B8BD2701275}" type="slidenum">
              <a:rPr lang="en-US" altLang="ko-KR"/>
              <a:pPr/>
              <a:t>53</a:t>
            </a:fld>
            <a:endParaRPr lang="en-US" altLang="ko-KR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475656" y="2852936"/>
          <a:ext cx="6400800" cy="438150"/>
        </p:xfrm>
        <a:graphic>
          <a:graphicData uri="http://schemas.openxmlformats.org/presentationml/2006/ole">
            <p:oleObj spid="_x0000_s190466" name="수식" r:id="rId3" imgW="2781000" imgH="190440" progId="Equation.3">
              <p:embed/>
            </p:oleObj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403648" y="4941168"/>
          <a:ext cx="3819525" cy="542925"/>
        </p:xfrm>
        <a:graphic>
          <a:graphicData uri="http://schemas.openxmlformats.org/presentationml/2006/ole">
            <p:oleObj spid="_x0000_s190467" name="수식" r:id="rId4" imgW="1650960" imgH="241200" progId="Equation.3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331640" y="5517232"/>
          <a:ext cx="5468938" cy="530225"/>
        </p:xfrm>
        <a:graphic>
          <a:graphicData uri="http://schemas.openxmlformats.org/presentationml/2006/ole">
            <p:oleObj spid="_x0000_s190468" name="수식" r:id="rId5" imgW="2361960" imgH="228600" progId="Equation.3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2411760" y="3501008"/>
          <a:ext cx="1371600" cy="398463"/>
        </p:xfrm>
        <a:graphic>
          <a:graphicData uri="http://schemas.openxmlformats.org/presentationml/2006/ole">
            <p:oleObj spid="_x0000_s190469" name="수식" r:id="rId6" imgW="7365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Finding Constants of Linear Model</a:t>
            </a:r>
          </a:p>
        </p:txBody>
      </p:sp>
      <p:graphicFrame>
        <p:nvGraphicFramePr>
          <p:cNvPr id="5122" name="Object 106"/>
          <p:cNvGraphicFramePr>
            <a:graphicFrameLocks noChangeAspect="1"/>
          </p:cNvGraphicFramePr>
          <p:nvPr>
            <p:ph sz="half" idx="1"/>
          </p:nvPr>
        </p:nvGraphicFramePr>
        <p:xfrm>
          <a:off x="2362200" y="2133600"/>
          <a:ext cx="347663" cy="273050"/>
        </p:xfrm>
        <a:graphic>
          <a:graphicData uri="http://schemas.openxmlformats.org/presentationml/2006/ole">
            <p:oleObj spid="_x0000_s5122" name="Equation" r:id="rId4" imgW="177480" imgH="139680" progId="Equation.3">
              <p:embed/>
            </p:oleObj>
          </a:graphicData>
        </a:graphic>
      </p:graphicFrame>
      <p:graphicFrame>
        <p:nvGraphicFramePr>
          <p:cNvPr id="5126" name="Object 108"/>
          <p:cNvGraphicFramePr>
            <a:graphicFrameLocks noChangeAspect="1"/>
          </p:cNvGraphicFramePr>
          <p:nvPr>
            <p:ph sz="half" idx="2"/>
          </p:nvPr>
        </p:nvGraphicFramePr>
        <p:xfrm>
          <a:off x="3200400" y="2133600"/>
          <a:ext cx="320675" cy="271463"/>
        </p:xfrm>
        <a:graphic>
          <a:graphicData uri="http://schemas.openxmlformats.org/presentationml/2006/ole">
            <p:oleObj spid="_x0000_s5126" name="Equation" r:id="rId5" imgW="164880" imgH="13968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6" imgW="114120" imgH="215640" progId="Equation.3">
              <p:embed/>
            </p:oleObj>
          </a:graphicData>
        </a:graphic>
      </p:graphicFrame>
      <p:sp>
        <p:nvSpPr>
          <p:cNvPr id="5129" name="Rectangle 51"/>
          <p:cNvSpPr>
            <a:spLocks noChangeArrowheads="1"/>
          </p:cNvSpPr>
          <p:nvPr/>
        </p:nvSpPr>
        <p:spPr bwMode="auto">
          <a:xfrm>
            <a:off x="3138488" y="376237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400">
                <a:latin typeface="Times New Roman" pitchFamily="18" charset="0"/>
                <a:ea typeface="굴림" charset="-127"/>
              </a:rPr>
              <a:t> 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130" name="Rectangle 62"/>
          <p:cNvSpPr>
            <a:spLocks noChangeArrowheads="1"/>
          </p:cNvSpPr>
          <p:nvPr/>
        </p:nvSpPr>
        <p:spPr bwMode="auto">
          <a:xfrm>
            <a:off x="0" y="-23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1" name="Rectangle 63"/>
          <p:cNvSpPr>
            <a:spLocks noChangeArrowheads="1"/>
          </p:cNvSpPr>
          <p:nvPr/>
        </p:nvSpPr>
        <p:spPr bwMode="auto">
          <a:xfrm>
            <a:off x="4479925" y="2333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457200" algn="l"/>
              </a:tabLst>
            </a:pP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 sz="14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 eaLnBrk="0" hangingPunct="0">
              <a:tabLst>
                <a:tab pos="457200" algn="l"/>
              </a:tabLst>
            </a:pP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132" name="Rectangle 64"/>
          <p:cNvSpPr>
            <a:spLocks noChangeArrowheads="1"/>
          </p:cNvSpPr>
          <p:nvPr/>
        </p:nvSpPr>
        <p:spPr bwMode="auto">
          <a:xfrm>
            <a:off x="4479925" y="9477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457200" algn="l"/>
              </a:tabLst>
            </a:pP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 sz="140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pPr algn="l" eaLnBrk="0" hangingPunct="0">
              <a:tabLst>
                <a:tab pos="457200" algn="l"/>
              </a:tabLst>
            </a:pPr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133" name="Rectangle 65"/>
          <p:cNvSpPr>
            <a:spLocks noChangeArrowheads="1"/>
          </p:cNvSpPr>
          <p:nvPr/>
        </p:nvSpPr>
        <p:spPr bwMode="auto">
          <a:xfrm>
            <a:off x="0" y="210026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4" name="Rectangle 66"/>
          <p:cNvSpPr>
            <a:spLocks noChangeArrowheads="1"/>
          </p:cNvSpPr>
          <p:nvPr/>
        </p:nvSpPr>
        <p:spPr bwMode="auto">
          <a:xfrm>
            <a:off x="0" y="31369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5" name="Rectangle 67"/>
          <p:cNvSpPr>
            <a:spLocks noChangeArrowheads="1"/>
          </p:cNvSpPr>
          <p:nvPr/>
        </p:nvSpPr>
        <p:spPr bwMode="auto">
          <a:xfrm>
            <a:off x="0" y="371633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6" name="Rectangle 68"/>
          <p:cNvSpPr>
            <a:spLocks noChangeArrowheads="1"/>
          </p:cNvSpPr>
          <p:nvPr/>
        </p:nvSpPr>
        <p:spPr bwMode="auto">
          <a:xfrm>
            <a:off x="0" y="475297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7" name="Rectangle 69"/>
          <p:cNvSpPr>
            <a:spLocks noChangeArrowheads="1"/>
          </p:cNvSpPr>
          <p:nvPr/>
        </p:nvSpPr>
        <p:spPr bwMode="auto">
          <a:xfrm>
            <a:off x="0" y="533241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8" name="Rectangle 70"/>
          <p:cNvSpPr>
            <a:spLocks noChangeArrowheads="1"/>
          </p:cNvSpPr>
          <p:nvPr/>
        </p:nvSpPr>
        <p:spPr bwMode="auto">
          <a:xfrm>
            <a:off x="0" y="6302375"/>
            <a:ext cx="1212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39" name="Rectangle 71"/>
          <p:cNvSpPr>
            <a:spLocks noChangeArrowheads="1"/>
          </p:cNvSpPr>
          <p:nvPr/>
        </p:nvSpPr>
        <p:spPr bwMode="auto">
          <a:xfrm>
            <a:off x="0" y="688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endParaRPr lang="ko-KR" altLang="ko-KR">
              <a:latin typeface="Times New Roman" pitchFamily="18" charset="0"/>
            </a:endParaRPr>
          </a:p>
        </p:txBody>
      </p:sp>
      <p:sp>
        <p:nvSpPr>
          <p:cNvPr id="5140" name="Rectangle 74"/>
          <p:cNvSpPr>
            <a:spLocks noChangeArrowheads="1"/>
          </p:cNvSpPr>
          <p:nvPr/>
        </p:nvSpPr>
        <p:spPr bwMode="auto">
          <a:xfrm>
            <a:off x="0" y="3429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r>
              <a:rPr lang="en-US" altLang="ko-KR" sz="14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41" name="Rectangle 77"/>
          <p:cNvSpPr>
            <a:spLocks noChangeArrowheads="1"/>
          </p:cNvSpPr>
          <p:nvPr/>
        </p:nvSpPr>
        <p:spPr bwMode="auto">
          <a:xfrm>
            <a:off x="3790950" y="314007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5142" name="Text Box 100"/>
          <p:cNvSpPr txBox="1">
            <a:spLocks noChangeArrowheads="1"/>
          </p:cNvSpPr>
          <p:nvPr/>
        </p:nvSpPr>
        <p:spPr bwMode="auto">
          <a:xfrm>
            <a:off x="1143000" y="20574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Solving for</a:t>
            </a:r>
            <a:endParaRPr lang="en-US" altLang="ko-KR" sz="1900" baseline="-25000">
              <a:ea typeface="굴림" charset="-127"/>
            </a:endParaRPr>
          </a:p>
        </p:txBody>
      </p:sp>
      <p:sp>
        <p:nvSpPr>
          <p:cNvPr id="5143" name="Rectangle 10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4" name="Object 101"/>
          <p:cNvGraphicFramePr>
            <a:graphicFrameLocks noChangeAspect="1"/>
          </p:cNvGraphicFramePr>
          <p:nvPr/>
        </p:nvGraphicFramePr>
        <p:xfrm>
          <a:off x="1752600" y="2590800"/>
          <a:ext cx="2362200" cy="1295400"/>
        </p:xfrm>
        <a:graphic>
          <a:graphicData uri="http://schemas.openxmlformats.org/presentationml/2006/ole">
            <p:oleObj spid="_x0000_s5124" name="Equation" r:id="rId7" imgW="1663700" imgH="914400" progId="Equation.3">
              <p:embed/>
            </p:oleObj>
          </a:graphicData>
        </a:graphic>
      </p:graphicFrame>
      <p:sp>
        <p:nvSpPr>
          <p:cNvPr id="5144" name="Text Box 103"/>
          <p:cNvSpPr txBox="1">
            <a:spLocks noChangeArrowheads="1"/>
          </p:cNvSpPr>
          <p:nvPr/>
        </p:nvSpPr>
        <p:spPr bwMode="auto">
          <a:xfrm>
            <a:off x="1371600" y="39624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graphicFrame>
        <p:nvGraphicFramePr>
          <p:cNvPr id="5125" name="Object 104"/>
          <p:cNvGraphicFramePr>
            <a:graphicFrameLocks noChangeAspect="1"/>
          </p:cNvGraphicFramePr>
          <p:nvPr/>
        </p:nvGraphicFramePr>
        <p:xfrm>
          <a:off x="1752600" y="4419600"/>
          <a:ext cx="2824163" cy="1298575"/>
        </p:xfrm>
        <a:graphic>
          <a:graphicData uri="http://schemas.openxmlformats.org/presentationml/2006/ole">
            <p:oleObj spid="_x0000_s5125" name="Equation" r:id="rId8" imgW="1993900" imgH="914400" progId="Equation.3">
              <p:embed/>
            </p:oleObj>
          </a:graphicData>
        </a:graphic>
      </p:graphicFrame>
      <p:sp>
        <p:nvSpPr>
          <p:cNvPr id="5145" name="Text Box 110"/>
          <p:cNvSpPr txBox="1">
            <a:spLocks noChangeArrowheads="1"/>
          </p:cNvSpPr>
          <p:nvPr/>
        </p:nvSpPr>
        <p:spPr bwMode="auto">
          <a:xfrm>
            <a:off x="2667000" y="2057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sp>
        <p:nvSpPr>
          <p:cNvPr id="5146" name="Text Box 111"/>
          <p:cNvSpPr txBox="1">
            <a:spLocks noChangeArrowheads="1"/>
          </p:cNvSpPr>
          <p:nvPr/>
        </p:nvSpPr>
        <p:spPr bwMode="auto">
          <a:xfrm>
            <a:off x="3505200" y="2057400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directly yields,</a:t>
            </a:r>
          </a:p>
        </p:txBody>
      </p:sp>
      <p:sp>
        <p:nvSpPr>
          <p:cNvPr id="5147" name="Rectangle 1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127" name="Object 112"/>
          <p:cNvGraphicFramePr>
            <a:graphicFrameLocks noChangeAspect="1"/>
          </p:cNvGraphicFramePr>
          <p:nvPr/>
        </p:nvGraphicFramePr>
        <p:xfrm>
          <a:off x="4800600" y="4800600"/>
          <a:ext cx="1485900" cy="436563"/>
        </p:xfrm>
        <a:graphic>
          <a:graphicData uri="http://schemas.openxmlformats.org/presentationml/2006/ole">
            <p:oleObj spid="_x0000_s5127" name="Equation" r:id="rId9" imgW="863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Example 1</a:t>
            </a:r>
          </a:p>
        </p:txBody>
      </p:sp>
      <p:graphicFrame>
        <p:nvGraphicFramePr>
          <p:cNvPr id="6148" name="Object 186"/>
          <p:cNvGraphicFramePr>
            <a:graphicFrameLocks noChangeAspect="1"/>
          </p:cNvGraphicFramePr>
          <p:nvPr>
            <p:ph idx="1"/>
          </p:nvPr>
        </p:nvGraphicFramePr>
        <p:xfrm>
          <a:off x="3657600" y="3048000"/>
          <a:ext cx="4105275" cy="2657475"/>
        </p:xfrm>
        <a:graphic>
          <a:graphicData uri="http://schemas.openxmlformats.org/presentationml/2006/ole">
            <p:oleObj spid="_x0000_s6148" name="Chart" r:id="rId4" imgW="4105239" imgH="2657368" progId="Excel.Sheet.8">
              <p:embed/>
            </p:oleObj>
          </a:graphicData>
        </a:graphic>
      </p:graphicFrame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2668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0" y="3392488"/>
          <a:ext cx="114300" cy="219075"/>
        </p:xfrm>
        <a:graphic>
          <a:graphicData uri="http://schemas.openxmlformats.org/presentationml/2006/ole">
            <p:oleObj spid="_x0000_s6146" name="Equation" r:id="rId5" imgW="114120" imgH="215640" progId="Equation.3">
              <p:embed/>
            </p:oleObj>
          </a:graphicData>
        </a:graphic>
      </p:graphicFrame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228600" y="3611563"/>
            <a:ext cx="1212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6152" name="Text Box 85"/>
          <p:cNvSpPr txBox="1">
            <a:spLocks noChangeArrowheads="1"/>
          </p:cNvSpPr>
          <p:nvPr/>
        </p:nvSpPr>
        <p:spPr bwMode="auto">
          <a:xfrm>
            <a:off x="685800" y="2057400"/>
            <a:ext cx="81534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 torque, </a:t>
            </a:r>
            <a:r>
              <a:rPr lang="en-US" altLang="ko-KR" sz="1900" i="1">
                <a:ea typeface="굴림" charset="-127"/>
              </a:rPr>
              <a:t>T</a:t>
            </a:r>
            <a:r>
              <a:rPr lang="en-US" altLang="ko-KR" sz="1900">
                <a:ea typeface="굴림" charset="-127"/>
              </a:rPr>
              <a:t>  needed to turn the torsion spring of a mousetrap through an angle,  is given below.  </a:t>
            </a:r>
          </a:p>
        </p:txBody>
      </p:sp>
      <p:graphicFrame>
        <p:nvGraphicFramePr>
          <p:cNvPr id="313518" name="Group 174"/>
          <p:cNvGraphicFramePr>
            <a:graphicFrameLocks noGrp="1"/>
          </p:cNvGraphicFramePr>
          <p:nvPr/>
        </p:nvGraphicFramePr>
        <p:xfrm>
          <a:off x="762000" y="3962400"/>
          <a:ext cx="2362200" cy="2362202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Angle, 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Torque, T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Radians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N-m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0.698132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0.188224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0.959931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0.209138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1.134464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0.230052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1.570796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0.250965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1.919862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0.313707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9" name="Text Box 175"/>
          <p:cNvSpPr txBox="1">
            <a:spLocks noChangeArrowheads="1"/>
          </p:cNvSpPr>
          <p:nvPr/>
        </p:nvSpPr>
        <p:spPr bwMode="auto">
          <a:xfrm>
            <a:off x="762000" y="28194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ko-KR" altLang="ko-KR" sz="1900"/>
          </a:p>
        </p:txBody>
      </p:sp>
      <p:sp>
        <p:nvSpPr>
          <p:cNvPr id="6180" name="Text Box 177"/>
          <p:cNvSpPr txBox="1">
            <a:spLocks noChangeArrowheads="1"/>
          </p:cNvSpPr>
          <p:nvPr/>
        </p:nvSpPr>
        <p:spPr bwMode="auto">
          <a:xfrm>
            <a:off x="685800" y="3352800"/>
            <a:ext cx="289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charset="-127"/>
              </a:rPr>
              <a:t>Table: Torque vs Angle for a torsional spring</a:t>
            </a:r>
          </a:p>
        </p:txBody>
      </p:sp>
      <p:sp>
        <p:nvSpPr>
          <p:cNvPr id="6181" name="Text Box 178"/>
          <p:cNvSpPr txBox="1">
            <a:spLocks noChangeArrowheads="1"/>
          </p:cNvSpPr>
          <p:nvPr/>
        </p:nvSpPr>
        <p:spPr bwMode="auto">
          <a:xfrm>
            <a:off x="3581400" y="2362200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Find the constants for the model given by</a:t>
            </a:r>
          </a:p>
        </p:txBody>
      </p:sp>
      <p:graphicFrame>
        <p:nvGraphicFramePr>
          <p:cNvPr id="6147" name="Object 179"/>
          <p:cNvGraphicFramePr>
            <a:graphicFrameLocks noChangeAspect="1"/>
          </p:cNvGraphicFramePr>
          <p:nvPr/>
        </p:nvGraphicFramePr>
        <p:xfrm>
          <a:off x="762000" y="2743200"/>
          <a:ext cx="1352550" cy="366713"/>
        </p:xfrm>
        <a:graphic>
          <a:graphicData uri="http://schemas.openxmlformats.org/presentationml/2006/ole">
            <p:oleObj spid="_x0000_s6147" name="Equation" r:id="rId6" imgW="812447" imgH="215806" progId="Equation.3">
              <p:embed/>
            </p:oleObj>
          </a:graphicData>
        </a:graphic>
      </p:graphicFrame>
      <p:sp>
        <p:nvSpPr>
          <p:cNvPr id="6182" name="Text Box 184"/>
          <p:cNvSpPr txBox="1">
            <a:spLocks noChangeArrowheads="1"/>
          </p:cNvSpPr>
          <p:nvPr/>
        </p:nvSpPr>
        <p:spPr bwMode="auto">
          <a:xfrm>
            <a:off x="3581400" y="6172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Figure.</a:t>
            </a:r>
            <a:r>
              <a:rPr lang="en-US" altLang="ko-KR" sz="1400">
                <a:ea typeface="굴림" charset="-127"/>
              </a:rPr>
              <a:t> Data points for Angle vs. Torque data</a:t>
            </a:r>
            <a:endParaRPr lang="en-US" altLang="ko-KR" sz="1400" b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Example 1 cont.</a:t>
            </a:r>
          </a:p>
        </p:txBody>
      </p:sp>
      <p:graphicFrame>
        <p:nvGraphicFramePr>
          <p:cNvPr id="7170" name="Object 1505"/>
          <p:cNvGraphicFramePr>
            <a:graphicFrameLocks noChangeAspect="1"/>
          </p:cNvGraphicFramePr>
          <p:nvPr>
            <p:ph sz="half" idx="1"/>
          </p:nvPr>
        </p:nvGraphicFramePr>
        <p:xfrm>
          <a:off x="6248400" y="3505200"/>
          <a:ext cx="320675" cy="271463"/>
        </p:xfrm>
        <a:graphic>
          <a:graphicData uri="http://schemas.openxmlformats.org/presentationml/2006/ole">
            <p:oleObj spid="_x0000_s7170" name="Equation" r:id="rId4" imgW="164880" imgH="139680" progId="Equation.3">
              <p:embed/>
            </p:oleObj>
          </a:graphicData>
        </a:graphic>
      </p:graphicFrame>
      <p:graphicFrame>
        <p:nvGraphicFramePr>
          <p:cNvPr id="7179" name="Object 1507"/>
          <p:cNvGraphicFramePr>
            <a:graphicFrameLocks noChangeAspect="1"/>
          </p:cNvGraphicFramePr>
          <p:nvPr>
            <p:ph sz="half" idx="2"/>
          </p:nvPr>
        </p:nvGraphicFramePr>
        <p:xfrm>
          <a:off x="5410200" y="3505200"/>
          <a:ext cx="347663" cy="273050"/>
        </p:xfrm>
        <a:graphic>
          <a:graphicData uri="http://schemas.openxmlformats.org/presentationml/2006/ole">
            <p:oleObj spid="_x0000_s7179" name="Equation" r:id="rId5" imgW="177480" imgH="139680" progId="Equation.3">
              <p:embed/>
            </p:oleObj>
          </a:graphicData>
        </a:graphic>
      </p:graphicFrame>
      <p:sp>
        <p:nvSpPr>
          <p:cNvPr id="7182" name="Rectangle 9"/>
          <p:cNvSpPr>
            <a:spLocks noChangeArrowheads="1"/>
          </p:cNvSpPr>
          <p:nvPr/>
        </p:nvSpPr>
        <p:spPr bwMode="auto">
          <a:xfrm>
            <a:off x="0" y="270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83" name="Rectangle 10"/>
          <p:cNvSpPr>
            <a:spLocks noChangeArrowheads="1"/>
          </p:cNvSpPr>
          <p:nvPr/>
        </p:nvSpPr>
        <p:spPr bwMode="auto">
          <a:xfrm>
            <a:off x="0" y="3044825"/>
            <a:ext cx="1289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7184" name="Rectangle 11"/>
          <p:cNvSpPr>
            <a:spLocks noChangeArrowheads="1"/>
          </p:cNvSpPr>
          <p:nvPr/>
        </p:nvSpPr>
        <p:spPr bwMode="auto">
          <a:xfrm>
            <a:off x="0" y="3576638"/>
            <a:ext cx="1289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7185" name="Rectangle 24"/>
          <p:cNvSpPr>
            <a:spLocks noChangeArrowheads="1"/>
          </p:cNvSpPr>
          <p:nvPr/>
        </p:nvSpPr>
        <p:spPr bwMode="auto">
          <a:xfrm>
            <a:off x="0" y="3478213"/>
            <a:ext cx="22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7186" name="Rectangle 28"/>
          <p:cNvSpPr>
            <a:spLocks noChangeArrowheads="1"/>
          </p:cNvSpPr>
          <p:nvPr/>
        </p:nvSpPr>
        <p:spPr bwMode="auto">
          <a:xfrm>
            <a:off x="0" y="3511550"/>
            <a:ext cx="132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7187" name="Text Box 35"/>
          <p:cNvSpPr txBox="1">
            <a:spLocks noChangeArrowheads="1"/>
          </p:cNvSpPr>
          <p:nvPr/>
        </p:nvSpPr>
        <p:spPr bwMode="auto">
          <a:xfrm>
            <a:off x="685800" y="1981200"/>
            <a:ext cx="8001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The following table shows the summations needed for the calculations of the constants in the regression model.</a:t>
            </a:r>
          </a:p>
        </p:txBody>
      </p:sp>
      <p:sp>
        <p:nvSpPr>
          <p:cNvPr id="7188" name="Rectangle 125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171" name="Object 1251"/>
          <p:cNvGraphicFramePr>
            <a:graphicFrameLocks noChangeAspect="1"/>
          </p:cNvGraphicFramePr>
          <p:nvPr/>
        </p:nvGraphicFramePr>
        <p:xfrm>
          <a:off x="1295400" y="3352800"/>
          <a:ext cx="192088" cy="280988"/>
        </p:xfrm>
        <a:graphic>
          <a:graphicData uri="http://schemas.openxmlformats.org/presentationml/2006/ole">
            <p:oleObj spid="_x0000_s7171" name="Equation" r:id="rId6" imgW="126725" imgH="177415" progId="Equation.3">
              <p:embed/>
            </p:oleObj>
          </a:graphicData>
        </a:graphic>
      </p:graphicFrame>
      <p:sp>
        <p:nvSpPr>
          <p:cNvPr id="7189" name="Rectangle 125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172" name="Object 1253"/>
          <p:cNvGraphicFramePr>
            <a:graphicFrameLocks noChangeAspect="1"/>
          </p:cNvGraphicFramePr>
          <p:nvPr/>
        </p:nvGraphicFramePr>
        <p:xfrm>
          <a:off x="3276600" y="3352800"/>
          <a:ext cx="265113" cy="277813"/>
        </p:xfrm>
        <a:graphic>
          <a:graphicData uri="http://schemas.openxmlformats.org/presentationml/2006/ole">
            <p:oleObj spid="_x0000_s7172" name="Equation" r:id="rId7" imgW="190417" imgH="203112" progId="Equation.3">
              <p:embed/>
            </p:oleObj>
          </a:graphicData>
        </a:graphic>
      </p:graphicFrame>
      <p:graphicFrame>
        <p:nvGraphicFramePr>
          <p:cNvPr id="7173" name="Object 1261"/>
          <p:cNvGraphicFramePr>
            <a:graphicFrameLocks noChangeAspect="1"/>
          </p:cNvGraphicFramePr>
          <p:nvPr/>
        </p:nvGraphicFramePr>
        <p:xfrm>
          <a:off x="4343400" y="3352800"/>
          <a:ext cx="347663" cy="274638"/>
        </p:xfrm>
        <a:graphic>
          <a:graphicData uri="http://schemas.openxmlformats.org/presentationml/2006/ole">
            <p:oleObj spid="_x0000_s7173" name="Equation" r:id="rId8" imgW="228402" imgH="177646" progId="Equation.3">
              <p:embed/>
            </p:oleObj>
          </a:graphicData>
        </a:graphic>
      </p:graphicFrame>
      <p:sp>
        <p:nvSpPr>
          <p:cNvPr id="7190" name="Rectangle 1264"/>
          <p:cNvSpPr>
            <a:spLocks noChangeArrowheads="1"/>
          </p:cNvSpPr>
          <p:nvPr/>
        </p:nvSpPr>
        <p:spPr bwMode="auto">
          <a:xfrm>
            <a:off x="2195513" y="2214563"/>
            <a:ext cx="12112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91" name="Rectangle 1267"/>
          <p:cNvSpPr>
            <a:spLocks noChangeArrowheads="1"/>
          </p:cNvSpPr>
          <p:nvPr/>
        </p:nvSpPr>
        <p:spPr bwMode="auto">
          <a:xfrm>
            <a:off x="2195513" y="2214563"/>
            <a:ext cx="1362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92" name="Rectangle 1269"/>
          <p:cNvSpPr>
            <a:spLocks noChangeArrowheads="1"/>
          </p:cNvSpPr>
          <p:nvPr/>
        </p:nvSpPr>
        <p:spPr bwMode="auto">
          <a:xfrm>
            <a:off x="2195513" y="2214563"/>
            <a:ext cx="11525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63980" name="Group 1484"/>
          <p:cNvGraphicFramePr>
            <a:graphicFrameLocks noGrp="1"/>
          </p:cNvGraphicFramePr>
          <p:nvPr/>
        </p:nvGraphicFramePr>
        <p:xfrm>
          <a:off x="914400" y="3200400"/>
          <a:ext cx="4191000" cy="2621280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  <a:gridCol w="11430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Radians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N-m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Radians</a:t>
                      </a:r>
                      <a:r>
                        <a:rPr kumimoji="0" lang="en-US" altLang="ko-KR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N-m-Radians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0.698132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0.188224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0.487388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0.131405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0.959931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0.209138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0.921468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0.200758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1.134464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0.230052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1.2870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0.260986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1.570796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0.250965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2.4674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0.394215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1.919862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0.313707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3.6859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0.602274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6.2831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1.1921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8.8491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1.5896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40" name="Text Box 1474"/>
          <p:cNvSpPr txBox="1">
            <a:spLocks noChangeArrowheads="1"/>
          </p:cNvSpPr>
          <p:nvPr/>
        </p:nvSpPr>
        <p:spPr bwMode="auto">
          <a:xfrm>
            <a:off x="838200" y="26670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>
                <a:ea typeface="굴림" charset="-127"/>
              </a:rPr>
              <a:t>Table.</a:t>
            </a:r>
            <a:r>
              <a:rPr lang="en-US" altLang="ko-KR" sz="1400">
                <a:ea typeface="굴림" charset="-127"/>
              </a:rPr>
              <a:t> Tabulation of data for calculation of important</a:t>
            </a:r>
            <a:endParaRPr lang="en-US" altLang="ko-KR" sz="1900">
              <a:ea typeface="굴림" charset="-127"/>
            </a:endParaRPr>
          </a:p>
        </p:txBody>
      </p:sp>
      <p:graphicFrame>
        <p:nvGraphicFramePr>
          <p:cNvPr id="7174" name="Object 1481"/>
          <p:cNvGraphicFramePr>
            <a:graphicFrameLocks noChangeAspect="1"/>
          </p:cNvGraphicFramePr>
          <p:nvPr/>
        </p:nvGraphicFramePr>
        <p:xfrm>
          <a:off x="381000" y="5257800"/>
          <a:ext cx="508000" cy="685800"/>
        </p:xfrm>
        <a:graphic>
          <a:graphicData uri="http://schemas.openxmlformats.org/presentationml/2006/ole">
            <p:oleObj spid="_x0000_s7174" name="Equation" r:id="rId9" imgW="317160" imgH="431640" progId="Equation.3">
              <p:embed/>
            </p:oleObj>
          </a:graphicData>
        </a:graphic>
      </p:graphicFrame>
      <p:sp>
        <p:nvSpPr>
          <p:cNvPr id="7241" name="Rectangle 148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175" name="Object 1486"/>
          <p:cNvGraphicFramePr>
            <a:graphicFrameLocks noChangeAspect="1"/>
          </p:cNvGraphicFramePr>
          <p:nvPr/>
        </p:nvGraphicFramePr>
        <p:xfrm>
          <a:off x="7086600" y="3505200"/>
          <a:ext cx="639763" cy="274638"/>
        </p:xfrm>
        <a:graphic>
          <a:graphicData uri="http://schemas.openxmlformats.org/presentationml/2006/ole">
            <p:oleObj spid="_x0000_s7175" name="Equation" r:id="rId10" imgW="342603" imgH="177646" progId="Equation.3">
              <p:embed/>
            </p:oleObj>
          </a:graphicData>
        </a:graphic>
      </p:graphicFrame>
      <p:sp>
        <p:nvSpPr>
          <p:cNvPr id="7242" name="Text Box 1488"/>
          <p:cNvSpPr txBox="1">
            <a:spLocks noChangeArrowheads="1"/>
          </p:cNvSpPr>
          <p:nvPr/>
        </p:nvSpPr>
        <p:spPr bwMode="auto">
          <a:xfrm>
            <a:off x="5334000" y="31242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Using equations described for</a:t>
            </a:r>
          </a:p>
        </p:txBody>
      </p:sp>
      <p:graphicFrame>
        <p:nvGraphicFramePr>
          <p:cNvPr id="7176" name="Object 1489"/>
          <p:cNvGraphicFramePr>
            <a:graphicFrameLocks noChangeAspect="1"/>
          </p:cNvGraphicFramePr>
          <p:nvPr/>
        </p:nvGraphicFramePr>
        <p:xfrm>
          <a:off x="5334000" y="3810000"/>
          <a:ext cx="2293938" cy="1298575"/>
        </p:xfrm>
        <a:graphic>
          <a:graphicData uri="http://schemas.openxmlformats.org/presentationml/2006/ole">
            <p:oleObj spid="_x0000_s7176" name="Equation" r:id="rId11" imgW="1600200" imgH="901700" progId="Equation.3">
              <p:embed/>
            </p:oleObj>
          </a:graphicData>
        </a:graphic>
      </p:graphicFrame>
      <p:graphicFrame>
        <p:nvGraphicFramePr>
          <p:cNvPr id="7177" name="Object 1492"/>
          <p:cNvGraphicFramePr>
            <a:graphicFrameLocks noChangeAspect="1"/>
          </p:cNvGraphicFramePr>
          <p:nvPr/>
        </p:nvGraphicFramePr>
        <p:xfrm>
          <a:off x="5638800" y="5029200"/>
          <a:ext cx="2971800" cy="825500"/>
        </p:xfrm>
        <a:graphic>
          <a:graphicData uri="http://schemas.openxmlformats.org/presentationml/2006/ole">
            <p:oleObj spid="_x0000_s7177" name="Equation" r:id="rId12" imgW="1943100" imgH="533400" progId="Equation.3">
              <p:embed/>
            </p:oleObj>
          </a:graphicData>
        </a:graphic>
      </p:graphicFrame>
      <p:graphicFrame>
        <p:nvGraphicFramePr>
          <p:cNvPr id="7178" name="Object 1494"/>
          <p:cNvGraphicFramePr>
            <a:graphicFrameLocks noChangeAspect="1"/>
          </p:cNvGraphicFramePr>
          <p:nvPr/>
        </p:nvGraphicFramePr>
        <p:xfrm>
          <a:off x="5638800" y="5943600"/>
          <a:ext cx="1447800" cy="347663"/>
        </p:xfrm>
        <a:graphic>
          <a:graphicData uri="http://schemas.openxmlformats.org/presentationml/2006/ole">
            <p:oleObj spid="_x0000_s7178" name="Equation" r:id="rId13" imgW="939800" imgH="228600" progId="Equation.3">
              <p:embed/>
            </p:oleObj>
          </a:graphicData>
        </a:graphic>
      </p:graphicFrame>
      <p:sp>
        <p:nvSpPr>
          <p:cNvPr id="7243" name="Text Box 1496"/>
          <p:cNvSpPr txBox="1">
            <a:spLocks noChangeArrowheads="1"/>
          </p:cNvSpPr>
          <p:nvPr/>
        </p:nvSpPr>
        <p:spPr bwMode="auto">
          <a:xfrm>
            <a:off x="7010400" y="58674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i="1">
                <a:ea typeface="굴림" charset="-127"/>
              </a:rPr>
              <a:t>N-m/rad</a:t>
            </a:r>
            <a:r>
              <a:rPr lang="en-US" altLang="ko-KR" sz="1900">
                <a:ea typeface="굴림" charset="-127"/>
              </a:rPr>
              <a:t> </a:t>
            </a:r>
          </a:p>
        </p:txBody>
      </p:sp>
      <p:sp>
        <p:nvSpPr>
          <p:cNvPr id="7244" name="Text Box 1497"/>
          <p:cNvSpPr txBox="1">
            <a:spLocks noChangeArrowheads="1"/>
          </p:cNvSpPr>
          <p:nvPr/>
        </p:nvSpPr>
        <p:spPr bwMode="auto">
          <a:xfrm>
            <a:off x="838200" y="28956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charset="-127"/>
              </a:rPr>
              <a:t>summations</a:t>
            </a:r>
          </a:p>
        </p:txBody>
      </p:sp>
      <p:graphicFrame>
        <p:nvGraphicFramePr>
          <p:cNvPr id="7180" name="Object 1509"/>
          <p:cNvGraphicFramePr>
            <a:graphicFrameLocks noChangeAspect="1"/>
          </p:cNvGraphicFramePr>
          <p:nvPr/>
        </p:nvGraphicFramePr>
        <p:xfrm>
          <a:off x="2286000" y="3352800"/>
          <a:ext cx="219075" cy="246063"/>
        </p:xfrm>
        <a:graphic>
          <a:graphicData uri="http://schemas.openxmlformats.org/presentationml/2006/ole">
            <p:oleObj spid="_x0000_s7180" name="Equation" r:id="rId14" imgW="139579" imgH="164957" progId="Equation.3">
              <p:embed/>
            </p:oleObj>
          </a:graphicData>
        </a:graphic>
      </p:graphicFrame>
      <p:sp>
        <p:nvSpPr>
          <p:cNvPr id="7245" name="Text Box 1511"/>
          <p:cNvSpPr txBox="1">
            <a:spLocks noChangeArrowheads="1"/>
          </p:cNvSpPr>
          <p:nvPr/>
        </p:nvSpPr>
        <p:spPr bwMode="auto">
          <a:xfrm>
            <a:off x="5715000" y="3429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and</a:t>
            </a:r>
          </a:p>
        </p:txBody>
      </p:sp>
      <p:sp>
        <p:nvSpPr>
          <p:cNvPr id="7246" name="Text Box 1512"/>
          <p:cNvSpPr txBox="1">
            <a:spLocks noChangeArrowheads="1"/>
          </p:cNvSpPr>
          <p:nvPr/>
        </p:nvSpPr>
        <p:spPr bwMode="auto">
          <a:xfrm>
            <a:off x="6477000" y="3429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  <a:cs typeface="Times New Roman" pitchFamily="18" charset="0"/>
              </a:rPr>
              <a:t>Example 1 cont.</a:t>
            </a:r>
          </a:p>
        </p:txBody>
      </p:sp>
      <p:sp>
        <p:nvSpPr>
          <p:cNvPr id="8205" name="Rectangle 6"/>
          <p:cNvSpPr>
            <a:spLocks noChangeArrowheads="1"/>
          </p:cNvSpPr>
          <p:nvPr/>
        </p:nvSpPr>
        <p:spPr bwMode="auto">
          <a:xfrm>
            <a:off x="2185988" y="27447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8206" name="Rectangle 7"/>
          <p:cNvSpPr>
            <a:spLocks noChangeArrowheads="1"/>
          </p:cNvSpPr>
          <p:nvPr/>
        </p:nvSpPr>
        <p:spPr bwMode="auto">
          <a:xfrm>
            <a:off x="2185988" y="3810000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400">
                <a:latin typeface="Times New Roman" pitchFamily="18" charset="0"/>
                <a:ea typeface="굴림" charset="-127"/>
              </a:rPr>
              <a:t> 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8207" name="Rectangle 9"/>
          <p:cNvSpPr>
            <a:spLocks noChangeArrowheads="1"/>
          </p:cNvSpPr>
          <p:nvPr/>
        </p:nvSpPr>
        <p:spPr bwMode="auto">
          <a:xfrm>
            <a:off x="2681288" y="2873375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 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8208" name="Rectangle 11"/>
          <p:cNvSpPr>
            <a:spLocks noChangeArrowheads="1"/>
          </p:cNvSpPr>
          <p:nvPr/>
        </p:nvSpPr>
        <p:spPr bwMode="auto">
          <a:xfrm>
            <a:off x="1166813" y="2897188"/>
            <a:ext cx="1403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200">
                <a:latin typeface="Times New Roman" pitchFamily="18" charset="0"/>
                <a:ea typeface="굴림" charset="-127"/>
                <a:cs typeface="Times New Roman" pitchFamily="18" charset="0"/>
              </a:rPr>
              <a:t>	        </a:t>
            </a:r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graphicFrame>
        <p:nvGraphicFramePr>
          <p:cNvPr id="8194" name="Object 284"/>
          <p:cNvGraphicFramePr>
            <a:graphicFrameLocks noChangeAspect="1"/>
          </p:cNvGraphicFramePr>
          <p:nvPr/>
        </p:nvGraphicFramePr>
        <p:xfrm>
          <a:off x="1219200" y="2514600"/>
          <a:ext cx="1050925" cy="1003300"/>
        </p:xfrm>
        <a:graphic>
          <a:graphicData uri="http://schemas.openxmlformats.org/presentationml/2006/ole">
            <p:oleObj spid="_x0000_s8194" name="Equation" r:id="rId4" imgW="634725" imgH="609336" progId="Equation.3">
              <p:embed/>
            </p:oleObj>
          </a:graphicData>
        </a:graphic>
      </p:graphicFrame>
      <p:sp>
        <p:nvSpPr>
          <p:cNvPr id="8209" name="Text Box 286"/>
          <p:cNvSpPr txBox="1">
            <a:spLocks noChangeArrowheads="1"/>
          </p:cNvSpPr>
          <p:nvPr/>
        </p:nvSpPr>
        <p:spPr bwMode="auto">
          <a:xfrm>
            <a:off x="914400" y="2133600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Use the average torque and average angle to calculate</a:t>
            </a:r>
          </a:p>
        </p:txBody>
      </p:sp>
      <p:graphicFrame>
        <p:nvGraphicFramePr>
          <p:cNvPr id="8195" name="Object 287"/>
          <p:cNvGraphicFramePr>
            <a:graphicFrameLocks noChangeAspect="1"/>
          </p:cNvGraphicFramePr>
          <p:nvPr/>
        </p:nvGraphicFramePr>
        <p:xfrm>
          <a:off x="6934200" y="2133600"/>
          <a:ext cx="319088" cy="346075"/>
        </p:xfrm>
        <a:graphic>
          <a:graphicData uri="http://schemas.openxmlformats.org/presentationml/2006/ole">
            <p:oleObj spid="_x0000_s8195" name="Equation" r:id="rId5" imgW="164880" imgH="177480" progId="Equation.3">
              <p:embed/>
            </p:oleObj>
          </a:graphicData>
        </a:graphic>
      </p:graphicFrame>
      <p:sp>
        <p:nvSpPr>
          <p:cNvPr id="8210" name="Rectangle 29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6" name="Object 289"/>
          <p:cNvGraphicFramePr>
            <a:graphicFrameLocks noChangeAspect="1"/>
          </p:cNvGraphicFramePr>
          <p:nvPr/>
        </p:nvGraphicFramePr>
        <p:xfrm>
          <a:off x="1676400" y="5029200"/>
          <a:ext cx="1295400" cy="492125"/>
        </p:xfrm>
        <a:graphic>
          <a:graphicData uri="http://schemas.openxmlformats.org/presentationml/2006/ole">
            <p:oleObj spid="_x0000_s8196" name="Equation" r:id="rId6" imgW="799753" imgH="304668" progId="Equation.3">
              <p:embed/>
            </p:oleObj>
          </a:graphicData>
        </a:graphic>
      </p:graphicFrame>
      <p:sp>
        <p:nvSpPr>
          <p:cNvPr id="8211" name="Rectangle 292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7" name="Object 291"/>
          <p:cNvGraphicFramePr>
            <a:graphicFrameLocks noChangeAspect="1"/>
          </p:cNvGraphicFramePr>
          <p:nvPr/>
        </p:nvGraphicFramePr>
        <p:xfrm>
          <a:off x="4419600" y="2514600"/>
          <a:ext cx="1023938" cy="1008063"/>
        </p:xfrm>
        <a:graphic>
          <a:graphicData uri="http://schemas.openxmlformats.org/presentationml/2006/ole">
            <p:oleObj spid="_x0000_s8197" name="Equation" r:id="rId7" imgW="622030" imgH="609336" progId="Equation.3">
              <p:embed/>
            </p:oleObj>
          </a:graphicData>
        </a:graphic>
      </p:graphicFrame>
      <p:sp>
        <p:nvSpPr>
          <p:cNvPr id="8212" name="Rectangle 29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198" name="Object 293"/>
          <p:cNvGraphicFramePr>
            <a:graphicFrameLocks noChangeAspect="1"/>
          </p:cNvGraphicFramePr>
          <p:nvPr/>
        </p:nvGraphicFramePr>
        <p:xfrm>
          <a:off x="1447800" y="3581400"/>
          <a:ext cx="914400" cy="615950"/>
        </p:xfrm>
        <a:graphic>
          <a:graphicData uri="http://schemas.openxmlformats.org/presentationml/2006/ole">
            <p:oleObj spid="_x0000_s8198" name="Equation" r:id="rId8" imgW="583947" imgH="393529" progId="Equation.3">
              <p:embed/>
            </p:oleObj>
          </a:graphicData>
        </a:graphic>
      </p:graphicFrame>
      <p:graphicFrame>
        <p:nvGraphicFramePr>
          <p:cNvPr id="8199" name="Object 295"/>
          <p:cNvGraphicFramePr>
            <a:graphicFrameLocks noChangeAspect="1"/>
          </p:cNvGraphicFramePr>
          <p:nvPr/>
        </p:nvGraphicFramePr>
        <p:xfrm>
          <a:off x="1447800" y="4343400"/>
          <a:ext cx="1447800" cy="304800"/>
        </p:xfrm>
        <a:graphic>
          <a:graphicData uri="http://schemas.openxmlformats.org/presentationml/2006/ole">
            <p:oleObj spid="_x0000_s8199" name="Equation" r:id="rId9" imgW="952087" imgH="203112" progId="Equation.3">
              <p:embed/>
            </p:oleObj>
          </a:graphicData>
        </a:graphic>
      </p:graphicFrame>
      <p:sp>
        <p:nvSpPr>
          <p:cNvPr id="8213" name="Rectangle 29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0" name="Object 297"/>
          <p:cNvGraphicFramePr>
            <a:graphicFrameLocks noChangeAspect="1"/>
          </p:cNvGraphicFramePr>
          <p:nvPr/>
        </p:nvGraphicFramePr>
        <p:xfrm>
          <a:off x="4648200" y="3581400"/>
          <a:ext cx="1004888" cy="614363"/>
        </p:xfrm>
        <a:graphic>
          <a:graphicData uri="http://schemas.openxmlformats.org/presentationml/2006/ole">
            <p:oleObj spid="_x0000_s8200" name="Equation" r:id="rId10" imgW="634725" imgH="393529" progId="Equation.3">
              <p:embed/>
            </p:oleObj>
          </a:graphicData>
        </a:graphic>
      </p:graphicFrame>
      <p:sp>
        <p:nvSpPr>
          <p:cNvPr id="8214" name="Rectangle 30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1" name="Object 299"/>
          <p:cNvGraphicFramePr>
            <a:graphicFrameLocks noChangeAspect="1"/>
          </p:cNvGraphicFramePr>
          <p:nvPr/>
        </p:nvGraphicFramePr>
        <p:xfrm>
          <a:off x="4648200" y="4343400"/>
          <a:ext cx="923925" cy="303213"/>
        </p:xfrm>
        <a:graphic>
          <a:graphicData uri="http://schemas.openxmlformats.org/presentationml/2006/ole">
            <p:oleObj spid="_x0000_s8201" name="Equation" r:id="rId11" imgW="609336" imgH="203112" progId="Equation.3">
              <p:embed/>
            </p:oleObj>
          </a:graphicData>
        </a:graphic>
      </p:graphicFrame>
      <p:sp>
        <p:nvSpPr>
          <p:cNvPr id="8215" name="Text Box 301"/>
          <p:cNvSpPr txBox="1">
            <a:spLocks noChangeArrowheads="1"/>
          </p:cNvSpPr>
          <p:nvPr/>
        </p:nvSpPr>
        <p:spPr bwMode="auto">
          <a:xfrm>
            <a:off x="1295400" y="47244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900">
                <a:ea typeface="굴림" charset="-127"/>
              </a:rPr>
              <a:t>Using,</a:t>
            </a:r>
          </a:p>
        </p:txBody>
      </p:sp>
      <p:sp>
        <p:nvSpPr>
          <p:cNvPr id="8216" name="Rectangle 30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2" name="Object 302"/>
          <p:cNvGraphicFramePr>
            <a:graphicFrameLocks noChangeAspect="1"/>
          </p:cNvGraphicFramePr>
          <p:nvPr/>
        </p:nvGraphicFramePr>
        <p:xfrm>
          <a:off x="1752600" y="5562600"/>
          <a:ext cx="4049713" cy="347663"/>
        </p:xfrm>
        <a:graphic>
          <a:graphicData uri="http://schemas.openxmlformats.org/presentationml/2006/ole">
            <p:oleObj spid="_x0000_s8202" name="Equation" r:id="rId12" imgW="2679700" imgH="228600" progId="Equation.3">
              <p:embed/>
            </p:oleObj>
          </a:graphicData>
        </a:graphic>
      </p:graphicFrame>
      <p:sp>
        <p:nvSpPr>
          <p:cNvPr id="8217" name="Rectangle 30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3" name="Object 304"/>
          <p:cNvGraphicFramePr>
            <a:graphicFrameLocks noChangeAspect="1"/>
          </p:cNvGraphicFramePr>
          <p:nvPr/>
        </p:nvGraphicFramePr>
        <p:xfrm>
          <a:off x="1828800" y="5943600"/>
          <a:ext cx="1581150" cy="347663"/>
        </p:xfrm>
        <a:graphic>
          <a:graphicData uri="http://schemas.openxmlformats.org/presentationml/2006/ole">
            <p:oleObj spid="_x0000_s8203" name="Equation" r:id="rId13" imgW="1040948" imgH="228501" progId="Equation.3">
              <p:embed/>
            </p:oleObj>
          </a:graphicData>
        </a:graphic>
      </p:graphicFrame>
      <p:sp>
        <p:nvSpPr>
          <p:cNvPr id="8218" name="Text Box 306"/>
          <p:cNvSpPr txBox="1">
            <a:spLocks noChangeArrowheads="1"/>
          </p:cNvSpPr>
          <p:nvPr/>
        </p:nvSpPr>
        <p:spPr bwMode="auto">
          <a:xfrm>
            <a:off x="3352800" y="5943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i="1">
                <a:ea typeface="굴림" charset="-127"/>
              </a:rPr>
              <a:t>N-m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4365</TotalTime>
  <Words>1970</Words>
  <Application>Microsoft Office PowerPoint</Application>
  <PresentationFormat>화면 슬라이드 쇼(4:3)</PresentationFormat>
  <Paragraphs>607</Paragraphs>
  <Slides>53</Slides>
  <Notes>52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1_Blends</vt:lpstr>
      <vt:lpstr>Blends</vt:lpstr>
      <vt:lpstr>Office 테마</vt:lpstr>
      <vt:lpstr>Equation</vt:lpstr>
      <vt:lpstr>Chart</vt:lpstr>
      <vt:lpstr>차트</vt:lpstr>
      <vt:lpstr>Microsoft Equation 3.0</vt:lpstr>
      <vt:lpstr>Linear Regression</vt:lpstr>
      <vt:lpstr>What is Regression?</vt:lpstr>
      <vt:lpstr>Linear Regression-Criterion</vt:lpstr>
      <vt:lpstr>Least Squares Criterion </vt:lpstr>
      <vt:lpstr>Finding Constants of Linear Model</vt:lpstr>
      <vt:lpstr>Finding Constants of Linear Model</vt:lpstr>
      <vt:lpstr>Example 1</vt:lpstr>
      <vt:lpstr>Example 1 cont.</vt:lpstr>
      <vt:lpstr>Example 1 cont.</vt:lpstr>
      <vt:lpstr>Example 1 Results</vt:lpstr>
      <vt:lpstr>Example 2</vt:lpstr>
      <vt:lpstr>Example 2 cont.</vt:lpstr>
      <vt:lpstr>Example 2 cont.</vt:lpstr>
      <vt:lpstr>Example 2 Results</vt:lpstr>
      <vt:lpstr>Nonlinear Regression</vt:lpstr>
      <vt:lpstr>Nonlinear Regression</vt:lpstr>
      <vt:lpstr>Nonlinear Regression</vt:lpstr>
      <vt:lpstr>Regression Exponential Model: Example</vt:lpstr>
      <vt:lpstr>Exponential Model</vt:lpstr>
      <vt:lpstr>Finding constants of Exponential Model</vt:lpstr>
      <vt:lpstr>Finding constants of Exponential Model</vt:lpstr>
      <vt:lpstr>Finding constants of Exponential Model</vt:lpstr>
      <vt:lpstr>Exponential Model </vt:lpstr>
      <vt:lpstr>Example 1-Exponential Model</vt:lpstr>
      <vt:lpstr>Example 1-Exponential Model cont.</vt:lpstr>
      <vt:lpstr>Plot of data</vt:lpstr>
      <vt:lpstr>Constants of the Model</vt:lpstr>
      <vt:lpstr>슬라이드 28</vt:lpstr>
      <vt:lpstr>슬라이드 29</vt:lpstr>
      <vt:lpstr>Plot of data and regression curve</vt:lpstr>
      <vt:lpstr>Relative Intensity After 24 hrs</vt:lpstr>
      <vt:lpstr>Homework</vt:lpstr>
      <vt:lpstr>Polynomial Model</vt:lpstr>
      <vt:lpstr>Polynomial Model</vt:lpstr>
      <vt:lpstr>Polynomial Model</vt:lpstr>
      <vt:lpstr>Polynomial Model</vt:lpstr>
      <vt:lpstr>Example 2-Polynomial Model</vt:lpstr>
      <vt:lpstr>Example 2-Polynomial Model</vt:lpstr>
      <vt:lpstr>Example 2-Polynomial Model</vt:lpstr>
      <vt:lpstr>Example 2-Polynomial Model</vt:lpstr>
      <vt:lpstr>Linearization of Data</vt:lpstr>
      <vt:lpstr>Linearization of data cont.</vt:lpstr>
      <vt:lpstr>Example 3-Linearization of data</vt:lpstr>
      <vt:lpstr>Example 3-Linearization of data</vt:lpstr>
      <vt:lpstr>Example 3-Linearization of data cont.</vt:lpstr>
      <vt:lpstr>Example 3-Linearization of data</vt:lpstr>
      <vt:lpstr>Example 3-Linearization of Data</vt:lpstr>
      <vt:lpstr>Example 3-Linearization of Data</vt:lpstr>
      <vt:lpstr>Example 3-Linearization of Data</vt:lpstr>
      <vt:lpstr>Example 3-Linearization of Data</vt:lpstr>
      <vt:lpstr>Example 3-Linearization of Data</vt:lpstr>
      <vt:lpstr>Comparison </vt:lpstr>
      <vt:lpstr>Multiple Regression</vt:lpstr>
    </vt:vector>
  </TitlesOfParts>
  <Company>Holistic Numerical Methods Institute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subject>Linear Regression</dc:subject>
  <dc:creator>Autar Kaw, Luke Snyder</dc:creator>
  <cp:keywords>Power Point Linear Regression</cp:keywords>
  <dc:description>A power point presentation to show how Linear Regression works.</dc:description>
  <cp:lastModifiedBy>default</cp:lastModifiedBy>
  <cp:revision>184</cp:revision>
  <cp:lastPrinted>1999-03-26T19:03:37Z</cp:lastPrinted>
  <dcterms:created xsi:type="dcterms:W3CDTF">1998-11-18T16:33:10Z</dcterms:created>
  <dcterms:modified xsi:type="dcterms:W3CDTF">2012-01-11T06:21:51Z</dcterms:modified>
  <cp:category>General Engineering</cp:category>
</cp:coreProperties>
</file>