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53" r:id="rId2"/>
    <p:sldMasterId id="2147483679" r:id="rId3"/>
  </p:sldMasterIdLst>
  <p:notesMasterIdLst>
    <p:notesMasterId r:id="rId54"/>
  </p:notesMasterIdLst>
  <p:handoutMasterIdLst>
    <p:handoutMasterId r:id="rId55"/>
  </p:handoutMasterIdLst>
  <p:sldIdLst>
    <p:sldId id="285" r:id="rId4"/>
    <p:sldId id="337" r:id="rId5"/>
    <p:sldId id="336" r:id="rId6"/>
    <p:sldId id="338" r:id="rId7"/>
    <p:sldId id="373" r:id="rId8"/>
    <p:sldId id="374" r:id="rId9"/>
    <p:sldId id="378" r:id="rId10"/>
    <p:sldId id="382" r:id="rId11"/>
    <p:sldId id="383" r:id="rId12"/>
    <p:sldId id="385" r:id="rId13"/>
    <p:sldId id="386" r:id="rId14"/>
    <p:sldId id="387" r:id="rId15"/>
    <p:sldId id="391" r:id="rId16"/>
    <p:sldId id="392" r:id="rId17"/>
    <p:sldId id="393" r:id="rId18"/>
    <p:sldId id="394" r:id="rId19"/>
    <p:sldId id="396" r:id="rId20"/>
    <p:sldId id="397" r:id="rId21"/>
    <p:sldId id="399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</p:sldIdLst>
  <p:sldSz cx="9144000" cy="6858000" type="screen4x3"/>
  <p:notesSz cx="69850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6600"/>
    <a:srgbClr val="FF9900"/>
    <a:srgbClr val="663300"/>
    <a:srgbClr val="894400"/>
    <a:srgbClr val="A45100"/>
    <a:srgbClr val="B75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86" autoAdjust="0"/>
  </p:normalViewPr>
  <p:slideViewPr>
    <p:cSldViewPr>
      <p:cViewPr>
        <p:scale>
          <a:sx n="66" d="100"/>
          <a:sy n="66" d="100"/>
        </p:scale>
        <p:origin x="-1806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90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7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8.wmf"/><Relationship Id="rId5" Type="http://schemas.openxmlformats.org/officeDocument/2006/relationships/image" Target="../media/image26.wmf"/><Relationship Id="rId4" Type="http://schemas.openxmlformats.org/officeDocument/2006/relationships/image" Target="../media/image13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20.wmf"/><Relationship Id="rId1" Type="http://schemas.openxmlformats.org/officeDocument/2006/relationships/image" Target="../media/image153.wmf"/><Relationship Id="rId4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11" Type="http://schemas.openxmlformats.org/officeDocument/2006/relationships/image" Target="../media/image165.wmf"/><Relationship Id="rId5" Type="http://schemas.openxmlformats.org/officeDocument/2006/relationships/image" Target="../media/image159.wmf"/><Relationship Id="rId10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image" Target="../media/image219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12" Type="http://schemas.openxmlformats.org/officeDocument/2006/relationships/image" Target="../media/image218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2" rIns="92862" bIns="46432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2" rIns="92862" bIns="46432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BA8D65E3-5BF0-46B2-89C9-1F95BB32EF6C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2" rIns="92862" bIns="46432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/>
              <a:t>http://numericalmethods.eng.usf.edu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58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2" rIns="92862" bIns="46432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B1B82AB4-2EA1-4CC9-8291-491AAB5C264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6650" y="661988"/>
            <a:ext cx="471011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865" tIns="43932" rIns="87865" bIns="4393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6650" y="661988"/>
            <a:ext cx="471011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865" tIns="43932" rIns="87865" bIns="4393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6650" y="661988"/>
            <a:ext cx="471011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865" tIns="43932" rIns="87865" bIns="43932"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6650" y="661988"/>
            <a:ext cx="471011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865" tIns="43932" rIns="87865" bIns="43932"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51C7A-D8B8-4E71-80BB-B5606BE574B3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61353-58B4-46BA-A20A-D104A487A81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F9D94-8519-4CB9-9CCB-02DAA5553F91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71786-059A-439F-BC6D-AEA5D2914E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111C8E-D067-4EEB-8A26-8ACE59A0F070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8B178-B755-4605-A808-5857EA2CE6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CA6F2-9E35-4CBD-8FBE-CB06A85A2C26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C4E45-03AA-4919-A493-E84440C7C2E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1C2774-6F44-4922-84C9-BFC50E3D1924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1FA5E-132D-48D5-A266-1D6F8F6DC50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E23A9-437C-4A0D-8BCD-F946277E93FD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AF4B0-6CBA-4987-BAD5-7A9041EB203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9EF007-9A4E-4297-B777-C15F6F978B36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3CA5D-CE82-43A1-AA51-7BD2E9259E3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A6E10-DA42-4B4E-BA9B-E0485C6580E8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841E9-5C45-4AC8-954A-27EECFE097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7EBAC-939C-4811-B651-47CD04BC0628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05F15-0D66-442E-8384-9E76FE0D53A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CA2EBD-E25F-4E7C-B19C-7C3158D367E3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1876A-ADAC-4DFF-9E0A-9891DF980AF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BA39DD-E29A-4531-BB21-296E0B6C5FF2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CC56D-2B5B-44C3-BDF7-0873587F44F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504F85-615F-4C1F-A7A3-672D256097DE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5350E-26D5-4EA9-A552-8CCD97F074E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00C31-DFA0-4F79-9FAD-D2E8B7EA11B8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D2F76-2825-4EE3-8586-AC164B9DE40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5EB2D-52BC-4BD1-B7A7-A22C83B6D04B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F547-99C3-47C0-9032-5651180E780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422A80-EFF9-4163-A779-129D04E04FDB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DCAA0-C7D2-4D67-BD32-2E277B3FF45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64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BF5D715-A7FF-4504-AF2E-CCA7135C19C0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810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404D692-58DD-4662-99B3-5CBFC59B68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4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2E263B0-41EF-4877-95A3-F1AC5DC7B6F1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810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25CC1EBB-0985-4AB7-832F-93892B7C1F9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1066800" y="617538"/>
            <a:ext cx="7877175" cy="54784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64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8817F7-D1C1-4928-AE24-602551FBE4D5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810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D4E04E5-9256-4BBD-89D3-41652F04FF0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7A-D8B8-4E71-80BB-B5606BE574B3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1353-58B4-46BA-A20A-D104A487A8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4F85-615F-4C1F-A7A3-672D256097DE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50E-26D5-4EA9-A552-8CCD97F074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FE9A-9F70-4D83-9D0B-EB288FEA1F9E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C30D-9190-4091-9CE9-E2D447E9C6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56A-5B92-4BF7-B2EA-3E1ECAA387CC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E662-30BC-475E-B3F1-FBE08F7A56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03FE9A-9F70-4D83-9D0B-EB288FEA1F9E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AC30D-9190-4091-9CE9-E2D447E9C66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3297-0230-4FA7-BA1C-F4AFDA598BAA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E8D-0F25-4BF7-8FBB-0B6EC4CE12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EC06-841C-4F36-A73F-FB0A03EAE36B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8DD2-82AC-45B3-8E1B-E557647B50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691A-6D8B-4FF5-AA63-04256FEDE552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C3C2-5F8D-4909-BB28-A9C1F88490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CD3-5635-4C8F-9BA5-EE5CF0C73C38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D81F-3FEC-4CB0-82B8-9BA055AB5F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B76-DC81-46CE-B858-4D1019209B18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057B-59E3-493B-8A24-3201F59CCB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9D94-8519-4CB9-9CCB-02DAA5553F91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1786-059A-439F-BC6D-AEA5D2914E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C8E-D067-4EEB-8A26-8ACE59A0F070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B178-B755-4605-A808-5857EA2CE6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4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2E263B0-41EF-4877-95A3-F1AC5DC7B6F1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810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25CC1EBB-0985-4AB7-832F-93892B7C1F9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1066800" y="617538"/>
            <a:ext cx="7877175" cy="54784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64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8817F7-D1C1-4928-AE24-602551FBE4D5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810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D4E04E5-9256-4BBD-89D3-41652F04FF0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78D56A-5B92-4BF7-B2EA-3E1ECAA387CC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EE662-30BC-475E-B3F1-FBE08F7A56E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7D3297-0230-4FA7-BA1C-F4AFDA598BAA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14E8D-0F25-4BF7-8FBB-0B6EC4CE123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2EC06-841C-4F36-A73F-FB0A03EAE36B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8DD2-82AC-45B3-8E1B-E557647B505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69691A-6D8B-4FF5-AA63-04256FEDE552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BC3C2-5F8D-4909-BB28-A9C1F88490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4C4CD3-5635-4C8F-9BA5-EE5CF0C73C38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6D81F-3FEC-4CB0-82B8-9BA055AB5F9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4A4B76-DC81-46CE-B858-4D1019209B18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http://numericalmethods.eng.usf.edu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5057B-59E3-493B-8A24-3201F59CCB8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9FEFF"/>
            </a:gs>
            <a:gs pos="100000">
              <a:srgbClr val="E9F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95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3795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637958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63796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3796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ea typeface="굴림" charset="-127"/>
              </a:defRPr>
            </a:lvl1pPr>
          </a:lstStyle>
          <a:p>
            <a:fld id="{E2433565-794F-47D6-B31A-30733EAE2A74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ea typeface="굴림" charset="-127"/>
              </a:defRPr>
            </a:lvl1pPr>
          </a:lstStyle>
          <a:p>
            <a:fld id="{912302B1-1DEE-43D5-B939-ADF5C98EC1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9FEFF"/>
            </a:gs>
            <a:gs pos="100000">
              <a:srgbClr val="E9F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/>
          </a:p>
        </p:txBody>
      </p:sp>
      <p:sp>
        <p:nvSpPr>
          <p:cNvPr id="6400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400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4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a typeface="굴림" charset="-127"/>
              </a:defRPr>
            </a:lvl1pPr>
          </a:lstStyle>
          <a:p>
            <a:fld id="{B19D8E0B-7332-4C13-AA1D-4DA42A3A28E4}" type="datetime1">
              <a:rPr lang="en-US" altLang="ko-KR"/>
              <a:pPr/>
              <a:t>1/11/2012</a:t>
            </a:fld>
            <a:endParaRPr lang="en-US" altLang="ko-KR"/>
          </a:p>
        </p:txBody>
      </p:sp>
      <p:sp>
        <p:nvSpPr>
          <p:cNvPr id="1710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a typeface="굴림" charset="-127"/>
              </a:defRPr>
            </a:lvl1pPr>
          </a:lstStyle>
          <a:p>
            <a:fld id="{02D51250-D7AA-45D2-83B8-FBB3BAE5754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3565-794F-47D6-B31A-30733EAE2A74}" type="datetime1">
              <a:rPr lang="en-US" altLang="ko-KR" smtClean="0"/>
              <a:pPr/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02B1-1DEE-43D5-B939-ADF5C98EC1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2" r:id="rId12"/>
    <p:sldLayoutId id="2147483693" r:id="rId1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31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8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oleObject" Target="../embeddings/oleObject103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5.bin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1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7.bin"/><Relationship Id="rId5" Type="http://schemas.openxmlformats.org/officeDocument/2006/relationships/oleObject" Target="../embeddings/oleObject166.bin"/><Relationship Id="rId4" Type="http://schemas.openxmlformats.org/officeDocument/2006/relationships/oleObject" Target="../embeddings/oleObject16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oleObject" Target="../embeddings/oleObject178.bin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7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0.bin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82.bin"/><Relationship Id="rId5" Type="http://schemas.openxmlformats.org/officeDocument/2006/relationships/oleObject" Target="../embeddings/oleObject181.bin"/><Relationship Id="rId4" Type="http://schemas.openxmlformats.org/officeDocument/2006/relationships/oleObject" Target="../embeddings/oleObject18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18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9.bin"/><Relationship Id="rId5" Type="http://schemas.openxmlformats.org/officeDocument/2006/relationships/oleObject" Target="../embeddings/oleObject188.bin"/><Relationship Id="rId4" Type="http://schemas.openxmlformats.org/officeDocument/2006/relationships/oleObject" Target="../embeddings/oleObject187.bin"/><Relationship Id="rId9" Type="http://schemas.openxmlformats.org/officeDocument/2006/relationships/oleObject" Target="../embeddings/oleObject19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2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oleObject" Target="../embeddings/oleObject194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01.bin"/><Relationship Id="rId5" Type="http://schemas.openxmlformats.org/officeDocument/2006/relationships/oleObject" Target="../embeddings/oleObject200.bin"/><Relationship Id="rId4" Type="http://schemas.openxmlformats.org/officeDocument/2006/relationships/oleObject" Target="../embeddings/oleObject19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__1.xls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0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06.bin"/><Relationship Id="rId5" Type="http://schemas.openxmlformats.org/officeDocument/2006/relationships/oleObject" Target="../embeddings/oleObject205.bin"/><Relationship Id="rId4" Type="http://schemas.openxmlformats.org/officeDocument/2006/relationships/oleObject" Target="../embeddings/oleObject20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10.bin"/><Relationship Id="rId5" Type="http://schemas.openxmlformats.org/officeDocument/2006/relationships/oleObject" Target="../embeddings/oleObject209.bin"/><Relationship Id="rId4" Type="http://schemas.openxmlformats.org/officeDocument/2006/relationships/oleObject" Target="../embeddings/oleObject20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15.bin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4.bin"/><Relationship Id="rId10" Type="http://schemas.openxmlformats.org/officeDocument/2006/relationships/oleObject" Target="../embeddings/oleObject219.bin"/><Relationship Id="rId4" Type="http://schemas.openxmlformats.org/officeDocument/2006/relationships/oleObject" Target="../embeddings/oleObject213.bin"/><Relationship Id="rId9" Type="http://schemas.openxmlformats.org/officeDocument/2006/relationships/oleObject" Target="../embeddings/oleObject21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5.bin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24.bin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33.bin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2.bin"/><Relationship Id="rId9" Type="http://schemas.openxmlformats.org/officeDocument/2006/relationships/oleObject" Target="../embeddings/oleObject227.bin"/><Relationship Id="rId14" Type="http://schemas.openxmlformats.org/officeDocument/2006/relationships/oleObject" Target="../embeddings/oleObject23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37.bin"/><Relationship Id="rId5" Type="http://schemas.openxmlformats.org/officeDocument/2006/relationships/oleObject" Target="../embeddings/oleObject236.bin"/><Relationship Id="rId4" Type="http://schemas.openxmlformats.org/officeDocument/2006/relationships/oleObject" Target="../embeddings/oleObject23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42.bin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1.bin"/><Relationship Id="rId10" Type="http://schemas.openxmlformats.org/officeDocument/2006/relationships/oleObject" Target="../embeddings/oleObject246.bin"/><Relationship Id="rId4" Type="http://schemas.openxmlformats.org/officeDocument/2006/relationships/oleObject" Target="../embeddings/oleObject240.bin"/><Relationship Id="rId9" Type="http://schemas.openxmlformats.org/officeDocument/2006/relationships/oleObject" Target="../embeddings/oleObject24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8200" y="914400"/>
            <a:ext cx="7315200" cy="1066800"/>
          </a:xfrm>
        </p:spPr>
        <p:txBody>
          <a:bodyPr>
            <a:noAutofit/>
          </a:bodyPr>
          <a:lstStyle/>
          <a:p>
            <a:r>
              <a:rPr lang="en-US" altLang="ko-KR" sz="4800" dirty="0">
                <a:ea typeface="굴림" charset="-127"/>
              </a:rPr>
              <a:t>Differentiation-Continuous Functions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2</a:t>
            </a:r>
          </a:p>
        </p:txBody>
      </p:sp>
      <p:sp>
        <p:nvSpPr>
          <p:cNvPr id="549910" name="Rectangle 22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9911" name="Rectangle 23"/>
          <p:cNvSpPr>
            <a:spLocks noChangeArrowheads="1"/>
          </p:cNvSpPr>
          <p:nvPr/>
        </p:nvSpPr>
        <p:spPr bwMode="auto">
          <a:xfrm>
            <a:off x="533400" y="19812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velocity of a rocket is given by</a:t>
            </a:r>
          </a:p>
        </p:txBody>
      </p:sp>
      <p:sp>
        <p:nvSpPr>
          <p:cNvPr id="54991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9913" name="Rectangle 2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9914" name="Rectangle 2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9915" name="Object 27"/>
          <p:cNvGraphicFramePr>
            <a:graphicFrameLocks noChangeAspect="1"/>
          </p:cNvGraphicFramePr>
          <p:nvPr/>
        </p:nvGraphicFramePr>
        <p:xfrm>
          <a:off x="609600" y="2590800"/>
          <a:ext cx="4724400" cy="754063"/>
        </p:xfrm>
        <a:graphic>
          <a:graphicData uri="http://schemas.openxmlformats.org/presentationml/2006/ole">
            <p:oleObj spid="_x0000_s549915" name="Equation" r:id="rId4" imgW="3035300" imgH="482600" progId="Equation.3">
              <p:embed/>
            </p:oleObj>
          </a:graphicData>
        </a:graphic>
      </p:graphicFrame>
      <p:sp>
        <p:nvSpPr>
          <p:cNvPr id="549916" name="Rectangle 28"/>
          <p:cNvSpPr>
            <a:spLocks noChangeArrowheads="1"/>
          </p:cNvSpPr>
          <p:nvPr/>
        </p:nvSpPr>
        <p:spPr bwMode="auto">
          <a:xfrm>
            <a:off x="533400" y="3505200"/>
            <a:ext cx="915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where </a:t>
            </a:r>
          </a:p>
        </p:txBody>
      </p:sp>
      <p:sp>
        <p:nvSpPr>
          <p:cNvPr id="549917" name="Rectangle 2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9918" name="Object 30"/>
          <p:cNvGraphicFramePr>
            <a:graphicFrameLocks noChangeAspect="1"/>
          </p:cNvGraphicFramePr>
          <p:nvPr/>
        </p:nvGraphicFramePr>
        <p:xfrm>
          <a:off x="1414463" y="3614738"/>
          <a:ext cx="217487" cy="238125"/>
        </p:xfrm>
        <a:graphic>
          <a:graphicData uri="http://schemas.openxmlformats.org/presentationml/2006/ole">
            <p:oleObj spid="_x0000_s549918" name="수식" r:id="rId5" imgW="126720" imgH="139680" progId="Equation.3">
              <p:embed/>
            </p:oleObj>
          </a:graphicData>
        </a:graphic>
      </p:graphicFrame>
      <p:sp>
        <p:nvSpPr>
          <p:cNvPr id="549919" name="Rectangle 31"/>
          <p:cNvSpPr>
            <a:spLocks noChangeArrowheads="1"/>
          </p:cNvSpPr>
          <p:nvPr/>
        </p:nvSpPr>
        <p:spPr bwMode="auto">
          <a:xfrm>
            <a:off x="1676400" y="3505200"/>
            <a:ext cx="2289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is given in m/s and </a:t>
            </a:r>
          </a:p>
        </p:txBody>
      </p:sp>
      <p:sp>
        <p:nvSpPr>
          <p:cNvPr id="549920" name="Rectangle 3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9921" name="Object 33"/>
          <p:cNvGraphicFramePr>
            <a:graphicFrameLocks noChangeAspect="1"/>
          </p:cNvGraphicFramePr>
          <p:nvPr/>
        </p:nvGraphicFramePr>
        <p:xfrm>
          <a:off x="3948113" y="3603625"/>
          <a:ext cx="147637" cy="260350"/>
        </p:xfrm>
        <a:graphic>
          <a:graphicData uri="http://schemas.openxmlformats.org/presentationml/2006/ole">
            <p:oleObj spid="_x0000_s549921" name="수식" r:id="rId6" imgW="88560" imgH="152280" progId="Equation.3">
              <p:embed/>
            </p:oleObj>
          </a:graphicData>
        </a:graphic>
      </p:graphicFrame>
      <p:sp>
        <p:nvSpPr>
          <p:cNvPr id="549922" name="Rectangle 34"/>
          <p:cNvSpPr>
            <a:spLocks noChangeArrowheads="1"/>
          </p:cNvSpPr>
          <p:nvPr/>
        </p:nvSpPr>
        <p:spPr bwMode="auto">
          <a:xfrm>
            <a:off x="4114800" y="3505200"/>
            <a:ext cx="2341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is given in seconds. </a:t>
            </a:r>
          </a:p>
        </p:txBody>
      </p:sp>
      <p:sp>
        <p:nvSpPr>
          <p:cNvPr id="549923" name="Rectangle 35"/>
          <p:cNvSpPr>
            <a:spLocks noChangeArrowheads="1"/>
          </p:cNvSpPr>
          <p:nvPr/>
        </p:nvSpPr>
        <p:spPr bwMode="auto">
          <a:xfrm>
            <a:off x="381000" y="4343400"/>
            <a:ext cx="706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Use backward difference approximation of the first derivative of </a:t>
            </a:r>
          </a:p>
        </p:txBody>
      </p:sp>
      <p:sp>
        <p:nvSpPr>
          <p:cNvPr id="549924" name="Rectangle 3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9925" name="Object 37"/>
          <p:cNvGraphicFramePr>
            <a:graphicFrameLocks noChangeAspect="1"/>
          </p:cNvGraphicFramePr>
          <p:nvPr/>
        </p:nvGraphicFramePr>
        <p:xfrm>
          <a:off x="7391400" y="4343400"/>
          <a:ext cx="457200" cy="390525"/>
        </p:xfrm>
        <a:graphic>
          <a:graphicData uri="http://schemas.openxmlformats.org/presentationml/2006/ole">
            <p:oleObj spid="_x0000_s549925" name="Equation" r:id="rId7" imgW="253780" imgH="215713" progId="Equation.3">
              <p:embed/>
            </p:oleObj>
          </a:graphicData>
        </a:graphic>
      </p:graphicFrame>
      <p:sp>
        <p:nvSpPr>
          <p:cNvPr id="549926" name="Rectangle 38"/>
          <p:cNvSpPr>
            <a:spLocks noChangeArrowheads="1"/>
          </p:cNvSpPr>
          <p:nvPr/>
        </p:nvSpPr>
        <p:spPr bwMode="auto">
          <a:xfrm>
            <a:off x="457200" y="4800600"/>
            <a:ext cx="3611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to calculate the acceleration at  </a:t>
            </a:r>
          </a:p>
        </p:txBody>
      </p:sp>
      <p:sp>
        <p:nvSpPr>
          <p:cNvPr id="549927" name="Rectangle 3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9928" name="Object 40"/>
          <p:cNvGraphicFramePr>
            <a:graphicFrameLocks noChangeAspect="1"/>
          </p:cNvGraphicFramePr>
          <p:nvPr/>
        </p:nvGraphicFramePr>
        <p:xfrm>
          <a:off x="3886200" y="4876800"/>
          <a:ext cx="762000" cy="295275"/>
        </p:xfrm>
        <a:graphic>
          <a:graphicData uri="http://schemas.openxmlformats.org/presentationml/2006/ole">
            <p:oleObj spid="_x0000_s549928" name="Equation" r:id="rId8" imgW="469696" imgH="177723" progId="Equation.3">
              <p:embed/>
            </p:oleObj>
          </a:graphicData>
        </a:graphic>
      </p:graphicFrame>
      <p:sp>
        <p:nvSpPr>
          <p:cNvPr id="549929" name="Rectangle 41"/>
          <p:cNvSpPr>
            <a:spLocks noChangeArrowheads="1"/>
          </p:cNvSpPr>
          <p:nvPr/>
        </p:nvSpPr>
        <p:spPr bwMode="auto">
          <a:xfrm>
            <a:off x="0" y="3201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9930" name="Rectangle 42"/>
          <p:cNvSpPr>
            <a:spLocks noChangeArrowheads="1"/>
          </p:cNvSpPr>
          <p:nvPr/>
        </p:nvSpPr>
        <p:spPr bwMode="auto">
          <a:xfrm>
            <a:off x="4572000" y="4800600"/>
            <a:ext cx="2366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  <a:cs typeface="Times New Roman" pitchFamily="18" charset="0"/>
              </a:rPr>
              <a:t>.  Use a step size of </a:t>
            </a:r>
            <a:endParaRPr lang="en-US" altLang="ko-KR" sz="1900">
              <a:ea typeface="굴림" charset="-127"/>
            </a:endParaRPr>
          </a:p>
        </p:txBody>
      </p:sp>
      <p:sp>
        <p:nvSpPr>
          <p:cNvPr id="549931" name="Rectangle 4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9932" name="Object 44"/>
          <p:cNvGraphicFramePr>
            <a:graphicFrameLocks noChangeAspect="1"/>
          </p:cNvGraphicFramePr>
          <p:nvPr/>
        </p:nvGraphicFramePr>
        <p:xfrm>
          <a:off x="6858000" y="4876800"/>
          <a:ext cx="762000" cy="273050"/>
        </p:xfrm>
        <a:graphic>
          <a:graphicData uri="http://schemas.openxmlformats.org/presentationml/2006/ole">
            <p:oleObj spid="_x0000_s549932" name="Equation" r:id="rId9" imgW="507780" imgH="177723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93037" cy="11430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Example </a:t>
            </a:r>
            <a:r>
              <a:rPr lang="en-US" altLang="ko-KR" dirty="0" smtClean="0">
                <a:ea typeface="굴림" charset="-127"/>
              </a:rPr>
              <a:t>2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51956" name="Rectangle 20"/>
          <p:cNvSpPr>
            <a:spLocks noChangeArrowheads="1"/>
          </p:cNvSpPr>
          <p:nvPr/>
        </p:nvSpPr>
        <p:spPr bwMode="auto">
          <a:xfrm>
            <a:off x="838200" y="2209800"/>
            <a:ext cx="950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eaLnBrk="0" hangingPunct="0"/>
            <a:r>
              <a:rPr lang="en-US" altLang="ko-KR" sz="1800" b="1">
                <a:ea typeface="굴림" charset="-127"/>
              </a:rPr>
              <a:t>Solution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551957" name="Object 21"/>
          <p:cNvGraphicFramePr>
            <a:graphicFrameLocks noChangeAspect="1"/>
          </p:cNvGraphicFramePr>
          <p:nvPr/>
        </p:nvGraphicFramePr>
        <p:xfrm>
          <a:off x="1752600" y="2590800"/>
          <a:ext cx="1905000" cy="639763"/>
        </p:xfrm>
        <a:graphic>
          <a:graphicData uri="http://schemas.openxmlformats.org/presentationml/2006/ole">
            <p:oleObj spid="_x0000_s551957" name="Equation" r:id="rId4" imgW="1218671" imgH="406224" progId="Equation.3">
              <p:embed/>
            </p:oleObj>
          </a:graphicData>
        </a:graphic>
      </p:graphicFrame>
      <p:sp>
        <p:nvSpPr>
          <p:cNvPr id="551960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51959" name="Object 23"/>
          <p:cNvGraphicFramePr>
            <a:graphicFrameLocks noChangeAspect="1"/>
          </p:cNvGraphicFramePr>
          <p:nvPr/>
        </p:nvGraphicFramePr>
        <p:xfrm>
          <a:off x="914400" y="3352800"/>
          <a:ext cx="685800" cy="365125"/>
        </p:xfrm>
        <a:graphic>
          <a:graphicData uri="http://schemas.openxmlformats.org/presentationml/2006/ole">
            <p:oleObj spid="_x0000_s551959" name="Equation" r:id="rId5" imgW="431613" imgH="228501" progId="Equation.3">
              <p:embed/>
            </p:oleObj>
          </a:graphicData>
        </a:graphic>
      </p:graphicFrame>
      <p:sp>
        <p:nvSpPr>
          <p:cNvPr id="551962" name="Rectangle 2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51961" name="Object 25"/>
          <p:cNvGraphicFramePr>
            <a:graphicFrameLocks noChangeAspect="1"/>
          </p:cNvGraphicFramePr>
          <p:nvPr/>
        </p:nvGraphicFramePr>
        <p:xfrm>
          <a:off x="914400" y="3810000"/>
          <a:ext cx="685800" cy="277813"/>
        </p:xfrm>
        <a:graphic>
          <a:graphicData uri="http://schemas.openxmlformats.org/presentationml/2006/ole">
            <p:oleObj spid="_x0000_s551961" name="Equation" r:id="rId6" imgW="444114" imgH="177646" progId="Equation.3">
              <p:embed/>
            </p:oleObj>
          </a:graphicData>
        </a:graphic>
      </p:graphicFrame>
      <p:sp>
        <p:nvSpPr>
          <p:cNvPr id="551964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51963" name="Object 27"/>
          <p:cNvGraphicFramePr>
            <a:graphicFrameLocks noChangeAspect="1"/>
          </p:cNvGraphicFramePr>
          <p:nvPr/>
        </p:nvGraphicFramePr>
        <p:xfrm>
          <a:off x="914400" y="4191000"/>
          <a:ext cx="1371600" cy="406400"/>
        </p:xfrm>
        <a:graphic>
          <a:graphicData uri="http://schemas.openxmlformats.org/presentationml/2006/ole">
            <p:oleObj spid="_x0000_s551963" name="Equation" r:id="rId7" imgW="774364" imgH="228501" progId="Equation.3">
              <p:embed/>
            </p:oleObj>
          </a:graphicData>
        </a:graphic>
      </p:graphicFrame>
      <p:sp>
        <p:nvSpPr>
          <p:cNvPr id="551966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51965" name="Object 29"/>
          <p:cNvGraphicFramePr>
            <a:graphicFrameLocks noChangeAspect="1"/>
          </p:cNvGraphicFramePr>
          <p:nvPr/>
        </p:nvGraphicFramePr>
        <p:xfrm>
          <a:off x="990600" y="4648200"/>
          <a:ext cx="1600200" cy="352425"/>
        </p:xfrm>
        <a:graphic>
          <a:graphicData uri="http://schemas.openxmlformats.org/presentationml/2006/ole">
            <p:oleObj spid="_x0000_s551965" name="Equation" r:id="rId8" imgW="1040948" imgH="228501" progId="Equation.3">
              <p:embed/>
            </p:oleObj>
          </a:graphicData>
        </a:graphic>
      </p:graphicFrame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51967" name="Object 31"/>
          <p:cNvGraphicFramePr>
            <a:graphicFrameLocks noChangeAspect="1"/>
          </p:cNvGraphicFramePr>
          <p:nvPr/>
        </p:nvGraphicFramePr>
        <p:xfrm>
          <a:off x="914400" y="5181600"/>
          <a:ext cx="2057400" cy="615950"/>
        </p:xfrm>
        <a:graphic>
          <a:graphicData uri="http://schemas.openxmlformats.org/presentationml/2006/ole">
            <p:oleObj spid="_x0000_s551967" name="Equation" r:id="rId9" imgW="1307532" imgH="393529" progId="Equation.3">
              <p:embed/>
            </p:oleObj>
          </a:graphicData>
        </a:graphic>
      </p:graphicFrame>
      <p:graphicFrame>
        <p:nvGraphicFramePr>
          <p:cNvPr id="551969" name="Object 33"/>
          <p:cNvGraphicFramePr>
            <a:graphicFrameLocks noChangeAspect="1"/>
          </p:cNvGraphicFramePr>
          <p:nvPr/>
        </p:nvGraphicFramePr>
        <p:xfrm>
          <a:off x="4267200" y="1752600"/>
          <a:ext cx="4572000" cy="733425"/>
        </p:xfrm>
        <a:graphic>
          <a:graphicData uri="http://schemas.openxmlformats.org/presentationml/2006/ole">
            <p:oleObj spid="_x0000_s551969" name="Equation" r:id="rId10" imgW="2857500" imgH="482600" progId="Equation.3">
              <p:embed/>
            </p:oleObj>
          </a:graphicData>
        </a:graphic>
      </p:graphicFrame>
      <p:graphicFrame>
        <p:nvGraphicFramePr>
          <p:cNvPr id="551970" name="Object 34"/>
          <p:cNvGraphicFramePr>
            <a:graphicFrameLocks noChangeAspect="1"/>
          </p:cNvGraphicFramePr>
          <p:nvPr/>
        </p:nvGraphicFramePr>
        <p:xfrm>
          <a:off x="4876800" y="2590800"/>
          <a:ext cx="1295400" cy="274638"/>
        </p:xfrm>
        <a:graphic>
          <a:graphicData uri="http://schemas.openxmlformats.org/presentationml/2006/ole">
            <p:oleObj spid="_x0000_s551970" name="Equation" r:id="rId11" imgW="850531" imgH="177723" progId="Equation.3">
              <p:embed/>
            </p:oleObj>
          </a:graphicData>
        </a:graphic>
      </p:graphicFrame>
      <p:graphicFrame>
        <p:nvGraphicFramePr>
          <p:cNvPr id="551971" name="Object 35"/>
          <p:cNvGraphicFramePr>
            <a:graphicFrameLocks noChangeAspect="1"/>
          </p:cNvGraphicFramePr>
          <p:nvPr/>
        </p:nvGraphicFramePr>
        <p:xfrm>
          <a:off x="4114800" y="3048000"/>
          <a:ext cx="4419600" cy="750888"/>
        </p:xfrm>
        <a:graphic>
          <a:graphicData uri="http://schemas.openxmlformats.org/presentationml/2006/ole">
            <p:oleObj spid="_x0000_s551971" name="Equation" r:id="rId12" imgW="2857500" imgH="482600" progId="Equation.3">
              <p:embed/>
            </p:oleObj>
          </a:graphicData>
        </a:graphic>
      </p:graphicFrame>
      <p:graphicFrame>
        <p:nvGraphicFramePr>
          <p:cNvPr id="551972" name="Object 36"/>
          <p:cNvGraphicFramePr>
            <a:graphicFrameLocks noChangeAspect="1"/>
          </p:cNvGraphicFramePr>
          <p:nvPr/>
        </p:nvGraphicFramePr>
        <p:xfrm>
          <a:off x="4648200" y="3962400"/>
          <a:ext cx="1295400" cy="277813"/>
        </p:xfrm>
        <a:graphic>
          <a:graphicData uri="http://schemas.openxmlformats.org/presentationml/2006/ole">
            <p:oleObj spid="_x0000_s551972" name="Equation" r:id="rId13" imgW="850531" imgH="177723" progId="Equation.3">
              <p:embed/>
            </p:oleObj>
          </a:graphicData>
        </a:graphic>
      </p:graphicFrame>
      <p:graphicFrame>
        <p:nvGraphicFramePr>
          <p:cNvPr id="551973" name="Object 37"/>
          <p:cNvGraphicFramePr>
            <a:graphicFrameLocks noChangeAspect="1"/>
          </p:cNvGraphicFramePr>
          <p:nvPr/>
        </p:nvGraphicFramePr>
        <p:xfrm>
          <a:off x="4191000" y="4495800"/>
          <a:ext cx="2133600" cy="647700"/>
        </p:xfrm>
        <a:graphic>
          <a:graphicData uri="http://schemas.openxmlformats.org/presentationml/2006/ole">
            <p:oleObj spid="_x0000_s551973" name="Equation" r:id="rId14" imgW="1282700" imgH="393700" progId="Equation.3">
              <p:embed/>
            </p:oleObj>
          </a:graphicData>
        </a:graphic>
      </p:graphicFrame>
      <p:graphicFrame>
        <p:nvGraphicFramePr>
          <p:cNvPr id="551974" name="Object 38"/>
          <p:cNvGraphicFramePr>
            <a:graphicFrameLocks noChangeAspect="1"/>
          </p:cNvGraphicFramePr>
          <p:nvPr/>
        </p:nvGraphicFramePr>
        <p:xfrm>
          <a:off x="4724400" y="5257800"/>
          <a:ext cx="1828800" cy="609600"/>
        </p:xfrm>
        <a:graphic>
          <a:graphicData uri="http://schemas.openxmlformats.org/presentationml/2006/ole">
            <p:oleObj spid="_x0000_s551974" name="Equation" r:id="rId15" imgW="1167893" imgH="393529" progId="Equation.3">
              <p:embed/>
            </p:oleObj>
          </a:graphicData>
        </a:graphic>
      </p:graphicFrame>
      <p:graphicFrame>
        <p:nvGraphicFramePr>
          <p:cNvPr id="551975" name="Object 39"/>
          <p:cNvGraphicFramePr>
            <a:graphicFrameLocks noChangeAspect="1"/>
          </p:cNvGraphicFramePr>
          <p:nvPr/>
        </p:nvGraphicFramePr>
        <p:xfrm>
          <a:off x="4724400" y="5943600"/>
          <a:ext cx="1447800" cy="320675"/>
        </p:xfrm>
        <a:graphic>
          <a:graphicData uri="http://schemas.openxmlformats.org/presentationml/2006/ole">
            <p:oleObj spid="_x0000_s551975" name="Equation" r:id="rId16" imgW="901309" imgH="203112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03" name="Rectangle 1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Example </a:t>
            </a:r>
            <a:r>
              <a:rPr lang="en-US" altLang="ko-KR" dirty="0" smtClean="0">
                <a:ea typeface="굴림" charset="-127"/>
              </a:rPr>
              <a:t>2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54005" name="Rectangle 21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4007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4009" name="Rectangle 2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4011" name="Rectangle 2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4013" name="Rectangle 2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4015" name="Rectangle 3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401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295400" y="2362200"/>
            <a:ext cx="3762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The absolute relative true error is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1371600" y="2971800"/>
          <a:ext cx="2743200" cy="682625"/>
        </p:xfrm>
        <a:graphic>
          <a:graphicData uri="http://schemas.openxmlformats.org/presentationml/2006/ole">
            <p:oleObj spid="_x0000_s554018" name="Equation" r:id="rId4" imgW="1727200" imgH="431800" progId="Equation.3">
              <p:embed/>
            </p:oleObj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1676400" y="3886200"/>
          <a:ext cx="990600" cy="277813"/>
        </p:xfrm>
        <a:graphic>
          <a:graphicData uri="http://schemas.openxmlformats.org/presentationml/2006/ole">
            <p:oleObj spid="_x0000_s554019" name="Equation" r:id="rId5" imgW="647419" imgH="177723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charset="-127"/>
              </a:rPr>
              <a:t>Derive the forward difference approximation from Taylor series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533400" y="1828800"/>
            <a:ext cx="688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Taylor’s theorem says that if you know the value of a function </a:t>
            </a:r>
          </a:p>
        </p:txBody>
      </p:sp>
      <p:graphicFrame>
        <p:nvGraphicFramePr>
          <p:cNvPr id="562182" name="Object 6"/>
          <p:cNvGraphicFramePr>
            <a:graphicFrameLocks noChangeAspect="1"/>
          </p:cNvGraphicFramePr>
          <p:nvPr/>
        </p:nvGraphicFramePr>
        <p:xfrm>
          <a:off x="7294563" y="1828800"/>
          <a:ext cx="269875" cy="347663"/>
        </p:xfrm>
        <a:graphic>
          <a:graphicData uri="http://schemas.openxmlformats.org/presentationml/2006/ole">
            <p:oleObj spid="_x0000_s562182" name="수식" r:id="rId4" imgW="152280" imgH="203040" progId="Equation.3">
              <p:embed/>
            </p:oleObj>
          </a:graphicData>
        </a:graphic>
      </p:graphicFrame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7554913" y="1828800"/>
            <a:ext cx="12842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at a point </a:t>
            </a:r>
          </a:p>
        </p:txBody>
      </p:sp>
      <p:graphicFrame>
        <p:nvGraphicFramePr>
          <p:cNvPr id="562185" name="Object 9"/>
          <p:cNvGraphicFramePr>
            <a:graphicFrameLocks noChangeAspect="1"/>
          </p:cNvGraphicFramePr>
          <p:nvPr/>
        </p:nvGraphicFramePr>
        <p:xfrm>
          <a:off x="609600" y="2209800"/>
          <a:ext cx="304800" cy="457200"/>
        </p:xfrm>
        <a:graphic>
          <a:graphicData uri="http://schemas.openxmlformats.org/presentationml/2006/ole">
            <p:oleObj spid="_x0000_s562185" name="Equation" r:id="rId5" imgW="152334" imgH="228501" progId="Equation.3">
              <p:embed/>
            </p:oleObj>
          </a:graphicData>
        </a:graphic>
      </p:graphicFrame>
      <p:sp>
        <p:nvSpPr>
          <p:cNvPr id="562187" name="Rectangle 11"/>
          <p:cNvSpPr>
            <a:spLocks noChangeArrowheads="1"/>
          </p:cNvSpPr>
          <p:nvPr/>
        </p:nvSpPr>
        <p:spPr bwMode="auto">
          <a:xfrm>
            <a:off x="914400" y="2209800"/>
            <a:ext cx="6958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and all its derivatives at that point, provided the derivatives are</a:t>
            </a:r>
          </a:p>
        </p:txBody>
      </p:sp>
      <p:sp>
        <p:nvSpPr>
          <p:cNvPr id="562188" name="Rectangle 12"/>
          <p:cNvSpPr>
            <a:spLocks noChangeArrowheads="1"/>
          </p:cNvSpPr>
          <p:nvPr/>
        </p:nvSpPr>
        <p:spPr bwMode="auto">
          <a:xfrm>
            <a:off x="533400" y="2590800"/>
            <a:ext cx="2328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900">
                <a:ea typeface="굴림" charset="-127"/>
              </a:rPr>
              <a:t>continuous between</a:t>
            </a:r>
          </a:p>
        </p:txBody>
      </p:sp>
      <p:graphicFrame>
        <p:nvGraphicFramePr>
          <p:cNvPr id="562189" name="Object 13"/>
          <p:cNvGraphicFramePr>
            <a:graphicFrameLocks noChangeAspect="1"/>
          </p:cNvGraphicFramePr>
          <p:nvPr/>
        </p:nvGraphicFramePr>
        <p:xfrm>
          <a:off x="2819400" y="2590800"/>
          <a:ext cx="304800" cy="457200"/>
        </p:xfrm>
        <a:graphic>
          <a:graphicData uri="http://schemas.openxmlformats.org/presentationml/2006/ole">
            <p:oleObj spid="_x0000_s562189" name="Equation" r:id="rId6" imgW="152334" imgH="228501" progId="Equation.3">
              <p:embed/>
            </p:oleObj>
          </a:graphicData>
        </a:graphic>
      </p:graphicFrame>
      <p:sp>
        <p:nvSpPr>
          <p:cNvPr id="562191" name="Rectangle 15"/>
          <p:cNvSpPr>
            <a:spLocks noChangeArrowheads="1"/>
          </p:cNvSpPr>
          <p:nvPr/>
        </p:nvSpPr>
        <p:spPr bwMode="auto">
          <a:xfrm>
            <a:off x="3048000" y="2590800"/>
            <a:ext cx="655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and </a:t>
            </a:r>
          </a:p>
        </p:txBody>
      </p:sp>
      <p:graphicFrame>
        <p:nvGraphicFramePr>
          <p:cNvPr id="562192" name="Object 16"/>
          <p:cNvGraphicFramePr>
            <a:graphicFrameLocks noChangeAspect="1"/>
          </p:cNvGraphicFramePr>
          <p:nvPr/>
        </p:nvGraphicFramePr>
        <p:xfrm>
          <a:off x="3581400" y="2514600"/>
          <a:ext cx="533400" cy="511175"/>
        </p:xfrm>
        <a:graphic>
          <a:graphicData uri="http://schemas.openxmlformats.org/presentationml/2006/ole">
            <p:oleObj spid="_x0000_s562192" name="Equation" r:id="rId7" imgW="241300" imgH="228600" progId="Equation.3">
              <p:embed/>
            </p:oleObj>
          </a:graphicData>
        </a:graphic>
      </p:graphicFrame>
      <p:sp>
        <p:nvSpPr>
          <p:cNvPr id="562195" name="Rectangle 19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2196" name="Rectangle 20"/>
          <p:cNvSpPr>
            <a:spLocks noChangeArrowheads="1"/>
          </p:cNvSpPr>
          <p:nvPr/>
        </p:nvSpPr>
        <p:spPr bwMode="auto">
          <a:xfrm>
            <a:off x="4038600" y="2590800"/>
            <a:ext cx="811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  <a:cs typeface="Times New Roman" pitchFamily="18" charset="0"/>
              </a:rPr>
              <a:t>, then</a:t>
            </a:r>
            <a:endParaRPr lang="en-US" altLang="ko-KR" sz="1900">
              <a:ea typeface="굴림" charset="-127"/>
            </a:endParaRPr>
          </a:p>
        </p:txBody>
      </p:sp>
      <p:sp>
        <p:nvSpPr>
          <p:cNvPr id="562198" name="Rectangle 2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2197" name="Object 21"/>
          <p:cNvGraphicFramePr>
            <a:graphicFrameLocks noChangeAspect="1"/>
          </p:cNvGraphicFramePr>
          <p:nvPr/>
        </p:nvGraphicFramePr>
        <p:xfrm>
          <a:off x="609600" y="3124200"/>
          <a:ext cx="6096000" cy="693738"/>
        </p:xfrm>
        <a:graphic>
          <a:graphicData uri="http://schemas.openxmlformats.org/presentationml/2006/ole">
            <p:oleObj spid="_x0000_s562197" name="Equation" r:id="rId8" imgW="3429000" imgH="393700" progId="Equation.3">
              <p:embed/>
            </p:oleObj>
          </a:graphicData>
        </a:graphic>
      </p:graphicFrame>
      <p:sp>
        <p:nvSpPr>
          <p:cNvPr id="562199" name="Rectangle 23"/>
          <p:cNvSpPr>
            <a:spLocks noChangeArrowheads="1"/>
          </p:cNvSpPr>
          <p:nvPr/>
        </p:nvSpPr>
        <p:spPr bwMode="auto">
          <a:xfrm>
            <a:off x="685800" y="3886200"/>
            <a:ext cx="3292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Substituting for convenience </a:t>
            </a:r>
          </a:p>
        </p:txBody>
      </p:sp>
      <p:sp>
        <p:nvSpPr>
          <p:cNvPr id="562201" name="Rectangle 2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2200" name="Object 24"/>
          <p:cNvGraphicFramePr>
            <a:graphicFrameLocks noChangeAspect="1"/>
          </p:cNvGraphicFramePr>
          <p:nvPr/>
        </p:nvGraphicFramePr>
        <p:xfrm>
          <a:off x="3886200" y="3962400"/>
          <a:ext cx="1295400" cy="354013"/>
        </p:xfrm>
        <a:graphic>
          <a:graphicData uri="http://schemas.openxmlformats.org/presentationml/2006/ole">
            <p:oleObj spid="_x0000_s562200" name="Equation" r:id="rId9" imgW="838200" imgH="228600" progId="Equation.3">
              <p:embed/>
            </p:oleObj>
          </a:graphicData>
        </a:graphic>
      </p:graphicFrame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2202" name="Object 26"/>
          <p:cNvGraphicFramePr>
            <a:graphicFrameLocks noChangeAspect="1"/>
          </p:cNvGraphicFramePr>
          <p:nvPr/>
        </p:nvGraphicFramePr>
        <p:xfrm>
          <a:off x="685800" y="4419600"/>
          <a:ext cx="4267200" cy="608013"/>
        </p:xfrm>
        <a:graphic>
          <a:graphicData uri="http://schemas.openxmlformats.org/presentationml/2006/ole">
            <p:oleObj spid="_x0000_s562202" name="Equation" r:id="rId10" imgW="2730500" imgH="393700" progId="Equation.3">
              <p:embed/>
            </p:oleObj>
          </a:graphicData>
        </a:graphic>
      </p:graphicFrame>
      <p:sp>
        <p:nvSpPr>
          <p:cNvPr id="562205" name="Rectangle 29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2204" name="Object 28"/>
          <p:cNvGraphicFramePr>
            <a:graphicFrameLocks noChangeAspect="1"/>
          </p:cNvGraphicFramePr>
          <p:nvPr/>
        </p:nvGraphicFramePr>
        <p:xfrm>
          <a:off x="762000" y="5105400"/>
          <a:ext cx="3962400" cy="628650"/>
        </p:xfrm>
        <a:graphic>
          <a:graphicData uri="http://schemas.openxmlformats.org/presentationml/2006/ole">
            <p:oleObj spid="_x0000_s562204" name="Equation" r:id="rId11" imgW="2578100" imgH="406400" progId="Equation.3">
              <p:embed/>
            </p:oleObj>
          </a:graphicData>
        </a:graphic>
      </p:graphicFrame>
      <p:sp>
        <p:nvSpPr>
          <p:cNvPr id="562207" name="Rectangle 31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2206" name="Object 30"/>
          <p:cNvGraphicFramePr>
            <a:graphicFrameLocks noChangeAspect="1"/>
          </p:cNvGraphicFramePr>
          <p:nvPr/>
        </p:nvGraphicFramePr>
        <p:xfrm>
          <a:off x="685800" y="5791200"/>
          <a:ext cx="3124200" cy="654050"/>
        </p:xfrm>
        <a:graphic>
          <a:graphicData uri="http://schemas.openxmlformats.org/presentationml/2006/ole">
            <p:oleObj spid="_x0000_s562206" name="Equation" r:id="rId12" imgW="1954951" imgH="406224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5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Derive the forward difference approximation from Taylor </a:t>
            </a:r>
            <a:r>
              <a:rPr lang="en-US" altLang="ko-KR" sz="3200" dirty="0" smtClean="0">
                <a:ea typeface="굴림" charset="-127"/>
              </a:rPr>
              <a:t>series</a:t>
            </a:r>
            <a:endParaRPr lang="en-US" altLang="ko-KR" sz="3200" dirty="0">
              <a:ea typeface="굴림" charset="-127"/>
            </a:endParaRPr>
          </a:p>
        </p:txBody>
      </p:sp>
      <p:graphicFrame>
        <p:nvGraphicFramePr>
          <p:cNvPr id="564256" name="Object 32"/>
          <p:cNvGraphicFramePr>
            <a:graphicFrameLocks noChangeAspect="1"/>
          </p:cNvGraphicFramePr>
          <p:nvPr>
            <p:ph idx="1"/>
          </p:nvPr>
        </p:nvGraphicFramePr>
        <p:xfrm>
          <a:off x="7543800" y="3886200"/>
          <a:ext cx="381000" cy="215900"/>
        </p:xfrm>
        <a:graphic>
          <a:graphicData uri="http://schemas.openxmlformats.org/presentationml/2006/ole">
            <p:oleObj spid="_x0000_s564256" name="Equation" r:id="rId4" imgW="380880" imgH="215640" progId="Equation.3">
              <p:embed/>
            </p:oleObj>
          </a:graphicData>
        </a:graphic>
      </p:graphicFrame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609600" y="18288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</a:t>
            </a:r>
          </a:p>
        </p:txBody>
      </p:sp>
      <p:graphicFrame>
        <p:nvGraphicFramePr>
          <p:cNvPr id="564235" name="Object 11"/>
          <p:cNvGraphicFramePr>
            <a:graphicFrameLocks noChangeAspect="1"/>
          </p:cNvGraphicFramePr>
          <p:nvPr/>
        </p:nvGraphicFramePr>
        <p:xfrm>
          <a:off x="1076325" y="1828800"/>
          <a:ext cx="666750" cy="384175"/>
        </p:xfrm>
        <a:graphic>
          <a:graphicData uri="http://schemas.openxmlformats.org/presentationml/2006/ole">
            <p:oleObj spid="_x0000_s564235" name="Equation" r:id="rId5" imgW="380880" imgH="215640" progId="Equation.3">
              <p:embed/>
            </p:oleObj>
          </a:graphicData>
        </a:graphic>
      </p:graphicFrame>
      <p:sp>
        <p:nvSpPr>
          <p:cNvPr id="564237" name="Rectangle 13"/>
          <p:cNvSpPr>
            <a:spLocks noChangeArrowheads="1"/>
          </p:cNvSpPr>
          <p:nvPr/>
        </p:nvSpPr>
        <p:spPr bwMode="auto">
          <a:xfrm>
            <a:off x="1752600" y="1828800"/>
            <a:ext cx="68056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term shows that the error in the approximation is of the order</a:t>
            </a:r>
          </a:p>
        </p:txBody>
      </p:sp>
      <p:sp>
        <p:nvSpPr>
          <p:cNvPr id="564238" name="Rectangle 14"/>
          <p:cNvSpPr>
            <a:spLocks noChangeArrowheads="1"/>
          </p:cNvSpPr>
          <p:nvPr/>
        </p:nvSpPr>
        <p:spPr bwMode="auto">
          <a:xfrm>
            <a:off x="609600" y="2286000"/>
            <a:ext cx="4683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of </a:t>
            </a:r>
          </a:p>
        </p:txBody>
      </p:sp>
      <p:graphicFrame>
        <p:nvGraphicFramePr>
          <p:cNvPr id="564239" name="Object 15"/>
          <p:cNvGraphicFramePr>
            <a:graphicFrameLocks noChangeAspect="1"/>
          </p:cNvGraphicFramePr>
          <p:nvPr/>
        </p:nvGraphicFramePr>
        <p:xfrm>
          <a:off x="990600" y="2286000"/>
          <a:ext cx="533400" cy="384175"/>
        </p:xfrm>
        <a:graphic>
          <a:graphicData uri="http://schemas.openxmlformats.org/presentationml/2006/ole">
            <p:oleObj spid="_x0000_s564239" name="Equation" r:id="rId6" imgW="304536" imgH="215713" progId="Equation.3">
              <p:embed/>
            </p:oleObj>
          </a:graphicData>
        </a:graphic>
      </p:graphicFrame>
      <p:sp>
        <p:nvSpPr>
          <p:cNvPr id="564242" name="Rectangle 18"/>
          <p:cNvSpPr>
            <a:spLocks noChangeArrowheads="1"/>
          </p:cNvSpPr>
          <p:nvPr/>
        </p:nvSpPr>
        <p:spPr bwMode="auto">
          <a:xfrm>
            <a:off x="1524000" y="2286000"/>
            <a:ext cx="4802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Can you now derive from Taylor series the </a:t>
            </a:r>
          </a:p>
        </p:txBody>
      </p:sp>
      <p:sp>
        <p:nvSpPr>
          <p:cNvPr id="564243" name="Rectangle 19"/>
          <p:cNvSpPr>
            <a:spLocks noChangeArrowheads="1"/>
          </p:cNvSpPr>
          <p:nvPr/>
        </p:nvSpPr>
        <p:spPr bwMode="auto">
          <a:xfrm>
            <a:off x="6248400" y="2286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formula for </a:t>
            </a:r>
          </a:p>
        </p:txBody>
      </p:sp>
      <p:sp>
        <p:nvSpPr>
          <p:cNvPr id="564244" name="Rectangle 20"/>
          <p:cNvSpPr>
            <a:spLocks noChangeArrowheads="1"/>
          </p:cNvSpPr>
          <p:nvPr/>
        </p:nvSpPr>
        <p:spPr bwMode="auto">
          <a:xfrm>
            <a:off x="7483475" y="2286000"/>
            <a:ext cx="1279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backward </a:t>
            </a:r>
          </a:p>
        </p:txBody>
      </p:sp>
      <p:sp>
        <p:nvSpPr>
          <p:cNvPr id="564245" name="Rectangle 21"/>
          <p:cNvSpPr>
            <a:spLocks noChangeArrowheads="1"/>
          </p:cNvSpPr>
          <p:nvPr/>
        </p:nvSpPr>
        <p:spPr bwMode="auto">
          <a:xfrm>
            <a:off x="609600" y="2743200"/>
            <a:ext cx="6084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divided difference approximation of the first derivative?</a:t>
            </a:r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533400" y="3200400"/>
            <a:ext cx="5924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As shown above, both forward and backward divided </a:t>
            </a:r>
          </a:p>
        </p:txBody>
      </p: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6324600" y="3276600"/>
            <a:ext cx="1239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difference</a:t>
            </a: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57200" y="3810000"/>
            <a:ext cx="296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approximation of the first </a:t>
            </a:r>
          </a:p>
        </p:txBody>
      </p:sp>
      <p:sp>
        <p:nvSpPr>
          <p:cNvPr id="564249" name="Rectangle 25"/>
          <p:cNvSpPr>
            <a:spLocks noChangeArrowheads="1"/>
          </p:cNvSpPr>
          <p:nvPr/>
        </p:nvSpPr>
        <p:spPr bwMode="auto">
          <a:xfrm>
            <a:off x="3276600" y="3810000"/>
            <a:ext cx="4384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derivative are accurate on the order of </a:t>
            </a:r>
          </a:p>
        </p:txBody>
      </p:sp>
      <p:sp>
        <p:nvSpPr>
          <p:cNvPr id="564251" name="Rectangle 2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457200" y="43434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Can we get better approximations? Yes, another method to approximate   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533400" y="4953000"/>
            <a:ext cx="7951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first derivative is called the </a:t>
            </a:r>
            <a:r>
              <a:rPr lang="en-US" altLang="ko-KR" sz="1900" b="1">
                <a:ea typeface="굴림" charset="-127"/>
              </a:rPr>
              <a:t>Central difference approximation of</a:t>
            </a:r>
            <a:r>
              <a:rPr lang="en-US" altLang="ko-KR" sz="1900">
                <a:ea typeface="굴림" charset="-127"/>
              </a:rPr>
              <a:t> </a:t>
            </a:r>
          </a:p>
        </p:txBody>
      </p:sp>
      <p:sp>
        <p:nvSpPr>
          <p:cNvPr id="564262" name="Rectangle 38"/>
          <p:cNvSpPr>
            <a:spLocks noChangeArrowheads="1"/>
          </p:cNvSpPr>
          <p:nvPr/>
        </p:nvSpPr>
        <p:spPr bwMode="auto">
          <a:xfrm>
            <a:off x="533400" y="5486400"/>
            <a:ext cx="2579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b="1">
                <a:ea typeface="굴림" charset="-127"/>
              </a:rPr>
              <a:t>the first derivative</a:t>
            </a:r>
            <a:r>
              <a:rPr lang="en-US" altLang="ko-KR" sz="1900">
                <a:ea typeface="굴림" charset="-127"/>
              </a:rPr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Derive the forward difference approximation from Taylor </a:t>
            </a:r>
            <a:r>
              <a:rPr lang="en-US" altLang="ko-KR" sz="3200" dirty="0" smtClean="0">
                <a:ea typeface="굴림" charset="-127"/>
              </a:rPr>
              <a:t>series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2000" y="1752600"/>
            <a:ext cx="21605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From Taylor series</a:t>
            </a:r>
          </a:p>
        </p:txBody>
      </p:sp>
      <p:sp>
        <p:nvSpPr>
          <p:cNvPr id="567302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7301" name="Object 5"/>
          <p:cNvGraphicFramePr>
            <a:graphicFrameLocks noChangeAspect="1"/>
          </p:cNvGraphicFramePr>
          <p:nvPr/>
        </p:nvGraphicFramePr>
        <p:xfrm>
          <a:off x="762000" y="2209800"/>
          <a:ext cx="5181600" cy="569913"/>
        </p:xfrm>
        <a:graphic>
          <a:graphicData uri="http://schemas.openxmlformats.org/presentationml/2006/ole">
            <p:oleObj spid="_x0000_s567301" name="Equation" r:id="rId4" imgW="3721100" imgH="406400" progId="Equation.3">
              <p:embed/>
            </p:oleObj>
          </a:graphicData>
        </a:graphic>
      </p:graphicFrame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7303" name="Object 7"/>
          <p:cNvGraphicFramePr>
            <a:graphicFrameLocks noChangeAspect="1"/>
          </p:cNvGraphicFramePr>
          <p:nvPr/>
        </p:nvGraphicFramePr>
        <p:xfrm>
          <a:off x="762000" y="3048000"/>
          <a:ext cx="5181600" cy="569913"/>
        </p:xfrm>
        <a:graphic>
          <a:graphicData uri="http://schemas.openxmlformats.org/presentationml/2006/ole">
            <p:oleObj spid="_x0000_s567303" name="Equation" r:id="rId5" imgW="3721100" imgH="406400" progId="Equation.3">
              <p:embed/>
            </p:oleObj>
          </a:graphicData>
        </a:graphic>
      </p:graphicFrame>
      <p:sp>
        <p:nvSpPr>
          <p:cNvPr id="567305" name="Rectangle 9"/>
          <p:cNvSpPr>
            <a:spLocks noChangeArrowheads="1"/>
          </p:cNvSpPr>
          <p:nvPr/>
        </p:nvSpPr>
        <p:spPr bwMode="auto">
          <a:xfrm>
            <a:off x="838200" y="3733800"/>
            <a:ext cx="47609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Subtracting equation (2) from equation (1)</a:t>
            </a:r>
          </a:p>
        </p:txBody>
      </p:sp>
      <p:sp>
        <p:nvSpPr>
          <p:cNvPr id="567307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7306" name="Object 10"/>
          <p:cNvGraphicFramePr>
            <a:graphicFrameLocks noChangeAspect="1"/>
          </p:cNvGraphicFramePr>
          <p:nvPr/>
        </p:nvGraphicFramePr>
        <p:xfrm>
          <a:off x="838200" y="4267200"/>
          <a:ext cx="4267200" cy="539750"/>
        </p:xfrm>
        <a:graphic>
          <a:graphicData uri="http://schemas.openxmlformats.org/presentationml/2006/ole">
            <p:oleObj spid="_x0000_s567306" name="Equation" r:id="rId6" imgW="3086100" imgH="393700" progId="Equation.3">
              <p:embed/>
            </p:oleObj>
          </a:graphicData>
        </a:graphic>
      </p:graphicFrame>
      <p:sp>
        <p:nvSpPr>
          <p:cNvPr id="567309" name="Rectangle 1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7308" name="Object 12"/>
          <p:cNvGraphicFramePr>
            <a:graphicFrameLocks noChangeAspect="1"/>
          </p:cNvGraphicFramePr>
          <p:nvPr/>
        </p:nvGraphicFramePr>
        <p:xfrm>
          <a:off x="914400" y="4953000"/>
          <a:ext cx="3810000" cy="566738"/>
        </p:xfrm>
        <a:graphic>
          <a:graphicData uri="http://schemas.openxmlformats.org/presentationml/2006/ole">
            <p:oleObj spid="_x0000_s567308" name="Equation" r:id="rId7" imgW="2755900" imgH="406400" progId="Equation.3">
              <p:embed/>
            </p:oleObj>
          </a:graphicData>
        </a:graphic>
      </p:graphicFrame>
      <p:sp>
        <p:nvSpPr>
          <p:cNvPr id="567311" name="Rectangle 1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7310" name="Object 14"/>
          <p:cNvGraphicFramePr>
            <a:graphicFrameLocks noChangeAspect="1"/>
          </p:cNvGraphicFramePr>
          <p:nvPr/>
        </p:nvGraphicFramePr>
        <p:xfrm>
          <a:off x="838200" y="5715000"/>
          <a:ext cx="3200400" cy="625475"/>
        </p:xfrm>
        <a:graphic>
          <a:graphicData uri="http://schemas.openxmlformats.org/presentationml/2006/ole">
            <p:oleObj spid="_x0000_s567310" name="Equation" r:id="rId8" imgW="2094591" imgH="406224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Central Divided Difference</a:t>
            </a:r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457200" y="1905000"/>
            <a:ext cx="830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hence showing that we have obtained a more accurate formula as the error </a:t>
            </a:r>
          </a:p>
        </p:txBody>
      </p:sp>
      <p:sp>
        <p:nvSpPr>
          <p:cNvPr id="568325" name="Rectangle 5"/>
          <p:cNvSpPr>
            <a:spLocks noChangeArrowheads="1"/>
          </p:cNvSpPr>
          <p:nvPr/>
        </p:nvSpPr>
        <p:spPr bwMode="auto">
          <a:xfrm>
            <a:off x="457200" y="2209800"/>
            <a:ext cx="2054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is of the order of </a:t>
            </a:r>
          </a:p>
        </p:txBody>
      </p:sp>
      <p:graphicFrame>
        <p:nvGraphicFramePr>
          <p:cNvPr id="568326" name="Object 6"/>
          <p:cNvGraphicFramePr>
            <a:graphicFrameLocks noChangeAspect="1"/>
          </p:cNvGraphicFramePr>
          <p:nvPr/>
        </p:nvGraphicFramePr>
        <p:xfrm>
          <a:off x="2438400" y="2209800"/>
          <a:ext cx="762000" cy="422275"/>
        </p:xfrm>
        <a:graphic>
          <a:graphicData uri="http://schemas.openxmlformats.org/presentationml/2006/ole">
            <p:oleObj spid="_x0000_s568326" name="Equation" r:id="rId4" imgW="431613" imgH="241195" progId="Equation.3">
              <p:embed/>
            </p:oleObj>
          </a:graphicData>
        </a:graphic>
      </p:graphicFrame>
      <p:grpSp>
        <p:nvGrpSpPr>
          <p:cNvPr id="568350" name="Group 30"/>
          <p:cNvGrpSpPr>
            <a:grpSpLocks/>
          </p:cNvGrpSpPr>
          <p:nvPr/>
        </p:nvGrpSpPr>
        <p:grpSpPr bwMode="auto">
          <a:xfrm>
            <a:off x="1371600" y="2743200"/>
            <a:ext cx="5029200" cy="2971800"/>
            <a:chOff x="1698" y="2254"/>
            <a:chExt cx="2418" cy="1422"/>
          </a:xfrm>
        </p:grpSpPr>
        <p:sp>
          <p:nvSpPr>
            <p:cNvPr id="568341" name="Line 21"/>
            <p:cNvSpPr>
              <a:spLocks noChangeShapeType="1"/>
            </p:cNvSpPr>
            <p:nvPr/>
          </p:nvSpPr>
          <p:spPr bwMode="auto">
            <a:xfrm>
              <a:off x="2400" y="2326"/>
              <a:ext cx="0" cy="1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340" name="Line 20"/>
            <p:cNvSpPr>
              <a:spLocks noChangeShapeType="1"/>
            </p:cNvSpPr>
            <p:nvPr/>
          </p:nvSpPr>
          <p:spPr bwMode="auto">
            <a:xfrm flipV="1">
              <a:off x="2136" y="3286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339" name="Line 19"/>
            <p:cNvSpPr>
              <a:spLocks noChangeShapeType="1"/>
            </p:cNvSpPr>
            <p:nvPr/>
          </p:nvSpPr>
          <p:spPr bwMode="auto">
            <a:xfrm>
              <a:off x="3684" y="3286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338" name="Line 18"/>
            <p:cNvSpPr>
              <a:spLocks noChangeShapeType="1"/>
            </p:cNvSpPr>
            <p:nvPr/>
          </p:nvSpPr>
          <p:spPr bwMode="auto">
            <a:xfrm flipV="1">
              <a:off x="2400" y="2254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337" name="Arc 17"/>
            <p:cNvSpPr>
              <a:spLocks/>
            </p:cNvSpPr>
            <p:nvPr/>
          </p:nvSpPr>
          <p:spPr bwMode="auto">
            <a:xfrm flipV="1">
              <a:off x="1698" y="2292"/>
              <a:ext cx="1681" cy="1231"/>
            </a:xfrm>
            <a:custGeom>
              <a:avLst/>
              <a:gdLst>
                <a:gd name="G0" fmla="+- 0 0 0"/>
                <a:gd name="G1" fmla="+- 20514 0 0"/>
                <a:gd name="G2" fmla="+- 21600 0 0"/>
                <a:gd name="T0" fmla="*/ 6763 w 21015"/>
                <a:gd name="T1" fmla="*/ 0 h 20514"/>
                <a:gd name="T2" fmla="*/ 21015 w 21015"/>
                <a:gd name="T3" fmla="*/ 15523 h 20514"/>
                <a:gd name="T4" fmla="*/ 0 w 21015"/>
                <a:gd name="T5" fmla="*/ 20514 h 20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15" h="20514" fill="none" extrusionOk="0">
                  <a:moveTo>
                    <a:pt x="6762" y="0"/>
                  </a:moveTo>
                  <a:cubicBezTo>
                    <a:pt x="13886" y="2348"/>
                    <a:pt x="19282" y="8224"/>
                    <a:pt x="21015" y="15522"/>
                  </a:cubicBezTo>
                </a:path>
                <a:path w="21015" h="20514" stroke="0" extrusionOk="0">
                  <a:moveTo>
                    <a:pt x="6762" y="0"/>
                  </a:moveTo>
                  <a:cubicBezTo>
                    <a:pt x="13886" y="2348"/>
                    <a:pt x="19282" y="8224"/>
                    <a:pt x="21015" y="15522"/>
                  </a:cubicBezTo>
                  <a:lnTo>
                    <a:pt x="0" y="2051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336" name="Line 16"/>
            <p:cNvSpPr>
              <a:spLocks noChangeShapeType="1"/>
            </p:cNvSpPr>
            <p:nvPr/>
          </p:nvSpPr>
          <p:spPr bwMode="auto">
            <a:xfrm flipH="1">
              <a:off x="2784" y="2568"/>
              <a:ext cx="648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335" name="Line 15"/>
            <p:cNvSpPr>
              <a:spLocks noChangeShapeType="1"/>
            </p:cNvSpPr>
            <p:nvPr/>
          </p:nvSpPr>
          <p:spPr bwMode="auto">
            <a:xfrm>
              <a:off x="3360" y="2632"/>
              <a:ext cx="0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334" name="Line 14"/>
            <p:cNvSpPr>
              <a:spLocks noChangeShapeType="1"/>
            </p:cNvSpPr>
            <p:nvPr/>
          </p:nvSpPr>
          <p:spPr bwMode="auto">
            <a:xfrm>
              <a:off x="3000" y="3132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333" name="Text Box 13"/>
            <p:cNvSpPr txBox="1">
              <a:spLocks noChangeArrowheads="1"/>
            </p:cNvSpPr>
            <p:nvPr/>
          </p:nvSpPr>
          <p:spPr bwMode="auto">
            <a:xfrm>
              <a:off x="3900" y="3457"/>
              <a:ext cx="216" cy="186"/>
            </a:xfrm>
            <a:prstGeom prst="rect">
              <a:avLst/>
            </a:prstGeom>
            <a:solidFill>
              <a:srgbClr val="FFFFFF"/>
            </a:solidFill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332" name="Text Box 12"/>
            <p:cNvSpPr txBox="1">
              <a:spLocks noChangeArrowheads="1"/>
            </p:cNvSpPr>
            <p:nvPr/>
          </p:nvSpPr>
          <p:spPr bwMode="auto">
            <a:xfrm>
              <a:off x="3780" y="3202"/>
              <a:ext cx="216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ko-KR" sz="1200">
                  <a:latin typeface="Times New Roman" pitchFamily="18" charset="0"/>
                  <a:ea typeface="굴림" charset="-127"/>
                  <a:cs typeface="Times New Roman" pitchFamily="18" charset="0"/>
                </a:rPr>
                <a:t>x</a:t>
              </a:r>
              <a:endParaRPr lang="en-US" altLang="ko-KR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68331" name="Text Box 11"/>
            <p:cNvSpPr txBox="1">
              <a:spLocks noChangeArrowheads="1"/>
            </p:cNvSpPr>
            <p:nvPr/>
          </p:nvSpPr>
          <p:spPr bwMode="auto">
            <a:xfrm>
              <a:off x="2064" y="2400"/>
              <a:ext cx="288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ko-KR" sz="1600">
                  <a:latin typeface="Times New Roman" pitchFamily="18" charset="0"/>
                  <a:ea typeface="굴림" charset="-127"/>
                  <a:cs typeface="Times New Roman" pitchFamily="18" charset="0"/>
                </a:rPr>
                <a:t>f(x)</a:t>
              </a:r>
              <a:endParaRPr lang="en-US" altLang="ko-KR" sz="16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68330" name="Text Box 10"/>
            <p:cNvSpPr txBox="1">
              <a:spLocks noChangeArrowheads="1"/>
            </p:cNvSpPr>
            <p:nvPr/>
          </p:nvSpPr>
          <p:spPr bwMode="auto">
            <a:xfrm>
              <a:off x="2856" y="3288"/>
              <a:ext cx="906" cy="2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altLang="ko-KR" sz="1600">
                  <a:latin typeface="Times New Roman" pitchFamily="18" charset="0"/>
                  <a:ea typeface="굴림" charset="-127"/>
                  <a:cs typeface="Times New Roman" pitchFamily="18" charset="0"/>
                </a:rPr>
                <a:t>x-Δx      x     x+Δx</a:t>
              </a:r>
              <a:r>
                <a:rPr lang="en-US" altLang="ko-KR" sz="1200">
                  <a:latin typeface="Times New Roman" pitchFamily="18" charset="0"/>
                  <a:ea typeface="굴림" charset="-127"/>
                  <a:cs typeface="Times New Roman" pitchFamily="18" charset="0"/>
                </a:rPr>
                <a:t>        </a:t>
              </a:r>
              <a:endParaRPr lang="en-US" altLang="ko-KR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68329" name="Line 9"/>
            <p:cNvSpPr>
              <a:spLocks noChangeShapeType="1"/>
            </p:cNvSpPr>
            <p:nvPr/>
          </p:nvSpPr>
          <p:spPr bwMode="auto">
            <a:xfrm>
              <a:off x="3216" y="2928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68342" name="Rectangle 22"/>
          <p:cNvSpPr>
            <a:spLocks noChangeArrowheads="1"/>
          </p:cNvSpPr>
          <p:nvPr/>
        </p:nvSpPr>
        <p:spPr bwMode="auto">
          <a:xfrm>
            <a:off x="138113" y="2019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8347" name="Rectangle 27"/>
          <p:cNvSpPr>
            <a:spLocks noChangeArrowheads="1"/>
          </p:cNvSpPr>
          <p:nvPr/>
        </p:nvSpPr>
        <p:spPr bwMode="auto">
          <a:xfrm>
            <a:off x="138113" y="2019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eaLnBrk="0" hangingPunct="0"/>
            <a:endParaRPr lang="ko-KR" altLang="ko-KR">
              <a:latin typeface="Times New Roman" pitchFamily="18" charset="0"/>
            </a:endParaRPr>
          </a:p>
        </p:txBody>
      </p:sp>
      <p:sp>
        <p:nvSpPr>
          <p:cNvPr id="568351" name="Rectangle 31"/>
          <p:cNvSpPr>
            <a:spLocks noChangeArrowheads="1"/>
          </p:cNvSpPr>
          <p:nvPr/>
        </p:nvSpPr>
        <p:spPr bwMode="auto">
          <a:xfrm>
            <a:off x="228600" y="5715000"/>
            <a:ext cx="9278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600" b="1">
                <a:ea typeface="굴림" charset="-127"/>
              </a:rPr>
              <a:t>Figure 3: Graphical Representation of central difference approximation of </a:t>
            </a:r>
          </a:p>
          <a:p>
            <a:pPr algn="l" eaLnBrk="0" hangingPunct="0"/>
            <a:r>
              <a:rPr lang="en-US" altLang="ko-KR" sz="1600" b="1">
                <a:ea typeface="굴림" charset="-127"/>
              </a:rPr>
              <a:t>                </a:t>
            </a:r>
            <a:r>
              <a:rPr lang="en-US" altLang="ko-KR" sz="1900">
                <a:ea typeface="굴림" charset="-127"/>
              </a:rPr>
              <a:t>first derivative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3</a:t>
            </a:r>
          </a:p>
        </p:txBody>
      </p:sp>
      <p:sp>
        <p:nvSpPr>
          <p:cNvPr id="570381" name="Rectangle 13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0382" name="Rectangle 14"/>
          <p:cNvSpPr>
            <a:spLocks noChangeArrowheads="1"/>
          </p:cNvSpPr>
          <p:nvPr/>
        </p:nvSpPr>
        <p:spPr bwMode="auto">
          <a:xfrm>
            <a:off x="685800" y="20574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velocity of a rocket is given by</a:t>
            </a:r>
          </a:p>
        </p:txBody>
      </p:sp>
      <p:sp>
        <p:nvSpPr>
          <p:cNvPr id="5703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0384" name="Rectangle 1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0385" name="Rectangle 1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386" name="Object 18"/>
          <p:cNvGraphicFramePr>
            <a:graphicFrameLocks noChangeAspect="1"/>
          </p:cNvGraphicFramePr>
          <p:nvPr/>
        </p:nvGraphicFramePr>
        <p:xfrm>
          <a:off x="762000" y="2667000"/>
          <a:ext cx="4724400" cy="754063"/>
        </p:xfrm>
        <a:graphic>
          <a:graphicData uri="http://schemas.openxmlformats.org/presentationml/2006/ole">
            <p:oleObj spid="_x0000_s570386" name="Equation" r:id="rId4" imgW="3035300" imgH="482600" progId="Equation.3">
              <p:embed/>
            </p:oleObj>
          </a:graphicData>
        </a:graphic>
      </p:graphicFrame>
      <p:sp>
        <p:nvSpPr>
          <p:cNvPr id="570387" name="Rectangle 19"/>
          <p:cNvSpPr>
            <a:spLocks noChangeArrowheads="1"/>
          </p:cNvSpPr>
          <p:nvPr/>
        </p:nvSpPr>
        <p:spPr bwMode="auto">
          <a:xfrm>
            <a:off x="685800" y="3581400"/>
            <a:ext cx="915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where </a:t>
            </a:r>
          </a:p>
        </p:txBody>
      </p:sp>
      <p:sp>
        <p:nvSpPr>
          <p:cNvPr id="570388" name="Rectangle 2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389" name="Object 21"/>
          <p:cNvGraphicFramePr>
            <a:graphicFrameLocks noChangeAspect="1"/>
          </p:cNvGraphicFramePr>
          <p:nvPr/>
        </p:nvGraphicFramePr>
        <p:xfrm>
          <a:off x="1524000" y="3657600"/>
          <a:ext cx="304800" cy="304800"/>
        </p:xfrm>
        <a:graphic>
          <a:graphicData uri="http://schemas.openxmlformats.org/presentationml/2006/ole">
            <p:oleObj spid="_x0000_s570389" name="Equation" r:id="rId5" imgW="177492" imgH="177492" progId="Equation.3">
              <p:embed/>
            </p:oleObj>
          </a:graphicData>
        </a:graphic>
      </p:graphicFrame>
      <p:sp>
        <p:nvSpPr>
          <p:cNvPr id="570390" name="Rectangle 22"/>
          <p:cNvSpPr>
            <a:spLocks noChangeArrowheads="1"/>
          </p:cNvSpPr>
          <p:nvPr/>
        </p:nvSpPr>
        <p:spPr bwMode="auto">
          <a:xfrm>
            <a:off x="1828800" y="3581400"/>
            <a:ext cx="2289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is given in m/s and </a:t>
            </a:r>
          </a:p>
        </p:txBody>
      </p:sp>
      <p:sp>
        <p:nvSpPr>
          <p:cNvPr id="570391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392" name="Object 24"/>
          <p:cNvGraphicFramePr>
            <a:graphicFrameLocks noChangeAspect="1"/>
          </p:cNvGraphicFramePr>
          <p:nvPr/>
        </p:nvGraphicFramePr>
        <p:xfrm>
          <a:off x="4038600" y="3657600"/>
          <a:ext cx="273050" cy="304800"/>
        </p:xfrm>
        <a:graphic>
          <a:graphicData uri="http://schemas.openxmlformats.org/presentationml/2006/ole">
            <p:oleObj spid="_x0000_s570392" name="Equation" r:id="rId6" imgW="164814" imgH="177492" progId="Equation.3">
              <p:embed/>
            </p:oleObj>
          </a:graphicData>
        </a:graphic>
      </p:graphicFrame>
      <p:sp>
        <p:nvSpPr>
          <p:cNvPr id="570393" name="Rectangle 25"/>
          <p:cNvSpPr>
            <a:spLocks noChangeArrowheads="1"/>
          </p:cNvSpPr>
          <p:nvPr/>
        </p:nvSpPr>
        <p:spPr bwMode="auto">
          <a:xfrm>
            <a:off x="4267200" y="3581400"/>
            <a:ext cx="2341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is given in seconds. </a:t>
            </a:r>
          </a:p>
        </p:txBody>
      </p:sp>
      <p:sp>
        <p:nvSpPr>
          <p:cNvPr id="570394" name="Rectangle 26"/>
          <p:cNvSpPr>
            <a:spLocks noChangeArrowheads="1"/>
          </p:cNvSpPr>
          <p:nvPr/>
        </p:nvSpPr>
        <p:spPr bwMode="auto">
          <a:xfrm>
            <a:off x="533400" y="4419600"/>
            <a:ext cx="7600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Use central divided difference approximation of the first derivative of </a:t>
            </a:r>
          </a:p>
        </p:txBody>
      </p:sp>
      <p:sp>
        <p:nvSpPr>
          <p:cNvPr id="570395" name="Rectangle 2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396" name="Object 28"/>
          <p:cNvGraphicFramePr>
            <a:graphicFrameLocks noChangeAspect="1"/>
          </p:cNvGraphicFramePr>
          <p:nvPr/>
        </p:nvGraphicFramePr>
        <p:xfrm>
          <a:off x="8077200" y="4419600"/>
          <a:ext cx="457200" cy="390525"/>
        </p:xfrm>
        <a:graphic>
          <a:graphicData uri="http://schemas.openxmlformats.org/presentationml/2006/ole">
            <p:oleObj spid="_x0000_s570396" name="Equation" r:id="rId7" imgW="253780" imgH="215713" progId="Equation.3">
              <p:embed/>
            </p:oleObj>
          </a:graphicData>
        </a:graphic>
      </p:graphicFrame>
      <p:sp>
        <p:nvSpPr>
          <p:cNvPr id="570397" name="Rectangle 29"/>
          <p:cNvSpPr>
            <a:spLocks noChangeArrowheads="1"/>
          </p:cNvSpPr>
          <p:nvPr/>
        </p:nvSpPr>
        <p:spPr bwMode="auto">
          <a:xfrm>
            <a:off x="609600" y="4876800"/>
            <a:ext cx="3611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to calculate the acceleration at  </a:t>
            </a:r>
          </a:p>
        </p:txBody>
      </p:sp>
      <p:sp>
        <p:nvSpPr>
          <p:cNvPr id="570398" name="Rectangle 3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399" name="Object 31"/>
          <p:cNvGraphicFramePr>
            <a:graphicFrameLocks noChangeAspect="1"/>
          </p:cNvGraphicFramePr>
          <p:nvPr/>
        </p:nvGraphicFramePr>
        <p:xfrm>
          <a:off x="4038600" y="4953000"/>
          <a:ext cx="762000" cy="295275"/>
        </p:xfrm>
        <a:graphic>
          <a:graphicData uri="http://schemas.openxmlformats.org/presentationml/2006/ole">
            <p:oleObj spid="_x0000_s570399" name="Equation" r:id="rId8" imgW="469696" imgH="177723" progId="Equation.3">
              <p:embed/>
            </p:oleObj>
          </a:graphicData>
        </a:graphic>
      </p:graphicFrame>
      <p:sp>
        <p:nvSpPr>
          <p:cNvPr id="570400" name="Rectangle 32"/>
          <p:cNvSpPr>
            <a:spLocks noChangeArrowheads="1"/>
          </p:cNvSpPr>
          <p:nvPr/>
        </p:nvSpPr>
        <p:spPr bwMode="auto">
          <a:xfrm>
            <a:off x="0" y="3201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0401" name="Rectangle 33"/>
          <p:cNvSpPr>
            <a:spLocks noChangeArrowheads="1"/>
          </p:cNvSpPr>
          <p:nvPr/>
        </p:nvSpPr>
        <p:spPr bwMode="auto">
          <a:xfrm>
            <a:off x="4724400" y="4876800"/>
            <a:ext cx="2366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  <a:cs typeface="Times New Roman" pitchFamily="18" charset="0"/>
              </a:rPr>
              <a:t>.  Use a step size of </a:t>
            </a:r>
            <a:endParaRPr lang="en-US" altLang="ko-KR" sz="1900">
              <a:ea typeface="굴림" charset="-127"/>
            </a:endParaRPr>
          </a:p>
        </p:txBody>
      </p:sp>
      <p:sp>
        <p:nvSpPr>
          <p:cNvPr id="570402" name="Rectangle 3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403" name="Object 35"/>
          <p:cNvGraphicFramePr>
            <a:graphicFrameLocks noChangeAspect="1"/>
          </p:cNvGraphicFramePr>
          <p:nvPr/>
        </p:nvGraphicFramePr>
        <p:xfrm>
          <a:off x="7010400" y="4953000"/>
          <a:ext cx="762000" cy="273050"/>
        </p:xfrm>
        <a:graphic>
          <a:graphicData uri="http://schemas.openxmlformats.org/presentationml/2006/ole">
            <p:oleObj spid="_x0000_s570403" name="Equation" r:id="rId9" imgW="507780" imgH="177723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Example </a:t>
            </a:r>
            <a:r>
              <a:rPr lang="en-US" altLang="ko-KR" dirty="0" smtClean="0">
                <a:ea typeface="굴림" charset="-127"/>
              </a:rPr>
              <a:t>3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838200" y="2057400"/>
            <a:ext cx="10048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eaLnBrk="0" hangingPunct="0"/>
            <a:r>
              <a:rPr lang="en-US" altLang="ko-KR" sz="1900" b="1">
                <a:ea typeface="굴림" charset="-127"/>
              </a:rPr>
              <a:t>Solution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571403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1405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1407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1409" name="Rectangle 1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1411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1413" name="Rectangle 2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1415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1417" name="Rectangle 2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1416" name="Object 24"/>
          <p:cNvGraphicFramePr>
            <a:graphicFrameLocks noChangeAspect="1"/>
          </p:cNvGraphicFramePr>
          <p:nvPr/>
        </p:nvGraphicFramePr>
        <p:xfrm>
          <a:off x="1143000" y="2514600"/>
          <a:ext cx="2286000" cy="687388"/>
        </p:xfrm>
        <a:graphic>
          <a:graphicData uri="http://schemas.openxmlformats.org/presentationml/2006/ole">
            <p:oleObj spid="_x0000_s571416" name="Equation" r:id="rId4" imgW="1358310" imgH="406224" progId="Equation.3">
              <p:embed/>
            </p:oleObj>
          </a:graphicData>
        </a:graphic>
      </p:graphicFrame>
      <p:sp>
        <p:nvSpPr>
          <p:cNvPr id="571419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1418" name="Object 26"/>
          <p:cNvGraphicFramePr>
            <a:graphicFrameLocks noChangeAspect="1"/>
          </p:cNvGraphicFramePr>
          <p:nvPr/>
        </p:nvGraphicFramePr>
        <p:xfrm>
          <a:off x="1143000" y="3124200"/>
          <a:ext cx="685800" cy="365125"/>
        </p:xfrm>
        <a:graphic>
          <a:graphicData uri="http://schemas.openxmlformats.org/presentationml/2006/ole">
            <p:oleObj spid="_x0000_s571418" name="Equation" r:id="rId5" imgW="431613" imgH="228501" progId="Equation.3">
              <p:embed/>
            </p:oleObj>
          </a:graphicData>
        </a:graphic>
      </p:graphicFrame>
      <p:sp>
        <p:nvSpPr>
          <p:cNvPr id="571421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1420" name="Object 28"/>
          <p:cNvGraphicFramePr>
            <a:graphicFrameLocks noChangeAspect="1"/>
          </p:cNvGraphicFramePr>
          <p:nvPr/>
        </p:nvGraphicFramePr>
        <p:xfrm>
          <a:off x="1066800" y="3505200"/>
          <a:ext cx="2667000" cy="384175"/>
        </p:xfrm>
        <a:graphic>
          <a:graphicData uri="http://schemas.openxmlformats.org/presentationml/2006/ole">
            <p:oleObj spid="_x0000_s571420" name="Equation" r:id="rId6" imgW="1587500" imgH="228600" progId="Equation.3">
              <p:embed/>
            </p:oleObj>
          </a:graphicData>
        </a:graphic>
      </p:graphicFrame>
      <p:sp>
        <p:nvSpPr>
          <p:cNvPr id="571423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1422" name="Object 30"/>
          <p:cNvGraphicFramePr>
            <a:graphicFrameLocks noChangeAspect="1"/>
          </p:cNvGraphicFramePr>
          <p:nvPr/>
        </p:nvGraphicFramePr>
        <p:xfrm>
          <a:off x="1066800" y="4038600"/>
          <a:ext cx="2514600" cy="361950"/>
        </p:xfrm>
        <a:graphic>
          <a:graphicData uri="http://schemas.openxmlformats.org/presentationml/2006/ole">
            <p:oleObj spid="_x0000_s571422" name="Equation" r:id="rId7" imgW="1587500" imgH="228600" progId="Equation.3">
              <p:embed/>
            </p:oleObj>
          </a:graphicData>
        </a:graphic>
      </p:graphicFrame>
      <p:sp>
        <p:nvSpPr>
          <p:cNvPr id="571425" name="Rectangle 3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1424" name="Object 32"/>
          <p:cNvGraphicFramePr>
            <a:graphicFrameLocks noChangeAspect="1"/>
          </p:cNvGraphicFramePr>
          <p:nvPr/>
        </p:nvGraphicFramePr>
        <p:xfrm>
          <a:off x="914400" y="4724400"/>
          <a:ext cx="2057400" cy="671513"/>
        </p:xfrm>
        <a:graphic>
          <a:graphicData uri="http://schemas.openxmlformats.org/presentationml/2006/ole">
            <p:oleObj spid="_x0000_s571424" name="Equation" r:id="rId8" imgW="1282700" imgH="419100" progId="Equation.3">
              <p:embed/>
            </p:oleObj>
          </a:graphicData>
        </a:graphic>
      </p:graphicFrame>
      <p:sp>
        <p:nvSpPr>
          <p:cNvPr id="571427" name="Rectangle 3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1426" name="Object 34"/>
          <p:cNvGraphicFramePr>
            <a:graphicFrameLocks noChangeAspect="1"/>
          </p:cNvGraphicFramePr>
          <p:nvPr/>
        </p:nvGraphicFramePr>
        <p:xfrm>
          <a:off x="1447800" y="5562600"/>
          <a:ext cx="1524000" cy="644525"/>
        </p:xfrm>
        <a:graphic>
          <a:graphicData uri="http://schemas.openxmlformats.org/presentationml/2006/ole">
            <p:oleObj spid="_x0000_s571426" name="Equation" r:id="rId9" imgW="926698" imgH="393529" progId="Equation.3">
              <p:embed/>
            </p:oleObj>
          </a:graphicData>
        </a:graphic>
      </p:graphicFrame>
      <p:graphicFrame>
        <p:nvGraphicFramePr>
          <p:cNvPr id="571428" name="Object 36"/>
          <p:cNvGraphicFramePr>
            <a:graphicFrameLocks noChangeAspect="1"/>
          </p:cNvGraphicFramePr>
          <p:nvPr/>
        </p:nvGraphicFramePr>
        <p:xfrm>
          <a:off x="4191000" y="2057400"/>
          <a:ext cx="4495800" cy="768350"/>
        </p:xfrm>
        <a:graphic>
          <a:graphicData uri="http://schemas.openxmlformats.org/presentationml/2006/ole">
            <p:oleObj spid="_x0000_s571428" name="Equation" r:id="rId10" imgW="2844800" imgH="482600" progId="Equation.3">
              <p:embed/>
            </p:oleObj>
          </a:graphicData>
        </a:graphic>
      </p:graphicFrame>
      <p:graphicFrame>
        <p:nvGraphicFramePr>
          <p:cNvPr id="571429" name="Object 37"/>
          <p:cNvGraphicFramePr>
            <a:graphicFrameLocks noChangeAspect="1"/>
          </p:cNvGraphicFramePr>
          <p:nvPr/>
        </p:nvGraphicFramePr>
        <p:xfrm>
          <a:off x="4800600" y="2895600"/>
          <a:ext cx="1295400" cy="269875"/>
        </p:xfrm>
        <a:graphic>
          <a:graphicData uri="http://schemas.openxmlformats.org/presentationml/2006/ole">
            <p:oleObj spid="_x0000_s571429" name="Equation" r:id="rId11" imgW="863225" imgH="177723" progId="Equation.3">
              <p:embed/>
            </p:oleObj>
          </a:graphicData>
        </a:graphic>
      </p:graphicFrame>
      <p:graphicFrame>
        <p:nvGraphicFramePr>
          <p:cNvPr id="571430" name="Object 38"/>
          <p:cNvGraphicFramePr>
            <a:graphicFrameLocks noChangeAspect="1"/>
          </p:cNvGraphicFramePr>
          <p:nvPr/>
        </p:nvGraphicFramePr>
        <p:xfrm>
          <a:off x="4114800" y="3505200"/>
          <a:ext cx="4267200" cy="725488"/>
        </p:xfrm>
        <a:graphic>
          <a:graphicData uri="http://schemas.openxmlformats.org/presentationml/2006/ole">
            <p:oleObj spid="_x0000_s571430" name="Equation" r:id="rId12" imgW="2857500" imgH="482600" progId="Equation.3">
              <p:embed/>
            </p:oleObj>
          </a:graphicData>
        </a:graphic>
      </p:graphicFrame>
      <p:graphicFrame>
        <p:nvGraphicFramePr>
          <p:cNvPr id="571431" name="Object 39"/>
          <p:cNvGraphicFramePr>
            <a:graphicFrameLocks noChangeAspect="1"/>
          </p:cNvGraphicFramePr>
          <p:nvPr/>
        </p:nvGraphicFramePr>
        <p:xfrm>
          <a:off x="4648200" y="4343400"/>
          <a:ext cx="1295400" cy="276225"/>
        </p:xfrm>
        <a:graphic>
          <a:graphicData uri="http://schemas.openxmlformats.org/presentationml/2006/ole">
            <p:oleObj spid="_x0000_s571431" name="Equation" r:id="rId13" imgW="850531" imgH="177723" progId="Equation.3">
              <p:embed/>
            </p:oleObj>
          </a:graphicData>
        </a:graphic>
      </p:graphicFrame>
      <p:graphicFrame>
        <p:nvGraphicFramePr>
          <p:cNvPr id="571432" name="Object 40"/>
          <p:cNvGraphicFramePr>
            <a:graphicFrameLocks noChangeAspect="1"/>
          </p:cNvGraphicFramePr>
          <p:nvPr/>
        </p:nvGraphicFramePr>
        <p:xfrm>
          <a:off x="4038600" y="4953000"/>
          <a:ext cx="2057400" cy="625475"/>
        </p:xfrm>
        <a:graphic>
          <a:graphicData uri="http://schemas.openxmlformats.org/presentationml/2006/ole">
            <p:oleObj spid="_x0000_s571432" name="Equation" r:id="rId14" imgW="1282700" imgH="393700" progId="Equation.3">
              <p:embed/>
            </p:oleObj>
          </a:graphicData>
        </a:graphic>
      </p:graphicFrame>
      <p:graphicFrame>
        <p:nvGraphicFramePr>
          <p:cNvPr id="571433" name="Object 41"/>
          <p:cNvGraphicFramePr>
            <a:graphicFrameLocks noChangeAspect="1"/>
          </p:cNvGraphicFramePr>
          <p:nvPr/>
        </p:nvGraphicFramePr>
        <p:xfrm>
          <a:off x="4572000" y="5638800"/>
          <a:ext cx="1981200" cy="654050"/>
        </p:xfrm>
        <a:graphic>
          <a:graphicData uri="http://schemas.openxmlformats.org/presentationml/2006/ole">
            <p:oleObj spid="_x0000_s571433" name="Equation" r:id="rId15" imgW="1180588" imgH="393529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Example </a:t>
            </a:r>
            <a:r>
              <a:rPr lang="en-US" altLang="ko-KR" dirty="0" smtClean="0">
                <a:ea typeface="굴림" charset="-127"/>
              </a:rPr>
              <a:t>3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73460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3459" name="Object 19"/>
          <p:cNvGraphicFramePr>
            <a:graphicFrameLocks noChangeAspect="1"/>
          </p:cNvGraphicFramePr>
          <p:nvPr/>
        </p:nvGraphicFramePr>
        <p:xfrm>
          <a:off x="1447800" y="1981200"/>
          <a:ext cx="1447800" cy="320675"/>
        </p:xfrm>
        <a:graphic>
          <a:graphicData uri="http://schemas.openxmlformats.org/presentationml/2006/ole">
            <p:oleObj spid="_x0000_s573459" name="Equation" r:id="rId4" imgW="901309" imgH="203112" progId="Equation.3">
              <p:embed/>
            </p:oleObj>
          </a:graphicData>
        </a:graphic>
      </p:graphicFrame>
      <p:sp>
        <p:nvSpPr>
          <p:cNvPr id="573461" name="Rectangle 21"/>
          <p:cNvSpPr>
            <a:spLocks noChangeArrowheads="1"/>
          </p:cNvSpPr>
          <p:nvPr/>
        </p:nvSpPr>
        <p:spPr bwMode="auto">
          <a:xfrm>
            <a:off x="914400" y="2514600"/>
            <a:ext cx="3762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The absolute relative true error is</a:t>
            </a:r>
          </a:p>
        </p:txBody>
      </p:sp>
      <p:sp>
        <p:nvSpPr>
          <p:cNvPr id="573463" name="Rectangle 2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3462" name="Object 22"/>
          <p:cNvGraphicFramePr>
            <a:graphicFrameLocks noChangeAspect="1"/>
          </p:cNvGraphicFramePr>
          <p:nvPr/>
        </p:nvGraphicFramePr>
        <p:xfrm>
          <a:off x="1066800" y="3048000"/>
          <a:ext cx="2819400" cy="685800"/>
        </p:xfrm>
        <a:graphic>
          <a:graphicData uri="http://schemas.openxmlformats.org/presentationml/2006/ole">
            <p:oleObj spid="_x0000_s573462" name="Equation" r:id="rId5" imgW="1765300" imgH="431800" progId="Equation.3">
              <p:embed/>
            </p:oleObj>
          </a:graphicData>
        </a:graphic>
      </p:graphicFrame>
      <p:sp>
        <p:nvSpPr>
          <p:cNvPr id="573465" name="Rectangle 2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3464" name="Object 24"/>
          <p:cNvGraphicFramePr>
            <a:graphicFrameLocks noChangeAspect="1"/>
          </p:cNvGraphicFramePr>
          <p:nvPr/>
        </p:nvGraphicFramePr>
        <p:xfrm>
          <a:off x="1447800" y="3962400"/>
          <a:ext cx="1447800" cy="273050"/>
        </p:xfrm>
        <a:graphic>
          <a:graphicData uri="http://schemas.openxmlformats.org/presentationml/2006/ole">
            <p:oleObj spid="_x0000_s573464" name="Equation" r:id="rId6" imgW="875920" imgH="177723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Forward Difference Approximation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2886075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0" y="2052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endParaRPr lang="ko-KR" altLang="ko-KR">
              <a:latin typeface="Times New Roman" pitchFamily="18" charset="0"/>
            </a:endParaRP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0" y="3487738"/>
            <a:ext cx="257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100">
                <a:latin typeface="Times New Roman" pitchFamily="18" charset="0"/>
                <a:ea typeface="굴림" charset="-127"/>
              </a:rPr>
              <a:t> 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40" name="Rectangle 1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43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5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5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6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67" name="Rectangle 4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75" name="Rectangle 5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78" name="Rectangle 5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81" name="Rectangle 5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702" name="Rectangle 7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704" name="Rectangle 8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707" name="Rectangle 8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709" name="Rectangle 8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716" name="Rectangle 9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0726" name="Object 102"/>
          <p:cNvGraphicFramePr>
            <a:graphicFrameLocks noChangeAspect="1"/>
          </p:cNvGraphicFramePr>
          <p:nvPr/>
        </p:nvGraphicFramePr>
        <p:xfrm>
          <a:off x="838200" y="1676400"/>
          <a:ext cx="4800600" cy="1004236"/>
        </p:xfrm>
        <a:graphic>
          <a:graphicData uri="http://schemas.openxmlformats.org/presentationml/2006/ole">
            <p:oleObj spid="_x0000_s410726" name="Equation" r:id="rId4" imgW="2044700" imgH="431800" progId="Equation.3">
              <p:embed/>
            </p:oleObj>
          </a:graphicData>
        </a:graphic>
      </p:graphicFrame>
      <p:sp>
        <p:nvSpPr>
          <p:cNvPr id="410729" name="Rectangle 105"/>
          <p:cNvSpPr>
            <a:spLocks noChangeArrowheads="1"/>
          </p:cNvSpPr>
          <p:nvPr/>
        </p:nvSpPr>
        <p:spPr bwMode="auto">
          <a:xfrm>
            <a:off x="762000" y="3124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dirty="0">
                <a:ea typeface="굴림" charset="-127"/>
                <a:cs typeface="Times New Roman" pitchFamily="18" charset="0"/>
              </a:rPr>
              <a:t>For a finite</a:t>
            </a:r>
            <a:r>
              <a:rPr lang="en-US" altLang="ko-KR" sz="12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 dirty="0"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410728" name="Object 104"/>
          <p:cNvGraphicFramePr>
            <a:graphicFrameLocks noChangeAspect="1"/>
          </p:cNvGraphicFramePr>
          <p:nvPr/>
        </p:nvGraphicFramePr>
        <p:xfrm>
          <a:off x="2506663" y="3124200"/>
          <a:ext cx="471487" cy="400050"/>
        </p:xfrm>
        <a:graphic>
          <a:graphicData uri="http://schemas.openxmlformats.org/presentationml/2006/ole">
            <p:oleObj spid="_x0000_s410728" name="수식" r:id="rId5" imgW="215640" imgH="177480" progId="Equation.3">
              <p:embed/>
            </p:oleObj>
          </a:graphicData>
        </a:graphic>
      </p:graphicFrame>
      <p:sp>
        <p:nvSpPr>
          <p:cNvPr id="410732" name="Rectangle 10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0731" name="Object 107"/>
          <p:cNvGraphicFramePr>
            <a:graphicFrameLocks noChangeAspect="1"/>
          </p:cNvGraphicFramePr>
          <p:nvPr/>
        </p:nvGraphicFramePr>
        <p:xfrm>
          <a:off x="762000" y="3962400"/>
          <a:ext cx="4038600" cy="1009650"/>
        </p:xfrm>
        <a:graphic>
          <a:graphicData uri="http://schemas.openxmlformats.org/presentationml/2006/ole">
            <p:oleObj spid="_x0000_s410731" name="Equation" r:id="rId6" imgW="1562100" imgH="393700" progId="Equation.3">
              <p:embed/>
            </p:oleObj>
          </a:graphicData>
        </a:graphic>
      </p:graphicFrame>
      <p:pic>
        <p:nvPicPr>
          <p:cNvPr id="30" name="Picture 22" descr="Picture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3048000"/>
            <a:ext cx="3836514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Comparision of FDD, BDD, CDD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5800" y="2057400"/>
            <a:ext cx="810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The results from the three difference approximations are given in Table 1.</a:t>
            </a:r>
          </a:p>
        </p:txBody>
      </p:sp>
      <p:sp>
        <p:nvSpPr>
          <p:cNvPr id="577546" name="Rectangle 10"/>
          <p:cNvSpPr>
            <a:spLocks noChangeArrowheads="1"/>
          </p:cNvSpPr>
          <p:nvPr/>
        </p:nvSpPr>
        <p:spPr bwMode="auto">
          <a:xfrm>
            <a:off x="904875" y="2851150"/>
            <a:ext cx="12176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7548" name="Rectangle 12"/>
          <p:cNvSpPr>
            <a:spLocks noChangeArrowheads="1"/>
          </p:cNvSpPr>
          <p:nvPr/>
        </p:nvSpPr>
        <p:spPr bwMode="auto">
          <a:xfrm>
            <a:off x="904875" y="2851150"/>
            <a:ext cx="1177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7550" name="Rectangle 14"/>
          <p:cNvSpPr>
            <a:spLocks noChangeArrowheads="1"/>
          </p:cNvSpPr>
          <p:nvPr/>
        </p:nvSpPr>
        <p:spPr bwMode="auto">
          <a:xfrm>
            <a:off x="904875" y="2851150"/>
            <a:ext cx="8509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7552" name="Rectangle 16"/>
          <p:cNvSpPr>
            <a:spLocks noChangeArrowheads="1"/>
          </p:cNvSpPr>
          <p:nvPr/>
        </p:nvSpPr>
        <p:spPr bwMode="auto">
          <a:xfrm>
            <a:off x="904875" y="2851150"/>
            <a:ext cx="923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7619" name="Rectangle 83"/>
          <p:cNvSpPr>
            <a:spLocks noChangeArrowheads="1"/>
          </p:cNvSpPr>
          <p:nvPr/>
        </p:nvSpPr>
        <p:spPr bwMode="auto">
          <a:xfrm>
            <a:off x="904875" y="2851150"/>
            <a:ext cx="12176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7621" name="Rectangle 85"/>
          <p:cNvSpPr>
            <a:spLocks noChangeArrowheads="1"/>
          </p:cNvSpPr>
          <p:nvPr/>
        </p:nvSpPr>
        <p:spPr bwMode="auto">
          <a:xfrm>
            <a:off x="904875" y="2851150"/>
            <a:ext cx="1177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7623" name="Rectangle 87"/>
          <p:cNvSpPr>
            <a:spLocks noChangeArrowheads="1"/>
          </p:cNvSpPr>
          <p:nvPr/>
        </p:nvSpPr>
        <p:spPr bwMode="auto">
          <a:xfrm>
            <a:off x="904875" y="2851150"/>
            <a:ext cx="8509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7712" name="Rectangle 176"/>
          <p:cNvSpPr>
            <a:spLocks noChangeArrowheads="1"/>
          </p:cNvSpPr>
          <p:nvPr/>
        </p:nvSpPr>
        <p:spPr bwMode="auto">
          <a:xfrm>
            <a:off x="304800" y="5181600"/>
            <a:ext cx="8526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Table 1: Summary of </a:t>
            </a:r>
            <a:r>
              <a:rPr lang="en-US" altLang="ko-KR" sz="1900" i="1">
                <a:ea typeface="굴림" charset="-127"/>
              </a:rPr>
              <a:t>a </a:t>
            </a:r>
            <a:r>
              <a:rPr lang="en-US" altLang="ko-KR" sz="1900">
                <a:ea typeface="굴림" charset="-127"/>
              </a:rPr>
              <a:t>(16) using different divided difference approximations </a:t>
            </a:r>
          </a:p>
        </p:txBody>
      </p:sp>
      <p:graphicFrame>
        <p:nvGraphicFramePr>
          <p:cNvPr id="577716" name="Object 180"/>
          <p:cNvGraphicFramePr>
            <a:graphicFrameLocks noChangeAspect="1"/>
          </p:cNvGraphicFramePr>
          <p:nvPr/>
        </p:nvGraphicFramePr>
        <p:xfrm>
          <a:off x="4572000" y="2971800"/>
          <a:ext cx="533400" cy="331788"/>
        </p:xfrm>
        <a:graphic>
          <a:graphicData uri="http://schemas.openxmlformats.org/presentationml/2006/ole">
            <p:oleObj spid="_x0000_s577716" name="Equation" r:id="rId4" imgW="355292" imgH="215713" progId="Equation.3">
              <p:embed/>
            </p:oleObj>
          </a:graphicData>
        </a:graphic>
      </p:graphicFrame>
      <p:graphicFrame>
        <p:nvGraphicFramePr>
          <p:cNvPr id="577715" name="Object 179"/>
          <p:cNvGraphicFramePr>
            <a:graphicFrameLocks noChangeAspect="1"/>
          </p:cNvGraphicFramePr>
          <p:nvPr/>
        </p:nvGraphicFramePr>
        <p:xfrm>
          <a:off x="4572000" y="3352800"/>
          <a:ext cx="609600" cy="298450"/>
        </p:xfrm>
        <a:graphic>
          <a:graphicData uri="http://schemas.openxmlformats.org/presentationml/2006/ole">
            <p:oleObj spid="_x0000_s577715" name="Equation" r:id="rId5" imgW="469900" imgH="228600" progId="Equation.3">
              <p:embed/>
            </p:oleObj>
          </a:graphicData>
        </a:graphic>
      </p:graphicFrame>
      <p:graphicFrame>
        <p:nvGraphicFramePr>
          <p:cNvPr id="577714" name="Object 178"/>
          <p:cNvGraphicFramePr>
            <a:graphicFrameLocks noChangeAspect="1"/>
          </p:cNvGraphicFramePr>
          <p:nvPr/>
        </p:nvGraphicFramePr>
        <p:xfrm>
          <a:off x="5867400" y="3124200"/>
          <a:ext cx="609600" cy="444500"/>
        </p:xfrm>
        <a:graphic>
          <a:graphicData uri="http://schemas.openxmlformats.org/presentationml/2006/ole">
            <p:oleObj spid="_x0000_s577714" name="Equation" r:id="rId6" imgW="355292" imgH="253780" progId="Equation.3">
              <p:embed/>
            </p:oleObj>
          </a:graphicData>
        </a:graphic>
      </p:graphicFrame>
      <p:sp>
        <p:nvSpPr>
          <p:cNvPr id="577718" name="Rectangle 182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577760" name="Group 224"/>
          <p:cNvGraphicFramePr>
            <a:graphicFrameLocks noGrp="1"/>
          </p:cNvGraphicFramePr>
          <p:nvPr/>
        </p:nvGraphicFramePr>
        <p:xfrm>
          <a:off x="1828800" y="2895600"/>
          <a:ext cx="4876800" cy="1905001"/>
        </p:xfrm>
        <a:graphic>
          <a:graphicData uri="http://schemas.openxmlformats.org/drawingml/2006/table">
            <a:tbl>
              <a:tblPr/>
              <a:tblGrid>
                <a:gridCol w="2057400"/>
                <a:gridCol w="1633538"/>
                <a:gridCol w="1185862"/>
              </a:tblGrid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Type of Difference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Approximation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25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Forward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Backward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Central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30.475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28.915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29.695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2.6993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2.557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0.070769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838200"/>
            <a:ext cx="8555037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Finding the value of the derivative within a prespecified tolerance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601662" y="2286000"/>
            <a:ext cx="8308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In real life, one would not know the exact value of the derivative – so how  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601662" y="2667000"/>
            <a:ext cx="8526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would one know how accurately they have found the value of the derivative.  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525462" y="3124200"/>
            <a:ext cx="8618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 simple way would be to start with a step size and keep on halving the step </a:t>
            </a:r>
            <a:r>
              <a:rPr lang="en-US" altLang="ko-KR" sz="1800">
                <a:ea typeface="굴림" charset="-127"/>
              </a:rPr>
              <a:t>  </a:t>
            </a:r>
          </a:p>
        </p:txBody>
      </p:sp>
      <p:sp>
        <p:nvSpPr>
          <p:cNvPr id="578571" name="Rectangle 11"/>
          <p:cNvSpPr>
            <a:spLocks noChangeArrowheads="1"/>
          </p:cNvSpPr>
          <p:nvPr/>
        </p:nvSpPr>
        <p:spPr bwMode="auto">
          <a:xfrm>
            <a:off x="525462" y="3505200"/>
            <a:ext cx="8505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size and keep on halving the step size until the absolute relative approximate </a:t>
            </a:r>
          </a:p>
        </p:txBody>
      </p:sp>
      <p:sp>
        <p:nvSpPr>
          <p:cNvPr id="578572" name="Rectangle 12"/>
          <p:cNvSpPr>
            <a:spLocks noChangeArrowheads="1"/>
          </p:cNvSpPr>
          <p:nvPr/>
        </p:nvSpPr>
        <p:spPr bwMode="auto">
          <a:xfrm>
            <a:off x="525462" y="3962400"/>
            <a:ext cx="4511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error is within a pre-specified tolerance. </a:t>
            </a:r>
          </a:p>
        </p:txBody>
      </p:sp>
      <p:sp>
        <p:nvSpPr>
          <p:cNvPr id="578573" name="Rectangle 13"/>
          <p:cNvSpPr>
            <a:spLocks noChangeArrowheads="1"/>
          </p:cNvSpPr>
          <p:nvPr/>
        </p:nvSpPr>
        <p:spPr bwMode="auto">
          <a:xfrm>
            <a:off x="525462" y="4419600"/>
            <a:ext cx="32480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Take the example of finding </a:t>
            </a:r>
          </a:p>
        </p:txBody>
      </p:sp>
      <p:sp>
        <p:nvSpPr>
          <p:cNvPr id="578575" name="Rectangle 15"/>
          <p:cNvSpPr>
            <a:spLocks noChangeArrowheads="1"/>
          </p:cNvSpPr>
          <p:nvPr/>
        </p:nvSpPr>
        <p:spPr bwMode="auto">
          <a:xfrm>
            <a:off x="-7938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4335462" y="4419600"/>
            <a:ext cx="550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for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-7938" y="2500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-7938" y="2633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8579" name="Object 19"/>
          <p:cNvGraphicFramePr>
            <a:graphicFrameLocks noChangeAspect="1"/>
          </p:cNvGraphicFramePr>
          <p:nvPr/>
        </p:nvGraphicFramePr>
        <p:xfrm>
          <a:off x="3725862" y="4419600"/>
          <a:ext cx="609600" cy="452438"/>
        </p:xfrm>
        <a:graphic>
          <a:graphicData uri="http://schemas.openxmlformats.org/presentationml/2006/ole">
            <p:oleObj spid="_x0000_s578579" name="Equation" r:id="rId4" imgW="291847" imgH="215713" progId="Equation.3">
              <p:embed/>
            </p:oleObj>
          </a:graphicData>
        </a:graphic>
      </p:graphicFrame>
      <p:sp>
        <p:nvSpPr>
          <p:cNvPr id="578582" name="Rectangle 22"/>
          <p:cNvSpPr>
            <a:spLocks noChangeArrowheads="1"/>
          </p:cNvSpPr>
          <p:nvPr/>
        </p:nvSpPr>
        <p:spPr bwMode="auto">
          <a:xfrm>
            <a:off x="-7938" y="2500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8581" name="Object 21"/>
          <p:cNvGraphicFramePr>
            <a:graphicFrameLocks noChangeAspect="1"/>
          </p:cNvGraphicFramePr>
          <p:nvPr/>
        </p:nvGraphicFramePr>
        <p:xfrm>
          <a:off x="677862" y="4953000"/>
          <a:ext cx="3886200" cy="787400"/>
        </p:xfrm>
        <a:graphic>
          <a:graphicData uri="http://schemas.openxmlformats.org/presentationml/2006/ole">
            <p:oleObj spid="_x0000_s578581" name="Equation" r:id="rId5" imgW="2400300" imgH="482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>
                <a:ea typeface="굴림" charset="-127"/>
              </a:rPr>
              <a:t>Finding the value of the derivative within a prespecified tolerance Cont.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457200" y="1676400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at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9589" name="Object 5"/>
          <p:cNvGraphicFramePr>
            <a:graphicFrameLocks noChangeAspect="1"/>
          </p:cNvGraphicFramePr>
          <p:nvPr/>
        </p:nvGraphicFramePr>
        <p:xfrm>
          <a:off x="985838" y="1752600"/>
          <a:ext cx="617537" cy="295275"/>
        </p:xfrm>
        <a:graphic>
          <a:graphicData uri="http://schemas.openxmlformats.org/presentationml/2006/ole">
            <p:oleObj spid="_x0000_s579589" name="Equation" r:id="rId4" imgW="380880" imgH="177480" progId="Equation.3">
              <p:embed/>
            </p:oleObj>
          </a:graphicData>
        </a:graphic>
      </p:graphicFrame>
      <p:sp>
        <p:nvSpPr>
          <p:cNvPr id="579591" name="Rectangle 7"/>
          <p:cNvSpPr>
            <a:spLocks noChangeArrowheads="1"/>
          </p:cNvSpPr>
          <p:nvPr/>
        </p:nvSpPr>
        <p:spPr bwMode="auto">
          <a:xfrm>
            <a:off x="1676400" y="1676400"/>
            <a:ext cx="7150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using the backward divided difference scheme. Given in Table 2 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79592" name="Rectangle 8"/>
          <p:cNvSpPr>
            <a:spLocks noChangeArrowheads="1"/>
          </p:cNvSpPr>
          <p:nvPr/>
        </p:nvSpPr>
        <p:spPr bwMode="auto">
          <a:xfrm>
            <a:off x="457200" y="2209800"/>
            <a:ext cx="7727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are the values obtained using the backward difference approximation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900">
                <a:ea typeface="굴림" charset="-127"/>
              </a:rPr>
              <a:t> </a:t>
            </a:r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>
            <a:off x="457200" y="2667000"/>
            <a:ext cx="7559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method and the corresponding absolute relative approximate errors. </a:t>
            </a:r>
          </a:p>
        </p:txBody>
      </p:sp>
      <p:sp>
        <p:nvSpPr>
          <p:cNvPr id="579645" name="Rectangle 61"/>
          <p:cNvSpPr>
            <a:spLocks noChangeArrowheads="1"/>
          </p:cNvSpPr>
          <p:nvPr/>
        </p:nvSpPr>
        <p:spPr bwMode="auto">
          <a:xfrm>
            <a:off x="1325563" y="2090738"/>
            <a:ext cx="8683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9647" name="Rectangle 63"/>
          <p:cNvSpPr>
            <a:spLocks noChangeArrowheads="1"/>
          </p:cNvSpPr>
          <p:nvPr/>
        </p:nvSpPr>
        <p:spPr bwMode="auto">
          <a:xfrm>
            <a:off x="1325563" y="2090738"/>
            <a:ext cx="8001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9649" name="Rectangle 65"/>
          <p:cNvSpPr>
            <a:spLocks noChangeArrowheads="1"/>
          </p:cNvSpPr>
          <p:nvPr/>
        </p:nvSpPr>
        <p:spPr bwMode="auto">
          <a:xfrm>
            <a:off x="1325563" y="2090738"/>
            <a:ext cx="6508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579697" name="Object 113"/>
          <p:cNvGraphicFramePr>
            <a:graphicFrameLocks noChangeAspect="1"/>
          </p:cNvGraphicFramePr>
          <p:nvPr/>
        </p:nvGraphicFramePr>
        <p:xfrm>
          <a:off x="2895600" y="3581400"/>
          <a:ext cx="304800" cy="288925"/>
        </p:xfrm>
        <a:graphic>
          <a:graphicData uri="http://schemas.openxmlformats.org/presentationml/2006/ole">
            <p:oleObj spid="_x0000_s579697" name="Equation" r:id="rId5" imgW="190335" imgH="177646" progId="Equation.3">
              <p:embed/>
            </p:oleObj>
          </a:graphicData>
        </a:graphic>
      </p:graphicFrame>
      <p:graphicFrame>
        <p:nvGraphicFramePr>
          <p:cNvPr id="579696" name="Object 112"/>
          <p:cNvGraphicFramePr>
            <a:graphicFrameLocks noChangeAspect="1"/>
          </p:cNvGraphicFramePr>
          <p:nvPr/>
        </p:nvGraphicFramePr>
        <p:xfrm>
          <a:off x="3962400" y="3581400"/>
          <a:ext cx="457200" cy="339725"/>
        </p:xfrm>
        <a:graphic>
          <a:graphicData uri="http://schemas.openxmlformats.org/presentationml/2006/ole">
            <p:oleObj spid="_x0000_s579696" name="Equation" r:id="rId6" imgW="291847" imgH="215713" progId="Equation.3">
              <p:embed/>
            </p:oleObj>
          </a:graphicData>
        </a:graphic>
      </p:graphicFrame>
      <p:graphicFrame>
        <p:nvGraphicFramePr>
          <p:cNvPr id="579695" name="Object 111"/>
          <p:cNvGraphicFramePr>
            <a:graphicFrameLocks noChangeAspect="1"/>
          </p:cNvGraphicFramePr>
          <p:nvPr/>
        </p:nvGraphicFramePr>
        <p:xfrm>
          <a:off x="4876800" y="3581400"/>
          <a:ext cx="609600" cy="411163"/>
        </p:xfrm>
        <a:graphic>
          <a:graphicData uri="http://schemas.openxmlformats.org/presentationml/2006/ole">
            <p:oleObj spid="_x0000_s579695" name="Equation" r:id="rId7" imgW="380835" imgH="253890" progId="Equation.3">
              <p:embed/>
            </p:oleObj>
          </a:graphicData>
        </a:graphic>
      </p:graphicFrame>
      <p:sp>
        <p:nvSpPr>
          <p:cNvPr id="579698" name="Rectangle 114"/>
          <p:cNvSpPr>
            <a:spLocks noChangeArrowheads="1"/>
          </p:cNvSpPr>
          <p:nvPr/>
        </p:nvSpPr>
        <p:spPr bwMode="auto">
          <a:xfrm>
            <a:off x="1325563" y="2363788"/>
            <a:ext cx="8683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9700" name="Rectangle 116"/>
          <p:cNvSpPr>
            <a:spLocks noChangeArrowheads="1"/>
          </p:cNvSpPr>
          <p:nvPr/>
        </p:nvSpPr>
        <p:spPr bwMode="auto">
          <a:xfrm>
            <a:off x="1325563" y="2363788"/>
            <a:ext cx="8001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9702" name="Rectangle 118"/>
          <p:cNvSpPr>
            <a:spLocks noChangeArrowheads="1"/>
          </p:cNvSpPr>
          <p:nvPr/>
        </p:nvSpPr>
        <p:spPr bwMode="auto">
          <a:xfrm>
            <a:off x="1325563" y="2363788"/>
            <a:ext cx="6508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579740" name="Group 156"/>
          <p:cNvGraphicFramePr>
            <a:graphicFrameLocks noGrp="1"/>
          </p:cNvGraphicFramePr>
          <p:nvPr/>
        </p:nvGraphicFramePr>
        <p:xfrm>
          <a:off x="2590800" y="3200400"/>
          <a:ext cx="3048000" cy="2362200"/>
        </p:xfrm>
        <a:graphic>
          <a:graphicData uri="http://schemas.openxmlformats.org/drawingml/2006/table">
            <a:tbl>
              <a:tblPr/>
              <a:tblGrid>
                <a:gridCol w="990600"/>
                <a:gridCol w="1201738"/>
                <a:gridCol w="855662"/>
              </a:tblGrid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89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0.5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0.25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0.125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28.915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29.289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29.48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29.577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29.625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1.279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0.648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0.326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0.164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741" name="Rectangle 157"/>
          <p:cNvSpPr>
            <a:spLocks noChangeArrowheads="1"/>
          </p:cNvSpPr>
          <p:nvPr/>
        </p:nvSpPr>
        <p:spPr bwMode="auto">
          <a:xfrm>
            <a:off x="381000" y="5638800"/>
            <a:ext cx="7696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Table 2: First derivative approximations and relative errors for</a:t>
            </a:r>
          </a:p>
          <a:p>
            <a:pPr algn="l" eaLnBrk="0" hangingPunct="0"/>
            <a:r>
              <a:rPr lang="en-US" altLang="ko-KR" sz="1900">
                <a:ea typeface="굴림" charset="-127"/>
              </a:rPr>
              <a:t>             </a:t>
            </a:r>
            <a:r>
              <a:rPr lang="en-US" altLang="ko-KR" sz="1800" b="1">
                <a:ea typeface="굴림" charset="-127"/>
              </a:rPr>
              <a:t>different Δt values of backward difference scheme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>
                <a:ea typeface="굴림" charset="-127"/>
              </a:rPr>
              <a:t>Finding the value of the derivative within a </a:t>
            </a:r>
            <a:r>
              <a:rPr lang="en-US" altLang="ko-KR" sz="3600" dirty="0" err="1">
                <a:ea typeface="굴림" charset="-127"/>
              </a:rPr>
              <a:t>prespecified</a:t>
            </a:r>
            <a:r>
              <a:rPr lang="en-US" altLang="ko-KR" sz="3600" dirty="0">
                <a:ea typeface="굴림" charset="-127"/>
              </a:rPr>
              <a:t> </a:t>
            </a:r>
            <a:r>
              <a:rPr lang="en-US" altLang="ko-KR" sz="3600" dirty="0" smtClean="0">
                <a:ea typeface="굴림" charset="-127"/>
              </a:rPr>
              <a:t>tolerance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457200" y="1981200"/>
            <a:ext cx="6724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From the above table, one can see that the absolute relative </a:t>
            </a:r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457200" y="2362200"/>
            <a:ext cx="66563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approximate error decreases as the step size is reduced.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900">
                <a:ea typeface="굴림" charset="-127"/>
              </a:rPr>
              <a:t>At 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0614" name="Object 6"/>
          <p:cNvGraphicFramePr>
            <a:graphicFrameLocks noChangeAspect="1"/>
          </p:cNvGraphicFramePr>
          <p:nvPr/>
        </p:nvGraphicFramePr>
        <p:xfrm>
          <a:off x="7010400" y="2362200"/>
          <a:ext cx="1143000" cy="301625"/>
        </p:xfrm>
        <a:graphic>
          <a:graphicData uri="http://schemas.openxmlformats.org/presentationml/2006/ole">
            <p:oleObj spid="_x0000_s580614" name="Equation" r:id="rId4" imgW="685502" imgH="177723" progId="Equation.3">
              <p:embed/>
            </p:oleObj>
          </a:graphicData>
        </a:graphic>
      </p:graphicFrame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381000" y="2743200"/>
            <a:ext cx="8081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, the absolute relative approximate error is 0.164%, hence meaning that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900">
                <a:ea typeface="굴림" charset="-127"/>
              </a:rPr>
              <a:t> </a:t>
            </a:r>
          </a:p>
        </p:txBody>
      </p:sp>
      <p:sp>
        <p:nvSpPr>
          <p:cNvPr id="580617" name="Rectangle 9"/>
          <p:cNvSpPr>
            <a:spLocks noChangeArrowheads="1"/>
          </p:cNvSpPr>
          <p:nvPr/>
        </p:nvSpPr>
        <p:spPr bwMode="auto">
          <a:xfrm>
            <a:off x="457200" y="3200400"/>
            <a:ext cx="58721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at least 2 significant digits are correct in the answer.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>
                <a:ea typeface="굴림" charset="-127"/>
              </a:rPr>
              <a:t>Finite Difference Approximation of Higher Derivatives</a:t>
            </a:r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685800" y="1828800"/>
            <a:ext cx="7488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One can use Taylor series to approximate a higher order derivative. </a:t>
            </a:r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762000" y="2286000"/>
            <a:ext cx="3336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For example, to approximate </a:t>
            </a:r>
          </a:p>
        </p:txBody>
      </p:sp>
      <p:graphicFrame>
        <p:nvGraphicFramePr>
          <p:cNvPr id="581638" name="Object 6"/>
          <p:cNvGraphicFramePr>
            <a:graphicFrameLocks noChangeAspect="1"/>
          </p:cNvGraphicFramePr>
          <p:nvPr/>
        </p:nvGraphicFramePr>
        <p:xfrm>
          <a:off x="4038600" y="2286000"/>
          <a:ext cx="609600" cy="350838"/>
        </p:xfrm>
        <a:graphic>
          <a:graphicData uri="http://schemas.openxmlformats.org/presentationml/2006/ole">
            <p:oleObj spid="_x0000_s581638" name="Equation" r:id="rId4" imgW="380835" imgH="215806" progId="Equation.3">
              <p:embed/>
            </p:oleObj>
          </a:graphicData>
        </a:graphic>
      </p:graphicFrame>
      <p:sp>
        <p:nvSpPr>
          <p:cNvPr id="581640" name="Rectangle 8"/>
          <p:cNvSpPr>
            <a:spLocks noChangeArrowheads="1"/>
          </p:cNvSpPr>
          <p:nvPr/>
        </p:nvSpPr>
        <p:spPr bwMode="auto">
          <a:xfrm>
            <a:off x="4572000" y="2286000"/>
            <a:ext cx="2552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, the Taylor series for </a:t>
            </a:r>
          </a:p>
        </p:txBody>
      </p:sp>
      <p:sp>
        <p:nvSpPr>
          <p:cNvPr id="581642" name="Rectangle 10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1641" name="Object 9"/>
          <p:cNvGraphicFramePr>
            <a:graphicFrameLocks noChangeAspect="1"/>
          </p:cNvGraphicFramePr>
          <p:nvPr/>
        </p:nvGraphicFramePr>
        <p:xfrm>
          <a:off x="762000" y="2895600"/>
          <a:ext cx="5715000" cy="574675"/>
        </p:xfrm>
        <a:graphic>
          <a:graphicData uri="http://schemas.openxmlformats.org/presentationml/2006/ole">
            <p:oleObj spid="_x0000_s581641" name="Equation" r:id="rId5" imgW="4064000" imgH="406400" progId="Equation.3">
              <p:embed/>
            </p:oleObj>
          </a:graphicData>
        </a:graphic>
      </p:graphicFrame>
      <p:sp>
        <p:nvSpPr>
          <p:cNvPr id="581643" name="Rectangle 11"/>
          <p:cNvSpPr>
            <a:spLocks noChangeArrowheads="1"/>
          </p:cNvSpPr>
          <p:nvPr/>
        </p:nvSpPr>
        <p:spPr bwMode="auto">
          <a:xfrm>
            <a:off x="762000" y="3575050"/>
            <a:ext cx="839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where</a:t>
            </a:r>
          </a:p>
        </p:txBody>
      </p:sp>
      <p:sp>
        <p:nvSpPr>
          <p:cNvPr id="581645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838200" y="4038600"/>
          <a:ext cx="1447800" cy="350838"/>
        </p:xfrm>
        <a:graphic>
          <a:graphicData uri="http://schemas.openxmlformats.org/presentationml/2006/ole">
            <p:oleObj spid="_x0000_s581644" name="Equation" r:id="rId6" imgW="939800" imgH="228600" progId="Equation.3">
              <p:embed/>
            </p:oleObj>
          </a:graphicData>
        </a:graphic>
      </p:graphicFrame>
      <p:sp>
        <p:nvSpPr>
          <p:cNvPr id="581647" name="Rectangle 1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1646" name="Object 14"/>
          <p:cNvGraphicFramePr>
            <a:graphicFrameLocks noChangeAspect="1"/>
          </p:cNvGraphicFramePr>
          <p:nvPr/>
        </p:nvGraphicFramePr>
        <p:xfrm>
          <a:off x="762000" y="4495800"/>
          <a:ext cx="5181600" cy="576263"/>
        </p:xfrm>
        <a:graphic>
          <a:graphicData uri="http://schemas.openxmlformats.org/presentationml/2006/ole">
            <p:oleObj spid="_x0000_s581646" name="Equation" r:id="rId7" imgW="3683000" imgH="406400" progId="Equation.3">
              <p:embed/>
            </p:oleObj>
          </a:graphicData>
        </a:graphic>
      </p:graphicFrame>
      <p:sp>
        <p:nvSpPr>
          <p:cNvPr id="581648" name="Rectangle 16"/>
          <p:cNvSpPr>
            <a:spLocks noChangeArrowheads="1"/>
          </p:cNvSpPr>
          <p:nvPr/>
        </p:nvSpPr>
        <p:spPr bwMode="auto">
          <a:xfrm>
            <a:off x="838200" y="5175250"/>
            <a:ext cx="839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where</a:t>
            </a:r>
          </a:p>
        </p:txBody>
      </p:sp>
      <p:sp>
        <p:nvSpPr>
          <p:cNvPr id="581650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1649" name="Object 17"/>
          <p:cNvGraphicFramePr>
            <a:graphicFrameLocks noChangeAspect="1"/>
          </p:cNvGraphicFramePr>
          <p:nvPr/>
        </p:nvGraphicFramePr>
        <p:xfrm>
          <a:off x="914400" y="5715000"/>
          <a:ext cx="1600200" cy="422275"/>
        </p:xfrm>
        <a:graphic>
          <a:graphicData uri="http://schemas.openxmlformats.org/presentationml/2006/ole">
            <p:oleObj spid="_x0000_s581649" name="Equation" r:id="rId8" imgW="863225" imgH="228501" progId="Equation.3">
              <p:embed/>
            </p:oleObj>
          </a:graphicData>
        </a:graphic>
      </p:graphicFrame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7010400" y="2971800"/>
            <a:ext cx="47783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ea typeface="굴림" charset="-127"/>
              </a:rPr>
              <a:t>(3)</a:t>
            </a:r>
            <a:endParaRPr lang="en-US" altLang="ko-KR" sz="1900" dirty="0">
              <a:ea typeface="굴림" charset="-127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7086600" y="4724400"/>
            <a:ext cx="47783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ea typeface="굴림" charset="-127"/>
              </a:rPr>
              <a:t>(4)</a:t>
            </a:r>
            <a:endParaRPr lang="en-US" altLang="ko-KR" sz="1900" dirty="0">
              <a:ea typeface="굴림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>
                <a:ea typeface="굴림" charset="-127"/>
              </a:rPr>
              <a:t>Finite Difference Approximation of Higher </a:t>
            </a:r>
            <a:r>
              <a:rPr lang="en-US" altLang="ko-KR" sz="3600" b="1" dirty="0" smtClean="0">
                <a:ea typeface="굴림" charset="-127"/>
              </a:rPr>
              <a:t>Derivatives</a:t>
            </a:r>
            <a:endParaRPr lang="en-US" altLang="ko-KR" sz="3600" b="1" dirty="0">
              <a:ea typeface="굴림" charset="-127"/>
            </a:endParaRP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914400" y="2051050"/>
            <a:ext cx="6240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Subtracting 2 times equation (4) from equation (3) gives</a:t>
            </a: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2661" name="Object 5"/>
          <p:cNvGraphicFramePr>
            <a:graphicFrameLocks noChangeAspect="1"/>
          </p:cNvGraphicFramePr>
          <p:nvPr/>
        </p:nvGraphicFramePr>
        <p:xfrm>
          <a:off x="914400" y="2743200"/>
          <a:ext cx="5867400" cy="420688"/>
        </p:xfrm>
        <a:graphic>
          <a:graphicData uri="http://schemas.openxmlformats.org/presentationml/2006/ole">
            <p:oleObj spid="_x0000_s582661" name="Equation" r:id="rId4" imgW="3581400" imgH="254000" progId="Equation.3">
              <p:embed/>
            </p:oleObj>
          </a:graphicData>
        </a:graphic>
      </p:graphicFrame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2663" name="Object 7"/>
          <p:cNvGraphicFramePr>
            <a:graphicFrameLocks noChangeAspect="1"/>
          </p:cNvGraphicFramePr>
          <p:nvPr/>
        </p:nvGraphicFramePr>
        <p:xfrm>
          <a:off x="990600" y="3733800"/>
          <a:ext cx="5105400" cy="706438"/>
        </p:xfrm>
        <a:graphic>
          <a:graphicData uri="http://schemas.openxmlformats.org/presentationml/2006/ole">
            <p:oleObj spid="_x0000_s582663" name="Equation" r:id="rId5" imgW="3225800" imgH="444500" progId="Equation.3">
              <p:embed/>
            </p:oleObj>
          </a:graphicData>
        </a:graphic>
      </p:graphicFrame>
      <p:sp>
        <p:nvSpPr>
          <p:cNvPr id="582666" name="Rectangle 1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2665" name="Object 9"/>
          <p:cNvGraphicFramePr>
            <a:graphicFrameLocks noChangeAspect="1"/>
          </p:cNvGraphicFramePr>
          <p:nvPr/>
        </p:nvGraphicFramePr>
        <p:xfrm>
          <a:off x="990600" y="5029200"/>
          <a:ext cx="4267200" cy="727075"/>
        </p:xfrm>
        <a:graphic>
          <a:graphicData uri="http://schemas.openxmlformats.org/presentationml/2006/ole">
            <p:oleObj spid="_x0000_s582665" name="Equation" r:id="rId6" imgW="2628900" imgH="444500" progId="Equation.3">
              <p:embed/>
            </p:oleObj>
          </a:graphicData>
        </a:graphic>
      </p:graphicFrame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6913563" y="5092700"/>
            <a:ext cx="5000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900" dirty="0">
                <a:ea typeface="굴림" charset="-127"/>
              </a:rPr>
              <a:t>(5)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" charset="-127"/>
              </a:rPr>
              <a:t>Example 4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762000" y="2057400"/>
            <a:ext cx="3906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</a:tabLst>
            </a:pPr>
            <a:r>
              <a:rPr lang="en-US" altLang="ko-KR" sz="1900">
                <a:ea typeface="굴림" charset="-127"/>
              </a:rPr>
              <a:t>The velocity of a rocket is given by</a:t>
            </a: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838200" y="2743200"/>
          <a:ext cx="4648200" cy="742950"/>
        </p:xfrm>
        <a:graphic>
          <a:graphicData uri="http://schemas.openxmlformats.org/presentationml/2006/ole">
            <p:oleObj spid="_x0000_s583685" name="Equation" r:id="rId4" imgW="3035300" imgH="482600" progId="Equation.3">
              <p:embed/>
            </p:oleObj>
          </a:graphicData>
        </a:graphic>
      </p:graphicFrame>
      <p:sp>
        <p:nvSpPr>
          <p:cNvPr id="583687" name="Rectangle 7"/>
          <p:cNvSpPr>
            <a:spLocks noChangeArrowheads="1"/>
          </p:cNvSpPr>
          <p:nvPr/>
        </p:nvSpPr>
        <p:spPr bwMode="auto">
          <a:xfrm>
            <a:off x="838200" y="3803650"/>
            <a:ext cx="6140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Use forward difference scheme of second derivative of</a:t>
            </a:r>
            <a:r>
              <a:rPr lang="en-US" altLang="ko-KR" sz="1800">
                <a:ea typeface="굴림" charset="-127"/>
              </a:rPr>
              <a:t>  </a:t>
            </a:r>
          </a:p>
        </p:txBody>
      </p:sp>
      <p:sp>
        <p:nvSpPr>
          <p:cNvPr id="583689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3688" name="Object 8"/>
          <p:cNvGraphicFramePr>
            <a:graphicFrameLocks noChangeAspect="1"/>
          </p:cNvGraphicFramePr>
          <p:nvPr/>
        </p:nvGraphicFramePr>
        <p:xfrm>
          <a:off x="6858000" y="3810000"/>
          <a:ext cx="457200" cy="388938"/>
        </p:xfrm>
        <a:graphic>
          <a:graphicData uri="http://schemas.openxmlformats.org/presentationml/2006/ole">
            <p:oleObj spid="_x0000_s583688" name="Equation" r:id="rId5" imgW="253780" imgH="215713" progId="Equation.3">
              <p:embed/>
            </p:oleObj>
          </a:graphicData>
        </a:graphic>
      </p:graphicFrame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7281863" y="3797300"/>
            <a:ext cx="1403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900">
                <a:ea typeface="굴림" charset="-127"/>
              </a:rPr>
              <a:t>to calculate</a:t>
            </a:r>
          </a:p>
        </p:txBody>
      </p:sp>
      <p:sp>
        <p:nvSpPr>
          <p:cNvPr id="583692" name="Rectangle 12"/>
          <p:cNvSpPr>
            <a:spLocks noChangeArrowheads="1"/>
          </p:cNvSpPr>
          <p:nvPr/>
        </p:nvSpPr>
        <p:spPr bwMode="auto">
          <a:xfrm>
            <a:off x="838200" y="4191000"/>
            <a:ext cx="13573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jerk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900">
                <a:ea typeface="굴림" charset="-127"/>
              </a:rPr>
              <a:t>at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83694" name="Rectangle 1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3693" name="Object 13"/>
          <p:cNvGraphicFramePr>
            <a:graphicFrameLocks noChangeAspect="1"/>
          </p:cNvGraphicFramePr>
          <p:nvPr/>
        </p:nvGraphicFramePr>
        <p:xfrm>
          <a:off x="2133600" y="4267200"/>
          <a:ext cx="685800" cy="271463"/>
        </p:xfrm>
        <a:graphic>
          <a:graphicData uri="http://schemas.openxmlformats.org/presentationml/2006/ole">
            <p:oleObj spid="_x0000_s583693" name="Equation" r:id="rId6" imgW="457002" imgH="177723" progId="Equation.3">
              <p:embed/>
            </p:oleObj>
          </a:graphicData>
        </a:graphic>
      </p:graphicFrame>
      <p:sp>
        <p:nvSpPr>
          <p:cNvPr id="583695" name="Rectangle 15"/>
          <p:cNvSpPr>
            <a:spLocks noChangeArrowheads="1"/>
          </p:cNvSpPr>
          <p:nvPr/>
        </p:nvSpPr>
        <p:spPr bwMode="auto">
          <a:xfrm>
            <a:off x="2819400" y="4191000"/>
            <a:ext cx="2136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Use a step size of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83697" name="Rectangle 1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3696" name="Object 16"/>
          <p:cNvGraphicFramePr>
            <a:graphicFrameLocks noChangeAspect="1"/>
          </p:cNvGraphicFramePr>
          <p:nvPr/>
        </p:nvGraphicFramePr>
        <p:xfrm>
          <a:off x="4876800" y="4267200"/>
          <a:ext cx="762000" cy="273050"/>
        </p:xfrm>
        <a:graphic>
          <a:graphicData uri="http://schemas.openxmlformats.org/presentationml/2006/ole">
            <p:oleObj spid="_x0000_s583696" name="Equation" r:id="rId7" imgW="507780" imgH="177723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Example </a:t>
            </a:r>
            <a:r>
              <a:rPr lang="en-US" altLang="ko-KR" b="1" dirty="0" smtClean="0">
                <a:ea typeface="굴림" charset="-127"/>
              </a:rPr>
              <a:t>4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914400" y="2057400"/>
            <a:ext cx="950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eaLnBrk="0" hangingPunct="0"/>
            <a:r>
              <a:rPr lang="en-US" altLang="ko-KR" sz="1800" b="1">
                <a:ea typeface="굴림" charset="-127"/>
              </a:rPr>
              <a:t>Solution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4709" name="Object 5"/>
          <p:cNvGraphicFramePr>
            <a:graphicFrameLocks noChangeAspect="1"/>
          </p:cNvGraphicFramePr>
          <p:nvPr/>
        </p:nvGraphicFramePr>
        <p:xfrm>
          <a:off x="990600" y="2438400"/>
          <a:ext cx="3124200" cy="747713"/>
        </p:xfrm>
        <a:graphic>
          <a:graphicData uri="http://schemas.openxmlformats.org/presentationml/2006/ole">
            <p:oleObj spid="_x0000_s584709" name="Equation" r:id="rId4" imgW="1790700" imgH="431800" progId="Equation.3">
              <p:embed/>
            </p:oleObj>
          </a:graphicData>
        </a:graphic>
      </p:graphicFrame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4711" name="Object 7"/>
          <p:cNvGraphicFramePr>
            <a:graphicFrameLocks noChangeAspect="1"/>
          </p:cNvGraphicFramePr>
          <p:nvPr/>
        </p:nvGraphicFramePr>
        <p:xfrm>
          <a:off x="1066800" y="3352800"/>
          <a:ext cx="685800" cy="365125"/>
        </p:xfrm>
        <a:graphic>
          <a:graphicData uri="http://schemas.openxmlformats.org/presentationml/2006/ole">
            <p:oleObj spid="_x0000_s584711" name="Equation" r:id="rId5" imgW="431613" imgH="228501" progId="Equation.3">
              <p:embed/>
            </p:oleObj>
          </a:graphicData>
        </a:graphic>
      </p:graphicFrame>
      <p:sp>
        <p:nvSpPr>
          <p:cNvPr id="584714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4713" name="Object 9"/>
          <p:cNvGraphicFramePr>
            <a:graphicFrameLocks noChangeAspect="1"/>
          </p:cNvGraphicFramePr>
          <p:nvPr/>
        </p:nvGraphicFramePr>
        <p:xfrm>
          <a:off x="990600" y="3810000"/>
          <a:ext cx="2590800" cy="373063"/>
        </p:xfrm>
        <a:graphic>
          <a:graphicData uri="http://schemas.openxmlformats.org/presentationml/2006/ole">
            <p:oleObj spid="_x0000_s584713" name="Equation" r:id="rId6" imgW="1587500" imgH="228600" progId="Equation.3">
              <p:embed/>
            </p:oleObj>
          </a:graphicData>
        </a:graphic>
      </p:graphicFrame>
      <p:sp>
        <p:nvSpPr>
          <p:cNvPr id="584716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4715" name="Object 11"/>
          <p:cNvGraphicFramePr>
            <a:graphicFrameLocks noChangeAspect="1"/>
          </p:cNvGraphicFramePr>
          <p:nvPr/>
        </p:nvGraphicFramePr>
        <p:xfrm>
          <a:off x="990600" y="4419600"/>
          <a:ext cx="3048000" cy="354013"/>
        </p:xfrm>
        <a:graphic>
          <a:graphicData uri="http://schemas.openxmlformats.org/presentationml/2006/ole">
            <p:oleObj spid="_x0000_s584715" name="Equation" r:id="rId7" imgW="1968500" imgH="228600" progId="Equation.3">
              <p:embed/>
            </p:oleObj>
          </a:graphicData>
        </a:graphic>
      </p:graphicFrame>
      <p:sp>
        <p:nvSpPr>
          <p:cNvPr id="584718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4717" name="Object 13"/>
          <p:cNvGraphicFramePr>
            <a:graphicFrameLocks noChangeAspect="1"/>
          </p:cNvGraphicFramePr>
          <p:nvPr/>
        </p:nvGraphicFramePr>
        <p:xfrm>
          <a:off x="990600" y="5029200"/>
          <a:ext cx="2819400" cy="665163"/>
        </p:xfrm>
        <a:graphic>
          <a:graphicData uri="http://schemas.openxmlformats.org/presentationml/2006/ole">
            <p:oleObj spid="_x0000_s584717" name="Equation" r:id="rId8" imgW="1816100" imgH="431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Example </a:t>
            </a:r>
            <a:r>
              <a:rPr lang="en-US" altLang="ko-KR" b="1" dirty="0" smtClean="0">
                <a:ea typeface="굴림" charset="-127"/>
              </a:rPr>
              <a:t>4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5732" name="Object 4"/>
          <p:cNvGraphicFramePr>
            <a:graphicFrameLocks noChangeAspect="1"/>
          </p:cNvGraphicFramePr>
          <p:nvPr/>
        </p:nvGraphicFramePr>
        <p:xfrm>
          <a:off x="838200" y="1828800"/>
          <a:ext cx="4572000" cy="765175"/>
        </p:xfrm>
        <a:graphic>
          <a:graphicData uri="http://schemas.openxmlformats.org/presentationml/2006/ole">
            <p:oleObj spid="_x0000_s585732" name="Equation" r:id="rId4" imgW="2895600" imgH="482600" progId="Equation.3">
              <p:embed/>
            </p:oleObj>
          </a:graphicData>
        </a:graphic>
      </p:graphicFrame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5734" name="Object 6"/>
          <p:cNvGraphicFramePr>
            <a:graphicFrameLocks noChangeAspect="1"/>
          </p:cNvGraphicFramePr>
          <p:nvPr/>
        </p:nvGraphicFramePr>
        <p:xfrm>
          <a:off x="1371600" y="2743200"/>
          <a:ext cx="1371600" cy="292100"/>
        </p:xfrm>
        <a:graphic>
          <a:graphicData uri="http://schemas.openxmlformats.org/presentationml/2006/ole">
            <p:oleObj spid="_x0000_s585734" name="Equation" r:id="rId5" imgW="850531" imgH="177723" progId="Equation.3">
              <p:embed/>
            </p:oleObj>
          </a:graphicData>
        </a:graphic>
      </p:graphicFrame>
      <p:sp>
        <p:nvSpPr>
          <p:cNvPr id="585737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5736" name="Object 8"/>
          <p:cNvGraphicFramePr>
            <a:graphicFrameLocks noChangeAspect="1"/>
          </p:cNvGraphicFramePr>
          <p:nvPr/>
        </p:nvGraphicFramePr>
        <p:xfrm>
          <a:off x="838200" y="3352800"/>
          <a:ext cx="4419600" cy="754063"/>
        </p:xfrm>
        <a:graphic>
          <a:graphicData uri="http://schemas.openxmlformats.org/presentationml/2006/ole">
            <p:oleObj spid="_x0000_s585736" name="Equation" r:id="rId6" imgW="2844800" imgH="482600" progId="Equation.3">
              <p:embed/>
            </p:oleObj>
          </a:graphicData>
        </a:graphic>
      </p:graphicFrame>
      <p:sp>
        <p:nvSpPr>
          <p:cNvPr id="58573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5738" name="Object 10"/>
          <p:cNvGraphicFramePr>
            <a:graphicFrameLocks noChangeAspect="1"/>
          </p:cNvGraphicFramePr>
          <p:nvPr/>
        </p:nvGraphicFramePr>
        <p:xfrm>
          <a:off x="1371600" y="4419600"/>
          <a:ext cx="1371600" cy="285750"/>
        </p:xfrm>
        <a:graphic>
          <a:graphicData uri="http://schemas.openxmlformats.org/presentationml/2006/ole">
            <p:oleObj spid="_x0000_s585738" name="Equation" r:id="rId7" imgW="863225" imgH="177723" progId="Equation.3">
              <p:embed/>
            </p:oleObj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5740" name="Object 12"/>
          <p:cNvGraphicFramePr>
            <a:graphicFrameLocks noChangeAspect="1"/>
          </p:cNvGraphicFramePr>
          <p:nvPr/>
        </p:nvGraphicFramePr>
        <p:xfrm>
          <a:off x="914400" y="5181600"/>
          <a:ext cx="4343400" cy="739775"/>
        </p:xfrm>
        <a:graphic>
          <a:graphicData uri="http://schemas.openxmlformats.org/presentationml/2006/ole">
            <p:oleObj spid="_x0000_s585740" name="Equation" r:id="rId8" imgW="2857500" imgH="482600" progId="Equation.3">
              <p:embed/>
            </p:oleObj>
          </a:graphicData>
        </a:graphic>
      </p:graphicFrame>
      <p:sp>
        <p:nvSpPr>
          <p:cNvPr id="585743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5742" name="Object 14"/>
          <p:cNvGraphicFramePr>
            <a:graphicFrameLocks noChangeAspect="1"/>
          </p:cNvGraphicFramePr>
          <p:nvPr/>
        </p:nvGraphicFramePr>
        <p:xfrm>
          <a:off x="1524000" y="6096000"/>
          <a:ext cx="1371600" cy="292100"/>
        </p:xfrm>
        <a:graphic>
          <a:graphicData uri="http://schemas.openxmlformats.org/presentationml/2006/ole">
            <p:oleObj spid="_x0000_s585742" name="Equation" r:id="rId9" imgW="850531" imgH="177723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Example </a:t>
            </a:r>
            <a:r>
              <a:rPr lang="en-US" altLang="ko-KR" b="1" dirty="0" smtClean="0">
                <a:ea typeface="굴림" charset="-127"/>
              </a:rPr>
              <a:t>4</a:t>
            </a:r>
            <a:endParaRPr lang="en-US" altLang="ko-KR" b="1" dirty="0">
              <a:ea typeface="굴림" charset="-127"/>
            </a:endParaRPr>
          </a:p>
        </p:txBody>
      </p:sp>
      <p:graphicFrame>
        <p:nvGraphicFramePr>
          <p:cNvPr id="586756" name="Object 4"/>
          <p:cNvGraphicFramePr>
            <a:graphicFrameLocks noChangeAspect="1"/>
          </p:cNvGraphicFramePr>
          <p:nvPr/>
        </p:nvGraphicFramePr>
        <p:xfrm>
          <a:off x="838200" y="2057400"/>
          <a:ext cx="3657600" cy="620713"/>
        </p:xfrm>
        <a:graphic>
          <a:graphicData uri="http://schemas.openxmlformats.org/presentationml/2006/ole">
            <p:oleObj spid="_x0000_s586756" name="Equation" r:id="rId4" imgW="2247900" imgH="393700" progId="Equation.3">
              <p:embed/>
            </p:oleObj>
          </a:graphicData>
        </a:graphic>
      </p:graphicFrame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/>
        </p:nvGraphicFramePr>
        <p:xfrm>
          <a:off x="1447800" y="2743200"/>
          <a:ext cx="1371600" cy="331788"/>
        </p:xfrm>
        <a:graphic>
          <a:graphicData uri="http://schemas.openxmlformats.org/presentationml/2006/ole">
            <p:oleObj spid="_x0000_s586758" name="Equation" r:id="rId5" imgW="825500" imgH="203200" progId="Equation.3">
              <p:embed/>
            </p:oleObj>
          </a:graphicData>
        </a:graphic>
      </p:graphicFrame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838200" y="3352800"/>
            <a:ext cx="2230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exact value of </a:t>
            </a:r>
          </a:p>
        </p:txBody>
      </p:sp>
      <p:sp>
        <p:nvSpPr>
          <p:cNvPr id="586762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6761" name="Object 9"/>
          <p:cNvGraphicFramePr>
            <a:graphicFrameLocks noChangeAspect="1"/>
          </p:cNvGraphicFramePr>
          <p:nvPr/>
        </p:nvGraphicFramePr>
        <p:xfrm>
          <a:off x="2971800" y="3352800"/>
          <a:ext cx="609600" cy="379413"/>
        </p:xfrm>
        <a:graphic>
          <a:graphicData uri="http://schemas.openxmlformats.org/presentationml/2006/ole">
            <p:oleObj spid="_x0000_s586761" name="Equation" r:id="rId6" imgW="355292" imgH="215713" progId="Equation.3">
              <p:embed/>
            </p:oleObj>
          </a:graphicData>
        </a:graphic>
      </p:graphicFrame>
      <p:sp>
        <p:nvSpPr>
          <p:cNvPr id="586763" name="Rectangle 11"/>
          <p:cNvSpPr>
            <a:spLocks noChangeArrowheads="1"/>
          </p:cNvSpPr>
          <p:nvPr/>
        </p:nvSpPr>
        <p:spPr bwMode="auto">
          <a:xfrm>
            <a:off x="3657600" y="3352800"/>
            <a:ext cx="3997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can be calculated by differentiating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86765" name="Rectangle 1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6764" name="Object 12"/>
          <p:cNvGraphicFramePr>
            <a:graphicFrameLocks noChangeAspect="1"/>
          </p:cNvGraphicFramePr>
          <p:nvPr/>
        </p:nvGraphicFramePr>
        <p:xfrm>
          <a:off x="914400" y="3962400"/>
          <a:ext cx="3505200" cy="709613"/>
        </p:xfrm>
        <a:graphic>
          <a:graphicData uri="http://schemas.openxmlformats.org/presentationml/2006/ole">
            <p:oleObj spid="_x0000_s586764" name="Equation" r:id="rId7" imgW="2400300" imgH="482600" progId="Equation.3">
              <p:embed/>
            </p:oleObj>
          </a:graphicData>
        </a:graphic>
      </p:graphicFrame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990600" y="479425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twice as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6767" name="Object 15"/>
          <p:cNvGraphicFramePr>
            <a:graphicFrameLocks noChangeAspect="1"/>
          </p:cNvGraphicFramePr>
          <p:nvPr/>
        </p:nvGraphicFramePr>
        <p:xfrm>
          <a:off x="1066800" y="5334000"/>
          <a:ext cx="1600200" cy="631825"/>
        </p:xfrm>
        <a:graphic>
          <a:graphicData uri="http://schemas.openxmlformats.org/presentationml/2006/ole">
            <p:oleObj spid="_x0000_s586767" name="Equation" r:id="rId8" imgW="888614" imgH="393529" progId="Equation.3">
              <p:embed/>
            </p:oleObj>
          </a:graphicData>
        </a:graphic>
      </p:graphicFrame>
      <p:sp>
        <p:nvSpPr>
          <p:cNvPr id="586769" name="Rectangle 17"/>
          <p:cNvSpPr>
            <a:spLocks noChangeArrowheads="1"/>
          </p:cNvSpPr>
          <p:nvPr/>
        </p:nvSpPr>
        <p:spPr bwMode="auto">
          <a:xfrm>
            <a:off x="2895600" y="5410200"/>
            <a:ext cx="65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and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86771" name="Rectangle 1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6770" name="Object 18"/>
          <p:cNvGraphicFramePr>
            <a:graphicFrameLocks noChangeAspect="1"/>
          </p:cNvGraphicFramePr>
          <p:nvPr/>
        </p:nvGraphicFramePr>
        <p:xfrm>
          <a:off x="3505200" y="5257800"/>
          <a:ext cx="1524000" cy="673100"/>
        </p:xfrm>
        <a:graphic>
          <a:graphicData uri="http://schemas.openxmlformats.org/presentationml/2006/ole">
            <p:oleObj spid="_x0000_s586770" name="Equation" r:id="rId9" imgW="888614" imgH="393529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00" name="Rectangle 24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8635" name="Rectangle 59"/>
          <p:cNvSpPr>
            <a:spLocks noChangeArrowheads="1"/>
          </p:cNvSpPr>
          <p:nvPr/>
        </p:nvSpPr>
        <p:spPr bwMode="auto">
          <a:xfrm>
            <a:off x="304800" y="4572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/>
            <a:r>
              <a:rPr lang="en-US" altLang="ko-KR" sz="4400" dirty="0">
                <a:ea typeface="굴림" charset="-127"/>
              </a:rPr>
              <a:t>Example 1</a:t>
            </a:r>
          </a:p>
        </p:txBody>
      </p:sp>
      <p:sp>
        <p:nvSpPr>
          <p:cNvPr id="408638" name="Rectangle 62"/>
          <p:cNvSpPr>
            <a:spLocks noChangeArrowheads="1"/>
          </p:cNvSpPr>
          <p:nvPr/>
        </p:nvSpPr>
        <p:spPr bwMode="auto">
          <a:xfrm>
            <a:off x="914400" y="20574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velocity of a rocket is given by</a:t>
            </a:r>
          </a:p>
        </p:txBody>
      </p:sp>
      <p:sp>
        <p:nvSpPr>
          <p:cNvPr id="409326" name="Rectangle 7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339" name="Rectangle 76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341" name="Rectangle 76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340" name="Object 764"/>
          <p:cNvGraphicFramePr>
            <a:graphicFrameLocks noChangeAspect="1"/>
          </p:cNvGraphicFramePr>
          <p:nvPr/>
        </p:nvGraphicFramePr>
        <p:xfrm>
          <a:off x="990600" y="2667000"/>
          <a:ext cx="4724400" cy="754063"/>
        </p:xfrm>
        <a:graphic>
          <a:graphicData uri="http://schemas.openxmlformats.org/presentationml/2006/ole">
            <p:oleObj spid="_x0000_s409340" name="Equation" r:id="rId4" imgW="3035300" imgH="482600" progId="Equation.3">
              <p:embed/>
            </p:oleObj>
          </a:graphicData>
        </a:graphic>
      </p:graphicFrame>
      <p:sp>
        <p:nvSpPr>
          <p:cNvPr id="409342" name="Rectangle 766"/>
          <p:cNvSpPr>
            <a:spLocks noChangeArrowheads="1"/>
          </p:cNvSpPr>
          <p:nvPr/>
        </p:nvSpPr>
        <p:spPr bwMode="auto">
          <a:xfrm>
            <a:off x="914400" y="3581400"/>
            <a:ext cx="915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where </a:t>
            </a:r>
          </a:p>
        </p:txBody>
      </p:sp>
      <p:sp>
        <p:nvSpPr>
          <p:cNvPr id="409344" name="Rectangle 76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343" name="Object 767"/>
          <p:cNvGraphicFramePr>
            <a:graphicFrameLocks noChangeAspect="1"/>
          </p:cNvGraphicFramePr>
          <p:nvPr/>
        </p:nvGraphicFramePr>
        <p:xfrm>
          <a:off x="1795463" y="3689350"/>
          <a:ext cx="217487" cy="239713"/>
        </p:xfrm>
        <a:graphic>
          <a:graphicData uri="http://schemas.openxmlformats.org/presentationml/2006/ole">
            <p:oleObj spid="_x0000_s409343" name="수식" r:id="rId5" imgW="126720" imgH="139680" progId="Equation.3">
              <p:embed/>
            </p:oleObj>
          </a:graphicData>
        </a:graphic>
      </p:graphicFrame>
      <p:sp>
        <p:nvSpPr>
          <p:cNvPr id="409345" name="Rectangle 769"/>
          <p:cNvSpPr>
            <a:spLocks noChangeArrowheads="1"/>
          </p:cNvSpPr>
          <p:nvPr/>
        </p:nvSpPr>
        <p:spPr bwMode="auto">
          <a:xfrm>
            <a:off x="2057400" y="3581400"/>
            <a:ext cx="2289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is given in m/s and </a:t>
            </a:r>
          </a:p>
        </p:txBody>
      </p:sp>
      <p:sp>
        <p:nvSpPr>
          <p:cNvPr id="409347" name="Rectangle 77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346" name="Object 770"/>
          <p:cNvGraphicFramePr>
            <a:graphicFrameLocks noChangeAspect="1"/>
          </p:cNvGraphicFramePr>
          <p:nvPr/>
        </p:nvGraphicFramePr>
        <p:xfrm>
          <a:off x="4329113" y="3679825"/>
          <a:ext cx="147637" cy="260350"/>
        </p:xfrm>
        <a:graphic>
          <a:graphicData uri="http://schemas.openxmlformats.org/presentationml/2006/ole">
            <p:oleObj spid="_x0000_s409346" name="수식" r:id="rId6" imgW="88560" imgH="152280" progId="Equation.3">
              <p:embed/>
            </p:oleObj>
          </a:graphicData>
        </a:graphic>
      </p:graphicFrame>
      <p:sp>
        <p:nvSpPr>
          <p:cNvPr id="409350" name="Rectangle 774"/>
          <p:cNvSpPr>
            <a:spLocks noChangeArrowheads="1"/>
          </p:cNvSpPr>
          <p:nvPr/>
        </p:nvSpPr>
        <p:spPr bwMode="auto">
          <a:xfrm>
            <a:off x="4495800" y="3581400"/>
            <a:ext cx="2341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is given in seconds. </a:t>
            </a:r>
          </a:p>
        </p:txBody>
      </p:sp>
      <p:sp>
        <p:nvSpPr>
          <p:cNvPr id="409351" name="Rectangle 775"/>
          <p:cNvSpPr>
            <a:spLocks noChangeArrowheads="1"/>
          </p:cNvSpPr>
          <p:nvPr/>
        </p:nvSpPr>
        <p:spPr bwMode="auto">
          <a:xfrm>
            <a:off x="762000" y="4419600"/>
            <a:ext cx="6864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Use forward difference approximation of the first derivative of </a:t>
            </a:r>
          </a:p>
        </p:txBody>
      </p:sp>
      <p:sp>
        <p:nvSpPr>
          <p:cNvPr id="409353" name="Rectangle 77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352" name="Object 776"/>
          <p:cNvGraphicFramePr>
            <a:graphicFrameLocks noChangeAspect="1"/>
          </p:cNvGraphicFramePr>
          <p:nvPr/>
        </p:nvGraphicFramePr>
        <p:xfrm>
          <a:off x="7543800" y="4419600"/>
          <a:ext cx="457200" cy="390525"/>
        </p:xfrm>
        <a:graphic>
          <a:graphicData uri="http://schemas.openxmlformats.org/presentationml/2006/ole">
            <p:oleObj spid="_x0000_s409352" name="Equation" r:id="rId7" imgW="253780" imgH="215713" progId="Equation.3">
              <p:embed/>
            </p:oleObj>
          </a:graphicData>
        </a:graphic>
      </p:graphicFrame>
      <p:sp>
        <p:nvSpPr>
          <p:cNvPr id="409354" name="Rectangle 778"/>
          <p:cNvSpPr>
            <a:spLocks noChangeArrowheads="1"/>
          </p:cNvSpPr>
          <p:nvPr/>
        </p:nvSpPr>
        <p:spPr bwMode="auto">
          <a:xfrm>
            <a:off x="838200" y="4876800"/>
            <a:ext cx="3611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to calculate the acceleration at  </a:t>
            </a:r>
          </a:p>
        </p:txBody>
      </p:sp>
      <p:sp>
        <p:nvSpPr>
          <p:cNvPr id="409356" name="Rectangle 78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355" name="Object 779"/>
          <p:cNvGraphicFramePr>
            <a:graphicFrameLocks noChangeAspect="1"/>
          </p:cNvGraphicFramePr>
          <p:nvPr/>
        </p:nvGraphicFramePr>
        <p:xfrm>
          <a:off x="4267200" y="4953000"/>
          <a:ext cx="762000" cy="295275"/>
        </p:xfrm>
        <a:graphic>
          <a:graphicData uri="http://schemas.openxmlformats.org/presentationml/2006/ole">
            <p:oleObj spid="_x0000_s409355" name="Equation" r:id="rId8" imgW="469696" imgH="177723" progId="Equation.3">
              <p:embed/>
            </p:oleObj>
          </a:graphicData>
        </a:graphic>
      </p:graphicFrame>
      <p:sp>
        <p:nvSpPr>
          <p:cNvPr id="409358" name="Rectangle 782"/>
          <p:cNvSpPr>
            <a:spLocks noChangeArrowheads="1"/>
          </p:cNvSpPr>
          <p:nvPr/>
        </p:nvSpPr>
        <p:spPr bwMode="auto">
          <a:xfrm>
            <a:off x="0" y="3201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359" name="Rectangle 783"/>
          <p:cNvSpPr>
            <a:spLocks noChangeArrowheads="1"/>
          </p:cNvSpPr>
          <p:nvPr/>
        </p:nvSpPr>
        <p:spPr bwMode="auto">
          <a:xfrm>
            <a:off x="4953000" y="4876800"/>
            <a:ext cx="2366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  <a:cs typeface="Times New Roman" pitchFamily="18" charset="0"/>
              </a:rPr>
              <a:t>.  Use a step size of </a:t>
            </a:r>
            <a:endParaRPr lang="en-US" altLang="ko-KR" sz="1900" dirty="0">
              <a:ea typeface="굴림" charset="-127"/>
            </a:endParaRPr>
          </a:p>
        </p:txBody>
      </p:sp>
      <p:sp>
        <p:nvSpPr>
          <p:cNvPr id="409361" name="Rectangle 78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360" name="Object 784"/>
          <p:cNvGraphicFramePr>
            <a:graphicFrameLocks noChangeAspect="1"/>
          </p:cNvGraphicFramePr>
          <p:nvPr/>
        </p:nvGraphicFramePr>
        <p:xfrm>
          <a:off x="7239000" y="4953000"/>
          <a:ext cx="762000" cy="273050"/>
        </p:xfrm>
        <a:graphic>
          <a:graphicData uri="http://schemas.openxmlformats.org/presentationml/2006/ole">
            <p:oleObj spid="_x0000_s409360" name="Equation" r:id="rId9" imgW="507780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Example </a:t>
            </a:r>
            <a:r>
              <a:rPr lang="en-US" altLang="ko-KR" b="1" dirty="0" smtClean="0">
                <a:ea typeface="굴림" charset="-127"/>
              </a:rPr>
              <a:t>4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838200" y="2133600"/>
            <a:ext cx="1595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Knowing that</a:t>
            </a:r>
          </a:p>
        </p:txBody>
      </p:sp>
      <p:graphicFrame>
        <p:nvGraphicFramePr>
          <p:cNvPr id="587781" name="Object 5"/>
          <p:cNvGraphicFramePr>
            <a:graphicFrameLocks noChangeAspect="1"/>
          </p:cNvGraphicFramePr>
          <p:nvPr/>
        </p:nvGraphicFramePr>
        <p:xfrm>
          <a:off x="914400" y="2590800"/>
          <a:ext cx="1295400" cy="639763"/>
        </p:xfrm>
        <a:graphic>
          <a:graphicData uri="http://schemas.openxmlformats.org/presentationml/2006/ole">
            <p:oleObj spid="_x0000_s587781" name="Equation" r:id="rId4" imgW="787058" imgH="393529" progId="Equation.3">
              <p:embed/>
            </p:oleObj>
          </a:graphicData>
        </a:graphic>
      </p:graphicFrame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2362200" y="2743200"/>
            <a:ext cx="65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and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87785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7784" name="Object 8"/>
          <p:cNvGraphicFramePr>
            <a:graphicFrameLocks noChangeAspect="1"/>
          </p:cNvGraphicFramePr>
          <p:nvPr/>
        </p:nvGraphicFramePr>
        <p:xfrm>
          <a:off x="3124200" y="2667000"/>
          <a:ext cx="1219200" cy="623888"/>
        </p:xfrm>
        <a:graphic>
          <a:graphicData uri="http://schemas.openxmlformats.org/presentationml/2006/ole">
            <p:oleObj spid="_x0000_s587784" name="Equation" r:id="rId5" imgW="837836" imgH="431613" progId="Equation.3">
              <p:embed/>
            </p:oleObj>
          </a:graphicData>
        </a:graphic>
      </p:graphicFrame>
      <p:sp>
        <p:nvSpPr>
          <p:cNvPr id="587787" name="Rectangle 11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7786" name="Object 10"/>
          <p:cNvGraphicFramePr>
            <a:graphicFrameLocks noChangeAspect="1"/>
          </p:cNvGraphicFramePr>
          <p:nvPr/>
        </p:nvGraphicFramePr>
        <p:xfrm>
          <a:off x="762000" y="3581400"/>
          <a:ext cx="5105400" cy="695325"/>
        </p:xfrm>
        <a:graphic>
          <a:graphicData uri="http://schemas.openxmlformats.org/presentationml/2006/ole">
            <p:oleObj spid="_x0000_s587786" name="Equation" r:id="rId6" imgW="3568700" imgH="482600" progId="Equation.3">
              <p:embed/>
            </p:oleObj>
          </a:graphicData>
        </a:graphic>
      </p:graphicFrame>
      <p:sp>
        <p:nvSpPr>
          <p:cNvPr id="587789" name="Rectangle 1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7788" name="Object 12"/>
          <p:cNvGraphicFramePr>
            <a:graphicFrameLocks noChangeAspect="1"/>
          </p:cNvGraphicFramePr>
          <p:nvPr/>
        </p:nvGraphicFramePr>
        <p:xfrm>
          <a:off x="1143000" y="4419600"/>
          <a:ext cx="5029200" cy="661988"/>
        </p:xfrm>
        <a:graphic>
          <a:graphicData uri="http://schemas.openxmlformats.org/presentationml/2006/ole">
            <p:oleObj spid="_x0000_s587788" name="Equation" r:id="rId7" imgW="4051300" imgH="533400" progId="Equation.3">
              <p:embed/>
            </p:oleObj>
          </a:graphicData>
        </a:graphic>
      </p:graphicFrame>
      <p:sp>
        <p:nvSpPr>
          <p:cNvPr id="587791" name="Rectangle 1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7790" name="Object 14"/>
          <p:cNvGraphicFramePr>
            <a:graphicFrameLocks noChangeAspect="1"/>
          </p:cNvGraphicFramePr>
          <p:nvPr/>
        </p:nvGraphicFramePr>
        <p:xfrm>
          <a:off x="1219200" y="5410200"/>
          <a:ext cx="1524000" cy="552450"/>
        </p:xfrm>
        <a:graphic>
          <a:graphicData uri="http://schemas.openxmlformats.org/presentationml/2006/ole">
            <p:oleObj spid="_x0000_s587790" name="Equation" r:id="rId8" imgW="1079032" imgH="393529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Example </a:t>
            </a:r>
            <a:r>
              <a:rPr lang="en-US" altLang="ko-KR" b="1" dirty="0" smtClean="0">
                <a:ea typeface="굴림" charset="-127"/>
              </a:rPr>
              <a:t>4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8804" name="Object 4"/>
          <p:cNvGraphicFramePr>
            <a:graphicFrameLocks noChangeAspect="1"/>
          </p:cNvGraphicFramePr>
          <p:nvPr/>
        </p:nvGraphicFramePr>
        <p:xfrm>
          <a:off x="990600" y="1981200"/>
          <a:ext cx="1828800" cy="647700"/>
        </p:xfrm>
        <a:graphic>
          <a:graphicData uri="http://schemas.openxmlformats.org/presentationml/2006/ole">
            <p:oleObj spid="_x0000_s588804" name="Equation" r:id="rId4" imgW="1206500" imgH="431800" progId="Equation.3">
              <p:embed/>
            </p:oleObj>
          </a:graphicData>
        </a:graphic>
      </p:graphicFrame>
      <p:sp>
        <p:nvSpPr>
          <p:cNvPr id="588807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8806" name="Object 6"/>
          <p:cNvGraphicFramePr>
            <a:graphicFrameLocks noChangeAspect="1"/>
          </p:cNvGraphicFramePr>
          <p:nvPr/>
        </p:nvGraphicFramePr>
        <p:xfrm>
          <a:off x="762000" y="2971800"/>
          <a:ext cx="2286000" cy="989013"/>
        </p:xfrm>
        <a:graphic>
          <a:graphicData uri="http://schemas.openxmlformats.org/presentationml/2006/ole">
            <p:oleObj spid="_x0000_s588806" name="Equation" r:id="rId5" imgW="1473200" imgH="635000" progId="Equation.3">
              <p:embed/>
            </p:oleObj>
          </a:graphicData>
        </a:graphic>
      </p:graphicFrame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838200" y="4419600"/>
            <a:ext cx="3762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The absolute relative true error is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8809" name="Object 9"/>
          <p:cNvGraphicFramePr>
            <a:graphicFrameLocks noChangeAspect="1"/>
          </p:cNvGraphicFramePr>
          <p:nvPr/>
        </p:nvGraphicFramePr>
        <p:xfrm>
          <a:off x="1066800" y="4953000"/>
          <a:ext cx="2590800" cy="633413"/>
        </p:xfrm>
        <a:graphic>
          <a:graphicData uri="http://schemas.openxmlformats.org/presentationml/2006/ole">
            <p:oleObj spid="_x0000_s588809" name="Equation" r:id="rId6" imgW="1752600" imgH="431800" progId="Equation.3">
              <p:embed/>
            </p:oleObj>
          </a:graphicData>
        </a:graphic>
      </p:graphicFrame>
      <p:sp>
        <p:nvSpPr>
          <p:cNvPr id="588812" name="Rectangle 1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8811" name="Object 11"/>
          <p:cNvGraphicFramePr>
            <a:graphicFrameLocks noChangeAspect="1"/>
          </p:cNvGraphicFramePr>
          <p:nvPr/>
        </p:nvGraphicFramePr>
        <p:xfrm>
          <a:off x="1371600" y="5867400"/>
          <a:ext cx="990600" cy="280988"/>
        </p:xfrm>
        <a:graphic>
          <a:graphicData uri="http://schemas.openxmlformats.org/presentationml/2006/ole">
            <p:oleObj spid="_x0000_s588811" name="Equation" r:id="rId7" imgW="634449" imgH="177646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Higher order accuracy of higher order derivatives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381000" y="1752600"/>
            <a:ext cx="8272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formula given by equation (5) is a forward difference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900">
                <a:ea typeface="굴림" charset="-127"/>
              </a:rPr>
              <a:t>approximation of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457200" y="2279650"/>
            <a:ext cx="447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second derivative and has the error 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4800600" y="22860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of the order of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graphicFrame>
        <p:nvGraphicFramePr>
          <p:cNvPr id="589831" name="Object 7"/>
          <p:cNvGraphicFramePr>
            <a:graphicFrameLocks noChangeAspect="1"/>
          </p:cNvGraphicFramePr>
          <p:nvPr/>
        </p:nvGraphicFramePr>
        <p:xfrm>
          <a:off x="6477000" y="2362200"/>
          <a:ext cx="457200" cy="328613"/>
        </p:xfrm>
        <a:graphic>
          <a:graphicData uri="http://schemas.openxmlformats.org/presentationml/2006/ole">
            <p:oleObj spid="_x0000_s589831" name="Equation" r:id="rId4" imgW="304536" imgH="215713" progId="Equation.3">
              <p:embed/>
            </p:oleObj>
          </a:graphicData>
        </a:graphic>
      </p:graphicFrame>
      <p:sp>
        <p:nvSpPr>
          <p:cNvPr id="589833" name="Rectangle 9"/>
          <p:cNvSpPr>
            <a:spLocks noChangeArrowheads="1"/>
          </p:cNvSpPr>
          <p:nvPr/>
        </p:nvSpPr>
        <p:spPr bwMode="auto">
          <a:xfrm>
            <a:off x="6934200" y="2362200"/>
            <a:ext cx="1616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. Can we get </a:t>
            </a:r>
          </a:p>
        </p:txBody>
      </p:sp>
      <p:sp>
        <p:nvSpPr>
          <p:cNvPr id="589834" name="Rectangle 10"/>
          <p:cNvSpPr>
            <a:spLocks noChangeArrowheads="1"/>
          </p:cNvSpPr>
          <p:nvPr/>
        </p:nvSpPr>
        <p:spPr bwMode="auto">
          <a:xfrm>
            <a:off x="457200" y="2819400"/>
            <a:ext cx="8043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 formula that has a better accuracy?  We can get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900">
                <a:ea typeface="굴림" charset="-127"/>
              </a:rPr>
              <a:t>the central difference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900">
                <a:ea typeface="굴림" charset="-127"/>
              </a:rPr>
              <a:t> </a:t>
            </a:r>
          </a:p>
        </p:txBody>
      </p:sp>
      <p:sp>
        <p:nvSpPr>
          <p:cNvPr id="589835" name="Rectangle 11"/>
          <p:cNvSpPr>
            <a:spLocks noChangeArrowheads="1"/>
          </p:cNvSpPr>
          <p:nvPr/>
        </p:nvSpPr>
        <p:spPr bwMode="auto">
          <a:xfrm>
            <a:off x="457200" y="3352800"/>
            <a:ext cx="4486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approximation of the second derivative.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89836" name="Rectangle 12"/>
          <p:cNvSpPr>
            <a:spLocks noChangeArrowheads="1"/>
          </p:cNvSpPr>
          <p:nvPr/>
        </p:nvSpPr>
        <p:spPr bwMode="auto">
          <a:xfrm>
            <a:off x="381000" y="3962400"/>
            <a:ext cx="2459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  <a:tab pos="800100" algn="l"/>
              </a:tabLst>
            </a:pPr>
            <a:r>
              <a:rPr lang="en-US" altLang="ko-KR" sz="1900">
                <a:ea typeface="굴림" charset="-127"/>
              </a:rPr>
              <a:t>The Taylor series for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89838" name="Rectangle 1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9837" name="Object 13"/>
          <p:cNvGraphicFramePr>
            <a:graphicFrameLocks noChangeAspect="1"/>
          </p:cNvGraphicFramePr>
          <p:nvPr/>
        </p:nvGraphicFramePr>
        <p:xfrm>
          <a:off x="533400" y="4648200"/>
          <a:ext cx="6553200" cy="588963"/>
        </p:xfrm>
        <a:graphic>
          <a:graphicData uri="http://schemas.openxmlformats.org/presentationml/2006/ole">
            <p:oleObj spid="_x0000_s589837" name="Equation" r:id="rId5" imgW="4559300" imgH="406400" progId="Equation.3">
              <p:embed/>
            </p:oleObj>
          </a:graphicData>
        </a:graphic>
      </p:graphicFrame>
      <p:sp>
        <p:nvSpPr>
          <p:cNvPr id="589839" name="Rectangle 15"/>
          <p:cNvSpPr>
            <a:spLocks noChangeArrowheads="1"/>
          </p:cNvSpPr>
          <p:nvPr/>
        </p:nvSpPr>
        <p:spPr bwMode="auto">
          <a:xfrm>
            <a:off x="457200" y="5257800"/>
            <a:ext cx="839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  <a:tab pos="800100" algn="l"/>
              </a:tabLst>
            </a:pPr>
            <a:r>
              <a:rPr lang="en-US" altLang="ko-KR" sz="1900">
                <a:ea typeface="굴림" charset="-127"/>
              </a:rPr>
              <a:t>where</a:t>
            </a:r>
          </a:p>
        </p:txBody>
      </p:sp>
      <p:sp>
        <p:nvSpPr>
          <p:cNvPr id="589841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9840" name="Object 16"/>
          <p:cNvGraphicFramePr>
            <a:graphicFrameLocks noChangeAspect="1"/>
          </p:cNvGraphicFramePr>
          <p:nvPr/>
        </p:nvGraphicFramePr>
        <p:xfrm>
          <a:off x="609600" y="5715000"/>
          <a:ext cx="1524000" cy="401638"/>
        </p:xfrm>
        <a:graphic>
          <a:graphicData uri="http://schemas.openxmlformats.org/presentationml/2006/ole">
            <p:oleObj spid="_x0000_s589840" name="Equation" r:id="rId6" imgW="863225" imgH="228501" progId="Equation.3">
              <p:embed/>
            </p:oleObj>
          </a:graphicData>
        </a:graphic>
      </p:graphicFrame>
      <p:sp>
        <p:nvSpPr>
          <p:cNvPr id="589842" name="Rectangle 18"/>
          <p:cNvSpPr>
            <a:spLocks noChangeArrowheads="1"/>
          </p:cNvSpPr>
          <p:nvPr/>
        </p:nvSpPr>
        <p:spPr bwMode="auto">
          <a:xfrm>
            <a:off x="7696200" y="4724400"/>
            <a:ext cx="500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900">
                <a:ea typeface="굴림" charset="-127"/>
              </a:rPr>
              <a:t>(6)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ea typeface="굴림" charset="-127"/>
              </a:rPr>
              <a:t>Higher order accuracy of higher order </a:t>
            </a:r>
            <a:r>
              <a:rPr lang="en-US" altLang="ko-KR" sz="4000" dirty="0" smtClean="0">
                <a:ea typeface="굴림" charset="-127"/>
              </a:rPr>
              <a:t>derivatives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685800" y="1752600"/>
          <a:ext cx="6477000" cy="584200"/>
        </p:xfrm>
        <a:graphic>
          <a:graphicData uri="http://schemas.openxmlformats.org/presentationml/2006/ole">
            <p:oleObj spid="_x0000_s590852" name="Equation" r:id="rId4" imgW="4546600" imgH="406400" progId="Equation.3">
              <p:embed/>
            </p:oleObj>
          </a:graphicData>
        </a:graphic>
      </p:graphicFrame>
      <p:sp>
        <p:nvSpPr>
          <p:cNvPr id="590854" name="Rectangle 6"/>
          <p:cNvSpPr>
            <a:spLocks noChangeArrowheads="1"/>
          </p:cNvSpPr>
          <p:nvPr/>
        </p:nvSpPr>
        <p:spPr bwMode="auto">
          <a:xfrm>
            <a:off x="685800" y="2362200"/>
            <a:ext cx="839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  <a:tab pos="800100" algn="l"/>
              </a:tabLst>
            </a:pPr>
            <a:r>
              <a:rPr lang="en-US" altLang="ko-KR" sz="1900">
                <a:ea typeface="굴림" charset="-127"/>
              </a:rPr>
              <a:t>where</a:t>
            </a:r>
          </a:p>
        </p:txBody>
      </p:sp>
      <p:sp>
        <p:nvSpPr>
          <p:cNvPr id="5908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0855" name="Object 7"/>
          <p:cNvGraphicFramePr>
            <a:graphicFrameLocks noChangeAspect="1"/>
          </p:cNvGraphicFramePr>
          <p:nvPr/>
        </p:nvGraphicFramePr>
        <p:xfrm>
          <a:off x="762000" y="2895600"/>
          <a:ext cx="1371600" cy="361950"/>
        </p:xfrm>
        <a:graphic>
          <a:graphicData uri="http://schemas.openxmlformats.org/presentationml/2006/ole">
            <p:oleObj spid="_x0000_s590855" name="Equation" r:id="rId5" imgW="863225" imgH="228501" progId="Equation.3">
              <p:embed/>
            </p:oleObj>
          </a:graphicData>
        </a:graphic>
      </p:graphicFrame>
      <p:sp>
        <p:nvSpPr>
          <p:cNvPr id="590857" name="Rectangle 9"/>
          <p:cNvSpPr>
            <a:spLocks noChangeArrowheads="1"/>
          </p:cNvSpPr>
          <p:nvPr/>
        </p:nvSpPr>
        <p:spPr bwMode="auto">
          <a:xfrm>
            <a:off x="7772400" y="1828800"/>
            <a:ext cx="500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900">
                <a:ea typeface="굴림" charset="-127"/>
              </a:rPr>
              <a:t>(7)</a:t>
            </a:r>
          </a:p>
        </p:txBody>
      </p:sp>
      <p:sp>
        <p:nvSpPr>
          <p:cNvPr id="590858" name="Rectangle 10"/>
          <p:cNvSpPr>
            <a:spLocks noChangeArrowheads="1"/>
          </p:cNvSpPr>
          <p:nvPr/>
        </p:nvSpPr>
        <p:spPr bwMode="auto">
          <a:xfrm>
            <a:off x="685800" y="3429000"/>
            <a:ext cx="3978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  <a:tab pos="800100" algn="l"/>
              </a:tabLst>
            </a:pPr>
            <a:r>
              <a:rPr lang="en-US" altLang="ko-KR" sz="1900">
                <a:ea typeface="굴림" charset="-127"/>
              </a:rPr>
              <a:t>Adding equations (6) and (7), gives</a:t>
            </a:r>
          </a:p>
        </p:txBody>
      </p:sp>
      <p:sp>
        <p:nvSpPr>
          <p:cNvPr id="590860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0859" name="Object 11"/>
          <p:cNvGraphicFramePr>
            <a:graphicFrameLocks noChangeAspect="1"/>
          </p:cNvGraphicFramePr>
          <p:nvPr/>
        </p:nvGraphicFramePr>
        <p:xfrm>
          <a:off x="762000" y="4038600"/>
          <a:ext cx="5105400" cy="644525"/>
        </p:xfrm>
        <a:graphic>
          <a:graphicData uri="http://schemas.openxmlformats.org/presentationml/2006/ole">
            <p:oleObj spid="_x0000_s590859" name="Equation" r:id="rId6" imgW="3378200" imgH="431800" progId="Equation.3">
              <p:embed/>
            </p:oleObj>
          </a:graphicData>
        </a:graphic>
      </p:graphicFrame>
      <p:sp>
        <p:nvSpPr>
          <p:cNvPr id="590862" name="Rectangle 1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0861" name="Object 13"/>
          <p:cNvGraphicFramePr>
            <a:graphicFrameLocks noChangeAspect="1"/>
          </p:cNvGraphicFramePr>
          <p:nvPr/>
        </p:nvGraphicFramePr>
        <p:xfrm>
          <a:off x="762000" y="4953000"/>
          <a:ext cx="4114800" cy="622300"/>
        </p:xfrm>
        <a:graphic>
          <a:graphicData uri="http://schemas.openxmlformats.org/presentationml/2006/ole">
            <p:oleObj spid="_x0000_s590861" name="Equation" r:id="rId7" imgW="3086100" imgH="469900" progId="Equation.3">
              <p:embed/>
            </p:oleObj>
          </a:graphicData>
        </a:graphic>
      </p:graphicFrame>
      <p:sp>
        <p:nvSpPr>
          <p:cNvPr id="590864" name="Rectangle 1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0863" name="Object 15"/>
          <p:cNvGraphicFramePr>
            <a:graphicFrameLocks noChangeAspect="1"/>
          </p:cNvGraphicFramePr>
          <p:nvPr/>
        </p:nvGraphicFramePr>
        <p:xfrm>
          <a:off x="762000" y="5791200"/>
          <a:ext cx="3657600" cy="614363"/>
        </p:xfrm>
        <a:graphic>
          <a:graphicData uri="http://schemas.openxmlformats.org/presentationml/2006/ole">
            <p:oleObj spid="_x0000_s590863" name="Equation" r:id="rId8" imgW="26670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" charset="-127"/>
              </a:rPr>
              <a:t>Example 5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533400" y="1676400"/>
            <a:ext cx="3906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</a:tabLst>
            </a:pPr>
            <a:r>
              <a:rPr lang="en-US" altLang="ko-KR" sz="1900">
                <a:ea typeface="굴림" charset="-127"/>
              </a:rPr>
              <a:t>The velocity of a rocket is given by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685800" y="2286000"/>
          <a:ext cx="4267200" cy="682625"/>
        </p:xfrm>
        <a:graphic>
          <a:graphicData uri="http://schemas.openxmlformats.org/presentationml/2006/ole">
            <p:oleObj spid="_x0000_s591877" name="Equation" r:id="rId4" imgW="3035300" imgH="482600" progId="Equation.3">
              <p:embed/>
            </p:oleObj>
          </a:graphicData>
        </a:graphic>
      </p:graphicFrame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685800" y="3200400"/>
            <a:ext cx="6051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Use central difference scheme of second derivative of  </a:t>
            </a:r>
          </a:p>
        </p:txBody>
      </p:sp>
      <p:sp>
        <p:nvSpPr>
          <p:cNvPr id="591881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1880" name="Object 8"/>
          <p:cNvGraphicFramePr>
            <a:graphicFrameLocks noChangeAspect="1"/>
          </p:cNvGraphicFramePr>
          <p:nvPr/>
        </p:nvGraphicFramePr>
        <p:xfrm>
          <a:off x="6553200" y="3200400"/>
          <a:ext cx="457200" cy="388938"/>
        </p:xfrm>
        <a:graphic>
          <a:graphicData uri="http://schemas.openxmlformats.org/presentationml/2006/ole">
            <p:oleObj spid="_x0000_s591880" name="Equation" r:id="rId5" imgW="253780" imgH="215713" progId="Equation.3">
              <p:embed/>
            </p:oleObj>
          </a:graphicData>
        </a:graphic>
      </p:graphicFrame>
      <p:sp>
        <p:nvSpPr>
          <p:cNvPr id="591882" name="Rectangle 10"/>
          <p:cNvSpPr>
            <a:spLocks noChangeArrowheads="1"/>
          </p:cNvSpPr>
          <p:nvPr/>
        </p:nvSpPr>
        <p:spPr bwMode="auto">
          <a:xfrm>
            <a:off x="7010400" y="3200400"/>
            <a:ext cx="1474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to calculate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91883" name="Rectangle 11"/>
          <p:cNvSpPr>
            <a:spLocks noChangeArrowheads="1"/>
          </p:cNvSpPr>
          <p:nvPr/>
        </p:nvSpPr>
        <p:spPr bwMode="auto">
          <a:xfrm>
            <a:off x="685800" y="3657600"/>
            <a:ext cx="1362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jerk at</a:t>
            </a:r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91885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1884" name="Object 12"/>
          <p:cNvGraphicFramePr>
            <a:graphicFrameLocks noChangeAspect="1"/>
          </p:cNvGraphicFramePr>
          <p:nvPr/>
        </p:nvGraphicFramePr>
        <p:xfrm>
          <a:off x="1981200" y="3657600"/>
          <a:ext cx="1066800" cy="331788"/>
        </p:xfrm>
        <a:graphic>
          <a:graphicData uri="http://schemas.openxmlformats.org/presentationml/2006/ole">
            <p:oleObj spid="_x0000_s591884" name="Equation" r:id="rId6" imgW="457002" imgH="177723" progId="Equation.3">
              <p:embed/>
            </p:oleObj>
          </a:graphicData>
        </a:graphic>
      </p:graphicFrame>
      <p:sp>
        <p:nvSpPr>
          <p:cNvPr id="591886" name="Rectangle 14"/>
          <p:cNvSpPr>
            <a:spLocks noChangeArrowheads="1"/>
          </p:cNvSpPr>
          <p:nvPr/>
        </p:nvSpPr>
        <p:spPr bwMode="auto">
          <a:xfrm>
            <a:off x="3048000" y="3657600"/>
            <a:ext cx="2366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. Use a step size of  </a:t>
            </a:r>
          </a:p>
        </p:txBody>
      </p:sp>
      <p:sp>
        <p:nvSpPr>
          <p:cNvPr id="591888" name="Rectangle 1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1887" name="Object 15"/>
          <p:cNvGraphicFramePr>
            <a:graphicFrameLocks noChangeAspect="1"/>
          </p:cNvGraphicFramePr>
          <p:nvPr/>
        </p:nvGraphicFramePr>
        <p:xfrm>
          <a:off x="5257800" y="3733800"/>
          <a:ext cx="838200" cy="300038"/>
        </p:xfrm>
        <a:graphic>
          <a:graphicData uri="http://schemas.openxmlformats.org/presentationml/2006/ole">
            <p:oleObj spid="_x0000_s591887" name="Equation" r:id="rId7" imgW="507780" imgH="177723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Example </a:t>
            </a:r>
            <a:r>
              <a:rPr lang="en-US" altLang="ko-KR" b="1" dirty="0" smtClean="0">
                <a:ea typeface="굴림" charset="-127"/>
              </a:rPr>
              <a:t>5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838200" y="2057400"/>
            <a:ext cx="950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eaLnBrk="0" hangingPunct="0"/>
            <a:r>
              <a:rPr lang="en-US" altLang="ko-KR" sz="1800" b="1">
                <a:ea typeface="굴림" charset="-127"/>
              </a:rPr>
              <a:t>Solution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592902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2901" name="Object 5"/>
          <p:cNvGraphicFramePr>
            <a:graphicFrameLocks noChangeAspect="1"/>
          </p:cNvGraphicFramePr>
          <p:nvPr/>
        </p:nvGraphicFramePr>
        <p:xfrm>
          <a:off x="914400" y="2438400"/>
          <a:ext cx="2819400" cy="685800"/>
        </p:xfrm>
        <a:graphic>
          <a:graphicData uri="http://schemas.openxmlformats.org/presentationml/2006/ole">
            <p:oleObj spid="_x0000_s592901" name="Equation" r:id="rId4" imgW="1841500" imgH="444500" progId="Equation.3">
              <p:embed/>
            </p:oleObj>
          </a:graphicData>
        </a:graphic>
      </p:graphicFrame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2903" name="Object 7"/>
          <p:cNvGraphicFramePr>
            <a:graphicFrameLocks noChangeAspect="1"/>
          </p:cNvGraphicFramePr>
          <p:nvPr/>
        </p:nvGraphicFramePr>
        <p:xfrm>
          <a:off x="914400" y="3200400"/>
          <a:ext cx="685800" cy="350838"/>
        </p:xfrm>
        <a:graphic>
          <a:graphicData uri="http://schemas.openxmlformats.org/presentationml/2006/ole">
            <p:oleObj spid="_x0000_s592903" name="Equation" r:id="rId5" imgW="444307" imgH="228501" progId="Equation.3">
              <p:embed/>
            </p:oleObj>
          </a:graphicData>
        </a:graphic>
      </p:graphicFrame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2905" name="Object 9"/>
          <p:cNvGraphicFramePr>
            <a:graphicFrameLocks noChangeAspect="1"/>
          </p:cNvGraphicFramePr>
          <p:nvPr/>
        </p:nvGraphicFramePr>
        <p:xfrm>
          <a:off x="838200" y="3657600"/>
          <a:ext cx="2590800" cy="373063"/>
        </p:xfrm>
        <a:graphic>
          <a:graphicData uri="http://schemas.openxmlformats.org/presentationml/2006/ole">
            <p:oleObj spid="_x0000_s592905" name="Equation" r:id="rId6" imgW="1587500" imgH="228600" progId="Equation.3">
              <p:embed/>
            </p:oleObj>
          </a:graphicData>
        </a:graphic>
      </p:graphicFrame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2907" name="Object 11"/>
          <p:cNvGraphicFramePr>
            <a:graphicFrameLocks noChangeAspect="1"/>
          </p:cNvGraphicFramePr>
          <p:nvPr/>
        </p:nvGraphicFramePr>
        <p:xfrm>
          <a:off x="838200" y="4267200"/>
          <a:ext cx="2590800" cy="371475"/>
        </p:xfrm>
        <a:graphic>
          <a:graphicData uri="http://schemas.openxmlformats.org/presentationml/2006/ole">
            <p:oleObj spid="_x0000_s592907" name="Equation" r:id="rId7" imgW="1587500" imgH="228600" progId="Equation.3">
              <p:embed/>
            </p:oleObj>
          </a:graphicData>
        </a:graphic>
      </p:graphicFrame>
      <p:sp>
        <p:nvSpPr>
          <p:cNvPr id="592910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2909" name="Object 13"/>
          <p:cNvGraphicFramePr>
            <a:graphicFrameLocks noChangeAspect="1"/>
          </p:cNvGraphicFramePr>
          <p:nvPr/>
        </p:nvGraphicFramePr>
        <p:xfrm>
          <a:off x="762000" y="5029200"/>
          <a:ext cx="2971800" cy="712788"/>
        </p:xfrm>
        <a:graphic>
          <a:graphicData uri="http://schemas.openxmlformats.org/presentationml/2006/ole">
            <p:oleObj spid="_x0000_s592909" name="Equation" r:id="rId8" imgW="1790700" imgH="431800" progId="Equation.3">
              <p:embed/>
            </p:oleObj>
          </a:graphicData>
        </a:graphic>
      </p:graphicFrame>
      <p:sp>
        <p:nvSpPr>
          <p:cNvPr id="592912" name="Rectangle 1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2913" name="Object 17"/>
          <p:cNvGraphicFramePr>
            <a:graphicFrameLocks noChangeAspect="1"/>
          </p:cNvGraphicFramePr>
          <p:nvPr/>
        </p:nvGraphicFramePr>
        <p:xfrm>
          <a:off x="4495800" y="2057400"/>
          <a:ext cx="4343400" cy="741363"/>
        </p:xfrm>
        <a:graphic>
          <a:graphicData uri="http://schemas.openxmlformats.org/presentationml/2006/ole">
            <p:oleObj spid="_x0000_s592913" name="Equation" r:id="rId9" imgW="2844800" imgH="482600" progId="Equation.3">
              <p:embed/>
            </p:oleObj>
          </a:graphicData>
        </a:graphic>
      </p:graphicFrame>
      <p:graphicFrame>
        <p:nvGraphicFramePr>
          <p:cNvPr id="592914" name="Object 18"/>
          <p:cNvGraphicFramePr>
            <a:graphicFrameLocks noChangeAspect="1"/>
          </p:cNvGraphicFramePr>
          <p:nvPr/>
        </p:nvGraphicFramePr>
        <p:xfrm>
          <a:off x="4953000" y="2895600"/>
          <a:ext cx="1371600" cy="285750"/>
        </p:xfrm>
        <a:graphic>
          <a:graphicData uri="http://schemas.openxmlformats.org/presentationml/2006/ole">
            <p:oleObj spid="_x0000_s592914" name="Equation" r:id="rId10" imgW="863225" imgH="177723" progId="Equation.3">
              <p:embed/>
            </p:oleObj>
          </a:graphicData>
        </a:graphic>
      </p:graphicFrame>
      <p:graphicFrame>
        <p:nvGraphicFramePr>
          <p:cNvPr id="592915" name="Object 19"/>
          <p:cNvGraphicFramePr>
            <a:graphicFrameLocks noChangeAspect="1"/>
          </p:cNvGraphicFramePr>
          <p:nvPr/>
        </p:nvGraphicFramePr>
        <p:xfrm>
          <a:off x="4267200" y="3581400"/>
          <a:ext cx="4419600" cy="749300"/>
        </p:xfrm>
        <a:graphic>
          <a:graphicData uri="http://schemas.openxmlformats.org/presentationml/2006/ole">
            <p:oleObj spid="_x0000_s592915" name="Equation" r:id="rId11" imgW="2857500" imgH="482600" progId="Equation.3">
              <p:embed/>
            </p:oleObj>
          </a:graphicData>
        </a:graphic>
      </p:graphicFrame>
      <p:graphicFrame>
        <p:nvGraphicFramePr>
          <p:cNvPr id="592916" name="Object 20"/>
          <p:cNvGraphicFramePr>
            <a:graphicFrameLocks noChangeAspect="1"/>
          </p:cNvGraphicFramePr>
          <p:nvPr/>
        </p:nvGraphicFramePr>
        <p:xfrm>
          <a:off x="4876800" y="4419600"/>
          <a:ext cx="1295400" cy="269875"/>
        </p:xfrm>
        <a:graphic>
          <a:graphicData uri="http://schemas.openxmlformats.org/presentationml/2006/ole">
            <p:oleObj spid="_x0000_s592916" name="Equation" r:id="rId12" imgW="863225" imgH="177723" progId="Equation.3">
              <p:embed/>
            </p:oleObj>
          </a:graphicData>
        </a:graphic>
      </p:graphicFrame>
      <p:graphicFrame>
        <p:nvGraphicFramePr>
          <p:cNvPr id="592917" name="Object 21"/>
          <p:cNvGraphicFramePr>
            <a:graphicFrameLocks noChangeAspect="1"/>
          </p:cNvGraphicFramePr>
          <p:nvPr/>
        </p:nvGraphicFramePr>
        <p:xfrm>
          <a:off x="4267200" y="5105400"/>
          <a:ext cx="4343400" cy="738188"/>
        </p:xfrm>
        <a:graphic>
          <a:graphicData uri="http://schemas.openxmlformats.org/presentationml/2006/ole">
            <p:oleObj spid="_x0000_s592917" name="Equation" r:id="rId13" imgW="2857500" imgH="482600" progId="Equation.3">
              <p:embed/>
            </p:oleObj>
          </a:graphicData>
        </a:graphic>
      </p:graphicFrame>
      <p:graphicFrame>
        <p:nvGraphicFramePr>
          <p:cNvPr id="592918" name="Object 22"/>
          <p:cNvGraphicFramePr>
            <a:graphicFrameLocks noChangeAspect="1"/>
          </p:cNvGraphicFramePr>
          <p:nvPr/>
        </p:nvGraphicFramePr>
        <p:xfrm>
          <a:off x="4876800" y="5943600"/>
          <a:ext cx="1295400" cy="276225"/>
        </p:xfrm>
        <a:graphic>
          <a:graphicData uri="http://schemas.openxmlformats.org/presentationml/2006/ole">
            <p:oleObj spid="_x0000_s592918" name="Equation" r:id="rId14" imgW="850531" imgH="177723" progId="Equation.3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Example </a:t>
            </a:r>
            <a:r>
              <a:rPr lang="en-US" altLang="ko-KR" b="1" dirty="0" smtClean="0">
                <a:ea typeface="굴림" charset="-127"/>
              </a:rPr>
              <a:t>5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4948" name="Object 4"/>
          <p:cNvGraphicFramePr>
            <a:graphicFrameLocks noChangeAspect="1"/>
          </p:cNvGraphicFramePr>
          <p:nvPr/>
        </p:nvGraphicFramePr>
        <p:xfrm>
          <a:off x="914400" y="2057400"/>
          <a:ext cx="2819400" cy="674688"/>
        </p:xfrm>
        <a:graphic>
          <a:graphicData uri="http://schemas.openxmlformats.org/presentationml/2006/ole">
            <p:oleObj spid="_x0000_s594948" name="Equation" r:id="rId4" imgW="1790700" imgH="431800" progId="Equation.3">
              <p:embed/>
            </p:oleObj>
          </a:graphicData>
        </a:graphic>
      </p:graphicFrame>
      <p:graphicFrame>
        <p:nvGraphicFramePr>
          <p:cNvPr id="594950" name="Object 6"/>
          <p:cNvGraphicFramePr>
            <a:graphicFrameLocks noChangeAspect="1"/>
          </p:cNvGraphicFramePr>
          <p:nvPr/>
        </p:nvGraphicFramePr>
        <p:xfrm>
          <a:off x="1371600" y="2895600"/>
          <a:ext cx="2971800" cy="609600"/>
        </p:xfrm>
        <a:graphic>
          <a:graphicData uri="http://schemas.openxmlformats.org/presentationml/2006/ole">
            <p:oleObj spid="_x0000_s594950" name="Equation" r:id="rId5" imgW="1905000" imgH="393700" progId="Equation.3">
              <p:embed/>
            </p:oleObj>
          </a:graphicData>
        </a:graphic>
      </p:graphicFrame>
      <p:sp>
        <p:nvSpPr>
          <p:cNvPr id="594953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4952" name="Object 8"/>
          <p:cNvGraphicFramePr>
            <a:graphicFrameLocks noChangeAspect="1"/>
          </p:cNvGraphicFramePr>
          <p:nvPr/>
        </p:nvGraphicFramePr>
        <p:xfrm>
          <a:off x="1371600" y="3581400"/>
          <a:ext cx="1371600" cy="320675"/>
        </p:xfrm>
        <a:graphic>
          <a:graphicData uri="http://schemas.openxmlformats.org/presentationml/2006/ole">
            <p:oleObj spid="_x0000_s594952" name="Equation" r:id="rId6" imgW="761669" imgH="203112" progId="Equation.3">
              <p:embed/>
            </p:oleObj>
          </a:graphicData>
        </a:graphic>
      </p:graphicFrame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762000" y="4108450"/>
            <a:ext cx="3762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The absolute relative true error is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4955" name="Object 11"/>
          <p:cNvGraphicFramePr>
            <a:graphicFrameLocks noChangeAspect="1"/>
          </p:cNvGraphicFramePr>
          <p:nvPr/>
        </p:nvGraphicFramePr>
        <p:xfrm>
          <a:off x="914400" y="4648200"/>
          <a:ext cx="2590800" cy="661988"/>
        </p:xfrm>
        <a:graphic>
          <a:graphicData uri="http://schemas.openxmlformats.org/presentationml/2006/ole">
            <p:oleObj spid="_x0000_s594955" name="Equation" r:id="rId7" imgW="1676400" imgH="431800" progId="Equation.3">
              <p:embed/>
            </p:oleObj>
          </a:graphicData>
        </a:graphic>
      </p:graphicFrame>
      <p:sp>
        <p:nvSpPr>
          <p:cNvPr id="594958" name="Rectangle 1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4957" name="Object 13"/>
          <p:cNvGraphicFramePr>
            <a:graphicFrameLocks noChangeAspect="1"/>
          </p:cNvGraphicFramePr>
          <p:nvPr/>
        </p:nvGraphicFramePr>
        <p:xfrm>
          <a:off x="1219200" y="5638800"/>
          <a:ext cx="1066800" cy="269875"/>
        </p:xfrm>
        <a:graphic>
          <a:graphicData uri="http://schemas.openxmlformats.org/presentationml/2006/ole">
            <p:oleObj spid="_x0000_s594957" name="Equation" r:id="rId8" imgW="710891" imgH="177723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2667000"/>
            <a:ext cx="73152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>
                <a:ea typeface="굴림" charset="-127"/>
              </a:rPr>
              <a:t>Differentiation-Discrete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>
                <a:ea typeface="굴림" charset="-127"/>
              </a:rPr>
              <a:t>Forward Difference Approximation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2886075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ko-KR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2052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487738"/>
            <a:ext cx="257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100">
                <a:latin typeface="Times New Roman" pitchFamily="18" charset="0"/>
                <a:ea typeface="굴림" charset="-127"/>
              </a:rPr>
              <a:t> </a:t>
            </a:r>
            <a:endParaRPr lang="en-US" altLang="ko-KR" sz="2400">
              <a:latin typeface="Times New Roman" pitchFamily="18" charset="0"/>
              <a:ea typeface="굴림" charset="-127"/>
            </a:endParaRPr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38" name="Rectangle 1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39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40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41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42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43" name="Rectangle 4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44" name="Rectangle 5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45" name="Rectangle 5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46" name="Rectangle 5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47" name="Rectangle 7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48" name="Rectangle 8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49" name="Rectangle 8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50" name="Rectangle 8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051" name="Rectangle 9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026" name="Object 102"/>
          <p:cNvGraphicFramePr>
            <a:graphicFrameLocks noChangeAspect="1"/>
          </p:cNvGraphicFramePr>
          <p:nvPr/>
        </p:nvGraphicFramePr>
        <p:xfrm>
          <a:off x="2057400" y="1371600"/>
          <a:ext cx="3733800" cy="1113457"/>
        </p:xfrm>
        <a:graphic>
          <a:graphicData uri="http://schemas.openxmlformats.org/presentationml/2006/ole">
            <p:oleObj spid="_x0000_s642050" name="수식" r:id="rId4" imgW="1434960" imgH="431640" progId="Equation.3">
              <p:embed/>
            </p:oleObj>
          </a:graphicData>
        </a:graphic>
      </p:graphicFrame>
      <p:sp>
        <p:nvSpPr>
          <p:cNvPr id="1053" name="Rectangle 10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0" y="4652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381000" y="2743200"/>
            <a:ext cx="8763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dirty="0">
                <a:ea typeface="굴림" charset="-127"/>
              </a:rPr>
              <a:t>The upward velocity of a rocket is given as a function of time in Table 1.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381000" y="3124200"/>
            <a:ext cx="8001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dirty="0">
                <a:ea typeface="굴림" charset="-127"/>
              </a:rPr>
              <a:t>Using forward divided difference, find the acceleration of the rocket at t=16s.</a:t>
            </a:r>
          </a:p>
        </p:txBody>
      </p:sp>
      <p:graphicFrame>
        <p:nvGraphicFramePr>
          <p:cNvPr id="33" name="Group 39"/>
          <p:cNvGraphicFramePr>
            <a:graphicFrameLocks noGrp="1"/>
          </p:cNvGraphicFramePr>
          <p:nvPr/>
        </p:nvGraphicFramePr>
        <p:xfrm>
          <a:off x="2971800" y="3886200"/>
          <a:ext cx="2590800" cy="2323785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v(t)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m/s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227.04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362.78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517.35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22.5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602.97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901.67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4" name="Rectangle 104"/>
          <p:cNvSpPr>
            <a:spLocks noChangeArrowheads="1"/>
          </p:cNvSpPr>
          <p:nvPr/>
        </p:nvSpPr>
        <p:spPr bwMode="auto">
          <a:xfrm>
            <a:off x="2362200" y="6248400"/>
            <a:ext cx="4081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Table 1: Velocity as a function of time</a:t>
            </a:r>
            <a:endParaRPr lang="en-US" altLang="ko-KR" dirty="0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9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061" name="Rectangle 22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062" name="Rectangle 32"/>
          <p:cNvSpPr>
            <a:spLocks noChangeArrowheads="1"/>
          </p:cNvSpPr>
          <p:nvPr/>
        </p:nvSpPr>
        <p:spPr bwMode="auto">
          <a:xfrm>
            <a:off x="0" y="1500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063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064" name="Rectangle 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065" name="Rectangle 51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 sz="2400">
              <a:latin typeface="Times New Roman" pitchFamily="18" charset="0"/>
              <a:ea typeface="굴림" charset="-127"/>
            </a:endParaRPr>
          </a:p>
        </p:txBody>
      </p:sp>
      <p:sp>
        <p:nvSpPr>
          <p:cNvPr id="2066" name="Rectangle 6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067" name="Rectangle 68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b="1">
                <a:ea typeface="Times New Roman" pitchFamily="18" charset="0"/>
                <a:cs typeface="Tahoma" pitchFamily="34" charset="0"/>
              </a:rPr>
              <a:t>                                   </a:t>
            </a:r>
            <a:endParaRPr lang="en-US" altLang="ko-KR" sz="2400">
              <a:latin typeface="Times New Roman" pitchFamily="18" charset="0"/>
              <a:ea typeface="Times New Roman" pitchFamily="18" charset="0"/>
              <a:cs typeface="Tahoma" pitchFamily="34" charset="0"/>
            </a:endParaRPr>
          </a:p>
        </p:txBody>
      </p:sp>
      <p:graphicFrame>
        <p:nvGraphicFramePr>
          <p:cNvPr id="2050" name="Object 94"/>
          <p:cNvGraphicFramePr>
            <a:graphicFrameLocks noChangeAspect="1"/>
          </p:cNvGraphicFramePr>
          <p:nvPr/>
        </p:nvGraphicFramePr>
        <p:xfrm>
          <a:off x="1066800" y="1371600"/>
          <a:ext cx="1981200" cy="695325"/>
        </p:xfrm>
        <a:graphic>
          <a:graphicData uri="http://schemas.openxmlformats.org/presentationml/2006/ole">
            <p:oleObj spid="_x0000_s643074" name="Equation" r:id="rId3" imgW="1218671" imgH="393529" progId="Equation.3">
              <p:embed/>
            </p:oleObj>
          </a:graphicData>
        </a:graphic>
      </p:graphicFrame>
      <p:graphicFrame>
        <p:nvGraphicFramePr>
          <p:cNvPr id="2051" name="Object 93"/>
          <p:cNvGraphicFramePr>
            <a:graphicFrameLocks noChangeAspect="1"/>
          </p:cNvGraphicFramePr>
          <p:nvPr/>
        </p:nvGraphicFramePr>
        <p:xfrm>
          <a:off x="1143000" y="2057400"/>
          <a:ext cx="914400" cy="390525"/>
        </p:xfrm>
        <a:graphic>
          <a:graphicData uri="http://schemas.openxmlformats.org/presentationml/2006/ole">
            <p:oleObj spid="_x0000_s643075" name="Equation" r:id="rId4" imgW="431613" imgH="228501" progId="Equation.3">
              <p:embed/>
            </p:oleObj>
          </a:graphicData>
        </a:graphic>
      </p:graphicFrame>
      <p:graphicFrame>
        <p:nvGraphicFramePr>
          <p:cNvPr id="2052" name="Object 92"/>
          <p:cNvGraphicFramePr>
            <a:graphicFrameLocks noChangeAspect="1"/>
          </p:cNvGraphicFramePr>
          <p:nvPr/>
        </p:nvGraphicFramePr>
        <p:xfrm>
          <a:off x="1066800" y="2590800"/>
          <a:ext cx="1238250" cy="406400"/>
        </p:xfrm>
        <a:graphic>
          <a:graphicData uri="http://schemas.openxmlformats.org/presentationml/2006/ole">
            <p:oleObj spid="_x0000_s643076" name="Equation" r:id="rId5" imgW="761669" imgH="228501" progId="Equation.3">
              <p:embed/>
            </p:oleObj>
          </a:graphicData>
        </a:graphic>
      </p:graphicFrame>
      <p:graphicFrame>
        <p:nvGraphicFramePr>
          <p:cNvPr id="2053" name="Object 91"/>
          <p:cNvGraphicFramePr>
            <a:graphicFrameLocks noChangeAspect="1"/>
          </p:cNvGraphicFramePr>
          <p:nvPr/>
        </p:nvGraphicFramePr>
        <p:xfrm>
          <a:off x="1143000" y="3200400"/>
          <a:ext cx="1717675" cy="406400"/>
        </p:xfrm>
        <a:graphic>
          <a:graphicData uri="http://schemas.openxmlformats.org/presentationml/2006/ole">
            <p:oleObj spid="_x0000_s643077" name="Equation" r:id="rId6" imgW="1054100" imgH="228600" progId="Equation.3">
              <p:embed/>
            </p:oleObj>
          </a:graphicData>
        </a:graphic>
      </p:graphicFrame>
      <p:graphicFrame>
        <p:nvGraphicFramePr>
          <p:cNvPr id="2054" name="Object 90"/>
          <p:cNvGraphicFramePr>
            <a:graphicFrameLocks noChangeAspect="1"/>
          </p:cNvGraphicFramePr>
          <p:nvPr/>
        </p:nvGraphicFramePr>
        <p:xfrm>
          <a:off x="990600" y="3810000"/>
          <a:ext cx="2166938" cy="695325"/>
        </p:xfrm>
        <a:graphic>
          <a:graphicData uri="http://schemas.openxmlformats.org/presentationml/2006/ole">
            <p:oleObj spid="_x0000_s643078" name="Equation" r:id="rId7" imgW="1333500" imgH="393700" progId="Equation.3">
              <p:embed/>
            </p:oleObj>
          </a:graphicData>
        </a:graphic>
      </p:graphicFrame>
      <p:graphicFrame>
        <p:nvGraphicFramePr>
          <p:cNvPr id="2055" name="Object 89"/>
          <p:cNvGraphicFramePr>
            <a:graphicFrameLocks noChangeAspect="1"/>
          </p:cNvGraphicFramePr>
          <p:nvPr/>
        </p:nvGraphicFramePr>
        <p:xfrm>
          <a:off x="1600200" y="4419600"/>
          <a:ext cx="1981200" cy="695325"/>
        </p:xfrm>
        <a:graphic>
          <a:graphicData uri="http://schemas.openxmlformats.org/presentationml/2006/ole">
            <p:oleObj spid="_x0000_s643079" name="Equation" r:id="rId8" imgW="1168200" imgH="393480" progId="Equation.3">
              <p:embed/>
            </p:oleObj>
          </a:graphicData>
        </a:graphic>
      </p:graphicFrame>
      <p:graphicFrame>
        <p:nvGraphicFramePr>
          <p:cNvPr id="2056" name="Object 88"/>
          <p:cNvGraphicFramePr>
            <a:graphicFrameLocks noChangeAspect="1"/>
          </p:cNvGraphicFramePr>
          <p:nvPr/>
        </p:nvGraphicFramePr>
        <p:xfrm>
          <a:off x="1600200" y="5105400"/>
          <a:ext cx="2057400" cy="347663"/>
        </p:xfrm>
        <a:graphic>
          <a:graphicData uri="http://schemas.openxmlformats.org/presentationml/2006/ole">
            <p:oleObj spid="_x0000_s643080" name="Equation" r:id="rId9" imgW="926698" imgH="203112" progId="Equation.3">
              <p:embed/>
            </p:oleObj>
          </a:graphicData>
        </a:graphic>
      </p:graphicFrame>
      <p:sp>
        <p:nvSpPr>
          <p:cNvPr id="2068" name="Rectangle 9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ko-KR" sz="4000" dirty="0">
                <a:ea typeface="굴림" charset="-127"/>
              </a:rPr>
              <a:t>Example </a:t>
            </a:r>
            <a:r>
              <a:rPr lang="en-US" altLang="ko-KR" sz="4000" dirty="0" smtClean="0">
                <a:ea typeface="굴림" charset="-127"/>
              </a:rPr>
              <a:t>1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416823" name="Rectangle 55"/>
          <p:cNvSpPr>
            <a:spLocks noChangeArrowheads="1"/>
          </p:cNvSpPr>
          <p:nvPr/>
        </p:nvSpPr>
        <p:spPr bwMode="auto">
          <a:xfrm>
            <a:off x="457200" y="2286000"/>
            <a:ext cx="950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eaLnBrk="0" hangingPunct="0"/>
            <a:r>
              <a:rPr lang="en-US" altLang="ko-KR" sz="1800" b="1">
                <a:ea typeface="굴림" charset="-127"/>
              </a:rPr>
              <a:t>Solution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416825" name="Rectangle 5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6824" name="Object 56"/>
          <p:cNvGraphicFramePr>
            <a:graphicFrameLocks noChangeAspect="1"/>
          </p:cNvGraphicFramePr>
          <p:nvPr/>
        </p:nvGraphicFramePr>
        <p:xfrm>
          <a:off x="1219200" y="2590800"/>
          <a:ext cx="2133600" cy="684213"/>
        </p:xfrm>
        <a:graphic>
          <a:graphicData uri="http://schemas.openxmlformats.org/presentationml/2006/ole">
            <p:oleObj spid="_x0000_s416824" name="Equation" r:id="rId4" imgW="1218671" imgH="393529" progId="Equation.3">
              <p:embed/>
            </p:oleObj>
          </a:graphicData>
        </a:graphic>
      </p:graphicFrame>
      <p:sp>
        <p:nvSpPr>
          <p:cNvPr id="416827" name="Rectangle 5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6826" name="Object 58"/>
          <p:cNvGraphicFramePr>
            <a:graphicFrameLocks noChangeAspect="1"/>
          </p:cNvGraphicFramePr>
          <p:nvPr/>
        </p:nvGraphicFramePr>
        <p:xfrm>
          <a:off x="1295400" y="3352800"/>
          <a:ext cx="685800" cy="365125"/>
        </p:xfrm>
        <a:graphic>
          <a:graphicData uri="http://schemas.openxmlformats.org/presentationml/2006/ole">
            <p:oleObj spid="_x0000_s416826" name="Equation" r:id="rId5" imgW="431613" imgH="228501" progId="Equation.3">
              <p:embed/>
            </p:oleObj>
          </a:graphicData>
        </a:graphic>
      </p:graphicFrame>
      <p:sp>
        <p:nvSpPr>
          <p:cNvPr id="416829" name="Rectangle 6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6828" name="Object 60"/>
          <p:cNvGraphicFramePr>
            <a:graphicFrameLocks noChangeAspect="1"/>
          </p:cNvGraphicFramePr>
          <p:nvPr/>
        </p:nvGraphicFramePr>
        <p:xfrm>
          <a:off x="1219200" y="3810000"/>
          <a:ext cx="685800" cy="277813"/>
        </p:xfrm>
        <a:graphic>
          <a:graphicData uri="http://schemas.openxmlformats.org/presentationml/2006/ole">
            <p:oleObj spid="_x0000_s416828" name="Equation" r:id="rId6" imgW="444114" imgH="177646" progId="Equation.3">
              <p:embed/>
            </p:oleObj>
          </a:graphicData>
        </a:graphic>
      </p:graphicFrame>
      <p:sp>
        <p:nvSpPr>
          <p:cNvPr id="416831" name="Rectangle 6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6830" name="Object 62"/>
          <p:cNvGraphicFramePr>
            <a:graphicFrameLocks noChangeAspect="1"/>
          </p:cNvGraphicFramePr>
          <p:nvPr/>
        </p:nvGraphicFramePr>
        <p:xfrm>
          <a:off x="1219200" y="4267200"/>
          <a:ext cx="1295400" cy="382588"/>
        </p:xfrm>
        <a:graphic>
          <a:graphicData uri="http://schemas.openxmlformats.org/presentationml/2006/ole">
            <p:oleObj spid="_x0000_s416830" name="Equation" r:id="rId7" imgW="774364" imgH="228501" progId="Equation.3">
              <p:embed/>
            </p:oleObj>
          </a:graphicData>
        </a:graphic>
      </p:graphicFrame>
      <p:sp>
        <p:nvSpPr>
          <p:cNvPr id="416833" name="Rectangle 6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6832" name="Object 64"/>
          <p:cNvGraphicFramePr>
            <a:graphicFrameLocks noChangeAspect="1"/>
          </p:cNvGraphicFramePr>
          <p:nvPr/>
        </p:nvGraphicFramePr>
        <p:xfrm>
          <a:off x="1295400" y="4800600"/>
          <a:ext cx="1676400" cy="361950"/>
        </p:xfrm>
        <a:graphic>
          <a:graphicData uri="http://schemas.openxmlformats.org/presentationml/2006/ole">
            <p:oleObj spid="_x0000_s416832" name="Equation" r:id="rId8" imgW="1054100" imgH="228600" progId="Equation.3">
              <p:embed/>
            </p:oleObj>
          </a:graphicData>
        </a:graphic>
      </p:graphicFrame>
      <p:sp>
        <p:nvSpPr>
          <p:cNvPr id="416835" name="Rectangle 6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6834" name="Object 66"/>
          <p:cNvGraphicFramePr>
            <a:graphicFrameLocks noChangeAspect="1"/>
          </p:cNvGraphicFramePr>
          <p:nvPr/>
        </p:nvGraphicFramePr>
        <p:xfrm>
          <a:off x="1219200" y="5410200"/>
          <a:ext cx="1981200" cy="596900"/>
        </p:xfrm>
        <a:graphic>
          <a:graphicData uri="http://schemas.openxmlformats.org/presentationml/2006/ole">
            <p:oleObj spid="_x0000_s416834" name="Equation" r:id="rId9" imgW="1295400" imgH="393700" progId="Equation.3">
              <p:embed/>
            </p:oleObj>
          </a:graphicData>
        </a:graphic>
      </p:graphicFrame>
      <p:sp>
        <p:nvSpPr>
          <p:cNvPr id="416837" name="Rectangle 6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Object 168"/>
          <p:cNvGraphicFramePr>
            <a:graphicFrameLocks noChangeAspect="1"/>
          </p:cNvGraphicFramePr>
          <p:nvPr/>
        </p:nvGraphicFramePr>
        <p:xfrm>
          <a:off x="4419600" y="2133600"/>
          <a:ext cx="4267200" cy="728663"/>
        </p:xfrm>
        <a:graphic>
          <a:graphicData uri="http://schemas.openxmlformats.org/presentationml/2006/ole">
            <p:oleObj spid="_x0000_s416838" name="Equation" r:id="rId10" imgW="2844800" imgH="482600" progId="Equation.3">
              <p:embed/>
            </p:oleObj>
          </a:graphicData>
        </a:graphic>
      </p:graphicFrame>
      <p:graphicFrame>
        <p:nvGraphicFramePr>
          <p:cNvPr id="20" name="Object 170"/>
          <p:cNvGraphicFramePr>
            <a:graphicFrameLocks noChangeAspect="1"/>
          </p:cNvGraphicFramePr>
          <p:nvPr/>
        </p:nvGraphicFramePr>
        <p:xfrm>
          <a:off x="4953000" y="2971800"/>
          <a:ext cx="1295400" cy="269875"/>
        </p:xfrm>
        <a:graphic>
          <a:graphicData uri="http://schemas.openxmlformats.org/presentationml/2006/ole">
            <p:oleObj spid="_x0000_s416839" name="Equation" r:id="rId11" imgW="863225" imgH="177723" progId="Equation.3">
              <p:embed/>
            </p:oleObj>
          </a:graphicData>
        </a:graphic>
      </p:graphicFrame>
      <p:graphicFrame>
        <p:nvGraphicFramePr>
          <p:cNvPr id="21" name="Object 172"/>
          <p:cNvGraphicFramePr>
            <a:graphicFrameLocks noChangeAspect="1"/>
          </p:cNvGraphicFramePr>
          <p:nvPr/>
        </p:nvGraphicFramePr>
        <p:xfrm>
          <a:off x="4267200" y="3657600"/>
          <a:ext cx="4495800" cy="773113"/>
        </p:xfrm>
        <a:graphic>
          <a:graphicData uri="http://schemas.openxmlformats.org/presentationml/2006/ole">
            <p:oleObj spid="_x0000_s416840" name="Equation" r:id="rId12" imgW="2832100" imgH="482600" progId="Equation.3">
              <p:embed/>
            </p:oleObj>
          </a:graphicData>
        </a:graphic>
      </p:graphicFrame>
      <p:graphicFrame>
        <p:nvGraphicFramePr>
          <p:cNvPr id="22" name="Object 174"/>
          <p:cNvGraphicFramePr>
            <a:graphicFrameLocks noChangeAspect="1"/>
          </p:cNvGraphicFramePr>
          <p:nvPr/>
        </p:nvGraphicFramePr>
        <p:xfrm>
          <a:off x="4876800" y="4572000"/>
          <a:ext cx="1295400" cy="276225"/>
        </p:xfrm>
        <a:graphic>
          <a:graphicData uri="http://schemas.openxmlformats.org/presentationml/2006/ole">
            <p:oleObj spid="_x0000_s416841" name="Equation" r:id="rId13" imgW="850531" imgH="177723" progId="Equation.3">
              <p:embed/>
            </p:oleObj>
          </a:graphicData>
        </a:graphic>
      </p:graphicFrame>
      <p:sp>
        <p:nvSpPr>
          <p:cNvPr id="23" name="Rectangle 176"/>
          <p:cNvSpPr>
            <a:spLocks noChangeArrowheads="1"/>
          </p:cNvSpPr>
          <p:nvPr/>
        </p:nvSpPr>
        <p:spPr bwMode="auto">
          <a:xfrm>
            <a:off x="4114800" y="4953000"/>
            <a:ext cx="847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Hence</a:t>
            </a:r>
          </a:p>
        </p:txBody>
      </p:sp>
      <p:graphicFrame>
        <p:nvGraphicFramePr>
          <p:cNvPr id="24" name="Object 177"/>
          <p:cNvGraphicFramePr>
            <a:graphicFrameLocks noChangeAspect="1"/>
          </p:cNvGraphicFramePr>
          <p:nvPr/>
        </p:nvGraphicFramePr>
        <p:xfrm>
          <a:off x="4267200" y="5410200"/>
          <a:ext cx="2057400" cy="623888"/>
        </p:xfrm>
        <a:graphic>
          <a:graphicData uri="http://schemas.openxmlformats.org/presentationml/2006/ole">
            <p:oleObj spid="_x0000_s416842" name="Equation" r:id="rId14" imgW="12827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Direct Fit Polynomials</a:t>
            </a:r>
          </a:p>
        </p:txBody>
      </p:sp>
      <p:sp>
        <p:nvSpPr>
          <p:cNvPr id="3082" name="Rectangle 12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3074" name="Object 146"/>
          <p:cNvGraphicFramePr>
            <a:graphicFrameLocks noChangeAspect="1"/>
          </p:cNvGraphicFramePr>
          <p:nvPr/>
        </p:nvGraphicFramePr>
        <p:xfrm>
          <a:off x="3124200" y="2057400"/>
          <a:ext cx="533400" cy="254000"/>
        </p:xfrm>
        <a:graphic>
          <a:graphicData uri="http://schemas.openxmlformats.org/presentationml/2006/ole">
            <p:oleObj spid="_x0000_s644098" name="Equation" r:id="rId3" imgW="380670" imgH="177646" progId="Equation.3">
              <p:embed/>
            </p:oleObj>
          </a:graphicData>
        </a:graphic>
      </p:graphicFrame>
      <p:graphicFrame>
        <p:nvGraphicFramePr>
          <p:cNvPr id="3075" name="Object 145"/>
          <p:cNvGraphicFramePr>
            <a:graphicFrameLocks noChangeAspect="1"/>
          </p:cNvGraphicFramePr>
          <p:nvPr/>
        </p:nvGraphicFramePr>
        <p:xfrm>
          <a:off x="4800600" y="2057400"/>
          <a:ext cx="3048000" cy="320675"/>
        </p:xfrm>
        <a:graphic>
          <a:graphicData uri="http://schemas.openxmlformats.org/presentationml/2006/ole">
            <p:oleObj spid="_x0000_s644099" name="Equation" r:id="rId4" imgW="2171700" imgH="228600" progId="Equation.3">
              <p:embed/>
            </p:oleObj>
          </a:graphicData>
        </a:graphic>
      </p:graphicFrame>
      <p:graphicFrame>
        <p:nvGraphicFramePr>
          <p:cNvPr id="3076" name="Object 144"/>
          <p:cNvGraphicFramePr>
            <a:graphicFrameLocks noChangeAspect="1"/>
          </p:cNvGraphicFramePr>
          <p:nvPr/>
        </p:nvGraphicFramePr>
        <p:xfrm>
          <a:off x="2590800" y="2438400"/>
          <a:ext cx="304800" cy="304800"/>
        </p:xfrm>
        <a:graphic>
          <a:graphicData uri="http://schemas.openxmlformats.org/presentationml/2006/ole">
            <p:oleObj spid="_x0000_s644100" name="Equation" r:id="rId5" imgW="203024" imgH="203024" progId="Equation.3">
              <p:embed/>
            </p:oleObj>
          </a:graphicData>
        </a:graphic>
      </p:graphicFrame>
      <p:graphicFrame>
        <p:nvGraphicFramePr>
          <p:cNvPr id="3077" name="Object 143"/>
          <p:cNvGraphicFramePr>
            <a:graphicFrameLocks noChangeAspect="1"/>
          </p:cNvGraphicFramePr>
          <p:nvPr/>
        </p:nvGraphicFramePr>
        <p:xfrm>
          <a:off x="1295400" y="2819400"/>
          <a:ext cx="3733800" cy="368300"/>
        </p:xfrm>
        <a:graphic>
          <a:graphicData uri="http://schemas.openxmlformats.org/presentationml/2006/ole">
            <p:oleObj spid="_x0000_s644101" name="Equation" r:id="rId6" imgW="2413000" imgH="241300" progId="Equation.3">
              <p:embed/>
            </p:oleObj>
          </a:graphicData>
        </a:graphic>
      </p:graphicFrame>
      <p:graphicFrame>
        <p:nvGraphicFramePr>
          <p:cNvPr id="3078" name="Object 142"/>
          <p:cNvGraphicFramePr>
            <a:graphicFrameLocks noChangeAspect="1"/>
          </p:cNvGraphicFramePr>
          <p:nvPr/>
        </p:nvGraphicFramePr>
        <p:xfrm>
          <a:off x="1066800" y="3962400"/>
          <a:ext cx="5257800" cy="550863"/>
        </p:xfrm>
        <a:graphic>
          <a:graphicData uri="http://schemas.openxmlformats.org/presentationml/2006/ole">
            <p:oleObj spid="_x0000_s644102" name="Equation" r:id="rId7" imgW="3721100" imgH="393700" progId="Equation.3">
              <p:embed/>
            </p:oleObj>
          </a:graphicData>
        </a:graphic>
      </p:graphicFrame>
      <p:sp>
        <p:nvSpPr>
          <p:cNvPr id="3083" name="Rectangle 147"/>
          <p:cNvSpPr>
            <a:spLocks noChangeArrowheads="1"/>
          </p:cNvSpPr>
          <p:nvPr/>
        </p:nvSpPr>
        <p:spPr bwMode="auto">
          <a:xfrm>
            <a:off x="1066800" y="2027238"/>
            <a:ext cx="2143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600">
                <a:ea typeface="굴림" charset="-127"/>
                <a:cs typeface="Times New Roman" pitchFamily="18" charset="0"/>
              </a:rPr>
              <a:t>In this method, given</a:t>
            </a:r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 sz="2400">
              <a:latin typeface="Times New Roman" pitchFamily="18" charset="0"/>
              <a:ea typeface="굴림" charset="-127"/>
            </a:endParaRPr>
          </a:p>
        </p:txBody>
      </p:sp>
      <p:sp>
        <p:nvSpPr>
          <p:cNvPr id="3084" name="Rectangle 148"/>
          <p:cNvSpPr>
            <a:spLocks noChangeArrowheads="1"/>
          </p:cNvSpPr>
          <p:nvPr/>
        </p:nvSpPr>
        <p:spPr bwMode="auto">
          <a:xfrm>
            <a:off x="3581400" y="2057400"/>
            <a:ext cx="1258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600">
                <a:ea typeface="굴림" charset="-127"/>
                <a:cs typeface="Times New Roman" pitchFamily="18" charset="0"/>
              </a:rPr>
              <a:t>data points</a:t>
            </a:r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 sz="2400">
              <a:latin typeface="Times New Roman" pitchFamily="18" charset="0"/>
              <a:ea typeface="굴림" charset="-127"/>
            </a:endParaRPr>
          </a:p>
        </p:txBody>
      </p:sp>
      <p:sp>
        <p:nvSpPr>
          <p:cNvPr id="3085" name="Rectangle 149"/>
          <p:cNvSpPr>
            <a:spLocks noChangeArrowheads="1"/>
          </p:cNvSpPr>
          <p:nvPr/>
        </p:nvSpPr>
        <p:spPr bwMode="auto">
          <a:xfrm>
            <a:off x="1143000" y="2408238"/>
            <a:ext cx="1466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600">
                <a:ea typeface="굴림" charset="-127"/>
                <a:cs typeface="Times New Roman" pitchFamily="18" charset="0"/>
              </a:rPr>
              <a:t>, one can fit a</a:t>
            </a:r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 sz="2400">
              <a:latin typeface="Times New Roman" pitchFamily="18" charset="0"/>
              <a:ea typeface="굴림" charset="-127"/>
            </a:endParaRPr>
          </a:p>
        </p:txBody>
      </p:sp>
      <p:sp>
        <p:nvSpPr>
          <p:cNvPr id="3086" name="Rectangle 150"/>
          <p:cNvSpPr>
            <a:spLocks noChangeArrowheads="1"/>
          </p:cNvSpPr>
          <p:nvPr/>
        </p:nvSpPr>
        <p:spPr bwMode="auto">
          <a:xfrm>
            <a:off x="2819400" y="2438400"/>
            <a:ext cx="2547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600">
                <a:ea typeface="굴림" charset="-127"/>
                <a:cs typeface="Times New Roman" pitchFamily="18" charset="0"/>
              </a:rPr>
              <a:t>order polynomial given by</a:t>
            </a:r>
            <a:endParaRPr lang="en-US" altLang="ko-KR" sz="1600">
              <a:ea typeface="굴림" charset="-127"/>
            </a:endParaRPr>
          </a:p>
          <a:p>
            <a:pPr algn="l" eaLnBrk="0" hangingPunct="0"/>
            <a:endParaRPr lang="en-US" altLang="ko-KR" sz="1600">
              <a:ea typeface="굴림" charset="-127"/>
            </a:endParaRPr>
          </a:p>
        </p:txBody>
      </p:sp>
      <p:sp>
        <p:nvSpPr>
          <p:cNvPr id="3087" name="Rectangle 151"/>
          <p:cNvSpPr>
            <a:spLocks noChangeArrowheads="1"/>
          </p:cNvSpPr>
          <p:nvPr/>
        </p:nvSpPr>
        <p:spPr bwMode="auto">
          <a:xfrm>
            <a:off x="1143000" y="3352800"/>
            <a:ext cx="256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  <a:cs typeface="Times New Roman" pitchFamily="18" charset="0"/>
              </a:rPr>
              <a:t>To find the first derivative,</a:t>
            </a:r>
            <a:endParaRPr lang="en-US" altLang="ko-KR" sz="1600">
              <a:ea typeface="굴림" charset="-127"/>
            </a:endParaRPr>
          </a:p>
          <a:p>
            <a:pPr algn="l" eaLnBrk="0" hangingPunct="0"/>
            <a:endParaRPr lang="en-US" altLang="ko-KR" sz="2400">
              <a:latin typeface="Times New Roman" pitchFamily="18" charset="0"/>
              <a:ea typeface="굴림" charset="-127"/>
            </a:endParaRPr>
          </a:p>
        </p:txBody>
      </p:sp>
      <p:sp>
        <p:nvSpPr>
          <p:cNvPr id="3088" name="Rectangle 152"/>
          <p:cNvSpPr>
            <a:spLocks noChangeArrowheads="1"/>
          </p:cNvSpPr>
          <p:nvPr/>
        </p:nvSpPr>
        <p:spPr bwMode="auto">
          <a:xfrm>
            <a:off x="1066800" y="4724400"/>
            <a:ext cx="3789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600" dirty="0">
                <a:ea typeface="굴림" charset="-127"/>
                <a:cs typeface="Times New Roman" pitchFamily="18" charset="0"/>
              </a:rPr>
              <a:t>Similarly other derivatives can be found.</a:t>
            </a:r>
            <a:endParaRPr lang="en-US" altLang="ko-KR" sz="16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1662" cy="1143000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Direct </a:t>
            </a:r>
            <a:r>
              <a:rPr lang="en-US" altLang="ko-KR" sz="4000" dirty="0">
                <a:ea typeface="굴림" charset="-127"/>
              </a:rPr>
              <a:t>Fit Polynomials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914400" y="1981200"/>
            <a:ext cx="7315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>
                <a:ea typeface="굴림" charset="-127"/>
              </a:rPr>
              <a:t>The upward velocity of a rocket is given as a function of time in Table 1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914400" y="2743200"/>
            <a:ext cx="7239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>
                <a:ea typeface="굴림" charset="-127"/>
              </a:rPr>
              <a:t>Using the third order polynomial interpolant for velocity, find the acceleration of the rocket at t=16s.</a:t>
            </a:r>
          </a:p>
        </p:txBody>
      </p:sp>
      <p:graphicFrame>
        <p:nvGraphicFramePr>
          <p:cNvPr id="20488" name="Group 8"/>
          <p:cNvGraphicFramePr>
            <a:graphicFrameLocks noGrp="1"/>
          </p:cNvGraphicFramePr>
          <p:nvPr/>
        </p:nvGraphicFramePr>
        <p:xfrm>
          <a:off x="3124200" y="3657600"/>
          <a:ext cx="2590800" cy="2323785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v(t)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m/s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227.04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362.78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517.35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22.5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602.97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901.67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0517" name="Rectangle 104"/>
          <p:cNvSpPr>
            <a:spLocks noChangeArrowheads="1"/>
          </p:cNvSpPr>
          <p:nvPr/>
        </p:nvSpPr>
        <p:spPr bwMode="auto">
          <a:xfrm>
            <a:off x="2514600" y="6097588"/>
            <a:ext cx="4092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b="1">
                <a:latin typeface="Times New Roman" pitchFamily="18" charset="0"/>
                <a:ea typeface="굴림" charset="-127"/>
                <a:cs typeface="Times New Roman" pitchFamily="18" charset="0"/>
              </a:rPr>
              <a:t>Table 2: Velocity as a function of time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80"/>
          <p:cNvSpPr>
            <a:spLocks noChangeArrowheads="1"/>
          </p:cNvSpPr>
          <p:nvPr/>
        </p:nvSpPr>
        <p:spPr bwMode="auto">
          <a:xfrm>
            <a:off x="0" y="3146153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ko-KR" altLang="ko-KR"/>
          </a:p>
        </p:txBody>
      </p:sp>
      <p:sp>
        <p:nvSpPr>
          <p:cNvPr id="4107" name="Rectangle 183"/>
          <p:cNvSpPr>
            <a:spLocks noChangeArrowheads="1"/>
          </p:cNvSpPr>
          <p:nvPr/>
        </p:nvSpPr>
        <p:spPr bwMode="auto">
          <a:xfrm>
            <a:off x="0" y="3146153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ko-KR" altLang="ko-KR"/>
          </a:p>
        </p:txBody>
      </p:sp>
      <p:sp>
        <p:nvSpPr>
          <p:cNvPr id="4108" name="Rectangle 187"/>
          <p:cNvSpPr>
            <a:spLocks noChangeArrowheads="1"/>
          </p:cNvSpPr>
          <p:nvPr/>
        </p:nvSpPr>
        <p:spPr bwMode="auto">
          <a:xfrm>
            <a:off x="0" y="3122340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ko-KR" altLang="ko-KR"/>
          </a:p>
        </p:txBody>
      </p:sp>
      <p:sp>
        <p:nvSpPr>
          <p:cNvPr id="4109" name="Rectangle 189"/>
          <p:cNvSpPr>
            <a:spLocks noChangeArrowheads="1"/>
          </p:cNvSpPr>
          <p:nvPr/>
        </p:nvSpPr>
        <p:spPr bwMode="auto">
          <a:xfrm>
            <a:off x="0" y="3127103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ko-KR" altLang="ko-KR"/>
          </a:p>
        </p:txBody>
      </p:sp>
      <p:sp>
        <p:nvSpPr>
          <p:cNvPr id="4110" name="Rectangle 191"/>
          <p:cNvSpPr>
            <a:spLocks noChangeArrowheads="1"/>
          </p:cNvSpPr>
          <p:nvPr/>
        </p:nvSpPr>
        <p:spPr bwMode="auto">
          <a:xfrm>
            <a:off x="0" y="3127103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ko-KR" altLang="ko-KR"/>
          </a:p>
        </p:txBody>
      </p:sp>
      <p:sp>
        <p:nvSpPr>
          <p:cNvPr id="4111" name="Rectangle 193"/>
          <p:cNvSpPr>
            <a:spLocks noChangeArrowheads="1"/>
          </p:cNvSpPr>
          <p:nvPr/>
        </p:nvSpPr>
        <p:spPr bwMode="auto">
          <a:xfrm>
            <a:off x="0" y="3122340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ko-KR" altLang="ko-KR"/>
          </a:p>
        </p:txBody>
      </p:sp>
      <p:sp>
        <p:nvSpPr>
          <p:cNvPr id="4112" name="Rectangle 230"/>
          <p:cNvSpPr>
            <a:spLocks noChangeArrowheads="1"/>
          </p:cNvSpPr>
          <p:nvPr/>
        </p:nvSpPr>
        <p:spPr bwMode="auto">
          <a:xfrm>
            <a:off x="365125" y="1095882"/>
            <a:ext cx="58996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tabLst>
                <a:tab pos="228600" algn="l"/>
              </a:tabLst>
            </a:pPr>
            <a:r>
              <a:rPr lang="en-US" altLang="ko-KR" sz="1600" dirty="0">
                <a:ea typeface="Times New Roman" pitchFamily="18" charset="0"/>
                <a:cs typeface="Tahoma" pitchFamily="34" charset="0"/>
              </a:rPr>
              <a:t>For the third order polynomial (also called cubic interpolation), </a:t>
            </a:r>
            <a:endParaRPr lang="en-US" altLang="ko-KR" sz="1600" dirty="0" smtClean="0">
              <a:ea typeface="Times New Roman" pitchFamily="18" charset="0"/>
              <a:cs typeface="Tahoma" pitchFamily="34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altLang="ko-KR" sz="1600" dirty="0" smtClean="0">
                <a:ea typeface="Times New Roman" pitchFamily="18" charset="0"/>
                <a:cs typeface="Tahoma" pitchFamily="34" charset="0"/>
              </a:rPr>
              <a:t>we </a:t>
            </a:r>
            <a:r>
              <a:rPr lang="en-US" altLang="ko-KR" sz="1600" dirty="0">
                <a:ea typeface="Times New Roman" pitchFamily="18" charset="0"/>
                <a:cs typeface="Tahoma" pitchFamily="34" charset="0"/>
              </a:rPr>
              <a:t>choose the velocity given by</a:t>
            </a:r>
            <a:endParaRPr lang="en-US" altLang="ko-KR" sz="1600" dirty="0">
              <a:latin typeface="Times New Roman" pitchFamily="18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4113" name="Rectangle 2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4098" name="Object 231"/>
          <p:cNvGraphicFramePr>
            <a:graphicFrameLocks noChangeAspect="1"/>
          </p:cNvGraphicFramePr>
          <p:nvPr/>
        </p:nvGraphicFramePr>
        <p:xfrm>
          <a:off x="2133600" y="1981200"/>
          <a:ext cx="3200400" cy="457200"/>
        </p:xfrm>
        <a:graphic>
          <a:graphicData uri="http://schemas.openxmlformats.org/presentationml/2006/ole">
            <p:oleObj spid="_x0000_s645122" name="Equation" r:id="rId3" imgW="1676400" imgH="241300" progId="Equation.3">
              <p:embed/>
            </p:oleObj>
          </a:graphicData>
        </a:graphic>
      </p:graphicFrame>
      <p:sp>
        <p:nvSpPr>
          <p:cNvPr id="4114" name="Rectangle 69"/>
          <p:cNvSpPr>
            <a:spLocks noChangeArrowheads="1"/>
          </p:cNvSpPr>
          <p:nvPr/>
        </p:nvSpPr>
        <p:spPr bwMode="auto">
          <a:xfrm>
            <a:off x="381000" y="26670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ea typeface="굴림" charset="-127"/>
              </a:rPr>
              <a:t>Since we want to find the velocity at t=16, and we are using third order polynomial, </a:t>
            </a:r>
            <a:endParaRPr lang="en-US" altLang="ko-KR" sz="1600" dirty="0" smtClean="0">
              <a:ea typeface="굴림" charset="-127"/>
            </a:endParaRPr>
          </a:p>
          <a:p>
            <a:pPr algn="l"/>
            <a:r>
              <a:rPr lang="en-US" altLang="ko-KR" sz="1600" dirty="0" smtClean="0">
                <a:ea typeface="굴림" charset="-127"/>
              </a:rPr>
              <a:t>we </a:t>
            </a:r>
            <a:r>
              <a:rPr lang="en-US" altLang="ko-KR" sz="1600" dirty="0">
                <a:ea typeface="굴림" charset="-127"/>
              </a:rPr>
              <a:t>need to choose the four points closest to t=16 and that also bracket  </a:t>
            </a:r>
            <a:endParaRPr lang="en-US" altLang="ko-KR" sz="1600" dirty="0" smtClean="0">
              <a:ea typeface="굴림" charset="-127"/>
            </a:endParaRPr>
          </a:p>
          <a:p>
            <a:pPr algn="l"/>
            <a:r>
              <a:rPr lang="en-US" altLang="ko-KR" sz="1600" dirty="0" smtClean="0">
                <a:ea typeface="굴림" charset="-127"/>
              </a:rPr>
              <a:t>t=16 </a:t>
            </a:r>
            <a:r>
              <a:rPr lang="en-US" altLang="ko-KR" sz="1600" dirty="0">
                <a:ea typeface="굴림" charset="-127"/>
              </a:rPr>
              <a:t>to evaluate it.  </a:t>
            </a:r>
          </a:p>
        </p:txBody>
      </p:sp>
      <p:sp>
        <p:nvSpPr>
          <p:cNvPr id="4115" name="Rectangle 258"/>
          <p:cNvSpPr>
            <a:spLocks noChangeArrowheads="1"/>
          </p:cNvSpPr>
          <p:nvPr/>
        </p:nvSpPr>
        <p:spPr bwMode="auto">
          <a:xfrm>
            <a:off x="533400" y="3657600"/>
            <a:ext cx="5005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Times New Roman" pitchFamily="18" charset="0"/>
                <a:cs typeface="Tahoma" pitchFamily="34" charset="0"/>
              </a:rPr>
              <a:t>The four points are t</a:t>
            </a:r>
            <a:r>
              <a:rPr lang="en-US" altLang="ko-KR" sz="1600" baseline="-30000">
                <a:ea typeface="Times New Roman" pitchFamily="18" charset="0"/>
                <a:cs typeface="Tahoma" pitchFamily="34" charset="0"/>
              </a:rPr>
              <a:t>0</a:t>
            </a:r>
            <a:r>
              <a:rPr lang="en-US" altLang="ko-KR" sz="1600">
                <a:ea typeface="Times New Roman" pitchFamily="18" charset="0"/>
                <a:cs typeface="Tahoma" pitchFamily="34" charset="0"/>
              </a:rPr>
              <a:t>=10, t</a:t>
            </a:r>
            <a:r>
              <a:rPr lang="en-US" altLang="ko-KR" sz="1600" baseline="-30000">
                <a:ea typeface="Times New Roman" pitchFamily="18" charset="0"/>
                <a:cs typeface="Tahoma" pitchFamily="34" charset="0"/>
              </a:rPr>
              <a:t>1</a:t>
            </a:r>
            <a:r>
              <a:rPr lang="en-US" altLang="ko-KR" sz="1600">
                <a:ea typeface="Times New Roman" pitchFamily="18" charset="0"/>
                <a:cs typeface="Tahoma" pitchFamily="34" charset="0"/>
              </a:rPr>
              <a:t>=15, t</a:t>
            </a:r>
            <a:r>
              <a:rPr lang="en-US" altLang="ko-KR" sz="1600" baseline="-30000">
                <a:ea typeface="Times New Roman" pitchFamily="18" charset="0"/>
                <a:cs typeface="Tahoma" pitchFamily="34" charset="0"/>
              </a:rPr>
              <a:t>2</a:t>
            </a:r>
            <a:r>
              <a:rPr lang="en-US" altLang="ko-KR" sz="1600">
                <a:ea typeface="Times New Roman" pitchFamily="18" charset="0"/>
                <a:cs typeface="Tahoma" pitchFamily="34" charset="0"/>
              </a:rPr>
              <a:t>=20 and t</a:t>
            </a:r>
            <a:r>
              <a:rPr lang="en-US" altLang="ko-KR" sz="1600" baseline="-30000">
                <a:ea typeface="Times New Roman" pitchFamily="18" charset="0"/>
                <a:cs typeface="Tahoma" pitchFamily="34" charset="0"/>
              </a:rPr>
              <a:t>3</a:t>
            </a:r>
            <a:r>
              <a:rPr lang="en-US" altLang="ko-KR" sz="1600">
                <a:ea typeface="Times New Roman" pitchFamily="18" charset="0"/>
                <a:cs typeface="Tahoma" pitchFamily="34" charset="0"/>
              </a:rPr>
              <a:t>=22.5.</a:t>
            </a:r>
            <a:endParaRPr lang="en-US" altLang="ko-KR" sz="1600">
              <a:latin typeface="Times New Roman" pitchFamily="18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4116" name="Rectangle 2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4117" name="Rectangle 2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4118" name="Rectangle 2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4119" name="Rectangle 2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4099" name="Object 259"/>
          <p:cNvGraphicFramePr>
            <a:graphicFrameLocks noChangeAspect="1"/>
          </p:cNvGraphicFramePr>
          <p:nvPr/>
        </p:nvGraphicFramePr>
        <p:xfrm>
          <a:off x="1752600" y="4191000"/>
          <a:ext cx="2397125" cy="381000"/>
        </p:xfrm>
        <a:graphic>
          <a:graphicData uri="http://schemas.openxmlformats.org/presentationml/2006/ole">
            <p:oleObj spid="_x0000_s645123" name="Equation" r:id="rId4" imgW="1435100" imgH="228600" progId="Equation.3">
              <p:embed/>
            </p:oleObj>
          </a:graphicData>
        </a:graphic>
      </p:graphicFrame>
      <p:graphicFrame>
        <p:nvGraphicFramePr>
          <p:cNvPr id="4100" name="Object 261"/>
          <p:cNvGraphicFramePr>
            <a:graphicFrameLocks noChangeAspect="1"/>
          </p:cNvGraphicFramePr>
          <p:nvPr/>
        </p:nvGraphicFramePr>
        <p:xfrm>
          <a:off x="1752600" y="4724400"/>
          <a:ext cx="2438400" cy="381000"/>
        </p:xfrm>
        <a:graphic>
          <a:graphicData uri="http://schemas.openxmlformats.org/presentationml/2006/ole">
            <p:oleObj spid="_x0000_s645124" name="Equation" r:id="rId5" imgW="1383699" imgH="215806" progId="Equation.3">
              <p:embed/>
            </p:oleObj>
          </a:graphicData>
        </a:graphic>
      </p:graphicFrame>
      <p:graphicFrame>
        <p:nvGraphicFramePr>
          <p:cNvPr id="4101" name="Object 263"/>
          <p:cNvGraphicFramePr>
            <a:graphicFrameLocks noChangeAspect="1"/>
          </p:cNvGraphicFramePr>
          <p:nvPr/>
        </p:nvGraphicFramePr>
        <p:xfrm>
          <a:off x="1752600" y="5257800"/>
          <a:ext cx="2438400" cy="381000"/>
        </p:xfrm>
        <a:graphic>
          <a:graphicData uri="http://schemas.openxmlformats.org/presentationml/2006/ole">
            <p:oleObj spid="_x0000_s645125" name="Equation" r:id="rId6" imgW="1434477" imgH="215806" progId="Equation.3">
              <p:embed/>
            </p:oleObj>
          </a:graphicData>
        </a:graphic>
      </p:graphicFrame>
      <p:graphicFrame>
        <p:nvGraphicFramePr>
          <p:cNvPr id="4102" name="Object 265"/>
          <p:cNvGraphicFramePr>
            <a:graphicFrameLocks noChangeAspect="1"/>
          </p:cNvGraphicFramePr>
          <p:nvPr/>
        </p:nvGraphicFramePr>
        <p:xfrm>
          <a:off x="1752600" y="5715000"/>
          <a:ext cx="2438400" cy="381000"/>
        </p:xfrm>
        <a:graphic>
          <a:graphicData uri="http://schemas.openxmlformats.org/presentationml/2006/ole">
            <p:oleObj spid="_x0000_s645126" name="Equation" r:id="rId7" imgW="15367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111"/>
          <p:cNvSpPr>
            <a:spLocks noChangeArrowheads="1"/>
          </p:cNvSpPr>
          <p:nvPr/>
        </p:nvSpPr>
        <p:spPr bwMode="auto">
          <a:xfrm>
            <a:off x="990600" y="4648200"/>
            <a:ext cx="711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b="1">
                <a:ea typeface="굴림" charset="-127"/>
              </a:rPr>
              <a:t>Figure 1: Graph of upward velocity of the rocket vs. time</a:t>
            </a:r>
          </a:p>
          <a:p>
            <a:pPr algn="l" eaLnBrk="0" hangingPunct="0"/>
            <a:endParaRPr lang="en-US" altLang="ko-KR">
              <a:ea typeface="굴림" charset="-127"/>
            </a:endParaRPr>
          </a:p>
        </p:txBody>
      </p:sp>
      <p:sp>
        <p:nvSpPr>
          <p:cNvPr id="5127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5122" name="Object 112"/>
          <p:cNvGraphicFramePr>
            <a:graphicFrameLocks noChangeAspect="1"/>
          </p:cNvGraphicFramePr>
          <p:nvPr/>
        </p:nvGraphicFramePr>
        <p:xfrm>
          <a:off x="1219200" y="609600"/>
          <a:ext cx="6553200" cy="4014788"/>
        </p:xfrm>
        <a:graphic>
          <a:graphicData uri="http://schemas.openxmlformats.org/presentationml/2006/ole">
            <p:oleObj spid="_x0000_s646146" name="Chart" r:id="rId3" imgW="3638550" imgH="2305050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31"/>
          <p:cNvSpPr>
            <a:spLocks noChangeArrowheads="1"/>
          </p:cNvSpPr>
          <p:nvPr/>
        </p:nvSpPr>
        <p:spPr bwMode="auto">
          <a:xfrm>
            <a:off x="990600" y="2057400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such that</a:t>
            </a:r>
          </a:p>
        </p:txBody>
      </p:sp>
      <p:sp>
        <p:nvSpPr>
          <p:cNvPr id="6154" name="Rectangle 3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155" name="Rectangle 3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156" name="Rectangle 3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157" name="Rectangle 3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158" name="Rectangle 40"/>
          <p:cNvSpPr>
            <a:spLocks noChangeArrowheads="1"/>
          </p:cNvSpPr>
          <p:nvPr/>
        </p:nvSpPr>
        <p:spPr bwMode="auto">
          <a:xfrm>
            <a:off x="762000" y="5043488"/>
            <a:ext cx="556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600" dirty="0">
                <a:ea typeface="굴림" charset="-127"/>
              </a:rPr>
              <a:t>Writing the four equations in matrix form, we have</a:t>
            </a:r>
          </a:p>
        </p:txBody>
      </p:sp>
      <p:sp>
        <p:nvSpPr>
          <p:cNvPr id="6159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16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161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162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752600" y="2590800"/>
            <a:ext cx="6553200" cy="1981200"/>
            <a:chOff x="0" y="2362200"/>
            <a:chExt cx="5791200" cy="1752600"/>
          </a:xfrm>
        </p:grpSpPr>
        <p:graphicFrame>
          <p:nvGraphicFramePr>
            <p:cNvPr id="6146" name="Object 41"/>
            <p:cNvGraphicFramePr>
              <a:graphicFrameLocks noChangeAspect="1"/>
            </p:cNvGraphicFramePr>
            <p:nvPr/>
          </p:nvGraphicFramePr>
          <p:xfrm>
            <a:off x="0" y="2362200"/>
            <a:ext cx="4303889" cy="381000"/>
          </p:xfrm>
          <a:graphic>
            <a:graphicData uri="http://schemas.openxmlformats.org/presentationml/2006/ole">
              <p:oleObj spid="_x0000_s647170" name="Equation" r:id="rId3" imgW="2908300" imgH="254000" progId="Equation.3">
                <p:embed/>
              </p:oleObj>
            </a:graphicData>
          </a:graphic>
        </p:graphicFrame>
        <p:graphicFrame>
          <p:nvGraphicFramePr>
            <p:cNvPr id="6147" name="Object 43"/>
            <p:cNvGraphicFramePr>
              <a:graphicFrameLocks noChangeAspect="1"/>
            </p:cNvGraphicFramePr>
            <p:nvPr/>
          </p:nvGraphicFramePr>
          <p:xfrm>
            <a:off x="0" y="2819400"/>
            <a:ext cx="4191000" cy="381000"/>
          </p:xfrm>
          <a:graphic>
            <a:graphicData uri="http://schemas.openxmlformats.org/presentationml/2006/ole">
              <p:oleObj spid="_x0000_s647171" name="Equation" r:id="rId4" imgW="2832100" imgH="254000" progId="Equation.3">
                <p:embed/>
              </p:oleObj>
            </a:graphicData>
          </a:graphic>
        </p:graphicFrame>
        <p:graphicFrame>
          <p:nvGraphicFramePr>
            <p:cNvPr id="6148" name="Object 45"/>
            <p:cNvGraphicFramePr>
              <a:graphicFrameLocks noChangeAspect="1"/>
            </p:cNvGraphicFramePr>
            <p:nvPr/>
          </p:nvGraphicFramePr>
          <p:xfrm>
            <a:off x="0" y="3276600"/>
            <a:ext cx="4303889" cy="381000"/>
          </p:xfrm>
          <a:graphic>
            <a:graphicData uri="http://schemas.openxmlformats.org/presentationml/2006/ole">
              <p:oleObj spid="_x0000_s647172" name="Equation" r:id="rId5" imgW="2908300" imgH="254000" progId="Equation.3">
                <p:embed/>
              </p:oleObj>
            </a:graphicData>
          </a:graphic>
        </p:graphicFrame>
        <p:graphicFrame>
          <p:nvGraphicFramePr>
            <p:cNvPr id="6149" name="Object 47"/>
            <p:cNvGraphicFramePr>
              <a:graphicFrameLocks noChangeAspect="1"/>
            </p:cNvGraphicFramePr>
            <p:nvPr/>
          </p:nvGraphicFramePr>
          <p:xfrm>
            <a:off x="0" y="3733800"/>
            <a:ext cx="5791200" cy="381000"/>
          </p:xfrm>
          <a:graphic>
            <a:graphicData uri="http://schemas.openxmlformats.org/presentationml/2006/ole">
              <p:oleObj spid="_x0000_s647173" name="Equation" r:id="rId6" imgW="3365500" imgH="254000" progId="Equation.3">
                <p:embed/>
              </p:oleObj>
            </a:graphicData>
          </a:graphic>
        </p:graphicFrame>
      </p:grpSp>
      <p:sp>
        <p:nvSpPr>
          <p:cNvPr id="616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5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7179" name="Rectangle 26"/>
          <p:cNvSpPr>
            <a:spLocks noChangeArrowheads="1"/>
          </p:cNvSpPr>
          <p:nvPr/>
        </p:nvSpPr>
        <p:spPr bwMode="auto">
          <a:xfrm>
            <a:off x="1143000" y="2971800"/>
            <a:ext cx="3656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Solving the above four equations gives</a:t>
            </a:r>
          </a:p>
        </p:txBody>
      </p:sp>
      <p:sp>
        <p:nvSpPr>
          <p:cNvPr id="7180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7181" name="Rectangle 3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7182" name="Rectangle 3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7183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7170" name="Object 35"/>
          <p:cNvGraphicFramePr>
            <a:graphicFrameLocks noChangeAspect="1"/>
          </p:cNvGraphicFramePr>
          <p:nvPr/>
        </p:nvGraphicFramePr>
        <p:xfrm>
          <a:off x="1219200" y="1066800"/>
          <a:ext cx="4643438" cy="1635125"/>
        </p:xfrm>
        <a:graphic>
          <a:graphicData uri="http://schemas.openxmlformats.org/presentationml/2006/ole">
            <p:oleObj spid="_x0000_s648194" name="Equation" r:id="rId3" imgW="2679700" imgH="939800" progId="Equation.3">
              <p:embed/>
            </p:oleObj>
          </a:graphicData>
        </a:graphic>
      </p:graphicFrame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718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718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718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0" y="3429000"/>
            <a:ext cx="1835150" cy="1752600"/>
            <a:chOff x="-1" y="4267199"/>
            <a:chExt cx="1834451" cy="1676401"/>
          </a:xfrm>
        </p:grpSpPr>
        <p:graphicFrame>
          <p:nvGraphicFramePr>
            <p:cNvPr id="7171" name="Object 36"/>
            <p:cNvGraphicFramePr>
              <a:graphicFrameLocks noChangeAspect="1"/>
            </p:cNvGraphicFramePr>
            <p:nvPr/>
          </p:nvGraphicFramePr>
          <p:xfrm>
            <a:off x="-1" y="4267199"/>
            <a:ext cx="1412879" cy="381001"/>
          </p:xfrm>
          <a:graphic>
            <a:graphicData uri="http://schemas.openxmlformats.org/presentationml/2006/ole">
              <p:oleObj spid="_x0000_s648195" name="Equation" r:id="rId4" imgW="850900" imgH="228600" progId="Equation.3">
                <p:embed/>
              </p:oleObj>
            </a:graphicData>
          </a:graphic>
        </p:graphicFrame>
        <p:graphicFrame>
          <p:nvGraphicFramePr>
            <p:cNvPr id="7172" name="Object 38"/>
            <p:cNvGraphicFramePr>
              <a:graphicFrameLocks noChangeAspect="1"/>
            </p:cNvGraphicFramePr>
            <p:nvPr/>
          </p:nvGraphicFramePr>
          <p:xfrm>
            <a:off x="0" y="4724401"/>
            <a:ext cx="1447800" cy="381000"/>
          </p:xfrm>
          <a:graphic>
            <a:graphicData uri="http://schemas.openxmlformats.org/presentationml/2006/ole">
              <p:oleObj spid="_x0000_s648196" name="Equation" r:id="rId5" imgW="748975" imgH="215806" progId="Equation.3">
                <p:embed/>
              </p:oleObj>
            </a:graphicData>
          </a:graphic>
        </p:graphicFrame>
        <p:graphicFrame>
          <p:nvGraphicFramePr>
            <p:cNvPr id="7173" name="Object 40"/>
            <p:cNvGraphicFramePr>
              <a:graphicFrameLocks noChangeAspect="1"/>
            </p:cNvGraphicFramePr>
            <p:nvPr/>
          </p:nvGraphicFramePr>
          <p:xfrm>
            <a:off x="-1" y="5181600"/>
            <a:ext cx="1447801" cy="357380"/>
          </p:xfrm>
          <a:graphic>
            <a:graphicData uri="http://schemas.openxmlformats.org/presentationml/2006/ole">
              <p:oleObj spid="_x0000_s648197" name="Equation" r:id="rId6" imgW="837836" imgH="215806" progId="Equation.3">
                <p:embed/>
              </p:oleObj>
            </a:graphicData>
          </a:graphic>
        </p:graphicFrame>
        <p:graphicFrame>
          <p:nvGraphicFramePr>
            <p:cNvPr id="7174" name="Object 42"/>
            <p:cNvGraphicFramePr>
              <a:graphicFrameLocks noChangeAspect="1"/>
            </p:cNvGraphicFramePr>
            <p:nvPr/>
          </p:nvGraphicFramePr>
          <p:xfrm>
            <a:off x="0" y="5562599"/>
            <a:ext cx="1834450" cy="381001"/>
          </p:xfrm>
          <a:graphic>
            <a:graphicData uri="http://schemas.openxmlformats.org/presentationml/2006/ole">
              <p:oleObj spid="_x0000_s648198" name="Equation" r:id="rId7" imgW="99060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8205" name="Rectangle 16"/>
          <p:cNvSpPr>
            <a:spLocks noChangeArrowheads="1"/>
          </p:cNvSpPr>
          <p:nvPr/>
        </p:nvSpPr>
        <p:spPr bwMode="auto">
          <a:xfrm>
            <a:off x="304800" y="585859"/>
            <a:ext cx="7774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Hence</a:t>
            </a:r>
          </a:p>
        </p:txBody>
      </p:sp>
      <p:sp>
        <p:nvSpPr>
          <p:cNvPr id="8206" name="Rectangle 2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8207" name="Rectangle 23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8209" name="Rectangle 28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82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8194" name="Object 29"/>
          <p:cNvGraphicFramePr>
            <a:graphicFrameLocks noChangeAspect="1"/>
          </p:cNvGraphicFramePr>
          <p:nvPr/>
        </p:nvGraphicFramePr>
        <p:xfrm>
          <a:off x="1295400" y="990600"/>
          <a:ext cx="2739275" cy="400381"/>
        </p:xfrm>
        <a:graphic>
          <a:graphicData uri="http://schemas.openxmlformats.org/presentationml/2006/ole">
            <p:oleObj spid="_x0000_s649218" name="Equation" r:id="rId3" imgW="1625600" imgH="241300" progId="Equation.3">
              <p:embed/>
            </p:oleObj>
          </a:graphicData>
        </a:graphic>
      </p:graphicFrame>
      <p:sp>
        <p:nvSpPr>
          <p:cNvPr id="821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8195" name="Object 31"/>
          <p:cNvGraphicFramePr>
            <a:graphicFrameLocks noChangeAspect="1"/>
          </p:cNvGraphicFramePr>
          <p:nvPr/>
        </p:nvGraphicFramePr>
        <p:xfrm>
          <a:off x="1468438" y="1447800"/>
          <a:ext cx="6164262" cy="406400"/>
        </p:xfrm>
        <a:graphic>
          <a:graphicData uri="http://schemas.openxmlformats.org/presentationml/2006/ole">
            <p:oleObj spid="_x0000_s649219" name="수식" r:id="rId4" imgW="4051080" imgH="228600" progId="Equation.3">
              <p:embed/>
            </p:oleObj>
          </a:graphicData>
        </a:graphic>
      </p:graphicFrame>
      <p:sp>
        <p:nvSpPr>
          <p:cNvPr id="8212" name="Rectangle 21"/>
          <p:cNvSpPr>
            <a:spLocks noChangeArrowheads="1"/>
          </p:cNvSpPr>
          <p:nvPr/>
        </p:nvSpPr>
        <p:spPr bwMode="auto">
          <a:xfrm>
            <a:off x="285750" y="1828801"/>
            <a:ext cx="36551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>
                <a:ea typeface="굴림" charset="-127"/>
              </a:rPr>
              <a:t>The acceleration at t=16 is given by,</a:t>
            </a:r>
          </a:p>
        </p:txBody>
      </p:sp>
      <p:sp>
        <p:nvSpPr>
          <p:cNvPr id="8213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8196" name="Object 33"/>
          <p:cNvGraphicFramePr>
            <a:graphicFrameLocks noChangeAspect="1"/>
          </p:cNvGraphicFramePr>
          <p:nvPr/>
        </p:nvGraphicFramePr>
        <p:xfrm>
          <a:off x="1143000" y="2286001"/>
          <a:ext cx="1921830" cy="697331"/>
        </p:xfrm>
        <a:graphic>
          <a:graphicData uri="http://schemas.openxmlformats.org/presentationml/2006/ole">
            <p:oleObj spid="_x0000_s649220" name="Equation" r:id="rId5" imgW="1079032" imgH="393529" progId="Equation.3">
              <p:embed/>
            </p:oleObj>
          </a:graphicData>
        </a:graphic>
      </p:graphicFrame>
      <p:sp>
        <p:nvSpPr>
          <p:cNvPr id="445476" name="Rectangle 36"/>
          <p:cNvSpPr>
            <a:spLocks noChangeArrowheads="1"/>
          </p:cNvSpPr>
          <p:nvPr/>
        </p:nvSpPr>
        <p:spPr bwMode="auto">
          <a:xfrm>
            <a:off x="304799" y="2795659"/>
            <a:ext cx="1601525" cy="3385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ko-KR" sz="1600" dirty="0">
                <a:ea typeface="굴림" charset="-127"/>
                <a:cs typeface="Times New Roman" pitchFamily="18" charset="0"/>
              </a:rPr>
              <a:t>Given that </a:t>
            </a:r>
            <a:endParaRPr lang="en-US" altLang="ko-KR" sz="1600" dirty="0">
              <a:ea typeface="굴림" charset="-127"/>
            </a:endParaRPr>
          </a:p>
        </p:txBody>
      </p:sp>
      <p:graphicFrame>
        <p:nvGraphicFramePr>
          <p:cNvPr id="8197" name="Object 35"/>
          <p:cNvGraphicFramePr>
            <a:graphicFrameLocks noChangeAspect="1"/>
          </p:cNvGraphicFramePr>
          <p:nvPr/>
        </p:nvGraphicFramePr>
        <p:xfrm>
          <a:off x="1447800" y="3200400"/>
          <a:ext cx="7056719" cy="400381"/>
        </p:xfrm>
        <a:graphic>
          <a:graphicData uri="http://schemas.openxmlformats.org/presentationml/2006/ole">
            <p:oleObj spid="_x0000_s649221" name="Equation" r:id="rId6" imgW="4025900" imgH="228600" progId="Equation.3">
              <p:embed/>
            </p:oleObj>
          </a:graphicData>
        </a:graphic>
      </p:graphicFrame>
      <p:sp>
        <p:nvSpPr>
          <p:cNvPr id="8215" name="Rectangle 37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,</a:t>
            </a:r>
            <a:endParaRPr lang="en-US" altLang="ko-KR" sz="2400">
              <a:latin typeface="Times New Roman" pitchFamily="18" charset="0"/>
              <a:ea typeface="굴림" charset="-127"/>
            </a:endParaRPr>
          </a:p>
        </p:txBody>
      </p:sp>
      <p:sp>
        <p:nvSpPr>
          <p:cNvPr id="8216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8198" name="Object 38"/>
          <p:cNvGraphicFramePr>
            <a:graphicFrameLocks noChangeAspect="1"/>
          </p:cNvGraphicFramePr>
          <p:nvPr/>
        </p:nvGraphicFramePr>
        <p:xfrm>
          <a:off x="1447799" y="3581400"/>
          <a:ext cx="1601525" cy="714013"/>
        </p:xfrm>
        <a:graphic>
          <a:graphicData uri="http://schemas.openxmlformats.org/presentationml/2006/ole">
            <p:oleObj spid="_x0000_s649222" name="Equation" r:id="rId7" imgW="876240" imgH="393480" progId="Equation.3">
              <p:embed/>
            </p:oleObj>
          </a:graphicData>
        </a:graphic>
      </p:graphicFrame>
      <p:sp>
        <p:nvSpPr>
          <p:cNvPr id="8217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8199" name="Object 40"/>
          <p:cNvGraphicFramePr>
            <a:graphicFrameLocks noChangeAspect="1"/>
          </p:cNvGraphicFramePr>
          <p:nvPr/>
        </p:nvGraphicFramePr>
        <p:xfrm>
          <a:off x="1447799" y="4267200"/>
          <a:ext cx="6324601" cy="690361"/>
        </p:xfrm>
        <a:graphic>
          <a:graphicData uri="http://schemas.openxmlformats.org/presentationml/2006/ole">
            <p:oleObj spid="_x0000_s649223" name="Equation" r:id="rId8" imgW="3581400" imgH="393700" progId="Equation.3">
              <p:embed/>
            </p:oleObj>
          </a:graphicData>
        </a:graphic>
      </p:graphicFrame>
      <p:sp>
        <p:nvSpPr>
          <p:cNvPr id="8218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8200" name="Object 42"/>
          <p:cNvGraphicFramePr>
            <a:graphicFrameLocks noChangeAspect="1"/>
          </p:cNvGraphicFramePr>
          <p:nvPr/>
        </p:nvGraphicFramePr>
        <p:xfrm>
          <a:off x="1752600" y="4876801"/>
          <a:ext cx="6396660" cy="457199"/>
        </p:xfrm>
        <a:graphic>
          <a:graphicData uri="http://schemas.openxmlformats.org/presentationml/2006/ole">
            <p:oleObj spid="_x0000_s649224" name="Equation" r:id="rId9" imgW="3213000" imgH="228600" progId="Equation.3">
              <p:embed/>
            </p:oleObj>
          </a:graphicData>
        </a:graphic>
      </p:graphicFrame>
      <p:graphicFrame>
        <p:nvGraphicFramePr>
          <p:cNvPr id="8220" name="Object 32"/>
          <p:cNvGraphicFramePr>
            <a:graphicFrameLocks noChangeAspect="1"/>
          </p:cNvGraphicFramePr>
          <p:nvPr/>
        </p:nvGraphicFramePr>
        <p:xfrm>
          <a:off x="304800" y="5715000"/>
          <a:ext cx="4648200" cy="396875"/>
        </p:xfrm>
        <a:graphic>
          <a:graphicData uri="http://schemas.openxmlformats.org/presentationml/2006/ole">
            <p:oleObj spid="_x0000_s649225" name="Equation" r:id="rId10" imgW="2794000" imgH="241300" progId="Equation.3">
              <p:embed/>
            </p:oleObj>
          </a:graphicData>
        </a:graphic>
      </p:graphicFrame>
      <p:graphicFrame>
        <p:nvGraphicFramePr>
          <p:cNvPr id="8221" name="Object 34"/>
          <p:cNvGraphicFramePr>
            <a:graphicFrameLocks noChangeAspect="1"/>
          </p:cNvGraphicFramePr>
          <p:nvPr/>
        </p:nvGraphicFramePr>
        <p:xfrm>
          <a:off x="914400" y="6248400"/>
          <a:ext cx="1600200" cy="336550"/>
        </p:xfrm>
        <a:graphic>
          <a:graphicData uri="http://schemas.openxmlformats.org/presentationml/2006/ole">
            <p:oleObj spid="_x0000_s649226" name="Equation" r:id="rId11" imgW="914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4800">
                <a:ea typeface="굴림" charset="-127"/>
              </a:rPr>
              <a:t>Lagrange Polynomial</a:t>
            </a:r>
          </a:p>
        </p:txBody>
      </p:sp>
      <p:graphicFrame>
        <p:nvGraphicFramePr>
          <p:cNvPr id="10242" name="Object 29"/>
          <p:cNvGraphicFramePr>
            <a:graphicFrameLocks noChangeAspect="1"/>
          </p:cNvGraphicFramePr>
          <p:nvPr/>
        </p:nvGraphicFramePr>
        <p:xfrm>
          <a:off x="2514600" y="2087562"/>
          <a:ext cx="1524000" cy="315913"/>
        </p:xfrm>
        <a:graphic>
          <a:graphicData uri="http://schemas.openxmlformats.org/presentationml/2006/ole">
            <p:oleObj spid="_x0000_s650242" name="Equation" r:id="rId3" imgW="1104900" imgH="228600" progId="Equation.3">
              <p:embed/>
            </p:oleObj>
          </a:graphicData>
        </a:graphic>
      </p:graphicFrame>
      <p:graphicFrame>
        <p:nvGraphicFramePr>
          <p:cNvPr id="10243" name="Object 28"/>
          <p:cNvGraphicFramePr>
            <a:graphicFrameLocks noChangeAspect="1"/>
          </p:cNvGraphicFramePr>
          <p:nvPr/>
        </p:nvGraphicFramePr>
        <p:xfrm>
          <a:off x="5410200" y="2087562"/>
          <a:ext cx="609600" cy="328613"/>
        </p:xfrm>
        <a:graphic>
          <a:graphicData uri="http://schemas.openxmlformats.org/presentationml/2006/ole">
            <p:oleObj spid="_x0000_s650243" name="Equation" r:id="rId4" imgW="482391" imgH="241195" progId="Equation.3">
              <p:embed/>
            </p:oleObj>
          </a:graphicData>
        </a:graphic>
      </p:graphicFrame>
      <p:sp>
        <p:nvSpPr>
          <p:cNvPr id="10258" name="Rectangle 30"/>
          <p:cNvSpPr>
            <a:spLocks noChangeArrowheads="1"/>
          </p:cNvSpPr>
          <p:nvPr/>
        </p:nvSpPr>
        <p:spPr bwMode="auto">
          <a:xfrm>
            <a:off x="457200" y="2057400"/>
            <a:ext cx="2143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600" dirty="0">
                <a:ea typeface="굴림" charset="-127"/>
                <a:cs typeface="Times New Roman" pitchFamily="18" charset="0"/>
              </a:rPr>
              <a:t>In this method, given</a:t>
            </a:r>
            <a:r>
              <a:rPr lang="en-US" altLang="ko-KR" sz="12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 sz="24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0259" name="Rectangle 31"/>
          <p:cNvSpPr>
            <a:spLocks noChangeArrowheads="1"/>
          </p:cNvSpPr>
          <p:nvPr/>
        </p:nvSpPr>
        <p:spPr bwMode="auto">
          <a:xfrm>
            <a:off x="3962400" y="2087562"/>
            <a:ext cx="1500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600" dirty="0">
                <a:ea typeface="굴림" charset="-127"/>
                <a:cs typeface="Times New Roman" pitchFamily="18" charset="0"/>
              </a:rPr>
              <a:t>, one can fit a</a:t>
            </a:r>
            <a:r>
              <a:rPr lang="en-US" altLang="ko-KR" sz="1800" dirty="0">
                <a:ea typeface="굴림" charset="-127"/>
                <a:cs typeface="Times New Roman" pitchFamily="18" charset="0"/>
              </a:rPr>
              <a:t> 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10260" name="Rectangle 32"/>
          <p:cNvSpPr>
            <a:spLocks noChangeArrowheads="1"/>
          </p:cNvSpPr>
          <p:nvPr/>
        </p:nvSpPr>
        <p:spPr bwMode="auto">
          <a:xfrm>
            <a:off x="5943600" y="2133600"/>
            <a:ext cx="278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600">
                <a:ea typeface="굴림" charset="-127"/>
                <a:cs typeface="Times New Roman" pitchFamily="18" charset="0"/>
              </a:rPr>
              <a:t>order Lagrangian polynomial</a:t>
            </a:r>
            <a:endParaRPr lang="en-US" altLang="ko-KR" sz="1600">
              <a:ea typeface="굴림" charset="-127"/>
            </a:endParaRPr>
          </a:p>
        </p:txBody>
      </p:sp>
      <p:sp>
        <p:nvSpPr>
          <p:cNvPr id="10261" name="Rectangle 33"/>
          <p:cNvSpPr>
            <a:spLocks noChangeArrowheads="1"/>
          </p:cNvSpPr>
          <p:nvPr/>
        </p:nvSpPr>
        <p:spPr bwMode="auto">
          <a:xfrm>
            <a:off x="457200" y="2316162"/>
            <a:ext cx="941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ea typeface="굴림" charset="-127"/>
              </a:rPr>
              <a:t>given by</a:t>
            </a:r>
          </a:p>
        </p:txBody>
      </p:sp>
      <p:sp>
        <p:nvSpPr>
          <p:cNvPr id="10262" name="Rectangle 35"/>
          <p:cNvSpPr>
            <a:spLocks noChangeArrowheads="1"/>
          </p:cNvSpPr>
          <p:nvPr/>
        </p:nvSpPr>
        <p:spPr bwMode="auto">
          <a:xfrm>
            <a:off x="-381000" y="324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0244" name="Object 34"/>
          <p:cNvGraphicFramePr>
            <a:graphicFrameLocks noChangeAspect="1"/>
          </p:cNvGraphicFramePr>
          <p:nvPr/>
        </p:nvGraphicFramePr>
        <p:xfrm>
          <a:off x="1219200" y="2620962"/>
          <a:ext cx="3429000" cy="736600"/>
        </p:xfrm>
        <a:graphic>
          <a:graphicData uri="http://schemas.openxmlformats.org/presentationml/2006/ole">
            <p:oleObj spid="_x0000_s650244" name="Equation" r:id="rId5" imgW="1358310" imgH="431613" progId="Equation.3">
              <p:embed/>
            </p:oleObj>
          </a:graphicData>
        </a:graphic>
      </p:graphicFrame>
      <p:sp>
        <p:nvSpPr>
          <p:cNvPr id="10263" name="Rectangle 49"/>
          <p:cNvSpPr>
            <a:spLocks noChangeArrowheads="1"/>
          </p:cNvSpPr>
          <p:nvPr/>
        </p:nvSpPr>
        <p:spPr bwMode="auto">
          <a:xfrm>
            <a:off x="609600" y="3306762"/>
            <a:ext cx="915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where ‘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sp>
        <p:nvSpPr>
          <p:cNvPr id="10264" name="Rectangle 51"/>
          <p:cNvSpPr>
            <a:spLocks noChangeArrowheads="1"/>
          </p:cNvSpPr>
          <p:nvPr/>
        </p:nvSpPr>
        <p:spPr bwMode="auto">
          <a:xfrm>
            <a:off x="-381000" y="338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0245" name="Object 50"/>
          <p:cNvGraphicFramePr>
            <a:graphicFrameLocks noChangeAspect="1"/>
          </p:cNvGraphicFramePr>
          <p:nvPr/>
        </p:nvGraphicFramePr>
        <p:xfrm>
          <a:off x="1371600" y="3459162"/>
          <a:ext cx="198438" cy="228600"/>
        </p:xfrm>
        <a:graphic>
          <a:graphicData uri="http://schemas.openxmlformats.org/presentationml/2006/ole">
            <p:oleObj spid="_x0000_s650245" name="Equation" r:id="rId6" imgW="126835" imgH="139518" progId="Equation.3">
              <p:embed/>
            </p:oleObj>
          </a:graphicData>
        </a:graphic>
      </p:graphicFrame>
      <p:sp>
        <p:nvSpPr>
          <p:cNvPr id="10265" name="Rectangle 52"/>
          <p:cNvSpPr>
            <a:spLocks noChangeArrowheads="1"/>
          </p:cNvSpPr>
          <p:nvPr/>
        </p:nvSpPr>
        <p:spPr bwMode="auto">
          <a:xfrm>
            <a:off x="1524000" y="3306762"/>
            <a:ext cx="525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’ in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sp>
        <p:nvSpPr>
          <p:cNvPr id="10266" name="Rectangle 54"/>
          <p:cNvSpPr>
            <a:spLocks noChangeArrowheads="1"/>
          </p:cNvSpPr>
          <p:nvPr/>
        </p:nvSpPr>
        <p:spPr bwMode="auto">
          <a:xfrm>
            <a:off x="-381000" y="33448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0246" name="Object 53"/>
          <p:cNvGraphicFramePr>
            <a:graphicFrameLocks noChangeAspect="1"/>
          </p:cNvGraphicFramePr>
          <p:nvPr/>
        </p:nvGraphicFramePr>
        <p:xfrm>
          <a:off x="1905000" y="3382962"/>
          <a:ext cx="609600" cy="365125"/>
        </p:xfrm>
        <a:graphic>
          <a:graphicData uri="http://schemas.openxmlformats.org/presentationml/2006/ole">
            <p:oleObj spid="_x0000_s650246" name="Equation" r:id="rId7" imgW="381000" imgH="228600" progId="Equation.3">
              <p:embed/>
            </p:oleObj>
          </a:graphicData>
        </a:graphic>
      </p:graphicFrame>
      <p:sp>
        <p:nvSpPr>
          <p:cNvPr id="10267" name="Rectangle 55"/>
          <p:cNvSpPr>
            <a:spLocks noChangeArrowheads="1"/>
          </p:cNvSpPr>
          <p:nvPr/>
        </p:nvSpPr>
        <p:spPr bwMode="auto">
          <a:xfrm>
            <a:off x="2514600" y="3382962"/>
            <a:ext cx="1504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stands for the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sp>
        <p:nvSpPr>
          <p:cNvPr id="10268" name="Rectangle 57"/>
          <p:cNvSpPr>
            <a:spLocks noChangeArrowheads="1"/>
          </p:cNvSpPr>
          <p:nvPr/>
        </p:nvSpPr>
        <p:spPr bwMode="auto">
          <a:xfrm>
            <a:off x="-381000" y="335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0247" name="Object 56"/>
          <p:cNvGraphicFramePr>
            <a:graphicFrameLocks noChangeAspect="1"/>
          </p:cNvGraphicFramePr>
          <p:nvPr/>
        </p:nvGraphicFramePr>
        <p:xfrm>
          <a:off x="3886200" y="3459162"/>
          <a:ext cx="304800" cy="304800"/>
        </p:xfrm>
        <a:graphic>
          <a:graphicData uri="http://schemas.openxmlformats.org/presentationml/2006/ole">
            <p:oleObj spid="_x0000_s650247" name="Equation" r:id="rId8" imgW="203024" imgH="203024" progId="Equation.3">
              <p:embed/>
            </p:oleObj>
          </a:graphicData>
        </a:graphic>
      </p:graphicFrame>
      <p:sp>
        <p:nvSpPr>
          <p:cNvPr id="10269" name="Rectangle 58"/>
          <p:cNvSpPr>
            <a:spLocks noChangeArrowheads="1"/>
          </p:cNvSpPr>
          <p:nvPr/>
        </p:nvSpPr>
        <p:spPr bwMode="auto">
          <a:xfrm>
            <a:off x="4186238" y="3459162"/>
            <a:ext cx="4576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order polynomial that approximates the function </a:t>
            </a:r>
          </a:p>
        </p:txBody>
      </p:sp>
      <p:sp>
        <p:nvSpPr>
          <p:cNvPr id="10270" name="Rectangle 60"/>
          <p:cNvSpPr>
            <a:spLocks noChangeArrowheads="1"/>
          </p:cNvSpPr>
          <p:nvPr/>
        </p:nvSpPr>
        <p:spPr bwMode="auto">
          <a:xfrm>
            <a:off x="-381000" y="335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0248" name="Object 59"/>
          <p:cNvGraphicFramePr>
            <a:graphicFrameLocks noChangeAspect="1"/>
          </p:cNvGraphicFramePr>
          <p:nvPr/>
        </p:nvGraphicFramePr>
        <p:xfrm>
          <a:off x="685800" y="3840162"/>
          <a:ext cx="838200" cy="288925"/>
        </p:xfrm>
        <a:graphic>
          <a:graphicData uri="http://schemas.openxmlformats.org/presentationml/2006/ole">
            <p:oleObj spid="_x0000_s650248" name="Equation" r:id="rId9" imgW="583947" imgH="203112" progId="Equation.3">
              <p:embed/>
            </p:oleObj>
          </a:graphicData>
        </a:graphic>
      </p:graphicFrame>
      <p:sp>
        <p:nvSpPr>
          <p:cNvPr id="10271" name="Rectangle 61"/>
          <p:cNvSpPr>
            <a:spLocks noChangeArrowheads="1"/>
          </p:cNvSpPr>
          <p:nvPr/>
        </p:nvSpPr>
        <p:spPr bwMode="auto">
          <a:xfrm>
            <a:off x="1524000" y="3763962"/>
            <a:ext cx="977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given at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sp>
        <p:nvSpPr>
          <p:cNvPr id="10272" name="Rectangle 63"/>
          <p:cNvSpPr>
            <a:spLocks noChangeArrowheads="1"/>
          </p:cNvSpPr>
          <p:nvPr/>
        </p:nvSpPr>
        <p:spPr bwMode="auto">
          <a:xfrm>
            <a:off x="-381000" y="335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0249" name="Object 62"/>
          <p:cNvGraphicFramePr>
            <a:graphicFrameLocks noChangeAspect="1"/>
          </p:cNvGraphicFramePr>
          <p:nvPr/>
        </p:nvGraphicFramePr>
        <p:xfrm>
          <a:off x="2438400" y="3840162"/>
          <a:ext cx="609600" cy="290513"/>
        </p:xfrm>
        <a:graphic>
          <a:graphicData uri="http://schemas.openxmlformats.org/presentationml/2006/ole">
            <p:oleObj spid="_x0000_s650249" name="Equation" r:id="rId10" imgW="418918" imgH="203112" progId="Equation.3">
              <p:embed/>
            </p:oleObj>
          </a:graphicData>
        </a:graphic>
      </p:graphicFrame>
      <p:sp>
        <p:nvSpPr>
          <p:cNvPr id="10273" name="Rectangle 64"/>
          <p:cNvSpPr>
            <a:spLocks noChangeArrowheads="1"/>
          </p:cNvSpPr>
          <p:nvPr/>
        </p:nvSpPr>
        <p:spPr bwMode="auto">
          <a:xfrm>
            <a:off x="3048000" y="3763962"/>
            <a:ext cx="1519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data points as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sp>
        <p:nvSpPr>
          <p:cNvPr id="10274" name="Rectangle 66"/>
          <p:cNvSpPr>
            <a:spLocks noChangeArrowheads="1"/>
          </p:cNvSpPr>
          <p:nvPr/>
        </p:nvSpPr>
        <p:spPr bwMode="auto">
          <a:xfrm>
            <a:off x="-381000" y="33448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0250" name="Object 65"/>
          <p:cNvGraphicFramePr>
            <a:graphicFrameLocks noChangeAspect="1"/>
          </p:cNvGraphicFramePr>
          <p:nvPr/>
        </p:nvGraphicFramePr>
        <p:xfrm>
          <a:off x="4495800" y="3840162"/>
          <a:ext cx="3124200" cy="296863"/>
        </p:xfrm>
        <a:graphic>
          <a:graphicData uri="http://schemas.openxmlformats.org/presentationml/2006/ole">
            <p:oleObj spid="_x0000_s650250" name="Equation" r:id="rId11" imgW="2413000" imgH="228600" progId="Equation.3">
              <p:embed/>
            </p:oleObj>
          </a:graphicData>
        </a:graphic>
      </p:graphicFrame>
      <p:sp>
        <p:nvSpPr>
          <p:cNvPr id="10275" name="Rectangle 67"/>
          <p:cNvSpPr>
            <a:spLocks noChangeArrowheads="1"/>
          </p:cNvSpPr>
          <p:nvPr/>
        </p:nvSpPr>
        <p:spPr bwMode="auto">
          <a:xfrm>
            <a:off x="7620000" y="3763962"/>
            <a:ext cx="717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, and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graphicFrame>
        <p:nvGraphicFramePr>
          <p:cNvPr id="10251" name="Object 68"/>
          <p:cNvGraphicFramePr>
            <a:graphicFrameLocks noChangeAspect="1"/>
          </p:cNvGraphicFramePr>
          <p:nvPr/>
        </p:nvGraphicFramePr>
        <p:xfrm>
          <a:off x="762000" y="4221162"/>
          <a:ext cx="2133600" cy="1016000"/>
        </p:xfrm>
        <a:graphic>
          <a:graphicData uri="http://schemas.openxmlformats.org/presentationml/2006/ole">
            <p:oleObj spid="_x0000_s650251" name="Equation" r:id="rId12" imgW="1180588" imgH="558558" progId="Equation.3">
              <p:embed/>
            </p:oleObj>
          </a:graphicData>
        </a:graphic>
      </p:graphicFrame>
      <p:sp>
        <p:nvSpPr>
          <p:cNvPr id="10276" name="Rectangle 71"/>
          <p:cNvSpPr>
            <a:spLocks noChangeArrowheads="1"/>
          </p:cNvSpPr>
          <p:nvPr/>
        </p:nvSpPr>
        <p:spPr bwMode="auto">
          <a:xfrm>
            <a:off x="-381000" y="33448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0252" name="Object 70"/>
          <p:cNvGraphicFramePr>
            <a:graphicFrameLocks noChangeAspect="1"/>
          </p:cNvGraphicFramePr>
          <p:nvPr/>
        </p:nvGraphicFramePr>
        <p:xfrm>
          <a:off x="762000" y="5287962"/>
          <a:ext cx="609600" cy="374650"/>
        </p:xfrm>
        <a:graphic>
          <a:graphicData uri="http://schemas.openxmlformats.org/presentationml/2006/ole">
            <p:oleObj spid="_x0000_s650252" name="Equation" r:id="rId13" imgW="368300" imgH="228600" progId="Equation.3">
              <p:embed/>
            </p:oleObj>
          </a:graphicData>
        </a:graphic>
      </p:graphicFrame>
      <p:sp>
        <p:nvSpPr>
          <p:cNvPr id="10277" name="Rectangle 72"/>
          <p:cNvSpPr>
            <a:spLocks noChangeArrowheads="1"/>
          </p:cNvSpPr>
          <p:nvPr/>
        </p:nvSpPr>
        <p:spPr bwMode="auto">
          <a:xfrm>
            <a:off x="1371600" y="5211762"/>
            <a:ext cx="444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a weighting function that includes a product of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graphicFrame>
        <p:nvGraphicFramePr>
          <p:cNvPr id="10253" name="Object 73"/>
          <p:cNvGraphicFramePr>
            <a:graphicFrameLocks noChangeAspect="1"/>
          </p:cNvGraphicFramePr>
          <p:nvPr/>
        </p:nvGraphicFramePr>
        <p:xfrm>
          <a:off x="5715000" y="5287962"/>
          <a:ext cx="685800" cy="327025"/>
        </p:xfrm>
        <a:graphic>
          <a:graphicData uri="http://schemas.openxmlformats.org/presentationml/2006/ole">
            <p:oleObj spid="_x0000_s650253" name="Equation" r:id="rId14" imgW="418918" imgH="203112" progId="Equation.3">
              <p:embed/>
            </p:oleObj>
          </a:graphicData>
        </a:graphic>
      </p:graphicFrame>
      <p:sp>
        <p:nvSpPr>
          <p:cNvPr id="10278" name="Rectangle 75"/>
          <p:cNvSpPr>
            <a:spLocks noChangeArrowheads="1"/>
          </p:cNvSpPr>
          <p:nvPr/>
        </p:nvSpPr>
        <p:spPr bwMode="auto">
          <a:xfrm>
            <a:off x="6400800" y="5211762"/>
            <a:ext cx="2024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terms with terms of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graphicFrame>
        <p:nvGraphicFramePr>
          <p:cNvPr id="10254" name="Object 76"/>
          <p:cNvGraphicFramePr>
            <a:graphicFrameLocks noChangeAspect="1"/>
          </p:cNvGraphicFramePr>
          <p:nvPr/>
        </p:nvGraphicFramePr>
        <p:xfrm>
          <a:off x="762000" y="5745162"/>
          <a:ext cx="609600" cy="349250"/>
        </p:xfrm>
        <a:graphic>
          <a:graphicData uri="http://schemas.openxmlformats.org/presentationml/2006/ole">
            <p:oleObj spid="_x0000_s650254" name="Equation" r:id="rId15" imgW="330057" imgH="190417" progId="Equation.3">
              <p:embed/>
            </p:oleObj>
          </a:graphicData>
        </a:graphic>
      </p:graphicFrame>
      <p:sp>
        <p:nvSpPr>
          <p:cNvPr id="10279" name="Rectangle 78"/>
          <p:cNvSpPr>
            <a:spLocks noChangeArrowheads="1"/>
          </p:cNvSpPr>
          <p:nvPr/>
        </p:nvSpPr>
        <p:spPr bwMode="auto">
          <a:xfrm>
            <a:off x="1371600" y="5668962"/>
            <a:ext cx="1006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omitted.</a:t>
            </a:r>
            <a:r>
              <a:rPr lang="en-US" altLang="ko-KR">
                <a:ea typeface="굴림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51"/>
          <p:cNvSpPr>
            <a:spLocks noChangeArrowheads="1"/>
          </p:cNvSpPr>
          <p:nvPr/>
        </p:nvSpPr>
        <p:spPr bwMode="auto">
          <a:xfrm>
            <a:off x="381000" y="609600"/>
            <a:ext cx="5021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 dirty="0">
                <a:ea typeface="굴림" charset="-127"/>
              </a:rPr>
              <a:t>Then to find the first derivative, one can differentiate</a:t>
            </a:r>
            <a:r>
              <a:rPr lang="en-US" altLang="ko-KR" dirty="0">
                <a:ea typeface="굴림" charset="-127"/>
              </a:rPr>
              <a:t> </a:t>
            </a:r>
          </a:p>
        </p:txBody>
      </p:sp>
      <p:graphicFrame>
        <p:nvGraphicFramePr>
          <p:cNvPr id="11266" name="Object 52"/>
          <p:cNvGraphicFramePr>
            <a:graphicFrameLocks noChangeAspect="1"/>
          </p:cNvGraphicFramePr>
          <p:nvPr/>
        </p:nvGraphicFramePr>
        <p:xfrm>
          <a:off x="5334000" y="685800"/>
          <a:ext cx="457200" cy="296863"/>
        </p:xfrm>
        <a:graphic>
          <a:graphicData uri="http://schemas.openxmlformats.org/presentationml/2006/ole">
            <p:oleObj spid="_x0000_s651266" name="Equation" r:id="rId3" imgW="355446" imgH="228501" progId="Equation.3">
              <p:embed/>
            </p:oleObj>
          </a:graphicData>
        </a:graphic>
      </p:graphicFrame>
      <p:sp>
        <p:nvSpPr>
          <p:cNvPr id="11272" name="Rectangle 54"/>
          <p:cNvSpPr>
            <a:spLocks noChangeArrowheads="1"/>
          </p:cNvSpPr>
          <p:nvPr/>
        </p:nvSpPr>
        <p:spPr bwMode="auto">
          <a:xfrm>
            <a:off x="381000" y="1143000"/>
            <a:ext cx="399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n-US" altLang="ko-KR" sz="1600">
                <a:ea typeface="굴림" charset="-127"/>
              </a:rPr>
              <a:t>for other derivatives.</a:t>
            </a:r>
          </a:p>
        </p:txBody>
      </p:sp>
      <p:sp>
        <p:nvSpPr>
          <p:cNvPr id="11273" name="Rectangle 56"/>
          <p:cNvSpPr>
            <a:spLocks noChangeArrowheads="1"/>
          </p:cNvSpPr>
          <p:nvPr/>
        </p:nvSpPr>
        <p:spPr bwMode="auto">
          <a:xfrm>
            <a:off x="838200" y="1752600"/>
            <a:ext cx="6419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For example, the second order Lagrange polynomial passing through </a:t>
            </a:r>
          </a:p>
        </p:txBody>
      </p:sp>
      <p:graphicFrame>
        <p:nvGraphicFramePr>
          <p:cNvPr id="11267" name="Object 57"/>
          <p:cNvGraphicFramePr>
            <a:graphicFrameLocks noChangeAspect="1"/>
          </p:cNvGraphicFramePr>
          <p:nvPr/>
        </p:nvGraphicFramePr>
        <p:xfrm>
          <a:off x="914400" y="2209800"/>
          <a:ext cx="1905000" cy="317500"/>
        </p:xfrm>
        <a:graphic>
          <a:graphicData uri="http://schemas.openxmlformats.org/presentationml/2006/ole">
            <p:oleObj spid="_x0000_s651267" name="Equation" r:id="rId4" imgW="1371600" imgH="228600" progId="Equation.3">
              <p:embed/>
            </p:oleObj>
          </a:graphicData>
        </a:graphic>
      </p:graphicFrame>
      <p:sp>
        <p:nvSpPr>
          <p:cNvPr id="11274" name="Rectangle 59"/>
          <p:cNvSpPr>
            <a:spLocks noChangeArrowheads="1"/>
          </p:cNvSpPr>
          <p:nvPr/>
        </p:nvSpPr>
        <p:spPr bwMode="auto">
          <a:xfrm>
            <a:off x="2819400" y="2209800"/>
            <a:ext cx="38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>
                <a:ea typeface="굴림" charset="-127"/>
              </a:rPr>
              <a:t>is </a:t>
            </a:r>
          </a:p>
        </p:txBody>
      </p:sp>
      <p:graphicFrame>
        <p:nvGraphicFramePr>
          <p:cNvPr id="11268" name="Object 60"/>
          <p:cNvGraphicFramePr>
            <a:graphicFrameLocks noChangeAspect="1"/>
          </p:cNvGraphicFramePr>
          <p:nvPr/>
        </p:nvGraphicFramePr>
        <p:xfrm>
          <a:off x="685800" y="2971800"/>
          <a:ext cx="6629400" cy="585788"/>
        </p:xfrm>
        <a:graphic>
          <a:graphicData uri="http://schemas.openxmlformats.org/presentationml/2006/ole">
            <p:oleObj spid="_x0000_s651268" name="Equation" r:id="rId5" imgW="4851400" imgH="431800" progId="Equation.3">
              <p:embed/>
            </p:oleObj>
          </a:graphicData>
        </a:graphic>
      </p:graphicFrame>
      <p:sp>
        <p:nvSpPr>
          <p:cNvPr id="11275" name="Rectangle 62"/>
          <p:cNvSpPr>
            <a:spLocks noChangeArrowheads="1"/>
          </p:cNvSpPr>
          <p:nvPr/>
        </p:nvSpPr>
        <p:spPr bwMode="auto">
          <a:xfrm>
            <a:off x="381000" y="3657600"/>
            <a:ext cx="3148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600" dirty="0">
                <a:ea typeface="굴림" charset="-127"/>
              </a:rPr>
              <a:t>Differentiating equation (2) gives</a:t>
            </a:r>
          </a:p>
        </p:txBody>
      </p:sp>
      <p:sp>
        <p:nvSpPr>
          <p:cNvPr id="11276" name="Rectangle 64"/>
          <p:cNvSpPr>
            <a:spLocks noChangeArrowheads="1"/>
          </p:cNvSpPr>
          <p:nvPr/>
        </p:nvSpPr>
        <p:spPr bwMode="auto">
          <a:xfrm>
            <a:off x="-76200" y="1681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1277" name="Rectangle 68"/>
          <p:cNvSpPr>
            <a:spLocks noChangeArrowheads="1"/>
          </p:cNvSpPr>
          <p:nvPr/>
        </p:nvSpPr>
        <p:spPr bwMode="auto">
          <a:xfrm>
            <a:off x="5867400" y="6858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ea typeface="굴림" charset="-127"/>
              </a:rPr>
              <a:t>once, and so on</a:t>
            </a: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762000" y="4191000"/>
          <a:ext cx="6324600" cy="561975"/>
        </p:xfrm>
        <a:graphic>
          <a:graphicData uri="http://schemas.openxmlformats.org/presentationml/2006/ole">
            <p:oleObj spid="_x0000_s651269" name="Equation" r:id="rId6" imgW="4863960" imgH="431640" progId="Equation.3">
              <p:embed/>
            </p:oleObj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762000" y="5562600"/>
          <a:ext cx="5638800" cy="498475"/>
        </p:xfrm>
        <a:graphic>
          <a:graphicData uri="http://schemas.openxmlformats.org/presentationml/2006/ole">
            <p:oleObj spid="_x0000_s651270" name="Equation" r:id="rId7" imgW="4851400" imgH="431800" progId="Equation.3">
              <p:embed/>
            </p:oleObj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81000" y="4953000"/>
            <a:ext cx="571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n-US" altLang="ko-KR" sz="1600" dirty="0">
                <a:ea typeface="굴림" charset="-127"/>
              </a:rPr>
              <a:t>Differentiating again would give the second derivative 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685800" y="1066800"/>
            <a:ext cx="70866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>
                <a:ea typeface="굴림" charset="-127"/>
              </a:rPr>
              <a:t>The upward velocity of a rocket is given as a function of time in Table 3.</a:t>
            </a:r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685800" y="1828800"/>
            <a:ext cx="8077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>
                <a:ea typeface="굴림" charset="-127"/>
              </a:rPr>
              <a:t>Determine the value of the acceleration at t=16 seconds using second order Lagrangian polynomial interpolation for velocity</a:t>
            </a:r>
          </a:p>
        </p:txBody>
      </p:sp>
      <p:graphicFrame>
        <p:nvGraphicFramePr>
          <p:cNvPr id="22536" name="Group 8"/>
          <p:cNvGraphicFramePr>
            <a:graphicFrameLocks noGrp="1"/>
          </p:cNvGraphicFramePr>
          <p:nvPr/>
        </p:nvGraphicFramePr>
        <p:xfrm>
          <a:off x="2971800" y="2667000"/>
          <a:ext cx="2590800" cy="2323785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v(t)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m/s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227.04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362.78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517.35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22.5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602.97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901.67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565" name="Rectangle 104"/>
          <p:cNvSpPr>
            <a:spLocks noChangeArrowheads="1"/>
          </p:cNvSpPr>
          <p:nvPr/>
        </p:nvSpPr>
        <p:spPr bwMode="auto">
          <a:xfrm>
            <a:off x="2362200" y="5106988"/>
            <a:ext cx="4092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b="1">
                <a:latin typeface="Times New Roman" pitchFamily="18" charset="0"/>
                <a:ea typeface="굴림" charset="-127"/>
                <a:cs typeface="Times New Roman" pitchFamily="18" charset="0"/>
              </a:rPr>
              <a:t>Table 3: Velocity as a function of time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24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93037" cy="830262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Example </a:t>
            </a:r>
            <a:r>
              <a:rPr lang="en-US" altLang="ko-KR" dirty="0" smtClean="0">
                <a:ea typeface="굴림" charset="-127"/>
              </a:rPr>
              <a:t>1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533525" name="Object 21"/>
          <p:cNvGraphicFramePr>
            <a:graphicFrameLocks noChangeAspect="1"/>
          </p:cNvGraphicFramePr>
          <p:nvPr/>
        </p:nvGraphicFramePr>
        <p:xfrm>
          <a:off x="1295400" y="1905000"/>
          <a:ext cx="1828800" cy="604838"/>
        </p:xfrm>
        <a:graphic>
          <a:graphicData uri="http://schemas.openxmlformats.org/presentationml/2006/ole">
            <p:oleObj spid="_x0000_s533525" name="Equation" r:id="rId4" imgW="1180588" imgH="393529" progId="Equation.3">
              <p:embed/>
            </p:oleObj>
          </a:graphicData>
        </a:graphic>
      </p:graphicFrame>
      <p:graphicFrame>
        <p:nvGraphicFramePr>
          <p:cNvPr id="533532" name="Object 28"/>
          <p:cNvGraphicFramePr>
            <a:graphicFrameLocks noChangeAspect="1"/>
          </p:cNvGraphicFramePr>
          <p:nvPr/>
        </p:nvGraphicFramePr>
        <p:xfrm>
          <a:off x="1295400" y="2590800"/>
          <a:ext cx="1371600" cy="303213"/>
        </p:xfrm>
        <a:graphic>
          <a:graphicData uri="http://schemas.openxmlformats.org/presentationml/2006/ole">
            <p:oleObj spid="_x0000_s533532" name="Equation" r:id="rId5" imgW="901309" imgH="203112" progId="Equation.3">
              <p:embed/>
            </p:oleObj>
          </a:graphicData>
        </a:graphic>
      </p:graphicFrame>
      <p:sp>
        <p:nvSpPr>
          <p:cNvPr id="533534" name="Rectangle 30"/>
          <p:cNvSpPr>
            <a:spLocks noChangeArrowheads="1"/>
          </p:cNvSpPr>
          <p:nvPr/>
        </p:nvSpPr>
        <p:spPr bwMode="auto">
          <a:xfrm>
            <a:off x="762000" y="3124200"/>
            <a:ext cx="2230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The exact value of </a:t>
            </a:r>
          </a:p>
        </p:txBody>
      </p:sp>
      <p:graphicFrame>
        <p:nvGraphicFramePr>
          <p:cNvPr id="533535" name="Object 31"/>
          <p:cNvGraphicFramePr>
            <a:graphicFrameLocks noChangeAspect="1"/>
          </p:cNvGraphicFramePr>
          <p:nvPr/>
        </p:nvGraphicFramePr>
        <p:xfrm>
          <a:off x="2895600" y="3124200"/>
          <a:ext cx="609600" cy="379413"/>
        </p:xfrm>
        <a:graphic>
          <a:graphicData uri="http://schemas.openxmlformats.org/presentationml/2006/ole">
            <p:oleObj spid="_x0000_s533535" name="Equation" r:id="rId6" imgW="355292" imgH="215713" progId="Equation.3">
              <p:embed/>
            </p:oleObj>
          </a:graphicData>
        </a:graphic>
      </p:graphicFrame>
      <p:sp>
        <p:nvSpPr>
          <p:cNvPr id="533537" name="Rectangle 33"/>
          <p:cNvSpPr>
            <a:spLocks noChangeArrowheads="1"/>
          </p:cNvSpPr>
          <p:nvPr/>
        </p:nvSpPr>
        <p:spPr bwMode="auto">
          <a:xfrm>
            <a:off x="3581400" y="3124200"/>
            <a:ext cx="40020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can be calculated by differentiating </a:t>
            </a:r>
          </a:p>
        </p:txBody>
      </p:sp>
      <p:sp>
        <p:nvSpPr>
          <p:cNvPr id="533539" name="Rectangle 3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3538" name="Object 34"/>
          <p:cNvGraphicFramePr>
            <a:graphicFrameLocks noChangeAspect="1"/>
          </p:cNvGraphicFramePr>
          <p:nvPr/>
        </p:nvGraphicFramePr>
        <p:xfrm>
          <a:off x="1295400" y="3733800"/>
          <a:ext cx="3352800" cy="677863"/>
        </p:xfrm>
        <a:graphic>
          <a:graphicData uri="http://schemas.openxmlformats.org/presentationml/2006/ole">
            <p:oleObj spid="_x0000_s533538" name="Equation" r:id="rId7" imgW="2400300" imgH="482600" progId="Equation.3">
              <p:embed/>
            </p:oleObj>
          </a:graphicData>
        </a:graphic>
      </p:graphicFrame>
      <p:sp>
        <p:nvSpPr>
          <p:cNvPr id="533540" name="Rectangle 36"/>
          <p:cNvSpPr>
            <a:spLocks noChangeArrowheads="1"/>
          </p:cNvSpPr>
          <p:nvPr/>
        </p:nvSpPr>
        <p:spPr bwMode="auto">
          <a:xfrm>
            <a:off x="838200" y="4572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>
                <a:ea typeface="굴림" charset="-127"/>
              </a:rPr>
              <a:t>as</a:t>
            </a:r>
          </a:p>
        </p:txBody>
      </p:sp>
      <p:sp>
        <p:nvSpPr>
          <p:cNvPr id="533542" name="Rectangle 3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3541" name="Object 37"/>
          <p:cNvGraphicFramePr>
            <a:graphicFrameLocks noChangeAspect="1"/>
          </p:cNvGraphicFramePr>
          <p:nvPr/>
        </p:nvGraphicFramePr>
        <p:xfrm>
          <a:off x="1447800" y="5181600"/>
          <a:ext cx="1524000" cy="671513"/>
        </p:xfrm>
        <a:graphic>
          <a:graphicData uri="http://schemas.openxmlformats.org/presentationml/2006/ole">
            <p:oleObj spid="_x0000_s533541" name="Equation" r:id="rId8" imgW="888614" imgH="393529" progId="Equation.3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106"/>
          <p:cNvSpPr>
            <a:spLocks noChangeArrowheads="1"/>
          </p:cNvSpPr>
          <p:nvPr/>
        </p:nvSpPr>
        <p:spPr bwMode="auto">
          <a:xfrm>
            <a:off x="457200" y="838200"/>
            <a:ext cx="1276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b="1" dirty="0">
                <a:ea typeface="굴림" charset="-127"/>
              </a:rPr>
              <a:t>Solution:</a:t>
            </a:r>
          </a:p>
        </p:txBody>
      </p:sp>
      <p:sp>
        <p:nvSpPr>
          <p:cNvPr id="13326" name="Rectangle 10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3327" name="Rectangle 11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3328" name="Rectangle 11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3329" name="Rectangle 11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3330" name="Rectangle 11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3331" name="Rectangle 11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3332" name="Rectangle 12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3333" name="Rectangle 12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3335" name="Rectangle 1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3314" name="Object 124"/>
          <p:cNvGraphicFramePr>
            <a:graphicFrameLocks noChangeAspect="1"/>
          </p:cNvGraphicFramePr>
          <p:nvPr/>
        </p:nvGraphicFramePr>
        <p:xfrm>
          <a:off x="457200" y="1371600"/>
          <a:ext cx="7454900" cy="762000"/>
        </p:xfrm>
        <a:graphic>
          <a:graphicData uri="http://schemas.openxmlformats.org/presentationml/2006/ole">
            <p:oleObj spid="_x0000_s652290" name="Equation" r:id="rId3" imgW="4749800" imgH="482600" progId="Equation.3">
              <p:embed/>
            </p:oleObj>
          </a:graphicData>
        </a:graphic>
      </p:graphicFrame>
      <p:sp>
        <p:nvSpPr>
          <p:cNvPr id="13336" name="Rectangle 1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3315" name="Object 126"/>
          <p:cNvGraphicFramePr>
            <a:graphicFrameLocks noChangeAspect="1"/>
          </p:cNvGraphicFramePr>
          <p:nvPr/>
        </p:nvGraphicFramePr>
        <p:xfrm>
          <a:off x="457200" y="2209800"/>
          <a:ext cx="2554288" cy="685800"/>
        </p:xfrm>
        <a:graphic>
          <a:graphicData uri="http://schemas.openxmlformats.org/presentationml/2006/ole">
            <p:oleObj spid="_x0000_s652291" name="Equation" r:id="rId4" imgW="1663700" imgH="444500" progId="Equation.3">
              <p:embed/>
            </p:oleObj>
          </a:graphicData>
        </a:graphic>
      </p:graphicFrame>
      <p:sp>
        <p:nvSpPr>
          <p:cNvPr id="13337" name="Rectangle 1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3316" name="Object 128"/>
          <p:cNvGraphicFramePr>
            <a:graphicFrameLocks noChangeAspect="1"/>
          </p:cNvGraphicFramePr>
          <p:nvPr/>
        </p:nvGraphicFramePr>
        <p:xfrm>
          <a:off x="2971800" y="2209800"/>
          <a:ext cx="2133600" cy="696913"/>
        </p:xfrm>
        <a:graphic>
          <a:graphicData uri="http://schemas.openxmlformats.org/presentationml/2006/ole">
            <p:oleObj spid="_x0000_s652292" name="Equation" r:id="rId5" imgW="1371600" imgH="444500" progId="Equation.3">
              <p:embed/>
            </p:oleObj>
          </a:graphicData>
        </a:graphic>
      </p:graphicFrame>
      <p:sp>
        <p:nvSpPr>
          <p:cNvPr id="13338" name="Rectangle 1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3317" name="Object 130"/>
          <p:cNvGraphicFramePr>
            <a:graphicFrameLocks noChangeAspect="1"/>
          </p:cNvGraphicFramePr>
          <p:nvPr/>
        </p:nvGraphicFramePr>
        <p:xfrm>
          <a:off x="5105400" y="2286000"/>
          <a:ext cx="1905000" cy="615950"/>
        </p:xfrm>
        <a:graphic>
          <a:graphicData uri="http://schemas.openxmlformats.org/presentationml/2006/ole">
            <p:oleObj spid="_x0000_s652293" name="Equation" r:id="rId6" imgW="1320227" imgH="431613" progId="Equation.3">
              <p:embed/>
            </p:oleObj>
          </a:graphicData>
        </a:graphic>
      </p:graphicFrame>
      <p:sp>
        <p:nvSpPr>
          <p:cNvPr id="13339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3318" name="Object 132"/>
          <p:cNvGraphicFramePr>
            <a:graphicFrameLocks noChangeAspect="1"/>
          </p:cNvGraphicFramePr>
          <p:nvPr/>
        </p:nvGraphicFramePr>
        <p:xfrm>
          <a:off x="304800" y="3048000"/>
          <a:ext cx="3352800" cy="669925"/>
        </p:xfrm>
        <a:graphic>
          <a:graphicData uri="http://schemas.openxmlformats.org/presentationml/2006/ole">
            <p:oleObj spid="_x0000_s652294" name="Equation" r:id="rId7" imgW="2095500" imgH="419100" progId="Equation.3">
              <p:embed/>
            </p:oleObj>
          </a:graphicData>
        </a:graphic>
      </p:graphicFrame>
      <p:sp>
        <p:nvSpPr>
          <p:cNvPr id="13340" name="Rectangle 1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3319" name="Object 134"/>
          <p:cNvGraphicFramePr>
            <a:graphicFrameLocks noChangeAspect="1"/>
          </p:cNvGraphicFramePr>
          <p:nvPr/>
        </p:nvGraphicFramePr>
        <p:xfrm>
          <a:off x="3657600" y="3048000"/>
          <a:ext cx="2743200" cy="666750"/>
        </p:xfrm>
        <a:graphic>
          <a:graphicData uri="http://schemas.openxmlformats.org/presentationml/2006/ole">
            <p:oleObj spid="_x0000_s652295" name="Equation" r:id="rId8" imgW="1726920" imgH="419040" progId="Equation.3">
              <p:embed/>
            </p:oleObj>
          </a:graphicData>
        </a:graphic>
      </p:graphicFrame>
      <p:sp>
        <p:nvSpPr>
          <p:cNvPr id="13341" name="Rectangle 1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3342" name="Rectangle 1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3320" name="Object 138"/>
          <p:cNvGraphicFramePr>
            <a:graphicFrameLocks noChangeAspect="1"/>
          </p:cNvGraphicFramePr>
          <p:nvPr/>
        </p:nvGraphicFramePr>
        <p:xfrm>
          <a:off x="6383338" y="3076575"/>
          <a:ext cx="2514600" cy="601663"/>
        </p:xfrm>
        <a:graphic>
          <a:graphicData uri="http://schemas.openxmlformats.org/presentationml/2006/ole">
            <p:oleObj spid="_x0000_s652296" name="Equation" r:id="rId9" imgW="1752600" imgH="419100" progId="Equation.3">
              <p:embed/>
            </p:oleObj>
          </a:graphicData>
        </a:graphic>
      </p:graphicFrame>
      <p:sp>
        <p:nvSpPr>
          <p:cNvPr id="13343" name="Rectangle 1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3321" name="Object 140"/>
          <p:cNvGraphicFramePr>
            <a:graphicFrameLocks noChangeAspect="1"/>
          </p:cNvGraphicFramePr>
          <p:nvPr/>
        </p:nvGraphicFramePr>
        <p:xfrm>
          <a:off x="871538" y="3824288"/>
          <a:ext cx="4800600" cy="368300"/>
        </p:xfrm>
        <a:graphic>
          <a:graphicData uri="http://schemas.openxmlformats.org/presentationml/2006/ole">
            <p:oleObj spid="_x0000_s652297" name="Equation" r:id="rId10" imgW="2857500" imgH="215900" progId="Equation.3">
              <p:embed/>
            </p:oleObj>
          </a:graphicData>
        </a:graphic>
      </p:graphicFrame>
      <p:sp>
        <p:nvSpPr>
          <p:cNvPr id="13344" name="Rectangle 1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3322" name="Object 142"/>
          <p:cNvGraphicFramePr>
            <a:graphicFrameLocks noChangeAspect="1"/>
          </p:cNvGraphicFramePr>
          <p:nvPr/>
        </p:nvGraphicFramePr>
        <p:xfrm>
          <a:off x="877888" y="4343400"/>
          <a:ext cx="1752600" cy="382588"/>
        </p:xfrm>
        <a:graphic>
          <a:graphicData uri="http://schemas.openxmlformats.org/presentationml/2006/ole">
            <p:oleObj spid="_x0000_s652298" name="Equation" r:id="rId11" imgW="9144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533400" y="533400"/>
            <a:ext cx="77930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/>
            <a:r>
              <a:rPr lang="en-US" altLang="ko-KR" sz="4000" dirty="0">
                <a:ea typeface="굴림" charset="-127"/>
              </a:rPr>
              <a:t>Example </a:t>
            </a:r>
            <a:r>
              <a:rPr lang="en-US" altLang="ko-KR" sz="4000" dirty="0" smtClean="0">
                <a:ea typeface="굴림" charset="-127"/>
              </a:rPr>
              <a:t>1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534543" name="Rectangle 15"/>
          <p:cNvSpPr>
            <a:spLocks noChangeArrowheads="1"/>
          </p:cNvSpPr>
          <p:nvPr/>
        </p:nvSpPr>
        <p:spPr bwMode="auto">
          <a:xfrm>
            <a:off x="914400" y="2057400"/>
            <a:ext cx="1595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 dirty="0">
                <a:ea typeface="굴림" charset="-127"/>
              </a:rPr>
              <a:t>Knowing that</a:t>
            </a:r>
          </a:p>
        </p:txBody>
      </p:sp>
      <p:graphicFrame>
        <p:nvGraphicFramePr>
          <p:cNvPr id="534544" name="Object 16"/>
          <p:cNvGraphicFramePr>
            <a:graphicFrameLocks noChangeAspect="1"/>
          </p:cNvGraphicFramePr>
          <p:nvPr/>
        </p:nvGraphicFramePr>
        <p:xfrm>
          <a:off x="990600" y="2590800"/>
          <a:ext cx="1219200" cy="601663"/>
        </p:xfrm>
        <a:graphic>
          <a:graphicData uri="http://schemas.openxmlformats.org/presentationml/2006/ole">
            <p:oleObj spid="_x0000_s534544" name="Equation" r:id="rId4" imgW="787058" imgH="393529" progId="Equation.3">
              <p:embed/>
            </p:oleObj>
          </a:graphicData>
        </a:graphic>
      </p:graphicFrame>
      <p:sp>
        <p:nvSpPr>
          <p:cNvPr id="534546" name="Rectangle 18"/>
          <p:cNvSpPr>
            <a:spLocks noChangeArrowheads="1"/>
          </p:cNvSpPr>
          <p:nvPr/>
        </p:nvSpPr>
        <p:spPr bwMode="auto">
          <a:xfrm>
            <a:off x="2438400" y="2667000"/>
            <a:ext cx="655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and </a:t>
            </a:r>
          </a:p>
        </p:txBody>
      </p:sp>
      <p:sp>
        <p:nvSpPr>
          <p:cNvPr id="534548" name="Rectangle 2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4547" name="Object 19"/>
          <p:cNvGraphicFramePr>
            <a:graphicFrameLocks noChangeAspect="1"/>
          </p:cNvGraphicFramePr>
          <p:nvPr/>
        </p:nvGraphicFramePr>
        <p:xfrm>
          <a:off x="3200400" y="2514600"/>
          <a:ext cx="1295400" cy="661988"/>
        </p:xfrm>
        <a:graphic>
          <a:graphicData uri="http://schemas.openxmlformats.org/presentationml/2006/ole">
            <p:oleObj spid="_x0000_s534547" name="Equation" r:id="rId5" imgW="837836" imgH="431613" progId="Equation.3">
              <p:embed/>
            </p:oleObj>
          </a:graphicData>
        </a:graphic>
      </p:graphicFrame>
      <p:sp>
        <p:nvSpPr>
          <p:cNvPr id="534550" name="Rectangle 22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4549" name="Object 21"/>
          <p:cNvGraphicFramePr>
            <a:graphicFrameLocks noChangeAspect="1"/>
          </p:cNvGraphicFramePr>
          <p:nvPr/>
        </p:nvGraphicFramePr>
        <p:xfrm>
          <a:off x="990600" y="3581400"/>
          <a:ext cx="5105400" cy="695325"/>
        </p:xfrm>
        <a:graphic>
          <a:graphicData uri="http://schemas.openxmlformats.org/presentationml/2006/ole">
            <p:oleObj spid="_x0000_s534549" name="Equation" r:id="rId6" imgW="3568700" imgH="482600" progId="Equation.3">
              <p:embed/>
            </p:oleObj>
          </a:graphicData>
        </a:graphic>
      </p:graphicFrame>
      <p:sp>
        <p:nvSpPr>
          <p:cNvPr id="534552" name="Rectangle 2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4551" name="Object 23"/>
          <p:cNvGraphicFramePr>
            <a:graphicFrameLocks noChangeAspect="1"/>
          </p:cNvGraphicFramePr>
          <p:nvPr/>
        </p:nvGraphicFramePr>
        <p:xfrm>
          <a:off x="1219200" y="4572000"/>
          <a:ext cx="5410200" cy="712788"/>
        </p:xfrm>
        <a:graphic>
          <a:graphicData uri="http://schemas.openxmlformats.org/presentationml/2006/ole">
            <p:oleObj spid="_x0000_s534551" name="Equation" r:id="rId7" imgW="4051300" imgH="533400" progId="Equation.3">
              <p:embed/>
            </p:oleObj>
          </a:graphicData>
        </a:graphic>
      </p:graphicFrame>
      <p:sp>
        <p:nvSpPr>
          <p:cNvPr id="534554" name="Rectangle 2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4553" name="Object 25"/>
          <p:cNvGraphicFramePr>
            <a:graphicFrameLocks noChangeAspect="1"/>
          </p:cNvGraphicFramePr>
          <p:nvPr/>
        </p:nvGraphicFramePr>
        <p:xfrm>
          <a:off x="1219200" y="5486400"/>
          <a:ext cx="1600200" cy="581025"/>
        </p:xfrm>
        <a:graphic>
          <a:graphicData uri="http://schemas.openxmlformats.org/presentationml/2006/ole">
            <p:oleObj spid="_x0000_s534553" name="Equation" r:id="rId8" imgW="1079032" imgH="393529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Example 1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539675" name="Object 27"/>
          <p:cNvGraphicFramePr>
            <a:graphicFrameLocks noChangeAspect="1"/>
          </p:cNvGraphicFramePr>
          <p:nvPr/>
        </p:nvGraphicFramePr>
        <p:xfrm>
          <a:off x="990600" y="2057400"/>
          <a:ext cx="2514600" cy="658813"/>
        </p:xfrm>
        <a:graphic>
          <a:graphicData uri="http://schemas.openxmlformats.org/presentationml/2006/ole">
            <p:oleObj spid="_x0000_s539675" name="Equation" r:id="rId4" imgW="1600200" imgH="419100" progId="Equation.3">
              <p:embed/>
            </p:oleObj>
          </a:graphicData>
        </a:graphic>
      </p:graphicFrame>
      <p:sp>
        <p:nvSpPr>
          <p:cNvPr id="539678" name="Rectangle 3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9677" name="Object 29"/>
          <p:cNvGraphicFramePr>
            <a:graphicFrameLocks noChangeAspect="1"/>
          </p:cNvGraphicFramePr>
          <p:nvPr/>
        </p:nvGraphicFramePr>
        <p:xfrm>
          <a:off x="1524000" y="2895600"/>
          <a:ext cx="1371600" cy="300038"/>
        </p:xfrm>
        <a:graphic>
          <a:graphicData uri="http://schemas.openxmlformats.org/presentationml/2006/ole">
            <p:oleObj spid="_x0000_s539677" name="Equation" r:id="rId5" imgW="914400" imgH="203200" progId="Equation.3">
              <p:embed/>
            </p:oleObj>
          </a:graphicData>
        </a:graphic>
      </p:graphicFrame>
      <p:sp>
        <p:nvSpPr>
          <p:cNvPr id="539679" name="Rectangle 31"/>
          <p:cNvSpPr>
            <a:spLocks noChangeArrowheads="1"/>
          </p:cNvSpPr>
          <p:nvPr/>
        </p:nvSpPr>
        <p:spPr bwMode="auto">
          <a:xfrm>
            <a:off x="838200" y="3505200"/>
            <a:ext cx="3762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900" dirty="0">
                <a:ea typeface="굴림" charset="-127"/>
              </a:rPr>
              <a:t>The absolute relative true error is</a:t>
            </a:r>
          </a:p>
        </p:txBody>
      </p:sp>
      <p:sp>
        <p:nvSpPr>
          <p:cNvPr id="539681" name="Rectangle 3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9680" name="Object 32"/>
          <p:cNvGraphicFramePr>
            <a:graphicFrameLocks noChangeAspect="1"/>
          </p:cNvGraphicFramePr>
          <p:nvPr/>
        </p:nvGraphicFramePr>
        <p:xfrm>
          <a:off x="990600" y="4191000"/>
          <a:ext cx="4114800" cy="646113"/>
        </p:xfrm>
        <a:graphic>
          <a:graphicData uri="http://schemas.openxmlformats.org/presentationml/2006/ole">
            <p:oleObj spid="_x0000_s539680" name="Equation" r:id="rId6" imgW="2730500" imgH="431800" progId="Equation.3">
              <p:embed/>
            </p:oleObj>
          </a:graphicData>
        </a:graphic>
      </p:graphicFrame>
      <p:sp>
        <p:nvSpPr>
          <p:cNvPr id="539683" name="Rectangle 3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9682" name="Object 34"/>
          <p:cNvGraphicFramePr>
            <a:graphicFrameLocks noChangeAspect="1"/>
          </p:cNvGraphicFramePr>
          <p:nvPr/>
        </p:nvGraphicFramePr>
        <p:xfrm>
          <a:off x="1295400" y="5105400"/>
          <a:ext cx="2362200" cy="665163"/>
        </p:xfrm>
        <a:graphic>
          <a:graphicData uri="http://schemas.openxmlformats.org/presentationml/2006/ole">
            <p:oleObj spid="_x0000_s539682" name="Equation" r:id="rId7" imgW="1524000" imgH="431800" progId="Equation.3">
              <p:embed/>
            </p:oleObj>
          </a:graphicData>
        </a:graphic>
      </p:graphicFrame>
      <p:sp>
        <p:nvSpPr>
          <p:cNvPr id="539685" name="Rectangle 3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9684" name="Object 36"/>
          <p:cNvGraphicFramePr>
            <a:graphicFrameLocks noChangeAspect="1"/>
          </p:cNvGraphicFramePr>
          <p:nvPr/>
        </p:nvGraphicFramePr>
        <p:xfrm>
          <a:off x="1295400" y="6019800"/>
          <a:ext cx="1143000" cy="285750"/>
        </p:xfrm>
        <a:graphic>
          <a:graphicData uri="http://schemas.openxmlformats.org/presentationml/2006/ole">
            <p:oleObj spid="_x0000_s539684" name="Equation" r:id="rId8" imgW="723272" imgH="17764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굴림" charset="-127"/>
              </a:rPr>
              <a:t>Backward Difference </a:t>
            </a:r>
            <a:r>
              <a:rPr lang="en-US" altLang="ko-KR" sz="3200" dirty="0" smtClean="0">
                <a:ea typeface="굴림" charset="-127"/>
              </a:rPr>
              <a:t>Approximation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14400" y="1752600"/>
            <a:ext cx="1247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We know </a:t>
            </a: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4773" name="Object 5"/>
          <p:cNvGraphicFramePr>
            <a:graphicFrameLocks noChangeAspect="1"/>
          </p:cNvGraphicFramePr>
          <p:nvPr/>
        </p:nvGraphicFramePr>
        <p:xfrm>
          <a:off x="990600" y="2209800"/>
          <a:ext cx="3429000" cy="719138"/>
        </p:xfrm>
        <a:graphic>
          <a:graphicData uri="http://schemas.openxmlformats.org/presentationml/2006/ole">
            <p:oleObj spid="_x0000_s544773" name="Equation" r:id="rId4" imgW="2044700" imgH="431800" progId="Equation.3">
              <p:embed/>
            </p:oleObj>
          </a:graphicData>
        </a:graphic>
      </p:graphicFrame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838200" y="30099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  <a:cs typeface="Times New Roman" pitchFamily="18" charset="0"/>
              </a:rPr>
              <a:t>For a finite</a:t>
            </a:r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544775" name="Object 7"/>
          <p:cNvGraphicFramePr>
            <a:graphicFrameLocks noChangeAspect="1"/>
          </p:cNvGraphicFramePr>
          <p:nvPr/>
        </p:nvGraphicFramePr>
        <p:xfrm>
          <a:off x="2185988" y="3048000"/>
          <a:ext cx="352425" cy="300038"/>
        </p:xfrm>
        <a:graphic>
          <a:graphicData uri="http://schemas.openxmlformats.org/presentationml/2006/ole">
            <p:oleObj spid="_x0000_s544775" name="수식" r:id="rId5" imgW="215640" imgH="177480" progId="Equation.3">
              <p:embed/>
            </p:oleObj>
          </a:graphicData>
        </a:graphic>
      </p:graphicFrame>
      <p:sp>
        <p:nvSpPr>
          <p:cNvPr id="544777" name="Rectangle 9"/>
          <p:cNvSpPr>
            <a:spLocks noChangeArrowheads="1"/>
          </p:cNvSpPr>
          <p:nvPr/>
        </p:nvSpPr>
        <p:spPr bwMode="auto">
          <a:xfrm>
            <a:off x="2514600" y="3048000"/>
            <a:ext cx="27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 dirty="0">
                <a:latin typeface="Times New Roman" pitchFamily="18" charset="0"/>
                <a:ea typeface="굴림" charset="-127"/>
                <a:cs typeface="Times New Roman" pitchFamily="18" charset="0"/>
              </a:rPr>
              <a:t>,</a:t>
            </a:r>
            <a:r>
              <a:rPr lang="en-US" altLang="ko-KR" sz="1100" dirty="0">
                <a:latin typeface="Times New Roman" pitchFamily="18" charset="0"/>
                <a:ea typeface="굴림" charset="-127"/>
              </a:rPr>
              <a:t> </a:t>
            </a:r>
            <a:endParaRPr lang="en-US" altLang="ko-KR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44779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4778" name="Object 10"/>
          <p:cNvGraphicFramePr>
            <a:graphicFrameLocks noChangeAspect="1"/>
          </p:cNvGraphicFramePr>
          <p:nvPr/>
        </p:nvGraphicFramePr>
        <p:xfrm>
          <a:off x="914400" y="3505200"/>
          <a:ext cx="2590800" cy="647700"/>
        </p:xfrm>
        <a:graphic>
          <a:graphicData uri="http://schemas.openxmlformats.org/presentationml/2006/ole">
            <p:oleObj spid="_x0000_s544778" name="Equation" r:id="rId6" imgW="1562100" imgH="393700" progId="Equation.3">
              <p:embed/>
            </p:oleObj>
          </a:graphicData>
        </a:graphic>
      </p:graphicFrame>
      <p:sp>
        <p:nvSpPr>
          <p:cNvPr id="544780" name="Rectangle 12"/>
          <p:cNvSpPr>
            <a:spLocks noChangeArrowheads="1"/>
          </p:cNvSpPr>
          <p:nvPr/>
        </p:nvSpPr>
        <p:spPr bwMode="auto">
          <a:xfrm>
            <a:off x="914400" y="4343400"/>
            <a:ext cx="427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If </a:t>
            </a:r>
          </a:p>
        </p:txBody>
      </p:sp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4781" name="Object 13"/>
          <p:cNvGraphicFramePr>
            <a:graphicFrameLocks noChangeAspect="1"/>
          </p:cNvGraphicFramePr>
          <p:nvPr/>
        </p:nvGraphicFramePr>
        <p:xfrm>
          <a:off x="1270000" y="4419600"/>
          <a:ext cx="354013" cy="300038"/>
        </p:xfrm>
        <a:graphic>
          <a:graphicData uri="http://schemas.openxmlformats.org/presentationml/2006/ole">
            <p:oleObj spid="_x0000_s544781" name="수식" r:id="rId7" imgW="215640" imgH="177480" progId="Equation.3">
              <p:embed/>
            </p:oleObj>
          </a:graphicData>
        </a:graphic>
      </p:graphicFrame>
      <p:sp>
        <p:nvSpPr>
          <p:cNvPr id="544783" name="Rectangle 15"/>
          <p:cNvSpPr>
            <a:spLocks noChangeArrowheads="1"/>
          </p:cNvSpPr>
          <p:nvPr/>
        </p:nvSpPr>
        <p:spPr bwMode="auto">
          <a:xfrm>
            <a:off x="1752600" y="4343400"/>
            <a:ext cx="3714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is chosen as a negative number, </a:t>
            </a:r>
          </a:p>
        </p:txBody>
      </p:sp>
      <p:sp>
        <p:nvSpPr>
          <p:cNvPr id="544785" name="Rectangle 1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4784" name="Object 16"/>
          <p:cNvGraphicFramePr>
            <a:graphicFrameLocks noChangeAspect="1"/>
          </p:cNvGraphicFramePr>
          <p:nvPr/>
        </p:nvGraphicFramePr>
        <p:xfrm>
          <a:off x="914400" y="4876800"/>
          <a:ext cx="2667000" cy="666750"/>
        </p:xfrm>
        <a:graphic>
          <a:graphicData uri="http://schemas.openxmlformats.org/presentationml/2006/ole">
            <p:oleObj spid="_x0000_s544784" name="Equation" r:id="rId8" imgW="1562100" imgH="393700" progId="Equation.3">
              <p:embed/>
            </p:oleObj>
          </a:graphicData>
        </a:graphic>
      </p:graphicFrame>
      <p:sp>
        <p:nvSpPr>
          <p:cNvPr id="544787" name="Rectangle 1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44786" name="Object 18"/>
          <p:cNvGraphicFramePr>
            <a:graphicFrameLocks noChangeAspect="1"/>
          </p:cNvGraphicFramePr>
          <p:nvPr/>
        </p:nvGraphicFramePr>
        <p:xfrm>
          <a:off x="1524000" y="5638800"/>
          <a:ext cx="1828800" cy="590550"/>
        </p:xfrm>
        <a:graphic>
          <a:graphicData uri="http://schemas.openxmlformats.org/presentationml/2006/ole">
            <p:oleObj spid="_x0000_s544786" name="Equation" r:id="rId9" imgW="1205977" imgH="393529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21" name="Rectangle 29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93037" cy="1143000"/>
          </a:xfrm>
        </p:spPr>
        <p:txBody>
          <a:bodyPr/>
          <a:lstStyle/>
          <a:p>
            <a:r>
              <a:rPr lang="en-US" altLang="ko-KR" sz="3200" dirty="0">
                <a:ea typeface="굴림" charset="-127"/>
              </a:rPr>
              <a:t>Backward Difference Approximation </a:t>
            </a:r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246063" y="1905000"/>
            <a:ext cx="866933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This is a backward difference approximation as you are taking a point backward from x. To find the value of </a:t>
            </a:r>
          </a:p>
        </p:txBody>
      </p:sp>
      <p:graphicFrame>
        <p:nvGraphicFramePr>
          <p:cNvPr id="545797" name="Object 5"/>
          <p:cNvGraphicFramePr>
            <a:graphicFrameLocks noChangeAspect="1"/>
          </p:cNvGraphicFramePr>
          <p:nvPr/>
        </p:nvGraphicFramePr>
        <p:xfrm>
          <a:off x="4495800" y="2289591"/>
          <a:ext cx="533400" cy="331788"/>
        </p:xfrm>
        <a:graphic>
          <a:graphicData uri="http://schemas.openxmlformats.org/presentationml/2006/ole">
            <p:oleObj spid="_x0000_s545797" name="Equation" r:id="rId4" imgW="355292" imgH="215713" progId="Equation.3">
              <p:embed/>
            </p:oleObj>
          </a:graphicData>
        </a:graphic>
      </p:graphicFrame>
      <p:sp>
        <p:nvSpPr>
          <p:cNvPr id="545799" name="Rectangle 7"/>
          <p:cNvSpPr>
            <a:spLocks noChangeArrowheads="1"/>
          </p:cNvSpPr>
          <p:nvPr/>
        </p:nvSpPr>
        <p:spPr bwMode="auto">
          <a:xfrm>
            <a:off x="5029200" y="2213391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</a:rPr>
              <a:t>at </a:t>
            </a:r>
          </a:p>
        </p:txBody>
      </p:sp>
      <p:graphicFrame>
        <p:nvGraphicFramePr>
          <p:cNvPr id="545800" name="Object 8"/>
          <p:cNvGraphicFramePr>
            <a:graphicFrameLocks noChangeAspect="1"/>
          </p:cNvGraphicFramePr>
          <p:nvPr/>
        </p:nvGraphicFramePr>
        <p:xfrm>
          <a:off x="5486400" y="2213391"/>
          <a:ext cx="762000" cy="446088"/>
        </p:xfrm>
        <a:graphic>
          <a:graphicData uri="http://schemas.openxmlformats.org/presentationml/2006/ole">
            <p:oleObj spid="_x0000_s545800" name="Equation" r:id="rId5" imgW="393529" imgH="228501" progId="Equation.3">
              <p:embed/>
            </p:oleObj>
          </a:graphicData>
        </a:graphic>
      </p:graphicFrame>
      <p:sp>
        <p:nvSpPr>
          <p:cNvPr id="545804" name="Rectangle 12"/>
          <p:cNvSpPr>
            <a:spLocks noChangeArrowheads="1"/>
          </p:cNvSpPr>
          <p:nvPr/>
        </p:nvSpPr>
        <p:spPr bwMode="auto">
          <a:xfrm>
            <a:off x="6096000" y="2213391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 dirty="0">
                <a:ea typeface="굴림" charset="-127"/>
                <a:cs typeface="Times New Roman" pitchFamily="18" charset="0"/>
              </a:rPr>
              <a:t>, we may choose another</a:t>
            </a:r>
            <a:endParaRPr lang="en-US" altLang="ko-KR" sz="1900" dirty="0">
              <a:ea typeface="굴림" charset="-127"/>
            </a:endParaRPr>
          </a:p>
        </p:txBody>
      </p:sp>
      <p:sp>
        <p:nvSpPr>
          <p:cNvPr id="545805" name="Rectangle 13"/>
          <p:cNvSpPr>
            <a:spLocks noChangeArrowheads="1"/>
          </p:cNvSpPr>
          <p:nvPr/>
        </p:nvSpPr>
        <p:spPr bwMode="auto">
          <a:xfrm>
            <a:off x="228600" y="2518191"/>
            <a:ext cx="796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point </a:t>
            </a:r>
          </a:p>
        </p:txBody>
      </p:sp>
      <p:graphicFrame>
        <p:nvGraphicFramePr>
          <p:cNvPr id="545806" name="Object 14"/>
          <p:cNvGraphicFramePr>
            <a:graphicFrameLocks noChangeAspect="1"/>
          </p:cNvGraphicFramePr>
          <p:nvPr/>
        </p:nvGraphicFramePr>
        <p:xfrm>
          <a:off x="914400" y="2594391"/>
          <a:ext cx="457200" cy="300038"/>
        </p:xfrm>
        <a:graphic>
          <a:graphicData uri="http://schemas.openxmlformats.org/presentationml/2006/ole">
            <p:oleObj spid="_x0000_s545806" name="Equation" r:id="rId6" imgW="279158" imgH="177646" progId="Equation.3">
              <p:embed/>
            </p:oleObj>
          </a:graphicData>
        </a:graphic>
      </p:graphicFrame>
      <p:sp>
        <p:nvSpPr>
          <p:cNvPr id="545808" name="Rectangle 16"/>
          <p:cNvSpPr>
            <a:spLocks noChangeArrowheads="1"/>
          </p:cNvSpPr>
          <p:nvPr/>
        </p:nvSpPr>
        <p:spPr bwMode="auto">
          <a:xfrm>
            <a:off x="1371600" y="2594391"/>
            <a:ext cx="1290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behind as </a:t>
            </a:r>
          </a:p>
        </p:txBody>
      </p: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0" y="308386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545809" name="Object 17"/>
          <p:cNvGraphicFramePr>
            <a:graphicFrameLocks noChangeAspect="1"/>
          </p:cNvGraphicFramePr>
          <p:nvPr/>
        </p:nvGraphicFramePr>
        <p:xfrm>
          <a:off x="2590800" y="2594391"/>
          <a:ext cx="914400" cy="430213"/>
        </p:xfrm>
        <a:graphic>
          <a:graphicData uri="http://schemas.openxmlformats.org/presentationml/2006/ole">
            <p:oleObj spid="_x0000_s545809" name="Equation" r:id="rId7" imgW="482391" imgH="228501" progId="Equation.3">
              <p:embed/>
            </p:oleObj>
          </a:graphicData>
        </a:graphic>
      </p:graphicFrame>
      <p:sp>
        <p:nvSpPr>
          <p:cNvPr id="545812" name="Rectangle 20"/>
          <p:cNvSpPr>
            <a:spLocks noChangeArrowheads="1"/>
          </p:cNvSpPr>
          <p:nvPr/>
        </p:nvSpPr>
        <p:spPr bwMode="auto">
          <a:xfrm>
            <a:off x="0" y="294734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545813" name="Rectangle 21"/>
          <p:cNvSpPr>
            <a:spLocks noChangeArrowheads="1"/>
          </p:cNvSpPr>
          <p:nvPr/>
        </p:nvSpPr>
        <p:spPr bwMode="auto">
          <a:xfrm>
            <a:off x="3429000" y="259439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  <a:cs typeface="Times New Roman" pitchFamily="18" charset="0"/>
              </a:rPr>
              <a:t>.  This gives</a:t>
            </a:r>
            <a:endParaRPr lang="en-US" altLang="ko-KR" sz="1900">
              <a:ea typeface="굴림" charset="-127"/>
            </a:endParaRPr>
          </a:p>
        </p:txBody>
      </p:sp>
      <p:sp>
        <p:nvSpPr>
          <p:cNvPr id="545815" name="Rectangle 23"/>
          <p:cNvSpPr>
            <a:spLocks noChangeArrowheads="1"/>
          </p:cNvSpPr>
          <p:nvPr/>
        </p:nvSpPr>
        <p:spPr bwMode="auto">
          <a:xfrm>
            <a:off x="0" y="300290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545814" name="Object 22"/>
          <p:cNvGraphicFramePr>
            <a:graphicFrameLocks noChangeAspect="1"/>
          </p:cNvGraphicFramePr>
          <p:nvPr/>
        </p:nvGraphicFramePr>
        <p:xfrm>
          <a:off x="990600" y="3505200"/>
          <a:ext cx="2438400" cy="658813"/>
        </p:xfrm>
        <a:graphic>
          <a:graphicData uri="http://schemas.openxmlformats.org/presentationml/2006/ole">
            <p:oleObj spid="_x0000_s545814" name="Equation" r:id="rId8" imgW="1447172" imgH="393529" progId="Equation.3">
              <p:embed/>
            </p:oleObj>
          </a:graphicData>
        </a:graphic>
      </p:graphicFrame>
      <p:sp>
        <p:nvSpPr>
          <p:cNvPr id="545817" name="Rectangle 25"/>
          <p:cNvSpPr>
            <a:spLocks noChangeArrowheads="1"/>
          </p:cNvSpPr>
          <p:nvPr/>
        </p:nvSpPr>
        <p:spPr bwMode="auto">
          <a:xfrm>
            <a:off x="0" y="298385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545816" name="Object 24"/>
          <p:cNvGraphicFramePr>
            <a:graphicFrameLocks noChangeAspect="1"/>
          </p:cNvGraphicFramePr>
          <p:nvPr/>
        </p:nvGraphicFramePr>
        <p:xfrm>
          <a:off x="1676400" y="4267200"/>
          <a:ext cx="1676400" cy="674688"/>
        </p:xfrm>
        <a:graphic>
          <a:graphicData uri="http://schemas.openxmlformats.org/presentationml/2006/ole">
            <p:oleObj spid="_x0000_s545816" name="Equation" r:id="rId9" imgW="1066800" imgH="431800" progId="Equation.3">
              <p:embed/>
            </p:oleObj>
          </a:graphicData>
        </a:graphic>
      </p:graphicFrame>
      <p:sp>
        <p:nvSpPr>
          <p:cNvPr id="545818" name="Rectangle 26"/>
          <p:cNvSpPr>
            <a:spLocks noChangeArrowheads="1"/>
          </p:cNvSpPr>
          <p:nvPr/>
        </p:nvSpPr>
        <p:spPr bwMode="auto">
          <a:xfrm>
            <a:off x="914400" y="5029200"/>
            <a:ext cx="915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900">
                <a:ea typeface="굴림" charset="-127"/>
              </a:rPr>
              <a:t>where </a:t>
            </a:r>
          </a:p>
        </p:txBody>
      </p:sp>
      <p:sp>
        <p:nvSpPr>
          <p:cNvPr id="545820" name="Rectangle 28"/>
          <p:cNvSpPr>
            <a:spLocks noChangeArrowheads="1"/>
          </p:cNvSpPr>
          <p:nvPr/>
        </p:nvSpPr>
        <p:spPr bwMode="auto">
          <a:xfrm>
            <a:off x="0" y="308386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545819" name="Object 27"/>
          <p:cNvGraphicFramePr>
            <a:graphicFrameLocks noChangeAspect="1"/>
          </p:cNvGraphicFramePr>
          <p:nvPr/>
        </p:nvGraphicFramePr>
        <p:xfrm>
          <a:off x="1066800" y="5486400"/>
          <a:ext cx="1600200" cy="436563"/>
        </p:xfrm>
        <a:graphic>
          <a:graphicData uri="http://schemas.openxmlformats.org/presentationml/2006/ole">
            <p:oleObj spid="_x0000_s545819" name="Equation" r:id="rId10" imgW="838200" imgH="228600" progId="Equation.3">
              <p:embed/>
            </p:oleObj>
          </a:graphicData>
        </a:graphic>
      </p:graphicFrame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3733800" y="3352800"/>
            <a:ext cx="4724400" cy="2514600"/>
            <a:chOff x="885" y="1841"/>
            <a:chExt cx="5775" cy="3211"/>
          </a:xfrm>
        </p:grpSpPr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V="1">
              <a:off x="2775" y="188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885" y="1841"/>
              <a:ext cx="5775" cy="3211"/>
              <a:chOff x="885" y="1841"/>
              <a:chExt cx="5775" cy="3211"/>
            </a:xfrm>
          </p:grpSpPr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5895" y="4497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8" name="Group 9"/>
              <p:cNvGrpSpPr>
                <a:grpSpLocks/>
              </p:cNvGrpSpPr>
              <p:nvPr/>
            </p:nvGrpSpPr>
            <p:grpSpPr bwMode="auto">
              <a:xfrm>
                <a:off x="885" y="1841"/>
                <a:ext cx="5775" cy="3211"/>
                <a:chOff x="885" y="1841"/>
                <a:chExt cx="5775" cy="3211"/>
              </a:xfrm>
            </p:grpSpPr>
            <p:sp>
              <p:nvSpPr>
                <p:cNvPr id="2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040" y="4497"/>
                  <a:ext cx="39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" name="Line 11"/>
                <p:cNvSpPr>
                  <a:spLocks noChangeShapeType="1"/>
                </p:cNvSpPr>
                <p:nvPr/>
              </p:nvSpPr>
              <p:spPr bwMode="auto">
                <a:xfrm>
                  <a:off x="5025" y="2847"/>
                  <a:ext cx="15" cy="16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Line 12"/>
                <p:cNvSpPr>
                  <a:spLocks noChangeShapeType="1"/>
                </p:cNvSpPr>
                <p:nvPr/>
              </p:nvSpPr>
              <p:spPr bwMode="auto">
                <a:xfrm>
                  <a:off x="3840" y="4212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2" name="Group 13"/>
                <p:cNvGrpSpPr>
                  <a:grpSpLocks/>
                </p:cNvGrpSpPr>
                <p:nvPr/>
              </p:nvGrpSpPr>
              <p:grpSpPr bwMode="auto">
                <a:xfrm>
                  <a:off x="885" y="1841"/>
                  <a:ext cx="5775" cy="3211"/>
                  <a:chOff x="885" y="1841"/>
                  <a:chExt cx="5775" cy="3211"/>
                </a:xfrm>
              </p:grpSpPr>
              <p:sp>
                <p:nvSpPr>
                  <p:cNvPr id="33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2037"/>
                    <a:ext cx="0" cy="29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Arc 15"/>
                  <p:cNvSpPr>
                    <a:spLocks/>
                  </p:cNvSpPr>
                  <p:nvPr/>
                </p:nvSpPr>
                <p:spPr bwMode="auto">
                  <a:xfrm flipV="1">
                    <a:off x="885" y="1841"/>
                    <a:ext cx="4203" cy="3077"/>
                  </a:xfrm>
                  <a:custGeom>
                    <a:avLst/>
                    <a:gdLst>
                      <a:gd name="G0" fmla="+- 0 0 0"/>
                      <a:gd name="G1" fmla="+- 20514 0 0"/>
                      <a:gd name="G2" fmla="+- 21600 0 0"/>
                      <a:gd name="T0" fmla="*/ 6763 w 21015"/>
                      <a:gd name="T1" fmla="*/ 0 h 20514"/>
                      <a:gd name="T2" fmla="*/ 21015 w 21015"/>
                      <a:gd name="T3" fmla="*/ 15523 h 20514"/>
                      <a:gd name="T4" fmla="*/ 0 w 21015"/>
                      <a:gd name="T5" fmla="*/ 20514 h 20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015" h="20514" fill="none" extrusionOk="0">
                        <a:moveTo>
                          <a:pt x="6762" y="0"/>
                        </a:moveTo>
                        <a:cubicBezTo>
                          <a:pt x="13886" y="2348"/>
                          <a:pt x="19282" y="8224"/>
                          <a:pt x="21015" y="15522"/>
                        </a:cubicBezTo>
                      </a:path>
                      <a:path w="21015" h="20514" stroke="0" extrusionOk="0">
                        <a:moveTo>
                          <a:pt x="6762" y="0"/>
                        </a:moveTo>
                        <a:cubicBezTo>
                          <a:pt x="13886" y="2348"/>
                          <a:pt x="19282" y="8224"/>
                          <a:pt x="21015" y="15522"/>
                        </a:cubicBezTo>
                        <a:lnTo>
                          <a:pt x="0" y="20514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25" y="2757"/>
                    <a:ext cx="1800" cy="2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5" y="4512"/>
                    <a:ext cx="540" cy="46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rnd">
                    <a:noFill/>
                    <a:prstDash val="sysDot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altLang="ko-KR" sz="1600">
                        <a:latin typeface="Times New Roman" pitchFamily="18" charset="0"/>
                        <a:ea typeface="굴림" charset="-127"/>
                      </a:rPr>
                      <a:t>x</a:t>
                    </a:r>
                    <a:endParaRPr lang="en-US" altLang="ko-KR" sz="1600">
                      <a:ea typeface="굴림" charset="-127"/>
                    </a:endParaRPr>
                  </a:p>
                </p:txBody>
              </p:sp>
              <p:sp>
                <p:nvSpPr>
                  <p:cNvPr id="3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5" y="4527"/>
                    <a:ext cx="900" cy="52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altLang="ko-KR" sz="1600">
                        <a:latin typeface="Times New Roman" pitchFamily="18" charset="0"/>
                        <a:ea typeface="굴림" charset="-127"/>
                      </a:rPr>
                      <a:t>x-Δx</a:t>
                    </a:r>
                    <a:endParaRPr lang="en-US" altLang="ko-KR" sz="1600">
                      <a:ea typeface="굴림" charset="-127"/>
                    </a:endParaRPr>
                  </a:p>
                </p:txBody>
              </p:sp>
              <p:sp>
                <p:nvSpPr>
                  <p:cNvPr id="38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0" y="4257"/>
                    <a:ext cx="540" cy="4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altLang="ko-KR" sz="1200">
                        <a:latin typeface="Times New Roman" pitchFamily="18" charset="0"/>
                        <a:ea typeface="굴림" charset="-127"/>
                      </a:rPr>
                      <a:t>x</a:t>
                    </a:r>
                    <a:endParaRPr lang="en-US" altLang="ko-KR" sz="1900">
                      <a:ea typeface="굴림" charset="-127"/>
                    </a:endParaRPr>
                  </a:p>
                </p:txBody>
              </p:sp>
              <p:sp>
                <p:nvSpPr>
                  <p:cNvPr id="39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5" y="3132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r>
                      <a:rPr lang="en-US" altLang="ko-KR" sz="1600">
                        <a:latin typeface="Times New Roman" pitchFamily="18" charset="0"/>
                        <a:ea typeface="굴림" charset="-127"/>
                      </a:rPr>
                      <a:t>f(x)</a:t>
                    </a:r>
                    <a:endParaRPr lang="en-US" altLang="ko-KR" sz="1600">
                      <a:ea typeface="굴림" charset="-127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5871</TotalTime>
  <Words>1367</Words>
  <Application>Microsoft Office PowerPoint</Application>
  <PresentationFormat>화면 슬라이드 쇼(4:3)</PresentationFormat>
  <Paragraphs>309</Paragraphs>
  <Slides>50</Slides>
  <Notes>38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Times New Roman</vt:lpstr>
      <vt:lpstr>Tahoma</vt:lpstr>
      <vt:lpstr>Arial</vt:lpstr>
      <vt:lpstr>Wingdings</vt:lpstr>
      <vt:lpstr>1_Blends</vt:lpstr>
      <vt:lpstr>Blends</vt:lpstr>
      <vt:lpstr>Office 테마</vt:lpstr>
      <vt:lpstr>Microsoft Equation 3.0</vt:lpstr>
      <vt:lpstr>Microsoft Office Excel Chart</vt:lpstr>
      <vt:lpstr>Differentiation-Continuous Functions</vt:lpstr>
      <vt:lpstr>Forward Difference Approximation</vt:lpstr>
      <vt:lpstr>슬라이드 3</vt:lpstr>
      <vt:lpstr>Example 1</vt:lpstr>
      <vt:lpstr>Example 1</vt:lpstr>
      <vt:lpstr>슬라이드 6</vt:lpstr>
      <vt:lpstr>Example 1</vt:lpstr>
      <vt:lpstr>Backward Difference Approximation</vt:lpstr>
      <vt:lpstr>Backward Difference Approximation </vt:lpstr>
      <vt:lpstr>Example 2</vt:lpstr>
      <vt:lpstr>Example 2</vt:lpstr>
      <vt:lpstr>Example 2</vt:lpstr>
      <vt:lpstr>Derive the forward difference approximation from Taylor series</vt:lpstr>
      <vt:lpstr>Derive the forward difference approximation from Taylor series</vt:lpstr>
      <vt:lpstr>Derive the forward difference approximation from Taylor series</vt:lpstr>
      <vt:lpstr>Central Divided Difference</vt:lpstr>
      <vt:lpstr>Example 3</vt:lpstr>
      <vt:lpstr>Example 3</vt:lpstr>
      <vt:lpstr>Example 3</vt:lpstr>
      <vt:lpstr>Comparision of FDD, BDD, CDD</vt:lpstr>
      <vt:lpstr>Finding the value of the derivative within a prespecified tolerance</vt:lpstr>
      <vt:lpstr>Finding the value of the derivative within a prespecified tolerance Cont.</vt:lpstr>
      <vt:lpstr>Finding the value of the derivative within a prespecified tolerance</vt:lpstr>
      <vt:lpstr>Finite Difference Approximation of Higher Derivatives</vt:lpstr>
      <vt:lpstr>Finite Difference Approximation of Higher Derivatives</vt:lpstr>
      <vt:lpstr>Example 4</vt:lpstr>
      <vt:lpstr>Example 4</vt:lpstr>
      <vt:lpstr>Example 4</vt:lpstr>
      <vt:lpstr>Example 4</vt:lpstr>
      <vt:lpstr>Example 4</vt:lpstr>
      <vt:lpstr>Example 4</vt:lpstr>
      <vt:lpstr>Higher order accuracy of higher order derivatives</vt:lpstr>
      <vt:lpstr>Higher order accuracy of higher order derivatives</vt:lpstr>
      <vt:lpstr>Example 5</vt:lpstr>
      <vt:lpstr>Example 5</vt:lpstr>
      <vt:lpstr>Example 5</vt:lpstr>
      <vt:lpstr>Differentiation-Discrete Functions</vt:lpstr>
      <vt:lpstr>Forward Difference Approximation</vt:lpstr>
      <vt:lpstr>슬라이드 39</vt:lpstr>
      <vt:lpstr>Direct Fit Polynomials</vt:lpstr>
      <vt:lpstr>Direct Fit Polynomials</vt:lpstr>
      <vt:lpstr>슬라이드 42</vt:lpstr>
      <vt:lpstr>슬라이드 43</vt:lpstr>
      <vt:lpstr>슬라이드 44</vt:lpstr>
      <vt:lpstr>슬라이드 45</vt:lpstr>
      <vt:lpstr>슬라이드 46</vt:lpstr>
      <vt:lpstr>Lagrange Polynomial</vt:lpstr>
      <vt:lpstr>슬라이드 48</vt:lpstr>
      <vt:lpstr>슬라이드 49</vt:lpstr>
      <vt:lpstr>슬라이드 50</vt:lpstr>
    </vt:vector>
  </TitlesOfParts>
  <Manager>Autar kaw</Manager>
  <Company>Holistic Numerical Methods Institute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of continuous function</dc:title>
  <dc:subject>Differentiation</dc:subject>
  <dc:creator>Autar Kaw, Sri Harsha Garapati</dc:creator>
  <cp:keywords>Power Point Differentiation, Differentiation, Continuous function, General Engineering</cp:keywords>
  <dc:description>A power point presentation to show how Differentiation of Continuous function works.</dc:description>
  <cp:lastModifiedBy>default</cp:lastModifiedBy>
  <cp:revision>254</cp:revision>
  <cp:lastPrinted>1999-03-26T19:03:37Z</cp:lastPrinted>
  <dcterms:created xsi:type="dcterms:W3CDTF">1998-11-18T16:33:10Z</dcterms:created>
  <dcterms:modified xsi:type="dcterms:W3CDTF">2012-01-11T08:48:04Z</dcterms:modified>
  <cp:category>General Engineering</cp:category>
</cp:coreProperties>
</file>