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3" r:id="rId2"/>
    <p:sldMasterId id="2147483879" r:id="rId3"/>
  </p:sldMasterIdLst>
  <p:notesMasterIdLst>
    <p:notesMasterId r:id="rId106"/>
  </p:notesMasterIdLst>
  <p:handoutMasterIdLst>
    <p:handoutMasterId r:id="rId107"/>
  </p:handoutMasterIdLst>
  <p:sldIdLst>
    <p:sldId id="285" r:id="rId4"/>
    <p:sldId id="286" r:id="rId5"/>
    <p:sldId id="287" r:id="rId6"/>
    <p:sldId id="330" r:id="rId7"/>
    <p:sldId id="329" r:id="rId8"/>
    <p:sldId id="302" r:id="rId9"/>
    <p:sldId id="303" r:id="rId10"/>
    <p:sldId id="307" r:id="rId11"/>
    <p:sldId id="308" r:id="rId12"/>
    <p:sldId id="310" r:id="rId13"/>
    <p:sldId id="311" r:id="rId14"/>
    <p:sldId id="312" r:id="rId15"/>
    <p:sldId id="313" r:id="rId16"/>
    <p:sldId id="314" r:id="rId17"/>
    <p:sldId id="315" r:id="rId18"/>
    <p:sldId id="316" r:id="rId19"/>
    <p:sldId id="317" r:id="rId20"/>
    <p:sldId id="318" r:id="rId21"/>
    <p:sldId id="331" r:id="rId22"/>
    <p:sldId id="319" r:id="rId23"/>
    <p:sldId id="320" r:id="rId24"/>
    <p:sldId id="321" r:id="rId25"/>
    <p:sldId id="322" r:id="rId26"/>
    <p:sldId id="323" r:id="rId27"/>
    <p:sldId id="324" r:id="rId28"/>
    <p:sldId id="325" r:id="rId29"/>
    <p:sldId id="326" r:id="rId30"/>
    <p:sldId id="327"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84" r:id="rId84"/>
    <p:sldId id="385" r:id="rId85"/>
    <p:sldId id="386" r:id="rId86"/>
    <p:sldId id="387" r:id="rId87"/>
    <p:sldId id="388" r:id="rId88"/>
    <p:sldId id="389" r:id="rId89"/>
    <p:sldId id="390" r:id="rId90"/>
    <p:sldId id="391" r:id="rId91"/>
    <p:sldId id="392" r:id="rId92"/>
    <p:sldId id="393" r:id="rId93"/>
    <p:sldId id="394" r:id="rId94"/>
    <p:sldId id="395" r:id="rId95"/>
    <p:sldId id="396" r:id="rId96"/>
    <p:sldId id="397" r:id="rId97"/>
    <p:sldId id="398" r:id="rId98"/>
    <p:sldId id="399" r:id="rId99"/>
    <p:sldId id="400" r:id="rId100"/>
    <p:sldId id="401" r:id="rId101"/>
    <p:sldId id="402" r:id="rId102"/>
    <p:sldId id="403" r:id="rId103"/>
    <p:sldId id="404" r:id="rId104"/>
    <p:sldId id="405" r:id="rId105"/>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1" hangingPunct="1">
      <a:defRPr sz="2400" kern="1200">
        <a:solidFill>
          <a:schemeClr val="tx1"/>
        </a:solidFill>
        <a:latin typeface="Tahoma" pitchFamily="34" charset="0"/>
        <a:ea typeface="+mn-ea"/>
        <a:cs typeface="+mn-cs"/>
      </a:defRPr>
    </a:lvl6pPr>
    <a:lvl7pPr marL="2743200" algn="l" defTabSz="914400" rtl="0" eaLnBrk="1" latinLnBrk="1" hangingPunct="1">
      <a:defRPr sz="2400" kern="1200">
        <a:solidFill>
          <a:schemeClr val="tx1"/>
        </a:solidFill>
        <a:latin typeface="Tahoma" pitchFamily="34" charset="0"/>
        <a:ea typeface="+mn-ea"/>
        <a:cs typeface="+mn-cs"/>
      </a:defRPr>
    </a:lvl7pPr>
    <a:lvl8pPr marL="3200400" algn="l" defTabSz="914400" rtl="0" eaLnBrk="1" latinLnBrk="1" hangingPunct="1">
      <a:defRPr sz="2400" kern="1200">
        <a:solidFill>
          <a:schemeClr val="tx1"/>
        </a:solidFill>
        <a:latin typeface="Tahoma" pitchFamily="34" charset="0"/>
        <a:ea typeface="+mn-ea"/>
        <a:cs typeface="+mn-cs"/>
      </a:defRPr>
    </a:lvl8pPr>
    <a:lvl9pPr marL="3657600" algn="l" defTabSz="914400" rtl="0" eaLnBrk="1" latinLnBrk="1"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00"/>
    <a:srgbClr val="FF9900"/>
    <a:srgbClr val="663300"/>
    <a:srgbClr val="894400"/>
    <a:srgbClr val="A45100"/>
    <a:srgbClr val="B75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6276" autoAdjust="0"/>
  </p:normalViewPr>
  <p:slideViewPr>
    <p:cSldViewPr>
      <p:cViewPr varScale="1">
        <p:scale>
          <a:sx n="93" d="100"/>
          <a:sy n="93" d="100"/>
        </p:scale>
        <p:origin x="-1026"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handoutMaster" Target="handoutMasters/handoutMaster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56.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6.wmf"/><Relationship Id="rId4"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7.wmf"/><Relationship Id="rId4" Type="http://schemas.openxmlformats.org/officeDocument/2006/relationships/image" Target="../media/image9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4" Type="http://schemas.openxmlformats.org/officeDocument/2006/relationships/image" Target="../media/image14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emf"/><Relationship Id="rId4"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4" Type="http://schemas.openxmlformats.org/officeDocument/2006/relationships/image" Target="../media/image15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4" Type="http://schemas.openxmlformats.org/officeDocument/2006/relationships/image" Target="../media/image16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5" Type="http://schemas.openxmlformats.org/officeDocument/2006/relationships/image" Target="../media/image167.wmf"/><Relationship Id="rId4" Type="http://schemas.openxmlformats.org/officeDocument/2006/relationships/image" Target="../media/image16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5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11" Type="http://schemas.openxmlformats.org/officeDocument/2006/relationships/image" Target="../media/image180.wmf"/><Relationship Id="rId5" Type="http://schemas.openxmlformats.org/officeDocument/2006/relationships/image" Target="../media/image174.wmf"/><Relationship Id="rId10" Type="http://schemas.openxmlformats.org/officeDocument/2006/relationships/image" Target="../media/image179.wmf"/><Relationship Id="rId4" Type="http://schemas.openxmlformats.org/officeDocument/2006/relationships/image" Target="../media/image173.wmf"/><Relationship Id="rId9" Type="http://schemas.openxmlformats.org/officeDocument/2006/relationships/image" Target="../media/image17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3.wmf"/><Relationship Id="rId7" Type="http://schemas.openxmlformats.org/officeDocument/2006/relationships/image" Target="../media/image197.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image" Target="../media/image200.wmf"/><Relationship Id="rId7" Type="http://schemas.openxmlformats.org/officeDocument/2006/relationships/image" Target="../media/image204.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9" Type="http://schemas.openxmlformats.org/officeDocument/2006/relationships/image" Target="../media/image20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1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4" Type="http://schemas.openxmlformats.org/officeDocument/2006/relationships/image" Target="../media/image214.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4" Type="http://schemas.openxmlformats.org/officeDocument/2006/relationships/image" Target="../media/image22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 Id="rId4" Type="http://schemas.openxmlformats.org/officeDocument/2006/relationships/image" Target="../media/image22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 Id="rId4" Type="http://schemas.openxmlformats.org/officeDocument/2006/relationships/image" Target="../media/image23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130.wmf"/><Relationship Id="rId5" Type="http://schemas.openxmlformats.org/officeDocument/2006/relationships/image" Target="../media/image234.wmf"/><Relationship Id="rId4" Type="http://schemas.openxmlformats.org/officeDocument/2006/relationships/image" Target="../media/image23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14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39.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image" Target="../media/image242.wmf"/><Relationship Id="rId7" Type="http://schemas.openxmlformats.org/officeDocument/2006/relationships/image" Target="../media/image246.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45.wmf"/><Relationship Id="rId5" Type="http://schemas.openxmlformats.org/officeDocument/2006/relationships/image" Target="../media/image24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4" Type="http://schemas.openxmlformats.org/officeDocument/2006/relationships/image" Target="../media/image253.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55.wmf"/><Relationship Id="rId1" Type="http://schemas.openxmlformats.org/officeDocument/2006/relationships/image" Target="../media/image254.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58.wmf"/><Relationship Id="rId7" Type="http://schemas.openxmlformats.org/officeDocument/2006/relationships/image" Target="../media/image262.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61.wmf"/><Relationship Id="rId5" Type="http://schemas.openxmlformats.org/officeDocument/2006/relationships/image" Target="../media/image260.wmf"/><Relationship Id="rId4" Type="http://schemas.openxmlformats.org/officeDocument/2006/relationships/image" Target="../media/image259.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63.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69.wmf"/><Relationship Id="rId1" Type="http://schemas.openxmlformats.org/officeDocument/2006/relationships/image" Target="../media/image144.wmf"/><Relationship Id="rId4" Type="http://schemas.openxmlformats.org/officeDocument/2006/relationships/image" Target="../media/image264.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66.wmf"/><Relationship Id="rId1" Type="http://schemas.openxmlformats.org/officeDocument/2006/relationships/image" Target="../media/image265.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4" Type="http://schemas.openxmlformats.org/officeDocument/2006/relationships/image" Target="../media/image270.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 Id="rId5" Type="http://schemas.openxmlformats.org/officeDocument/2006/relationships/image" Target="../media/image275.wmf"/><Relationship Id="rId4" Type="http://schemas.openxmlformats.org/officeDocument/2006/relationships/image" Target="../media/image27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7.wmf"/><Relationship Id="rId1" Type="http://schemas.openxmlformats.org/officeDocument/2006/relationships/image" Target="../media/image276.wmf"/><Relationship Id="rId4" Type="http://schemas.openxmlformats.org/officeDocument/2006/relationships/image" Target="../media/image279.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81.wmf"/><Relationship Id="rId7" Type="http://schemas.openxmlformats.org/officeDocument/2006/relationships/image" Target="../media/image285.wmf"/><Relationship Id="rId2" Type="http://schemas.openxmlformats.org/officeDocument/2006/relationships/image" Target="../media/image280.wmf"/><Relationship Id="rId1" Type="http://schemas.openxmlformats.org/officeDocument/2006/relationships/image" Target="../media/image15.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1.wmf"/><Relationship Id="rId4" Type="http://schemas.openxmlformats.org/officeDocument/2006/relationships/image" Target="../media/image288.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 Id="rId4" Type="http://schemas.openxmlformats.org/officeDocument/2006/relationships/image" Target="../media/image292.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 Id="rId4" Type="http://schemas.openxmlformats.org/officeDocument/2006/relationships/image" Target="../media/image296.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298.wmf"/><Relationship Id="rId1" Type="http://schemas.openxmlformats.org/officeDocument/2006/relationships/image" Target="../media/image297.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29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 Id="rId6" Type="http://schemas.openxmlformats.org/officeDocument/2006/relationships/image" Target="../media/image305.wmf"/><Relationship Id="rId5" Type="http://schemas.openxmlformats.org/officeDocument/2006/relationships/image" Target="../media/image304.wmf"/><Relationship Id="rId4" Type="http://schemas.openxmlformats.org/officeDocument/2006/relationships/image" Target="../media/image303.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5" Type="http://schemas.openxmlformats.org/officeDocument/2006/relationships/image" Target="../media/image310.wmf"/><Relationship Id="rId4" Type="http://schemas.openxmlformats.org/officeDocument/2006/relationships/image" Target="../media/image30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72.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298.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130.wmf"/><Relationship Id="rId4" Type="http://schemas.openxmlformats.org/officeDocument/2006/relationships/image" Target="../media/image318.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144.wmf"/><Relationship Id="rId4" Type="http://schemas.openxmlformats.org/officeDocument/2006/relationships/image" Target="../media/image321.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22.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25.wmf"/><Relationship Id="rId2" Type="http://schemas.openxmlformats.org/officeDocument/2006/relationships/image" Target="../media/image324.wmf"/><Relationship Id="rId1" Type="http://schemas.openxmlformats.org/officeDocument/2006/relationships/image" Target="../media/image323.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 Id="rId4" Type="http://schemas.openxmlformats.org/officeDocument/2006/relationships/image" Target="../media/image329.wmf"/></Relationships>
</file>

<file path=ppt/drawings/_rels/vmlDrawing88.vml.rels><?xml version="1.0" encoding="UTF-8" standalone="yes"?>
<Relationships xmlns="http://schemas.openxmlformats.org/package/2006/relationships"><Relationship Id="rId8" Type="http://schemas.openxmlformats.org/officeDocument/2006/relationships/image" Target="../media/image337.wmf"/><Relationship Id="rId3" Type="http://schemas.openxmlformats.org/officeDocument/2006/relationships/image" Target="../media/image332.wmf"/><Relationship Id="rId7" Type="http://schemas.openxmlformats.org/officeDocument/2006/relationships/image" Target="../media/image336.wmf"/><Relationship Id="rId2" Type="http://schemas.openxmlformats.org/officeDocument/2006/relationships/image" Target="../media/image331.wmf"/><Relationship Id="rId1" Type="http://schemas.openxmlformats.org/officeDocument/2006/relationships/image" Target="../media/image330.w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 Id="rId9" Type="http://schemas.openxmlformats.org/officeDocument/2006/relationships/image" Target="../media/image338.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41.wmf"/><Relationship Id="rId2" Type="http://schemas.openxmlformats.org/officeDocument/2006/relationships/image" Target="../media/image340.wmf"/><Relationship Id="rId1" Type="http://schemas.openxmlformats.org/officeDocument/2006/relationships/image" Target="../media/image339.wmf"/><Relationship Id="rId6" Type="http://schemas.openxmlformats.org/officeDocument/2006/relationships/image" Target="../media/image344.wmf"/><Relationship Id="rId5" Type="http://schemas.openxmlformats.org/officeDocument/2006/relationships/image" Target="../media/image343.wmf"/><Relationship Id="rId4" Type="http://schemas.openxmlformats.org/officeDocument/2006/relationships/image" Target="../media/image3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47.wmf"/><Relationship Id="rId2" Type="http://schemas.openxmlformats.org/officeDocument/2006/relationships/image" Target="../media/image346.wmf"/><Relationship Id="rId1" Type="http://schemas.openxmlformats.org/officeDocument/2006/relationships/image" Target="../media/image3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6788" eaLnBrk="0" hangingPunct="0">
              <a:defRPr sz="1300">
                <a:latin typeface="Times New Roman" pitchFamily="18" charset="0"/>
              </a:defRPr>
            </a:lvl1pPr>
          </a:lstStyle>
          <a:p>
            <a:endParaRPr lang="ko-KR" altLang="ko-KR"/>
          </a:p>
        </p:txBody>
      </p:sp>
      <p:sp>
        <p:nvSpPr>
          <p:cNvPr id="16589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6788" eaLnBrk="0" hangingPunct="0">
              <a:defRPr sz="1300">
                <a:latin typeface="Times New Roman" pitchFamily="18" charset="0"/>
                <a:ea typeface="굴림" charset="-127"/>
              </a:defRPr>
            </a:lvl1pPr>
          </a:lstStyle>
          <a:p>
            <a:fld id="{67BCE06D-FCCF-4713-8325-6E66A9D2DC7D}" type="datetime1">
              <a:rPr lang="en-US" altLang="ko-KR"/>
              <a:pPr/>
              <a:t>1/12/2012</a:t>
            </a:fld>
            <a:endParaRPr lang="en-US" altLang="ko-KR"/>
          </a:p>
        </p:txBody>
      </p:sp>
      <p:sp>
        <p:nvSpPr>
          <p:cNvPr id="16589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6788" eaLnBrk="0" hangingPunct="0">
              <a:defRPr sz="1300">
                <a:latin typeface="Times New Roman" pitchFamily="18" charset="0"/>
              </a:defRPr>
            </a:lvl1pPr>
          </a:lstStyle>
          <a:p>
            <a:pPr>
              <a:defRPr/>
            </a:pPr>
            <a:r>
              <a:rPr lang="en-US"/>
              <a:t>http://numericalmethods.eng.usf.edu</a:t>
            </a:r>
          </a:p>
        </p:txBody>
      </p:sp>
      <p:sp>
        <p:nvSpPr>
          <p:cNvPr id="16589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6788" eaLnBrk="0" hangingPunct="0">
              <a:defRPr sz="1300">
                <a:latin typeface="Times New Roman" pitchFamily="18" charset="0"/>
                <a:ea typeface="굴림" charset="-127"/>
              </a:defRPr>
            </a:lvl1pPr>
          </a:lstStyle>
          <a:p>
            <a:fld id="{233BD3CC-FAF3-4568-A518-90D92E56A1FA}" type="slidenum">
              <a:rPr lang="en-US" altLang="ko-K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144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580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33997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123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noTextEdit="1"/>
          </p:cNvSpPr>
          <p:nvPr>
            <p:ph type="sldImg"/>
          </p:nvPr>
        </p:nvSpPr>
        <p:spPr bwMode="auto">
          <a:xfrm>
            <a:off x="1219200" y="685800"/>
            <a:ext cx="4878388" cy="3657600"/>
          </a:xfrm>
          <a:prstGeom prst="rect">
            <a:avLst/>
          </a:prstGeom>
          <a:noFill/>
          <a:ln>
            <a:solidFill>
              <a:srgbClr val="000000"/>
            </a:solidFill>
            <a:miter lim="800000"/>
            <a:headEnd/>
            <a:tailEnd/>
          </a:ln>
        </p:spPr>
      </p:sp>
      <p:sp>
        <p:nvSpPr>
          <p:cNvPr id="34201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580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33997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225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3283"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4307"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5331"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635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737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8403"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59427"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0451"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147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249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3523"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4547"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5571"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6595"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Rot="1" noChangeArrowheads="1" noTextEdit="1"/>
          </p:cNvSpPr>
          <p:nvPr>
            <p:ph type="sldImg"/>
          </p:nvPr>
        </p:nvSpPr>
        <p:spPr bwMode="auto">
          <a:xfrm>
            <a:off x="1231370" y="720748"/>
            <a:ext cx="4852460" cy="3600449"/>
          </a:xfrm>
          <a:prstGeom prst="rect">
            <a:avLst/>
          </a:prstGeom>
          <a:noFill/>
          <a:ln>
            <a:solidFill>
              <a:srgbClr val="000000"/>
            </a:solidFill>
            <a:miter lim="800000"/>
            <a:headEnd/>
            <a:tailEnd/>
          </a:ln>
        </p:spPr>
      </p:sp>
      <p:sp>
        <p:nvSpPr>
          <p:cNvPr id="367619" name="Rectangle 3"/>
          <p:cNvSpPr>
            <a:spLocks noGrp="1" noChangeArrowheads="1"/>
          </p:cNvSpPr>
          <p:nvPr>
            <p:ph type="body" idx="1"/>
          </p:nvPr>
        </p:nvSpPr>
        <p:spPr bwMode="auto">
          <a:xfrm>
            <a:off x="731853" y="4560899"/>
            <a:ext cx="5851496" cy="4319555"/>
          </a:xfrm>
          <a:prstGeom prst="rect">
            <a:avLst/>
          </a:prstGeom>
          <a:noFill/>
          <a:ln>
            <a:miter lim="800000"/>
            <a:headEnd/>
            <a:tailEnd/>
          </a:ln>
        </p:spPr>
        <p:txBody>
          <a:bodyPr lIns="95006" tIns="47503" rIns="95006" bIns="47503"/>
          <a:lstStyle/>
          <a:p>
            <a:endParaRPr lang="ko-KR" altLang="ko-K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395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009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214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419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624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6829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1603"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758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noTextEdit="1"/>
          </p:cNvSpPr>
          <p:nvPr>
            <p:ph type="sldImg"/>
          </p:nvPr>
        </p:nvSpPr>
        <p:spPr bwMode="auto">
          <a:xfrm>
            <a:off x="1193201" y="686269"/>
            <a:ext cx="4930458" cy="3657913"/>
          </a:xfrm>
          <a:prstGeom prst="rect">
            <a:avLst/>
          </a:prstGeom>
          <a:noFill/>
          <a:ln>
            <a:solidFill>
              <a:srgbClr val="000000"/>
            </a:solidFill>
            <a:miter lim="800000"/>
            <a:headEnd/>
            <a:tailEnd/>
          </a:ln>
        </p:spPr>
      </p:sp>
      <p:sp>
        <p:nvSpPr>
          <p:cNvPr id="342019" name="Rectangle 3"/>
          <p:cNvSpPr>
            <a:spLocks noGrp="1" noChangeArrowheads="1"/>
          </p:cNvSpPr>
          <p:nvPr>
            <p:ph type="body" idx="1"/>
          </p:nvPr>
        </p:nvSpPr>
        <p:spPr bwMode="auto">
          <a:xfrm>
            <a:off x="990740" y="4572392"/>
            <a:ext cx="5333723" cy="4342539"/>
          </a:xfrm>
          <a:prstGeom prst="rect">
            <a:avLst/>
          </a:prstGeom>
          <a:noFill/>
          <a:ln>
            <a:miter lim="800000"/>
            <a:headEnd/>
            <a:tailEnd/>
          </a:ln>
        </p:spPr>
        <p:txBody>
          <a:bodyPr lIns="91434" tIns="45717" rIns="91434" bIns="45717"/>
          <a:lstStyle/>
          <a:p>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943AE30-9E8F-492E-BD9C-D7CA59928619}"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01A6A9E5-8EC9-462A-8710-AEEE69D65B9E}" type="slidenum">
              <a:rPr lang="en-US" altLang="ko-K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026147-99D7-4D80-98BF-2A76D3AE1C41}"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A3A50F09-E47D-4CEF-8849-D4BACCBF4288}"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2E15D3-ECAC-4C04-A579-8920447778D1}"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F6B25D7C-CB40-44F8-8C79-8AC715B89C09}" type="slidenum">
              <a:rPr lang="en-US" altLang="ko-K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FCB6837-983C-448E-A20E-00AFDCECC26E}"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E275E493-5596-4B1D-B031-201BC742110F}" type="slidenum">
              <a:rPr lang="en-US" altLang="ko-K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485A514-FD10-4981-B401-E6C750BDEA8D}"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2FB87C29-FA9D-4D83-B0B8-3EDD1F384A12}"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1BD3D08-43AC-4215-BF86-893977144411}"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D20168CD-D089-475D-95C5-22B60DF109D7}" type="slidenum">
              <a:rPr lang="en-US" altLang="ko-K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BAEE702-4FBB-4ACA-9BEA-B433F23CB22E}"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B5924E98-35FE-4FB2-ADC1-6CB2C5B70EBE}" type="slidenum">
              <a:rPr lang="en-US" altLang="ko-K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B8328C7B-EC2B-49C4-8043-07DB1A41CDEF}" type="datetime1">
              <a:rPr lang="en-US" altLang="ko-KR"/>
              <a:pPr/>
              <a:t>1/12/2012</a:t>
            </a:fld>
            <a:endParaRPr lang="en-US" altLang="ko-KR"/>
          </a:p>
        </p:txBody>
      </p:sp>
      <p:sp>
        <p:nvSpPr>
          <p:cNvPr id="8" name="Footer Placeholder 7"/>
          <p:cNvSpPr>
            <a:spLocks noGrp="1"/>
          </p:cNvSpPr>
          <p:nvPr>
            <p:ph type="ftr" sz="quarter" idx="11"/>
          </p:nvPr>
        </p:nvSpPr>
        <p:spPr/>
        <p:txBody>
          <a:bodyPr/>
          <a:lstStyle>
            <a:lvl1pPr>
              <a:defRPr/>
            </a:lvl1pPr>
          </a:lstStyle>
          <a:p>
            <a:pPr>
              <a:defRPr/>
            </a:pPr>
            <a:r>
              <a:rPr lang="en-US"/>
              <a:t>                                           http://numericalmethods.eng.usf.edu</a:t>
            </a:r>
          </a:p>
        </p:txBody>
      </p:sp>
      <p:sp>
        <p:nvSpPr>
          <p:cNvPr id="9" name="Slide Number Placeholder 8"/>
          <p:cNvSpPr>
            <a:spLocks noGrp="1"/>
          </p:cNvSpPr>
          <p:nvPr>
            <p:ph type="sldNum" sz="quarter" idx="12"/>
          </p:nvPr>
        </p:nvSpPr>
        <p:spPr/>
        <p:txBody>
          <a:bodyPr/>
          <a:lstStyle>
            <a:lvl1pPr>
              <a:defRPr/>
            </a:lvl1pPr>
          </a:lstStyle>
          <a:p>
            <a:fld id="{CD81FB49-4528-4573-99F7-C2D654C90D76}" type="slidenum">
              <a:rPr lang="en-US" altLang="ko-K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9C683B1-348F-43D0-B1D6-15D029F972BD}" type="datetime1">
              <a:rPr lang="en-US" altLang="ko-KR"/>
              <a:pPr/>
              <a:t>1/12/2012</a:t>
            </a:fld>
            <a:endParaRPr lang="en-US" altLang="ko-KR"/>
          </a:p>
        </p:txBody>
      </p:sp>
      <p:sp>
        <p:nvSpPr>
          <p:cNvPr id="4" name="Footer Placeholder 3"/>
          <p:cNvSpPr>
            <a:spLocks noGrp="1"/>
          </p:cNvSpPr>
          <p:nvPr>
            <p:ph type="ftr" sz="quarter" idx="11"/>
          </p:nvPr>
        </p:nvSpPr>
        <p:spPr/>
        <p:txBody>
          <a:bodyPr/>
          <a:lstStyle>
            <a:lvl1pPr>
              <a:defRPr/>
            </a:lvl1pPr>
          </a:lstStyle>
          <a:p>
            <a:pPr>
              <a:defRPr/>
            </a:pPr>
            <a:r>
              <a:rPr lang="en-US"/>
              <a:t>                                           http://numericalmethods.eng.usf.edu</a:t>
            </a:r>
          </a:p>
        </p:txBody>
      </p:sp>
      <p:sp>
        <p:nvSpPr>
          <p:cNvPr id="5" name="Slide Number Placeholder 4"/>
          <p:cNvSpPr>
            <a:spLocks noGrp="1"/>
          </p:cNvSpPr>
          <p:nvPr>
            <p:ph type="sldNum" sz="quarter" idx="12"/>
          </p:nvPr>
        </p:nvSpPr>
        <p:spPr/>
        <p:txBody>
          <a:bodyPr/>
          <a:lstStyle>
            <a:lvl1pPr>
              <a:defRPr/>
            </a:lvl1pPr>
          </a:lstStyle>
          <a:p>
            <a:fld id="{5293502E-70A2-4D2A-A6B7-462251D9056F}" type="slidenum">
              <a:rPr lang="en-US" altLang="ko-K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B1DA8BD-9329-4797-A100-2094AD41E95F}" type="datetime1">
              <a:rPr lang="en-US" altLang="ko-KR"/>
              <a:pPr/>
              <a:t>1/12/2012</a:t>
            </a:fld>
            <a:endParaRPr lang="en-US" altLang="ko-KR"/>
          </a:p>
        </p:txBody>
      </p:sp>
      <p:sp>
        <p:nvSpPr>
          <p:cNvPr id="3" name="Footer Placeholder 2"/>
          <p:cNvSpPr>
            <a:spLocks noGrp="1"/>
          </p:cNvSpPr>
          <p:nvPr>
            <p:ph type="ftr" sz="quarter" idx="11"/>
          </p:nvPr>
        </p:nvSpPr>
        <p:spPr/>
        <p:txBody>
          <a:bodyPr/>
          <a:lstStyle>
            <a:lvl1pPr>
              <a:defRPr/>
            </a:lvl1pPr>
          </a:lstStyle>
          <a:p>
            <a:pPr>
              <a:defRPr/>
            </a:pPr>
            <a:r>
              <a:rPr lang="en-US"/>
              <a:t>                                           http://numericalmethods.eng.usf.edu</a:t>
            </a:r>
          </a:p>
        </p:txBody>
      </p:sp>
      <p:sp>
        <p:nvSpPr>
          <p:cNvPr id="4" name="Slide Number Placeholder 3"/>
          <p:cNvSpPr>
            <a:spLocks noGrp="1"/>
          </p:cNvSpPr>
          <p:nvPr>
            <p:ph type="sldNum" sz="quarter" idx="12"/>
          </p:nvPr>
        </p:nvSpPr>
        <p:spPr/>
        <p:txBody>
          <a:bodyPr/>
          <a:lstStyle>
            <a:lvl1pPr>
              <a:defRPr/>
            </a:lvl1pPr>
          </a:lstStyle>
          <a:p>
            <a:fld id="{1784D632-FC7A-470A-920B-813B156B2E32}" type="slidenum">
              <a:rPr lang="en-US" altLang="ko-K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BF8C667-2617-49F9-B951-9B0B96383F35}"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12270BC7-8DA0-44AD-82C6-9550F87CF729}"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4DD54AC-C353-4BA9-8B66-9D8DC121DCCD}"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C35878EA-36FD-4723-A3F6-832443ACC692}" type="slidenum">
              <a:rPr lang="en-US" altLang="ko-KR"/>
              <a:pPr/>
              <a:t>‹#›</a:t>
            </a:fld>
            <a:endParaRPr lang="en-US" altLang="ko-K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5611105-CA95-4BA8-A90A-4EEE755F818E}"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6CDD37DA-9321-4765-A84A-58C8C8CD2387}" type="slidenum">
              <a:rPr lang="en-US" altLang="ko-KR"/>
              <a:pPr/>
              <a:t>‹#›</a:t>
            </a:fld>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270B6F3-545D-4ABC-954B-6C1431D3835C}"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A9F51605-EBCE-4EDE-83E2-3D103FFEB86A}" type="slidenum">
              <a:rPr lang="en-US" altLang="ko-KR"/>
              <a:pPr/>
              <a:t>‹#›</a:t>
            </a:fld>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E195B3A-3DAA-43C1-B9A0-7FBBA7ACC633}"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fld id="{D07C65F8-8C4B-4A05-82D0-98D80B05E86B}" type="slidenum">
              <a:rPr lang="en-US" altLang="ko-KR"/>
              <a:pPr/>
              <a:t>‹#›</a:t>
            </a:fld>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5AB360D-2642-479A-B001-86DD641F6610}"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655BEC24-A46E-4173-8DDD-26D194D8DE10}" type="slidenum">
              <a:rPr lang="en-US" altLang="ko-KR"/>
              <a:pPr/>
              <a:t>‹#›</a:t>
            </a:fld>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066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2024923B-1FC4-47C2-B42C-2C621660D508}" type="datetime1">
              <a:rPr lang="en-US" altLang="ko-KR"/>
              <a:pPr/>
              <a:t>1/12/2012</a:t>
            </a:fld>
            <a:endParaRPr lang="en-US" altLang="ko-KR"/>
          </a:p>
        </p:txBody>
      </p:sp>
      <p:sp>
        <p:nvSpPr>
          <p:cNvPr id="7" name="Footer Placeholder 6"/>
          <p:cNvSpPr>
            <a:spLocks noGrp="1"/>
          </p:cNvSpPr>
          <p:nvPr>
            <p:ph type="ftr" sz="quarter" idx="11"/>
          </p:nvPr>
        </p:nvSpPr>
        <p:spPr/>
        <p:txBody>
          <a:bodyPr/>
          <a:lstStyle>
            <a:lvl1pPr>
              <a:defRPr/>
            </a:lvl1pPr>
          </a:lstStyle>
          <a:p>
            <a:pPr>
              <a:defRPr/>
            </a:pPr>
            <a:r>
              <a:rPr lang="en-US"/>
              <a:t>                                           http://numericalmethods.eng.usf.edu</a:t>
            </a:r>
          </a:p>
        </p:txBody>
      </p:sp>
      <p:sp>
        <p:nvSpPr>
          <p:cNvPr id="8" name="Slide Number Placeholder 7"/>
          <p:cNvSpPr>
            <a:spLocks noGrp="1"/>
          </p:cNvSpPr>
          <p:nvPr>
            <p:ph type="sldNum" sz="quarter" idx="12"/>
          </p:nvPr>
        </p:nvSpPr>
        <p:spPr/>
        <p:txBody>
          <a:bodyPr/>
          <a:lstStyle>
            <a:lvl1pPr>
              <a:defRPr/>
            </a:lvl1pPr>
          </a:lstStyle>
          <a:p>
            <a:fld id="{4F717CBD-7EBD-4317-AEE9-933EDD3A1128}" type="slidenum">
              <a:rPr lang="en-US" altLang="ko-KR"/>
              <a:pPr/>
              <a:t>‹#›</a:t>
            </a:fld>
            <a:endParaRPr lang="en-US" altLang="ko-K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1834D87-4D1A-4769-96BC-10647997ECF9}"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FD211BA9-719B-47F7-8BEA-5BF919B8FECB}" type="slidenum">
              <a:rPr lang="en-US" altLang="ko-KR"/>
              <a:pPr/>
              <a:t>‹#›</a:t>
            </a:fld>
            <a:endParaRPr lang="en-US" altLang="ko-K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6" name="바닥글 개체 틀 5"/>
          <p:cNvSpPr>
            <a:spLocks noGrp="1"/>
          </p:cNvSpPr>
          <p:nvPr>
            <p:ph type="ftr" sz="quarter" idx="11"/>
          </p:nvPr>
        </p:nvSpPr>
        <p:spPr/>
        <p:txBody>
          <a:bodyPr/>
          <a:lstStyle/>
          <a:p>
            <a:pPr>
              <a:defRPr/>
            </a:pPr>
            <a:r>
              <a:rPr lang="en-US" smtClean="0"/>
              <a:t>http://numericalmethods.eng.usf.edu</a:t>
            </a:r>
            <a:endParaRPr lang="en-US"/>
          </a:p>
        </p:txBody>
      </p:sp>
      <p:sp>
        <p:nvSpPr>
          <p:cNvPr id="7" name="슬라이드 번호 개체 틀 6"/>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218F45-D1D2-4495-B7DD-D88B374A6C67}" type="datetime1">
              <a:rPr lang="en-US" altLang="ko-KR"/>
              <a:pPr/>
              <a:t>1/12/2012</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fld id="{E7255B5F-488C-4C2E-9764-F6A55145E57E}" type="slidenum">
              <a:rPr lang="en-US" altLang="ko-KR"/>
              <a:pPr/>
              <a:t>‹#›</a:t>
            </a:fld>
            <a:endParaRPr lang="en-US" altLang="ko-K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8" name="바닥글 개체 틀 7"/>
          <p:cNvSpPr>
            <a:spLocks noGrp="1"/>
          </p:cNvSpPr>
          <p:nvPr>
            <p:ph type="ftr" sz="quarter" idx="11"/>
          </p:nvPr>
        </p:nvSpPr>
        <p:spPr/>
        <p:txBody>
          <a:bodyPr/>
          <a:lstStyle/>
          <a:p>
            <a:pPr>
              <a:defRPr/>
            </a:pPr>
            <a:r>
              <a:rPr lang="en-US" smtClean="0"/>
              <a:t>http://numericalmethods.eng.usf.edu</a:t>
            </a:r>
            <a:endParaRPr lang="en-US"/>
          </a:p>
        </p:txBody>
      </p:sp>
      <p:sp>
        <p:nvSpPr>
          <p:cNvPr id="9" name="슬라이드 번호 개체 틀 8"/>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4" name="바닥글 개체 틀 3"/>
          <p:cNvSpPr>
            <a:spLocks noGrp="1"/>
          </p:cNvSpPr>
          <p:nvPr>
            <p:ph type="ftr" sz="quarter" idx="11"/>
          </p:nvPr>
        </p:nvSpPr>
        <p:spPr/>
        <p:txBody>
          <a:bodyPr/>
          <a:lstStyle/>
          <a:p>
            <a:pPr>
              <a:defRPr/>
            </a:pPr>
            <a:r>
              <a:rPr lang="en-US" smtClean="0"/>
              <a:t>http://numericalmethods.eng.usf.edu</a:t>
            </a:r>
            <a:endParaRPr lang="en-US"/>
          </a:p>
        </p:txBody>
      </p:sp>
      <p:sp>
        <p:nvSpPr>
          <p:cNvPr id="5" name="슬라이드 번호 개체 틀 4"/>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3" name="바닥글 개체 틀 2"/>
          <p:cNvSpPr>
            <a:spLocks noGrp="1"/>
          </p:cNvSpPr>
          <p:nvPr>
            <p:ph type="ftr" sz="quarter" idx="11"/>
          </p:nvPr>
        </p:nvSpPr>
        <p:spPr/>
        <p:txBody>
          <a:bodyPr/>
          <a:lstStyle/>
          <a:p>
            <a:pPr>
              <a:defRPr/>
            </a:pPr>
            <a:r>
              <a:rPr lang="en-US" smtClean="0"/>
              <a:t>http://numericalmethods.eng.usf.edu</a:t>
            </a:r>
            <a:endParaRPr lang="en-US"/>
          </a:p>
        </p:txBody>
      </p:sp>
      <p:sp>
        <p:nvSpPr>
          <p:cNvPr id="4" name="슬라이드 번호 개체 틀 3"/>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6" name="바닥글 개체 틀 5"/>
          <p:cNvSpPr>
            <a:spLocks noGrp="1"/>
          </p:cNvSpPr>
          <p:nvPr>
            <p:ph type="ftr" sz="quarter" idx="11"/>
          </p:nvPr>
        </p:nvSpPr>
        <p:spPr/>
        <p:txBody>
          <a:bodyPr/>
          <a:lstStyle/>
          <a:p>
            <a:pPr>
              <a:defRPr/>
            </a:pPr>
            <a:r>
              <a:rPr lang="en-US" smtClean="0"/>
              <a:t>http://numericalmethods.eng.usf.edu</a:t>
            </a:r>
            <a:endParaRPr lang="en-US"/>
          </a:p>
        </p:txBody>
      </p:sp>
      <p:sp>
        <p:nvSpPr>
          <p:cNvPr id="7" name="슬라이드 번호 개체 틀 6"/>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6" name="바닥글 개체 틀 5"/>
          <p:cNvSpPr>
            <a:spLocks noGrp="1"/>
          </p:cNvSpPr>
          <p:nvPr>
            <p:ph type="ftr" sz="quarter" idx="11"/>
          </p:nvPr>
        </p:nvSpPr>
        <p:spPr/>
        <p:txBody>
          <a:bodyPr/>
          <a:lstStyle/>
          <a:p>
            <a:pPr>
              <a:defRPr/>
            </a:pPr>
            <a:r>
              <a:rPr lang="en-US" smtClean="0"/>
              <a:t>http://numericalmethods.eng.usf.edu</a:t>
            </a:r>
            <a:endParaRPr lang="en-US"/>
          </a:p>
        </p:txBody>
      </p:sp>
      <p:sp>
        <p:nvSpPr>
          <p:cNvPr id="7" name="슬라이드 번호 개체 틀 6"/>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F8A9A76-98C4-4F1B-B87B-35F591AF2028}" type="datetime1">
              <a:rPr lang="en-US" altLang="ko-KR" smtClean="0"/>
              <a:pPr/>
              <a:t>1/12/2012</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252506F6-759C-4956-A172-65E027B11EAF}" type="slidenum">
              <a:rPr lang="en-US" altLang="ko-KR" smtClean="0"/>
              <a:pPr/>
              <a:t>‹#›</a:t>
            </a:fld>
            <a:endParaRPr lang="en-US" altLang="ko-KR"/>
          </a:p>
        </p:txBody>
      </p:sp>
    </p:spTree>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35AB360D-2642-479A-B001-86DD641F6610}"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655BEC24-A46E-4173-8DDD-26D194D8DE10}" type="slidenum">
              <a:rPr lang="en-US" altLang="ko-KR"/>
              <a:pPr/>
              <a:t>‹#›</a:t>
            </a:fld>
            <a:endParaRPr lang="en-US" altLang="ko-K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066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2024923B-1FC4-47C2-B42C-2C621660D508}" type="datetime1">
              <a:rPr lang="en-US" altLang="ko-KR"/>
              <a:pPr/>
              <a:t>1/12/2012</a:t>
            </a:fld>
            <a:endParaRPr lang="en-US" altLang="ko-KR"/>
          </a:p>
        </p:txBody>
      </p:sp>
      <p:sp>
        <p:nvSpPr>
          <p:cNvPr id="7" name="Footer Placeholder 6"/>
          <p:cNvSpPr>
            <a:spLocks noGrp="1"/>
          </p:cNvSpPr>
          <p:nvPr>
            <p:ph type="ftr" sz="quarter" idx="11"/>
          </p:nvPr>
        </p:nvSpPr>
        <p:spPr/>
        <p:txBody>
          <a:bodyPr/>
          <a:lstStyle>
            <a:lvl1pPr>
              <a:defRPr/>
            </a:lvl1pPr>
          </a:lstStyle>
          <a:p>
            <a:pPr>
              <a:defRPr/>
            </a:pPr>
            <a:r>
              <a:rPr lang="en-US"/>
              <a:t>                                           http://numericalmethods.eng.usf.edu</a:t>
            </a:r>
          </a:p>
        </p:txBody>
      </p:sp>
      <p:sp>
        <p:nvSpPr>
          <p:cNvPr id="8" name="Slide Number Placeholder 7"/>
          <p:cNvSpPr>
            <a:spLocks noGrp="1"/>
          </p:cNvSpPr>
          <p:nvPr>
            <p:ph type="sldNum" sz="quarter" idx="12"/>
          </p:nvPr>
        </p:nvSpPr>
        <p:spPr/>
        <p:txBody>
          <a:bodyPr/>
          <a:lstStyle>
            <a:lvl1pPr>
              <a:defRPr/>
            </a:lvl1pPr>
          </a:lstStyle>
          <a:p>
            <a:fld id="{4F717CBD-7EBD-4317-AEE9-933EDD3A1128}" type="slidenum">
              <a:rPr lang="en-US" altLang="ko-KR"/>
              <a:pPr/>
              <a:t>‹#›</a:t>
            </a:fld>
            <a:endParaRPr lang="en-US" altLang="ko-K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1834D87-4D1A-4769-96BC-10647997ECF9}"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fld id="{FD211BA9-719B-47F7-8BEA-5BF919B8FECB}" type="slidenum">
              <a:rPr lang="en-US" altLang="ko-K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A26DC54-C6D9-4A9F-9FBC-96304F8E6386}"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fld id="{984B5065-38D6-4D62-827D-5BD69589FAC3}" type="slidenum">
              <a:rPr lang="en-US" altLang="ko-KR"/>
              <a:pPr/>
              <a:t>‹#›</a:t>
            </a:fld>
            <a:endParaRPr lang="en-US" altLang="ko-K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10668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5029200" y="19812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5029200" y="41148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날짜 개체 틀 5"/>
          <p:cNvSpPr>
            <a:spLocks noGrp="1"/>
          </p:cNvSpPr>
          <p:nvPr>
            <p:ph type="dt" sz="half" idx="10"/>
          </p:nvPr>
        </p:nvSpPr>
        <p:spPr>
          <a:xfrm>
            <a:off x="4648200" y="6400800"/>
            <a:ext cx="1905000" cy="457200"/>
          </a:xfrm>
        </p:spPr>
        <p:txBody>
          <a:bodyPr/>
          <a:lstStyle>
            <a:lvl1pPr>
              <a:defRPr/>
            </a:lvl1pPr>
          </a:lstStyle>
          <a:p>
            <a:fld id="{E5D2B940-29F2-4F30-81AF-D59AD8230003}" type="datetime1">
              <a:rPr lang="en-US" altLang="ko-KR"/>
              <a:pPr/>
              <a:t>1/12/2012</a:t>
            </a:fld>
            <a:endParaRPr lang="en-US" altLang="ko-KR"/>
          </a:p>
        </p:txBody>
      </p:sp>
      <p:sp>
        <p:nvSpPr>
          <p:cNvPr id="7" name="바닥글 개체 틀 6"/>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endParaRPr lang="en-US"/>
          </a:p>
        </p:txBody>
      </p:sp>
      <p:sp>
        <p:nvSpPr>
          <p:cNvPr id="8" name="슬라이드 번호 개체 틀 7"/>
          <p:cNvSpPr>
            <a:spLocks noGrp="1"/>
          </p:cNvSpPr>
          <p:nvPr>
            <p:ph type="sldNum" sz="quarter" idx="12"/>
          </p:nvPr>
        </p:nvSpPr>
        <p:spPr>
          <a:xfrm>
            <a:off x="0" y="6629400"/>
            <a:ext cx="1905000" cy="228600"/>
          </a:xfrm>
        </p:spPr>
        <p:txBody>
          <a:bodyPr/>
          <a:lstStyle>
            <a:lvl1pPr>
              <a:defRPr/>
            </a:lvl1pPr>
          </a:lstStyle>
          <a:p>
            <a:fld id="{8BFE3A78-F48E-4234-AB71-7C93381B535D}" type="slidenum">
              <a:rPr lang="en-US" altLang="ko-KR"/>
              <a:pPr/>
              <a:t>‹#›</a:t>
            </a:fld>
            <a:endParaRPr lang="en-US" altLang="ko-K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cSld name="제목 및 내용 4개">
    <p:spTree>
      <p:nvGrpSpPr>
        <p:cNvPr id="1" name=""/>
        <p:cNvGrpSpPr/>
        <p:nvPr/>
      </p:nvGrpSpPr>
      <p:grpSpPr>
        <a:xfrm>
          <a:off x="0" y="0"/>
          <a:ext cx="0" cy="0"/>
          <a:chOff x="0" y="0"/>
          <a:chExt cx="0" cy="0"/>
        </a:xfrm>
      </p:grpSpPr>
      <p:sp>
        <p:nvSpPr>
          <p:cNvPr id="2" name="제목 1"/>
          <p:cNvSpPr>
            <a:spLocks noGrp="1"/>
          </p:cNvSpPr>
          <p:nvPr>
            <p:ph type="title" sz="quarter"/>
          </p:nvPr>
        </p:nvSpPr>
        <p:spPr>
          <a:xfrm>
            <a:off x="1150938" y="617538"/>
            <a:ext cx="7793037" cy="1143000"/>
          </a:xfrm>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1066800" y="19812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5029200" y="19812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1066800" y="41148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5029200" y="41148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648200" y="6400800"/>
            <a:ext cx="1905000" cy="457200"/>
          </a:xfrm>
        </p:spPr>
        <p:txBody>
          <a:bodyPr/>
          <a:lstStyle>
            <a:lvl1pPr>
              <a:defRPr/>
            </a:lvl1pPr>
          </a:lstStyle>
          <a:p>
            <a:fld id="{C76BDDC5-C77F-4732-B4D1-F0C0334D418F}" type="datetime1">
              <a:rPr lang="en-US" altLang="ko-KR"/>
              <a:pPr/>
              <a:t>1/12/2012</a:t>
            </a:fld>
            <a:endParaRPr lang="en-US" altLang="ko-KR"/>
          </a:p>
        </p:txBody>
      </p:sp>
      <p:sp>
        <p:nvSpPr>
          <p:cNvPr id="8" name="바닥글 개체 틀 7"/>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endParaRPr lang="en-US"/>
          </a:p>
        </p:txBody>
      </p:sp>
      <p:sp>
        <p:nvSpPr>
          <p:cNvPr id="9" name="슬라이드 번호 개체 틀 8"/>
          <p:cNvSpPr>
            <a:spLocks noGrp="1"/>
          </p:cNvSpPr>
          <p:nvPr>
            <p:ph type="sldNum" sz="quarter" idx="12"/>
          </p:nvPr>
        </p:nvSpPr>
        <p:spPr>
          <a:xfrm>
            <a:off x="0" y="6629400"/>
            <a:ext cx="1905000" cy="228600"/>
          </a:xfrm>
        </p:spPr>
        <p:txBody>
          <a:bodyPr/>
          <a:lstStyle>
            <a:lvl1pPr>
              <a:defRPr/>
            </a:lvl1pPr>
          </a:lstStyle>
          <a:p>
            <a:fld id="{B20B0E1E-1C96-4ADD-9AD3-49E004DAE53A}" type="slidenum">
              <a:rPr lang="en-US" altLang="ko-KR"/>
              <a:pPr/>
              <a:t>‹#›</a:t>
            </a:fld>
            <a:endParaRPr lang="en-US" altLang="ko-K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AndTwoObj">
  <p:cSld name="제목, 내용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0668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5029200" y="19812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5029200" y="41148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날짜 개체 틀 5"/>
          <p:cNvSpPr>
            <a:spLocks noGrp="1"/>
          </p:cNvSpPr>
          <p:nvPr>
            <p:ph type="dt" sz="half" idx="10"/>
          </p:nvPr>
        </p:nvSpPr>
        <p:spPr>
          <a:xfrm>
            <a:off x="4648200" y="6400800"/>
            <a:ext cx="1905000" cy="457200"/>
          </a:xfrm>
        </p:spPr>
        <p:txBody>
          <a:bodyPr/>
          <a:lstStyle>
            <a:lvl1pPr>
              <a:defRPr/>
            </a:lvl1pPr>
          </a:lstStyle>
          <a:p>
            <a:fld id="{C5A85FE9-5499-4E16-9568-B42C60406253}" type="datetime1">
              <a:rPr lang="en-US" altLang="ko-KR"/>
              <a:pPr/>
              <a:t>1/12/2012</a:t>
            </a:fld>
            <a:endParaRPr lang="en-US" altLang="ko-KR"/>
          </a:p>
        </p:txBody>
      </p:sp>
      <p:sp>
        <p:nvSpPr>
          <p:cNvPr id="7" name="바닥글 개체 틀 6"/>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endParaRPr lang="en-US"/>
          </a:p>
        </p:txBody>
      </p:sp>
      <p:sp>
        <p:nvSpPr>
          <p:cNvPr id="8" name="슬라이드 번호 개체 틀 7"/>
          <p:cNvSpPr>
            <a:spLocks noGrp="1"/>
          </p:cNvSpPr>
          <p:nvPr>
            <p:ph type="sldNum" sz="quarter" idx="12"/>
          </p:nvPr>
        </p:nvSpPr>
        <p:spPr>
          <a:xfrm>
            <a:off x="0" y="6629400"/>
            <a:ext cx="1905000" cy="228600"/>
          </a:xfrm>
        </p:spPr>
        <p:txBody>
          <a:bodyPr/>
          <a:lstStyle>
            <a:lvl1pPr>
              <a:defRPr/>
            </a:lvl1pPr>
          </a:lstStyle>
          <a:p>
            <a:fld id="{C6241DED-6E41-47C0-BCA5-187F26E85629}" type="slidenum">
              <a:rPr lang="en-US" altLang="ko-KR"/>
              <a:pPr/>
              <a:t>‹#›</a:t>
            </a:fld>
            <a:endParaRPr lang="en-US" altLang="ko-K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clipArtAndTx">
  <p:cSld name="제목, 클립 아트 및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클립 아트 개체 틀 2"/>
          <p:cNvSpPr>
            <a:spLocks noGrp="1"/>
          </p:cNvSpPr>
          <p:nvPr>
            <p:ph type="clipArt" sz="half" idx="1"/>
          </p:nvPr>
        </p:nvSpPr>
        <p:spPr>
          <a:xfrm>
            <a:off x="1066800" y="1981200"/>
            <a:ext cx="3810000" cy="4114800"/>
          </a:xfrm>
        </p:spPr>
        <p:txBody>
          <a:bodyPr/>
          <a:lstStyle/>
          <a:p>
            <a:endParaRPr lang="ko-KR" altLang="en-US"/>
          </a:p>
        </p:txBody>
      </p:sp>
      <p:sp>
        <p:nvSpPr>
          <p:cNvPr id="4" name="텍스트 개체 틀 3"/>
          <p:cNvSpPr>
            <a:spLocks noGrp="1"/>
          </p:cNvSpPr>
          <p:nvPr>
            <p:ph type="body" sz="half" idx="2"/>
          </p:nvPr>
        </p:nvSpPr>
        <p:spPr>
          <a:xfrm>
            <a:off x="5029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648200" y="6400800"/>
            <a:ext cx="1905000" cy="457200"/>
          </a:xfrm>
        </p:spPr>
        <p:txBody>
          <a:bodyPr/>
          <a:lstStyle>
            <a:lvl1pPr>
              <a:defRPr/>
            </a:lvl1pPr>
          </a:lstStyle>
          <a:p>
            <a:fld id="{D506037F-3849-4609-B736-61654687D59A}" type="datetime1">
              <a:rPr lang="en-US" altLang="ko-KR"/>
              <a:pPr/>
              <a:t>1/12/2012</a:t>
            </a:fld>
            <a:endParaRPr lang="en-US" altLang="ko-KR"/>
          </a:p>
        </p:txBody>
      </p:sp>
      <p:sp>
        <p:nvSpPr>
          <p:cNvPr id="6" name="바닥글 개체 틀 5"/>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endParaRPr lang="en-US"/>
          </a:p>
        </p:txBody>
      </p:sp>
      <p:sp>
        <p:nvSpPr>
          <p:cNvPr id="7" name="슬라이드 번호 개체 틀 6"/>
          <p:cNvSpPr>
            <a:spLocks noGrp="1"/>
          </p:cNvSpPr>
          <p:nvPr>
            <p:ph type="sldNum" sz="quarter" idx="12"/>
          </p:nvPr>
        </p:nvSpPr>
        <p:spPr>
          <a:xfrm>
            <a:off x="0" y="6629400"/>
            <a:ext cx="1905000" cy="228600"/>
          </a:xfrm>
        </p:spPr>
        <p:txBody>
          <a:bodyPr/>
          <a:lstStyle>
            <a:lvl1pPr>
              <a:defRPr/>
            </a:lvl1pPr>
          </a:lstStyle>
          <a:p>
            <a:fld id="{7C8D79F4-29EB-4E81-B0D3-AD368CF38F83}"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3D4EB378-4EE5-4645-8DEF-FA0C65FB0D6A}" type="datetime1">
              <a:rPr lang="en-US" altLang="ko-KR"/>
              <a:pPr/>
              <a:t>1/12/2012</a:t>
            </a:fld>
            <a:endParaRPr lang="en-US" altLang="ko-KR"/>
          </a:p>
        </p:txBody>
      </p:sp>
      <p:sp>
        <p:nvSpPr>
          <p:cNvPr id="8" name="Footer Placeholder 7"/>
          <p:cNvSpPr>
            <a:spLocks noGrp="1"/>
          </p:cNvSpPr>
          <p:nvPr>
            <p:ph type="ftr" sz="quarter" idx="11"/>
          </p:nvPr>
        </p:nvSpPr>
        <p:spPr/>
        <p:txBody>
          <a:bodyPr/>
          <a:lstStyle>
            <a:lvl1pPr>
              <a:defRPr/>
            </a:lvl1pPr>
          </a:lstStyle>
          <a:p>
            <a:pPr>
              <a:defRPr/>
            </a:pPr>
            <a:r>
              <a:rPr lang="en-US"/>
              <a:t>http://numericalmethods.eng.usf.edu</a:t>
            </a:r>
          </a:p>
        </p:txBody>
      </p:sp>
      <p:sp>
        <p:nvSpPr>
          <p:cNvPr id="9" name="Slide Number Placeholder 8"/>
          <p:cNvSpPr>
            <a:spLocks noGrp="1"/>
          </p:cNvSpPr>
          <p:nvPr>
            <p:ph type="sldNum" sz="quarter" idx="12"/>
          </p:nvPr>
        </p:nvSpPr>
        <p:spPr/>
        <p:txBody>
          <a:bodyPr/>
          <a:lstStyle>
            <a:lvl1pPr>
              <a:defRPr/>
            </a:lvl1pPr>
          </a:lstStyle>
          <a:p>
            <a:fld id="{4F0212AD-3B6E-4E5C-AD6F-76B3DC77DC2B}"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363539D-E032-45A2-B6E6-8F4BAEBC2E92}" type="datetime1">
              <a:rPr lang="en-US" altLang="ko-KR"/>
              <a:pPr/>
              <a:t>1/12/2012</a:t>
            </a:fld>
            <a:endParaRPr lang="en-US" altLang="ko-KR"/>
          </a:p>
        </p:txBody>
      </p:sp>
      <p:sp>
        <p:nvSpPr>
          <p:cNvPr id="4" name="Footer Placeholder 3"/>
          <p:cNvSpPr>
            <a:spLocks noGrp="1"/>
          </p:cNvSpPr>
          <p:nvPr>
            <p:ph type="ftr" sz="quarter" idx="11"/>
          </p:nvPr>
        </p:nvSpPr>
        <p:spPr/>
        <p:txBody>
          <a:bodyPr/>
          <a:lstStyle>
            <a:lvl1pPr>
              <a:defRPr/>
            </a:lvl1pPr>
          </a:lstStyle>
          <a:p>
            <a:pPr>
              <a:defRPr/>
            </a:pPr>
            <a:r>
              <a:rPr lang="en-US"/>
              <a:t>http://numericalmethods.eng.usf.edu</a:t>
            </a:r>
          </a:p>
        </p:txBody>
      </p:sp>
      <p:sp>
        <p:nvSpPr>
          <p:cNvPr id="5" name="Slide Number Placeholder 4"/>
          <p:cNvSpPr>
            <a:spLocks noGrp="1"/>
          </p:cNvSpPr>
          <p:nvPr>
            <p:ph type="sldNum" sz="quarter" idx="12"/>
          </p:nvPr>
        </p:nvSpPr>
        <p:spPr/>
        <p:txBody>
          <a:bodyPr/>
          <a:lstStyle>
            <a:lvl1pPr>
              <a:defRPr/>
            </a:lvl1pPr>
          </a:lstStyle>
          <a:p>
            <a:fld id="{82602BBA-8683-420B-8F5A-2D9231B64F02}"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750EB8E-1F68-40A5-ABD1-E916E4FBA851}" type="datetime1">
              <a:rPr lang="en-US" altLang="ko-KR"/>
              <a:pPr/>
              <a:t>1/12/2012</a:t>
            </a:fld>
            <a:endParaRPr lang="en-US" altLang="ko-KR"/>
          </a:p>
        </p:txBody>
      </p:sp>
      <p:sp>
        <p:nvSpPr>
          <p:cNvPr id="3" name="Footer Placeholder 2"/>
          <p:cNvSpPr>
            <a:spLocks noGrp="1"/>
          </p:cNvSpPr>
          <p:nvPr>
            <p:ph type="ftr" sz="quarter" idx="11"/>
          </p:nvPr>
        </p:nvSpPr>
        <p:spPr/>
        <p:txBody>
          <a:bodyPr/>
          <a:lstStyle>
            <a:lvl1pPr>
              <a:defRPr/>
            </a:lvl1pPr>
          </a:lstStyle>
          <a:p>
            <a:pPr>
              <a:defRPr/>
            </a:pPr>
            <a:r>
              <a:rPr lang="en-US"/>
              <a:t>http://numericalmethods.eng.usf.edu</a:t>
            </a:r>
          </a:p>
        </p:txBody>
      </p:sp>
      <p:sp>
        <p:nvSpPr>
          <p:cNvPr id="4" name="Slide Number Placeholder 3"/>
          <p:cNvSpPr>
            <a:spLocks noGrp="1"/>
          </p:cNvSpPr>
          <p:nvPr>
            <p:ph type="sldNum" sz="quarter" idx="12"/>
          </p:nvPr>
        </p:nvSpPr>
        <p:spPr/>
        <p:txBody>
          <a:bodyPr/>
          <a:lstStyle>
            <a:lvl1pPr>
              <a:defRPr/>
            </a:lvl1pPr>
          </a:lstStyle>
          <a:p>
            <a:fld id="{01F6F7E4-A6B3-42D8-BC16-010EA86E4F75}"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83066EC-D877-43A5-811B-92D15027036D}"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fld id="{C7B74250-87D5-4FEA-9D85-E1A299406BD6}"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C38E4E6-F88A-4A00-B332-23B4FAF58013}" type="datetime1">
              <a:rPr lang="en-US" altLang="ko-KR"/>
              <a:pPr/>
              <a:t>1/12/2012</a:t>
            </a:fld>
            <a:endParaRPr lang="en-US" altLang="ko-KR"/>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fld id="{E8D1A4A8-8450-4C05-B688-842BE1665A56}"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grpSp>
        <p:nvGrpSpPr>
          <p:cNvPr id="28674" name="Group 1026"/>
          <p:cNvGrpSpPr>
            <a:grpSpLocks/>
          </p:cNvGrpSpPr>
          <p:nvPr/>
        </p:nvGrpSpPr>
        <p:grpSpPr bwMode="auto">
          <a:xfrm>
            <a:off x="0" y="2438400"/>
            <a:ext cx="9009063" cy="1052513"/>
            <a:chOff x="0" y="1536"/>
            <a:chExt cx="5675" cy="663"/>
          </a:xfrm>
        </p:grpSpPr>
        <p:grpSp>
          <p:nvGrpSpPr>
            <p:cNvPr id="28680" name="Group 1027"/>
            <p:cNvGrpSpPr>
              <a:grpSpLocks/>
            </p:cNvGrpSpPr>
            <p:nvPr/>
          </p:nvGrpSpPr>
          <p:grpSpPr bwMode="auto">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ko-KR" altLang="ko-KR"/>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ko-KR" altLang="ko-KR"/>
              </a:p>
            </p:txBody>
          </p:sp>
        </p:grpSp>
        <p:grpSp>
          <p:nvGrpSpPr>
            <p:cNvPr id="28681" name="Group 1030"/>
            <p:cNvGrpSpPr>
              <a:grpSpLocks/>
            </p:cNvGrpSpPr>
            <p:nvPr/>
          </p:nvGrpSpPr>
          <p:grpSpPr bwMode="auto">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ko-KR" altLang="ko-KR"/>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ko-KR" altLang="ko-KR"/>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ko-KR" altLang="ko-KR"/>
            </a:p>
          </p:txBody>
        </p:sp>
        <p:sp>
          <p:nvSpPr>
            <p:cNvPr id="1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ko-KR" altLang="ko-KR"/>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ko-KR" altLang="ko-KR"/>
            </a:p>
          </p:txBody>
        </p:sp>
      </p:grpSp>
      <p:sp>
        <p:nvSpPr>
          <p:cNvPr id="2867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ko-KR" smtClean="0"/>
              <a:t>Click to edit Master title style</a:t>
            </a:r>
          </a:p>
        </p:txBody>
      </p:sp>
      <p:sp>
        <p:nvSpPr>
          <p:cNvPr id="2867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ea typeface="굴림" charset="-127"/>
              </a:defRPr>
            </a:lvl1pPr>
          </a:lstStyle>
          <a:p>
            <a:fld id="{CF8A9A76-98C4-4F1B-B87B-35F591AF2028}" type="datetime1">
              <a:rPr lang="en-US" altLang="ko-KR"/>
              <a:pPr/>
              <a:t>1/12/2012</a:t>
            </a:fld>
            <a:endParaRPr lang="en-US" altLang="ko-KR"/>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chemeClr val="bg2"/>
                </a:solidFill>
                <a:latin typeface="+mn-lt"/>
              </a:defRPr>
            </a:lvl1pPr>
          </a:lstStyle>
          <a:p>
            <a:pPr>
              <a:defRPr/>
            </a:pPr>
            <a:r>
              <a:rPr lang="en-US"/>
              <a:t>http://numericalmethods.eng.usf.edu</a:t>
            </a: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ea typeface="굴림" charset="-127"/>
              </a:defRPr>
            </a:lvl1pPr>
          </a:lstStyle>
          <a:p>
            <a:fld id="{252506F6-759C-4956-A172-65E027B11EAF}"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sp>
        <p:nvSpPr>
          <p:cNvPr id="17101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ko-KR" altLang="ko-KR"/>
          </a:p>
        </p:txBody>
      </p:sp>
      <p:sp>
        <p:nvSpPr>
          <p:cNvPr id="17101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ko-KR" altLang="ko-KR"/>
          </a:p>
        </p:txBody>
      </p:sp>
      <p:sp>
        <p:nvSpPr>
          <p:cNvPr id="17101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ko-KR" altLang="ko-KR"/>
          </a:p>
        </p:txBody>
      </p:sp>
      <p:sp>
        <p:nvSpPr>
          <p:cNvPr id="17101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ko-KR" altLang="ko-KR"/>
          </a:p>
        </p:txBody>
      </p:sp>
      <p:sp>
        <p:nvSpPr>
          <p:cNvPr id="17101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ko-KR" altLang="ko-KR"/>
          </a:p>
        </p:txBody>
      </p:sp>
      <p:sp>
        <p:nvSpPr>
          <p:cNvPr id="17101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ko-KR" altLang="ko-KR"/>
          </a:p>
        </p:txBody>
      </p:sp>
      <p:sp>
        <p:nvSpPr>
          <p:cNvPr id="17101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ko-KR" altLang="ko-KR"/>
          </a:p>
        </p:txBody>
      </p:sp>
      <p:sp>
        <p:nvSpPr>
          <p:cNvPr id="29705"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ko-KR" smtClean="0"/>
              <a:t>Click to edit Master title style</a:t>
            </a:r>
          </a:p>
        </p:txBody>
      </p:sp>
      <p:sp>
        <p:nvSpPr>
          <p:cNvPr id="29706"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굴림" charset="-127"/>
              </a:defRPr>
            </a:lvl1pPr>
          </a:lstStyle>
          <a:p>
            <a:fld id="{8AB15E09-DFFC-4088-8C8E-ECB49159E224}" type="datetime1">
              <a:rPr lang="en-US" altLang="ko-KR"/>
              <a:pPr/>
              <a:t>1/12/2012</a:t>
            </a:fld>
            <a:endParaRPr lang="en-US" altLang="ko-KR"/>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rgbClr val="C0C0C0"/>
                </a:solidFill>
                <a:latin typeface="+mn-lt"/>
              </a:defRPr>
            </a:lvl1pPr>
          </a:lstStyle>
          <a:p>
            <a:pPr>
              <a:defRPr/>
            </a:pPr>
            <a:r>
              <a:rPr lang="en-US"/>
              <a:t>                                           http://numericalmethods.eng.usf.edu</a:t>
            </a:r>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굴림" charset="-127"/>
              </a:defRPr>
            </a:lvl1pPr>
          </a:lstStyle>
          <a:p>
            <a:fld id="{1DCE770C-F92D-4734-9370-E78DA8A29A53}"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A9A76-98C4-4F1B-B87B-35F591AF2028}" type="datetime1">
              <a:rPr lang="en-US" altLang="ko-KR" smtClean="0"/>
              <a:pPr/>
              <a:t>1/12/2012</a:t>
            </a:fld>
            <a:endParaRPr lang="en-US" altLang="ko-K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http://numericalmethods.eng.usf.edu</a:t>
            </a:r>
            <a:endParaRPr 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506F6-759C-4956-A172-65E027B11EAF}" type="slidenum">
              <a:rPr lang="en-US" altLang="ko-KR"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Lst>
  <p:hf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7.xml"/><Relationship Id="rId1" Type="http://schemas.openxmlformats.org/officeDocument/2006/relationships/vmlDrawing" Target="../drawings/vmlDrawing9.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364.bin"/><Relationship Id="rId3" Type="http://schemas.openxmlformats.org/officeDocument/2006/relationships/oleObject" Target="../embeddings/oleObject359.bin"/><Relationship Id="rId7" Type="http://schemas.openxmlformats.org/officeDocument/2006/relationships/oleObject" Target="../embeddings/oleObject363.bin"/><Relationship Id="rId2" Type="http://schemas.openxmlformats.org/officeDocument/2006/relationships/slideLayout" Target="../slideLayouts/slideLayout27.xml"/><Relationship Id="rId1" Type="http://schemas.openxmlformats.org/officeDocument/2006/relationships/vmlDrawing" Target="../drawings/vmlDrawing89.vml"/><Relationship Id="rId6" Type="http://schemas.openxmlformats.org/officeDocument/2006/relationships/oleObject" Target="../embeddings/oleObject362.bin"/><Relationship Id="rId5" Type="http://schemas.openxmlformats.org/officeDocument/2006/relationships/oleObject" Target="../embeddings/oleObject361.bin"/><Relationship Id="rId4" Type="http://schemas.openxmlformats.org/officeDocument/2006/relationships/oleObject" Target="../embeddings/oleObject360.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365.bin"/><Relationship Id="rId2" Type="http://schemas.openxmlformats.org/officeDocument/2006/relationships/slideLayout" Target="../slideLayouts/slideLayout27.xml"/><Relationship Id="rId1" Type="http://schemas.openxmlformats.org/officeDocument/2006/relationships/vmlDrawing" Target="../drawings/vmlDrawing90.vml"/><Relationship Id="rId5" Type="http://schemas.openxmlformats.org/officeDocument/2006/relationships/oleObject" Target="../embeddings/oleObject367.bin"/><Relationship Id="rId4" Type="http://schemas.openxmlformats.org/officeDocument/2006/relationships/oleObject" Target="../embeddings/oleObject366.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7.xml"/><Relationship Id="rId1" Type="http://schemas.openxmlformats.org/officeDocument/2006/relationships/vmlDrawing" Target="../drawings/vmlDrawing11.vml"/><Relationship Id="rId4" Type="http://schemas.openxmlformats.org/officeDocument/2006/relationships/oleObject" Target="../embeddings/oleObject4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27.xml"/><Relationship Id="rId1" Type="http://schemas.openxmlformats.org/officeDocument/2006/relationships/vmlDrawing" Target="../drawings/vmlDrawing12.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7.xml"/><Relationship Id="rId1" Type="http://schemas.openxmlformats.org/officeDocument/2006/relationships/vmlDrawing" Target="../drawings/vmlDrawing13.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7.xml"/><Relationship Id="rId1" Type="http://schemas.openxmlformats.org/officeDocument/2006/relationships/vmlDrawing" Target="../drawings/vmlDrawing14.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5.bin"/><Relationship Id="rId2" Type="http://schemas.openxmlformats.org/officeDocument/2006/relationships/slideLayout" Target="../slideLayouts/slideLayout27.xml"/><Relationship Id="rId1" Type="http://schemas.openxmlformats.org/officeDocument/2006/relationships/vmlDrawing" Target="../drawings/vmlDrawing15.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 Id="rId9" Type="http://schemas.openxmlformats.org/officeDocument/2006/relationships/oleObject" Target="../embeddings/oleObject5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7.xml"/><Relationship Id="rId1" Type="http://schemas.openxmlformats.org/officeDocument/2006/relationships/vmlDrawing" Target="../drawings/vmlDrawing16.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7.xml"/><Relationship Id="rId1" Type="http://schemas.openxmlformats.org/officeDocument/2006/relationships/vmlDrawing" Target="../drawings/vmlDrawing17.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7.xml"/><Relationship Id="rId1" Type="http://schemas.openxmlformats.org/officeDocument/2006/relationships/vmlDrawing" Target="../drawings/vmlDrawing18.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oleObject" Target="../embeddings/Microsoft_Office_Word_97_-_2003___1.doc"/><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7.xml"/><Relationship Id="rId1" Type="http://schemas.openxmlformats.org/officeDocument/2006/relationships/vmlDrawing" Target="../drawings/vmlDrawing19.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7.bin"/><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 Id="rId9" Type="http://schemas.openxmlformats.org/officeDocument/2006/relationships/oleObject" Target="../embeddings/oleObject7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oleObject" Target="../embeddings/oleObject84.bin"/><Relationship Id="rId2" Type="http://schemas.openxmlformats.org/officeDocument/2006/relationships/slideLayout" Target="../slideLayouts/slideLayout27.xml"/><Relationship Id="rId1" Type="http://schemas.openxmlformats.org/officeDocument/2006/relationships/vmlDrawing" Target="../drawings/vmlDrawing21.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7.xml"/><Relationship Id="rId1" Type="http://schemas.openxmlformats.org/officeDocument/2006/relationships/vmlDrawing" Target="../drawings/vmlDrawing22.vml"/><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7.xml"/><Relationship Id="rId1" Type="http://schemas.openxmlformats.org/officeDocument/2006/relationships/vmlDrawing" Target="../drawings/vmlDrawing23.vml"/><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1.bin"/><Relationship Id="rId7" Type="http://schemas.openxmlformats.org/officeDocument/2006/relationships/oleObject" Target="../embeddings/oleObject95.bin"/><Relationship Id="rId2" Type="http://schemas.openxmlformats.org/officeDocument/2006/relationships/slideLayout" Target="../slideLayouts/slideLayout27.xml"/><Relationship Id="rId1" Type="http://schemas.openxmlformats.org/officeDocument/2006/relationships/vmlDrawing" Target="../drawings/vmlDrawing24.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7.xml"/><Relationship Id="rId1" Type="http://schemas.openxmlformats.org/officeDocument/2006/relationships/vmlDrawing" Target="../drawings/vmlDrawing25.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4.bin"/><Relationship Id="rId2" Type="http://schemas.openxmlformats.org/officeDocument/2006/relationships/slideLayout" Target="../slideLayouts/slideLayout27.xml"/><Relationship Id="rId1" Type="http://schemas.openxmlformats.org/officeDocument/2006/relationships/vmlDrawing" Target="../drawings/vmlDrawing26.vml"/><Relationship Id="rId6" Type="http://schemas.openxmlformats.org/officeDocument/2006/relationships/oleObject" Target="../embeddings/oleObject103.bin"/><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7.xml"/><Relationship Id="rId1" Type="http://schemas.openxmlformats.org/officeDocument/2006/relationships/vmlDrawing" Target="../drawings/vmlDrawing27.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8.xml"/><Relationship Id="rId1" Type="http://schemas.openxmlformats.org/officeDocument/2006/relationships/vmlDrawing" Target="../drawings/vmlDrawing28.vml"/><Relationship Id="rId6" Type="http://schemas.openxmlformats.org/officeDocument/2006/relationships/oleObject" Target="../embeddings/oleObject112.bin"/><Relationship Id="rId5" Type="http://schemas.openxmlformats.org/officeDocument/2006/relationships/oleObject" Target="../embeddings/oleObject111.bin"/><Relationship Id="rId4" Type="http://schemas.openxmlformats.org/officeDocument/2006/relationships/oleObject" Target="../embeddings/oleObject11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notesSlide" Target="../notesSlides/notesSlide9.xml"/><Relationship Id="rId7" Type="http://schemas.openxmlformats.org/officeDocument/2006/relationships/oleObject" Target="../embeddings/oleObject116.bin"/><Relationship Id="rId2" Type="http://schemas.openxmlformats.org/officeDocument/2006/relationships/slideLayout" Target="../slideLayouts/slideLayout38.xml"/><Relationship Id="rId1" Type="http://schemas.openxmlformats.org/officeDocument/2006/relationships/vmlDrawing" Target="../drawings/vmlDrawing29.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 Id="rId9" Type="http://schemas.openxmlformats.org/officeDocument/2006/relationships/oleObject" Target="../embeddings/oleObject11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1.xml"/><Relationship Id="rId1" Type="http://schemas.openxmlformats.org/officeDocument/2006/relationships/vmlDrawing" Target="../drawings/vmlDrawing30.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oleObject" Target="../embeddings/oleObject125.bin"/><Relationship Id="rId2" Type="http://schemas.openxmlformats.org/officeDocument/2006/relationships/slideLayout" Target="../slideLayouts/slideLayout31.xml"/><Relationship Id="rId1" Type="http://schemas.openxmlformats.org/officeDocument/2006/relationships/vmlDrawing" Target="../drawings/vmlDrawing31.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9.xml"/><Relationship Id="rId1" Type="http://schemas.openxmlformats.org/officeDocument/2006/relationships/vmlDrawing" Target="../drawings/vmlDrawing32.vml"/><Relationship Id="rId5" Type="http://schemas.openxmlformats.org/officeDocument/2006/relationships/oleObject" Target="../embeddings/oleObject127.bin"/><Relationship Id="rId4" Type="http://schemas.openxmlformats.org/officeDocument/2006/relationships/oleObject" Target="../embeddings/oleObject12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vmlDrawing" Target="../drawings/vmlDrawing33.vml"/><Relationship Id="rId6" Type="http://schemas.openxmlformats.org/officeDocument/2006/relationships/oleObject" Target="../embeddings/oleObject130.bin"/><Relationship Id="rId5" Type="http://schemas.openxmlformats.org/officeDocument/2006/relationships/oleObject" Target="../embeddings/oleObject129.bin"/><Relationship Id="rId4" Type="http://schemas.openxmlformats.org/officeDocument/2006/relationships/oleObject" Target="../embeddings/oleObject12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7.xml"/><Relationship Id="rId1" Type="http://schemas.openxmlformats.org/officeDocument/2006/relationships/vmlDrawing" Target="../drawings/vmlDrawing34.vml"/><Relationship Id="rId5" Type="http://schemas.openxmlformats.org/officeDocument/2006/relationships/oleObject" Target="../embeddings/oleObject133.bin"/><Relationship Id="rId4" Type="http://schemas.openxmlformats.org/officeDocument/2006/relationships/oleObject" Target="../embeddings/oleObject13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4.bin"/><Relationship Id="rId7" Type="http://schemas.openxmlformats.org/officeDocument/2006/relationships/oleObject" Target="../embeddings/oleObject138.bin"/><Relationship Id="rId2" Type="http://schemas.openxmlformats.org/officeDocument/2006/relationships/slideLayout" Target="../slideLayouts/slideLayout27.xml"/><Relationship Id="rId1" Type="http://schemas.openxmlformats.org/officeDocument/2006/relationships/vmlDrawing" Target="../drawings/vmlDrawing35.vml"/><Relationship Id="rId6" Type="http://schemas.openxmlformats.org/officeDocument/2006/relationships/oleObject" Target="../embeddings/oleObject137.bin"/><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27.xml"/><Relationship Id="rId1" Type="http://schemas.openxmlformats.org/officeDocument/2006/relationships/vmlDrawing" Target="../drawings/vmlDrawing36.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oleObject" Target="../embeddings/oleObject14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7.xml"/><Relationship Id="rId1" Type="http://schemas.openxmlformats.org/officeDocument/2006/relationships/vmlDrawing" Target="../drawings/vmlDrawing37.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8.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27.xml"/><Relationship Id="rId1" Type="http://schemas.openxmlformats.org/officeDocument/2006/relationships/vmlDrawing" Target="../drawings/vmlDrawing38.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27.xml"/><Relationship Id="rId1" Type="http://schemas.openxmlformats.org/officeDocument/2006/relationships/vmlDrawing" Target="../drawings/vmlDrawing39.vml"/><Relationship Id="rId6" Type="http://schemas.openxmlformats.org/officeDocument/2006/relationships/oleObject" Target="../embeddings/oleObject154.bin"/><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27.xml"/><Relationship Id="rId1" Type="http://schemas.openxmlformats.org/officeDocument/2006/relationships/vmlDrawing" Target="../drawings/vmlDrawing40.vml"/><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7.xml"/><Relationship Id="rId1" Type="http://schemas.openxmlformats.org/officeDocument/2006/relationships/vmlDrawing" Target="../drawings/vmlDrawing41.vml"/><Relationship Id="rId6" Type="http://schemas.openxmlformats.org/officeDocument/2006/relationships/oleObject" Target="../embeddings/oleObject162.bin"/><Relationship Id="rId5" Type="http://schemas.openxmlformats.org/officeDocument/2006/relationships/oleObject" Target="../embeddings/oleObject161.bin"/><Relationship Id="rId4" Type="http://schemas.openxmlformats.org/officeDocument/2006/relationships/oleObject" Target="../embeddings/oleObject160.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3.bin"/><Relationship Id="rId7" Type="http://schemas.openxmlformats.org/officeDocument/2006/relationships/oleObject" Target="../embeddings/oleObject167.bin"/><Relationship Id="rId2" Type="http://schemas.openxmlformats.org/officeDocument/2006/relationships/slideLayout" Target="../slideLayouts/slideLayout27.xml"/><Relationship Id="rId1" Type="http://schemas.openxmlformats.org/officeDocument/2006/relationships/vmlDrawing" Target="../drawings/vmlDrawing42.vml"/><Relationship Id="rId6" Type="http://schemas.openxmlformats.org/officeDocument/2006/relationships/oleObject" Target="../embeddings/oleObject166.bin"/><Relationship Id="rId5" Type="http://schemas.openxmlformats.org/officeDocument/2006/relationships/oleObject" Target="../embeddings/oleObject165.bin"/><Relationship Id="rId4" Type="http://schemas.openxmlformats.org/officeDocument/2006/relationships/oleObject" Target="../embeddings/oleObject164.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40.xml"/><Relationship Id="rId1" Type="http://schemas.openxmlformats.org/officeDocument/2006/relationships/vmlDrawing" Target="../drawings/vmlDrawing43.vml"/><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oleObject" Target="../embeddings/oleObject181.bin"/><Relationship Id="rId3" Type="http://schemas.openxmlformats.org/officeDocument/2006/relationships/oleObject" Target="../embeddings/oleObject171.bin"/><Relationship Id="rId7" Type="http://schemas.openxmlformats.org/officeDocument/2006/relationships/oleObject" Target="../embeddings/oleObject175.bin"/><Relationship Id="rId12" Type="http://schemas.openxmlformats.org/officeDocument/2006/relationships/oleObject" Target="../embeddings/oleObject180.bin"/><Relationship Id="rId2" Type="http://schemas.openxmlformats.org/officeDocument/2006/relationships/slideLayout" Target="../slideLayouts/slideLayout27.xml"/><Relationship Id="rId1" Type="http://schemas.openxmlformats.org/officeDocument/2006/relationships/vmlDrawing" Target="../drawings/vmlDrawing44.vml"/><Relationship Id="rId6" Type="http://schemas.openxmlformats.org/officeDocument/2006/relationships/oleObject" Target="../embeddings/oleObject174.bin"/><Relationship Id="rId11" Type="http://schemas.openxmlformats.org/officeDocument/2006/relationships/oleObject" Target="../embeddings/oleObject179.bin"/><Relationship Id="rId5" Type="http://schemas.openxmlformats.org/officeDocument/2006/relationships/oleObject" Target="../embeddings/oleObject173.bin"/><Relationship Id="rId10" Type="http://schemas.openxmlformats.org/officeDocument/2006/relationships/oleObject" Target="../embeddings/oleObject178.bin"/><Relationship Id="rId4" Type="http://schemas.openxmlformats.org/officeDocument/2006/relationships/oleObject" Target="../embeddings/oleObject172.bin"/><Relationship Id="rId9" Type="http://schemas.openxmlformats.org/officeDocument/2006/relationships/oleObject" Target="../embeddings/oleObject177.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27.xml"/><Relationship Id="rId1" Type="http://schemas.openxmlformats.org/officeDocument/2006/relationships/vmlDrawing" Target="../drawings/vmlDrawing45.vml"/><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7.xml"/><Relationship Id="rId1" Type="http://schemas.openxmlformats.org/officeDocument/2006/relationships/vmlDrawing" Target="../drawings/vmlDrawing46.vml"/><Relationship Id="rId5" Type="http://schemas.openxmlformats.org/officeDocument/2006/relationships/oleObject" Target="../embeddings/oleObject187.bin"/><Relationship Id="rId4" Type="http://schemas.openxmlformats.org/officeDocument/2006/relationships/oleObject" Target="../embeddings/oleObject18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Microsoft_Office_Word_97_-_2003___2.doc"/><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31.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1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7.xml"/><Relationship Id="rId1" Type="http://schemas.openxmlformats.org/officeDocument/2006/relationships/vmlDrawing" Target="../drawings/vmlDrawing47.vml"/><Relationship Id="rId6" Type="http://schemas.openxmlformats.org/officeDocument/2006/relationships/oleObject" Target="../embeddings/oleObject191.bin"/><Relationship Id="rId5" Type="http://schemas.openxmlformats.org/officeDocument/2006/relationships/oleObject" Target="../embeddings/oleObject190.bin"/><Relationship Id="rId4" Type="http://schemas.openxmlformats.org/officeDocument/2006/relationships/oleObject" Target="../embeddings/oleObject189.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oleObject" Target="../embeddings/oleObject192.bin"/><Relationship Id="rId7" Type="http://schemas.openxmlformats.org/officeDocument/2006/relationships/oleObject" Target="../embeddings/oleObject196.bin"/><Relationship Id="rId2" Type="http://schemas.openxmlformats.org/officeDocument/2006/relationships/slideLayout" Target="../slideLayouts/slideLayout27.xml"/><Relationship Id="rId1" Type="http://schemas.openxmlformats.org/officeDocument/2006/relationships/vmlDrawing" Target="../drawings/vmlDrawing48.vml"/><Relationship Id="rId6" Type="http://schemas.openxmlformats.org/officeDocument/2006/relationships/oleObject" Target="../embeddings/oleObject195.bin"/><Relationship Id="rId5" Type="http://schemas.openxmlformats.org/officeDocument/2006/relationships/oleObject" Target="../embeddings/oleObject194.bin"/><Relationship Id="rId4" Type="http://schemas.openxmlformats.org/officeDocument/2006/relationships/oleObject" Target="../embeddings/oleObject193.bin"/><Relationship Id="rId9" Type="http://schemas.openxmlformats.org/officeDocument/2006/relationships/oleObject" Target="../embeddings/oleObject198.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3.bin"/><Relationship Id="rId2" Type="http://schemas.openxmlformats.org/officeDocument/2006/relationships/slideLayout" Target="../slideLayouts/slideLayout27.xml"/><Relationship Id="rId1" Type="http://schemas.openxmlformats.org/officeDocument/2006/relationships/vmlDrawing" Target="../drawings/vmlDrawing49.vml"/><Relationship Id="rId6" Type="http://schemas.openxmlformats.org/officeDocument/2006/relationships/oleObject" Target="../embeddings/oleObject202.bin"/><Relationship Id="rId11" Type="http://schemas.openxmlformats.org/officeDocument/2006/relationships/oleObject" Target="../embeddings/oleObject207.bin"/><Relationship Id="rId5" Type="http://schemas.openxmlformats.org/officeDocument/2006/relationships/oleObject" Target="../embeddings/oleObject201.bin"/><Relationship Id="rId10" Type="http://schemas.openxmlformats.org/officeDocument/2006/relationships/oleObject" Target="../embeddings/oleObject206.bin"/><Relationship Id="rId4" Type="http://schemas.openxmlformats.org/officeDocument/2006/relationships/oleObject" Target="../embeddings/oleObject200.bin"/><Relationship Id="rId9" Type="http://schemas.openxmlformats.org/officeDocument/2006/relationships/oleObject" Target="../embeddings/oleObject205.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27.xml"/><Relationship Id="rId1" Type="http://schemas.openxmlformats.org/officeDocument/2006/relationships/vmlDrawing" Target="../drawings/vmlDrawing50.vml"/><Relationship Id="rId6" Type="http://schemas.openxmlformats.org/officeDocument/2006/relationships/oleObject" Target="../embeddings/oleObject211.bin"/><Relationship Id="rId5" Type="http://schemas.openxmlformats.org/officeDocument/2006/relationships/oleObject" Target="../embeddings/oleObject210.bin"/><Relationship Id="rId4" Type="http://schemas.openxmlformats.org/officeDocument/2006/relationships/oleObject" Target="../embeddings/oleObject209.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27.xml"/><Relationship Id="rId1" Type="http://schemas.openxmlformats.org/officeDocument/2006/relationships/vmlDrawing" Target="../drawings/vmlDrawing51.vml"/><Relationship Id="rId6" Type="http://schemas.openxmlformats.org/officeDocument/2006/relationships/oleObject" Target="../embeddings/oleObject215.bin"/><Relationship Id="rId5" Type="http://schemas.openxmlformats.org/officeDocument/2006/relationships/oleObject" Target="../embeddings/oleObject214.bin"/><Relationship Id="rId4" Type="http://schemas.openxmlformats.org/officeDocument/2006/relationships/oleObject" Target="../embeddings/oleObject213.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8.xml"/><Relationship Id="rId1" Type="http://schemas.openxmlformats.org/officeDocument/2006/relationships/vmlDrawing" Target="../drawings/vmlDrawing52.vml"/><Relationship Id="rId5" Type="http://schemas.openxmlformats.org/officeDocument/2006/relationships/oleObject" Target="../embeddings/oleObject217.bin"/><Relationship Id="rId4" Type="http://schemas.openxmlformats.org/officeDocument/2006/relationships/oleObject" Target="../embeddings/oleObject216.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8.xml"/><Relationship Id="rId1" Type="http://schemas.openxmlformats.org/officeDocument/2006/relationships/vmlDrawing" Target="../drawings/vmlDrawing53.vml"/><Relationship Id="rId5" Type="http://schemas.openxmlformats.org/officeDocument/2006/relationships/oleObject" Target="../embeddings/oleObject219.bin"/><Relationship Id="rId4" Type="http://schemas.openxmlformats.org/officeDocument/2006/relationships/oleObject" Target="../embeddings/oleObject21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9.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223.bin"/><Relationship Id="rId2" Type="http://schemas.openxmlformats.org/officeDocument/2006/relationships/slideLayout" Target="../slideLayouts/slideLayout31.xml"/><Relationship Id="rId1" Type="http://schemas.openxmlformats.org/officeDocument/2006/relationships/vmlDrawing" Target="../drawings/vmlDrawing54.vml"/><Relationship Id="rId6" Type="http://schemas.openxmlformats.org/officeDocument/2006/relationships/oleObject" Target="../embeddings/oleObject222.bin"/><Relationship Id="rId5" Type="http://schemas.openxmlformats.org/officeDocument/2006/relationships/oleObject" Target="../embeddings/oleObject221.bin"/><Relationship Id="rId4" Type="http://schemas.openxmlformats.org/officeDocument/2006/relationships/oleObject" Target="../embeddings/oleObject22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oleObject" Target="../embeddings/oleObject227.bin"/><Relationship Id="rId2" Type="http://schemas.openxmlformats.org/officeDocument/2006/relationships/slideLayout" Target="../slideLayouts/slideLayout31.xml"/><Relationship Id="rId1" Type="http://schemas.openxmlformats.org/officeDocument/2006/relationships/vmlDrawing" Target="../drawings/vmlDrawing55.vml"/><Relationship Id="rId6" Type="http://schemas.openxmlformats.org/officeDocument/2006/relationships/oleObject" Target="../embeddings/oleObject226.bin"/><Relationship Id="rId5" Type="http://schemas.openxmlformats.org/officeDocument/2006/relationships/oleObject" Target="../embeddings/oleObject225.bin"/><Relationship Id="rId4" Type="http://schemas.openxmlformats.org/officeDocument/2006/relationships/oleObject" Target="../embeddings/oleObject224.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231.bin"/><Relationship Id="rId2" Type="http://schemas.openxmlformats.org/officeDocument/2006/relationships/slideLayout" Target="../slideLayouts/slideLayout39.xml"/><Relationship Id="rId1" Type="http://schemas.openxmlformats.org/officeDocument/2006/relationships/vmlDrawing" Target="../drawings/vmlDrawing56.vml"/><Relationship Id="rId6" Type="http://schemas.openxmlformats.org/officeDocument/2006/relationships/oleObject" Target="../embeddings/oleObject230.bin"/><Relationship Id="rId5" Type="http://schemas.openxmlformats.org/officeDocument/2006/relationships/oleObject" Target="../embeddings/oleObject229.bin"/><Relationship Id="rId4" Type="http://schemas.openxmlformats.org/officeDocument/2006/relationships/oleObject" Target="../embeddings/oleObject228.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36.bin"/><Relationship Id="rId3" Type="http://schemas.openxmlformats.org/officeDocument/2006/relationships/notesSlide" Target="../notesSlides/notesSlide21.xml"/><Relationship Id="rId7" Type="http://schemas.openxmlformats.org/officeDocument/2006/relationships/oleObject" Target="../embeddings/oleObject235.bin"/><Relationship Id="rId2" Type="http://schemas.openxmlformats.org/officeDocument/2006/relationships/slideLayout" Target="../slideLayouts/slideLayout27.xml"/><Relationship Id="rId1" Type="http://schemas.openxmlformats.org/officeDocument/2006/relationships/vmlDrawing" Target="../drawings/vmlDrawing57.vml"/><Relationship Id="rId6" Type="http://schemas.openxmlformats.org/officeDocument/2006/relationships/oleObject" Target="../embeddings/oleObject234.bin"/><Relationship Id="rId5" Type="http://schemas.openxmlformats.org/officeDocument/2006/relationships/oleObject" Target="../embeddings/oleObject233.bin"/><Relationship Id="rId4" Type="http://schemas.openxmlformats.org/officeDocument/2006/relationships/oleObject" Target="../embeddings/oleObject232.bin"/><Relationship Id="rId9" Type="http://schemas.openxmlformats.org/officeDocument/2006/relationships/oleObject" Target="../embeddings/oleObject23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7.xml"/><Relationship Id="rId1" Type="http://schemas.openxmlformats.org/officeDocument/2006/relationships/vmlDrawing" Target="../drawings/vmlDrawing58.vml"/><Relationship Id="rId5" Type="http://schemas.openxmlformats.org/officeDocument/2006/relationships/oleObject" Target="../embeddings/oleObject239.bin"/><Relationship Id="rId4" Type="http://schemas.openxmlformats.org/officeDocument/2006/relationships/oleObject" Target="../embeddings/oleObject238.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7.xml"/><Relationship Id="rId1" Type="http://schemas.openxmlformats.org/officeDocument/2006/relationships/vmlDrawing" Target="../drawings/vmlDrawing59.vml"/><Relationship Id="rId6" Type="http://schemas.openxmlformats.org/officeDocument/2006/relationships/oleObject" Target="../embeddings/oleObject242.bin"/><Relationship Id="rId5" Type="http://schemas.openxmlformats.org/officeDocument/2006/relationships/oleObject" Target="../embeddings/oleObject241.bin"/><Relationship Id="rId4" Type="http://schemas.openxmlformats.org/officeDocument/2006/relationships/oleObject" Target="../embeddings/oleObject240.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xml"/><Relationship Id="rId1" Type="http://schemas.openxmlformats.org/officeDocument/2006/relationships/vmlDrawing" Target="../drawings/vmlDrawing60.vml"/><Relationship Id="rId4" Type="http://schemas.openxmlformats.org/officeDocument/2006/relationships/oleObject" Target="../embeddings/oleObject243.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48.bin"/><Relationship Id="rId13" Type="http://schemas.openxmlformats.org/officeDocument/2006/relationships/oleObject" Target="../embeddings/oleObject253.bin"/><Relationship Id="rId3" Type="http://schemas.openxmlformats.org/officeDocument/2006/relationships/notesSlide" Target="../notesSlides/notesSlide27.xml"/><Relationship Id="rId7" Type="http://schemas.openxmlformats.org/officeDocument/2006/relationships/oleObject" Target="../embeddings/oleObject247.bin"/><Relationship Id="rId12" Type="http://schemas.openxmlformats.org/officeDocument/2006/relationships/oleObject" Target="../embeddings/oleObject252.bin"/><Relationship Id="rId2" Type="http://schemas.openxmlformats.org/officeDocument/2006/relationships/slideLayout" Target="../slideLayouts/slideLayout27.xml"/><Relationship Id="rId1" Type="http://schemas.openxmlformats.org/officeDocument/2006/relationships/vmlDrawing" Target="../drawings/vmlDrawing61.vml"/><Relationship Id="rId6" Type="http://schemas.openxmlformats.org/officeDocument/2006/relationships/oleObject" Target="../embeddings/oleObject246.bin"/><Relationship Id="rId11" Type="http://schemas.openxmlformats.org/officeDocument/2006/relationships/oleObject" Target="../embeddings/oleObject251.bin"/><Relationship Id="rId5" Type="http://schemas.openxmlformats.org/officeDocument/2006/relationships/oleObject" Target="../embeddings/oleObject245.bin"/><Relationship Id="rId10" Type="http://schemas.openxmlformats.org/officeDocument/2006/relationships/oleObject" Target="../embeddings/oleObject250.bin"/><Relationship Id="rId4" Type="http://schemas.openxmlformats.org/officeDocument/2006/relationships/oleObject" Target="../embeddings/oleObject244.bin"/><Relationship Id="rId9" Type="http://schemas.openxmlformats.org/officeDocument/2006/relationships/oleObject" Target="../embeddings/oleObject24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oleObject" Target="../embeddings/oleObject17.bin"/><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oleObject" Target="../embeddings/oleObject1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oleObject" Target="../embeddings/oleObject257.bin"/><Relationship Id="rId2" Type="http://schemas.openxmlformats.org/officeDocument/2006/relationships/slideLayout" Target="../slideLayouts/slideLayout27.xml"/><Relationship Id="rId1" Type="http://schemas.openxmlformats.org/officeDocument/2006/relationships/vmlDrawing" Target="../drawings/vmlDrawing62.vml"/><Relationship Id="rId6" Type="http://schemas.openxmlformats.org/officeDocument/2006/relationships/oleObject" Target="../embeddings/oleObject256.bin"/><Relationship Id="rId5" Type="http://schemas.openxmlformats.org/officeDocument/2006/relationships/oleObject" Target="../embeddings/oleObject255.bin"/><Relationship Id="rId4" Type="http://schemas.openxmlformats.org/officeDocument/2006/relationships/oleObject" Target="../embeddings/oleObject254.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7.xml"/><Relationship Id="rId1" Type="http://schemas.openxmlformats.org/officeDocument/2006/relationships/vmlDrawing" Target="../drawings/vmlDrawing63.vml"/><Relationship Id="rId5" Type="http://schemas.openxmlformats.org/officeDocument/2006/relationships/oleObject" Target="../embeddings/oleObject259.bin"/><Relationship Id="rId4" Type="http://schemas.openxmlformats.org/officeDocument/2006/relationships/oleObject" Target="../embeddings/oleObject258.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64.bin"/><Relationship Id="rId3" Type="http://schemas.openxmlformats.org/officeDocument/2006/relationships/notesSlide" Target="../notesSlides/notesSlide30.xml"/><Relationship Id="rId7" Type="http://schemas.openxmlformats.org/officeDocument/2006/relationships/oleObject" Target="../embeddings/oleObject263.bin"/><Relationship Id="rId2" Type="http://schemas.openxmlformats.org/officeDocument/2006/relationships/slideLayout" Target="../slideLayouts/slideLayout27.xml"/><Relationship Id="rId1" Type="http://schemas.openxmlformats.org/officeDocument/2006/relationships/vmlDrawing" Target="../drawings/vmlDrawing64.vml"/><Relationship Id="rId6" Type="http://schemas.openxmlformats.org/officeDocument/2006/relationships/oleObject" Target="../embeddings/oleObject262.bin"/><Relationship Id="rId5" Type="http://schemas.openxmlformats.org/officeDocument/2006/relationships/oleObject" Target="../embeddings/oleObject261.bin"/><Relationship Id="rId10" Type="http://schemas.openxmlformats.org/officeDocument/2006/relationships/oleObject" Target="../embeddings/oleObject266.bin"/><Relationship Id="rId4" Type="http://schemas.openxmlformats.org/officeDocument/2006/relationships/oleObject" Target="../embeddings/oleObject260.bin"/><Relationship Id="rId9" Type="http://schemas.openxmlformats.org/officeDocument/2006/relationships/oleObject" Target="../embeddings/oleObject265.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7.xml"/><Relationship Id="rId1" Type="http://schemas.openxmlformats.org/officeDocument/2006/relationships/vmlDrawing" Target="../drawings/vmlDrawing65.vml"/><Relationship Id="rId4" Type="http://schemas.openxmlformats.org/officeDocument/2006/relationships/oleObject" Target="../embeddings/oleObject267.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72.bin"/><Relationship Id="rId3" Type="http://schemas.openxmlformats.org/officeDocument/2006/relationships/notesSlide" Target="../notesSlides/notesSlide32.xml"/><Relationship Id="rId7" Type="http://schemas.openxmlformats.org/officeDocument/2006/relationships/oleObject" Target="../embeddings/oleObject271.bin"/><Relationship Id="rId2" Type="http://schemas.openxmlformats.org/officeDocument/2006/relationships/slideLayout" Target="../slideLayouts/slideLayout27.xml"/><Relationship Id="rId1" Type="http://schemas.openxmlformats.org/officeDocument/2006/relationships/vmlDrawing" Target="../drawings/vmlDrawing66.vml"/><Relationship Id="rId6" Type="http://schemas.openxmlformats.org/officeDocument/2006/relationships/oleObject" Target="../embeddings/oleObject270.bin"/><Relationship Id="rId5" Type="http://schemas.openxmlformats.org/officeDocument/2006/relationships/oleObject" Target="../embeddings/oleObject269.bin"/><Relationship Id="rId4" Type="http://schemas.openxmlformats.org/officeDocument/2006/relationships/oleObject" Target="../embeddings/oleObject26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7.xml"/><Relationship Id="rId1" Type="http://schemas.openxmlformats.org/officeDocument/2006/relationships/vmlDrawing" Target="../drawings/vmlDrawing67.vml"/><Relationship Id="rId5" Type="http://schemas.openxmlformats.org/officeDocument/2006/relationships/oleObject" Target="../embeddings/oleObject274.bin"/><Relationship Id="rId4" Type="http://schemas.openxmlformats.org/officeDocument/2006/relationships/oleObject" Target="../embeddings/oleObject273.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oleObject" Target="../embeddings/oleObject278.bin"/><Relationship Id="rId2" Type="http://schemas.openxmlformats.org/officeDocument/2006/relationships/slideLayout" Target="../slideLayouts/slideLayout27.xml"/><Relationship Id="rId1" Type="http://schemas.openxmlformats.org/officeDocument/2006/relationships/vmlDrawing" Target="../drawings/vmlDrawing68.vml"/><Relationship Id="rId6" Type="http://schemas.openxmlformats.org/officeDocument/2006/relationships/oleObject" Target="../embeddings/oleObject277.bin"/><Relationship Id="rId5" Type="http://schemas.openxmlformats.org/officeDocument/2006/relationships/oleObject" Target="../embeddings/oleObject276.bin"/><Relationship Id="rId4" Type="http://schemas.openxmlformats.org/officeDocument/2006/relationships/oleObject" Target="../embeddings/oleObject275.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83.bin"/><Relationship Id="rId3" Type="http://schemas.openxmlformats.org/officeDocument/2006/relationships/notesSlide" Target="../notesSlides/notesSlide35.xml"/><Relationship Id="rId7" Type="http://schemas.openxmlformats.org/officeDocument/2006/relationships/oleObject" Target="../embeddings/oleObject282.bin"/><Relationship Id="rId2" Type="http://schemas.openxmlformats.org/officeDocument/2006/relationships/slideLayout" Target="../slideLayouts/slideLayout27.xml"/><Relationship Id="rId1" Type="http://schemas.openxmlformats.org/officeDocument/2006/relationships/vmlDrawing" Target="../drawings/vmlDrawing69.vml"/><Relationship Id="rId6" Type="http://schemas.openxmlformats.org/officeDocument/2006/relationships/oleObject" Target="../embeddings/oleObject281.bin"/><Relationship Id="rId5" Type="http://schemas.openxmlformats.org/officeDocument/2006/relationships/oleObject" Target="../embeddings/oleObject280.bin"/><Relationship Id="rId4" Type="http://schemas.openxmlformats.org/officeDocument/2006/relationships/oleObject" Target="../embeddings/oleObject27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oleObject" Target="../embeddings/oleObject287.bin"/><Relationship Id="rId2" Type="http://schemas.openxmlformats.org/officeDocument/2006/relationships/slideLayout" Target="../slideLayouts/slideLayout27.xml"/><Relationship Id="rId1" Type="http://schemas.openxmlformats.org/officeDocument/2006/relationships/vmlDrawing" Target="../drawings/vmlDrawing70.vml"/><Relationship Id="rId6" Type="http://schemas.openxmlformats.org/officeDocument/2006/relationships/oleObject" Target="../embeddings/oleObject286.bin"/><Relationship Id="rId5" Type="http://schemas.openxmlformats.org/officeDocument/2006/relationships/oleObject" Target="../embeddings/oleObject285.bin"/><Relationship Id="rId4" Type="http://schemas.openxmlformats.org/officeDocument/2006/relationships/oleObject" Target="../embeddings/oleObject284.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92.bin"/><Relationship Id="rId3" Type="http://schemas.openxmlformats.org/officeDocument/2006/relationships/notesSlide" Target="../notesSlides/notesSlide37.xml"/><Relationship Id="rId7" Type="http://schemas.openxmlformats.org/officeDocument/2006/relationships/oleObject" Target="../embeddings/oleObject291.bin"/><Relationship Id="rId2" Type="http://schemas.openxmlformats.org/officeDocument/2006/relationships/slideLayout" Target="../slideLayouts/slideLayout27.xml"/><Relationship Id="rId1" Type="http://schemas.openxmlformats.org/officeDocument/2006/relationships/vmlDrawing" Target="../drawings/vmlDrawing71.vml"/><Relationship Id="rId6" Type="http://schemas.openxmlformats.org/officeDocument/2006/relationships/oleObject" Target="../embeddings/oleObject290.bin"/><Relationship Id="rId5" Type="http://schemas.openxmlformats.org/officeDocument/2006/relationships/oleObject" Target="../embeddings/oleObject289.bin"/><Relationship Id="rId10" Type="http://schemas.openxmlformats.org/officeDocument/2006/relationships/oleObject" Target="../embeddings/oleObject294.bin"/><Relationship Id="rId4" Type="http://schemas.openxmlformats.org/officeDocument/2006/relationships/oleObject" Target="../embeddings/oleObject288.bin"/><Relationship Id="rId9" Type="http://schemas.openxmlformats.org/officeDocument/2006/relationships/oleObject" Target="../embeddings/oleObject29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oleObject" Target="../embeddings/oleObject298.bin"/><Relationship Id="rId2" Type="http://schemas.openxmlformats.org/officeDocument/2006/relationships/slideLayout" Target="../slideLayouts/slideLayout38.xml"/><Relationship Id="rId1" Type="http://schemas.openxmlformats.org/officeDocument/2006/relationships/vmlDrawing" Target="../drawings/vmlDrawing72.vml"/><Relationship Id="rId6" Type="http://schemas.openxmlformats.org/officeDocument/2006/relationships/oleObject" Target="../embeddings/oleObject297.bin"/><Relationship Id="rId5" Type="http://schemas.openxmlformats.org/officeDocument/2006/relationships/oleObject" Target="../embeddings/oleObject296.bin"/><Relationship Id="rId4" Type="http://schemas.openxmlformats.org/officeDocument/2006/relationships/oleObject" Target="../embeddings/oleObject295.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27.xml"/><Relationship Id="rId1" Type="http://schemas.openxmlformats.org/officeDocument/2006/relationships/vmlDrawing" Target="../drawings/vmlDrawing73.vml"/><Relationship Id="rId6" Type="http://schemas.openxmlformats.org/officeDocument/2006/relationships/oleObject" Target="../embeddings/oleObject302.bin"/><Relationship Id="rId5" Type="http://schemas.openxmlformats.org/officeDocument/2006/relationships/oleObject" Target="../embeddings/oleObject301.bin"/><Relationship Id="rId4" Type="http://schemas.openxmlformats.org/officeDocument/2006/relationships/oleObject" Target="../embeddings/oleObject300.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1.xml"/><Relationship Id="rId1" Type="http://schemas.openxmlformats.org/officeDocument/2006/relationships/vmlDrawing" Target="../drawings/vmlDrawing74.vml"/><Relationship Id="rId6" Type="http://schemas.openxmlformats.org/officeDocument/2006/relationships/oleObject" Target="../embeddings/oleObject305.bin"/><Relationship Id="rId5" Type="http://schemas.openxmlformats.org/officeDocument/2006/relationships/oleObject" Target="../embeddings/oleObject304.bin"/><Relationship Id="rId4" Type="http://schemas.openxmlformats.org/officeDocument/2006/relationships/oleObject" Target="../embeddings/oleObject303.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oleObject" Target="../embeddings/oleObject309.bin"/><Relationship Id="rId2" Type="http://schemas.openxmlformats.org/officeDocument/2006/relationships/slideLayout" Target="../slideLayouts/slideLayout43.xml"/><Relationship Id="rId1" Type="http://schemas.openxmlformats.org/officeDocument/2006/relationships/vmlDrawing" Target="../drawings/vmlDrawing75.vml"/><Relationship Id="rId6" Type="http://schemas.openxmlformats.org/officeDocument/2006/relationships/oleObject" Target="../embeddings/oleObject308.bin"/><Relationship Id="rId5" Type="http://schemas.openxmlformats.org/officeDocument/2006/relationships/oleObject" Target="../embeddings/oleObject307.bin"/><Relationship Id="rId4" Type="http://schemas.openxmlformats.org/officeDocument/2006/relationships/oleObject" Target="../embeddings/oleObject306.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1.xml"/><Relationship Id="rId1" Type="http://schemas.openxmlformats.org/officeDocument/2006/relationships/vmlDrawing" Target="../drawings/vmlDrawing76.vml"/><Relationship Id="rId5" Type="http://schemas.openxmlformats.org/officeDocument/2006/relationships/oleObject" Target="../embeddings/oleObject311.bin"/><Relationship Id="rId4" Type="http://schemas.openxmlformats.org/officeDocument/2006/relationships/oleObject" Target="../embeddings/oleObject310.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1.xml"/><Relationship Id="rId1" Type="http://schemas.openxmlformats.org/officeDocument/2006/relationships/vmlDrawing" Target="../drawings/vmlDrawing77.vml"/><Relationship Id="rId5" Type="http://schemas.openxmlformats.org/officeDocument/2006/relationships/oleObject" Target="../embeddings/oleObject313.bin"/><Relationship Id="rId4" Type="http://schemas.openxmlformats.org/officeDocument/2006/relationships/oleObject" Target="../embeddings/oleObject312.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319.bin"/><Relationship Id="rId3" Type="http://schemas.openxmlformats.org/officeDocument/2006/relationships/oleObject" Target="../embeddings/oleObject314.bin"/><Relationship Id="rId7" Type="http://schemas.openxmlformats.org/officeDocument/2006/relationships/oleObject" Target="../embeddings/oleObject318.bin"/><Relationship Id="rId2" Type="http://schemas.openxmlformats.org/officeDocument/2006/relationships/slideLayout" Target="../slideLayouts/slideLayout27.xml"/><Relationship Id="rId1" Type="http://schemas.openxmlformats.org/officeDocument/2006/relationships/vmlDrawing" Target="../drawings/vmlDrawing78.vml"/><Relationship Id="rId6" Type="http://schemas.openxmlformats.org/officeDocument/2006/relationships/oleObject" Target="../embeddings/oleObject317.bin"/><Relationship Id="rId5" Type="http://schemas.openxmlformats.org/officeDocument/2006/relationships/oleObject" Target="../embeddings/oleObject316.bin"/><Relationship Id="rId4" Type="http://schemas.openxmlformats.org/officeDocument/2006/relationships/oleObject" Target="../embeddings/oleObject31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324.bin"/><Relationship Id="rId3" Type="http://schemas.openxmlformats.org/officeDocument/2006/relationships/notesSlide" Target="../notesSlides/notesSlide46.xml"/><Relationship Id="rId7" Type="http://schemas.openxmlformats.org/officeDocument/2006/relationships/oleObject" Target="../embeddings/oleObject323.bin"/><Relationship Id="rId2" Type="http://schemas.openxmlformats.org/officeDocument/2006/relationships/slideLayout" Target="../slideLayouts/slideLayout43.xml"/><Relationship Id="rId1" Type="http://schemas.openxmlformats.org/officeDocument/2006/relationships/vmlDrawing" Target="../drawings/vmlDrawing79.vml"/><Relationship Id="rId6" Type="http://schemas.openxmlformats.org/officeDocument/2006/relationships/oleObject" Target="../embeddings/oleObject322.bin"/><Relationship Id="rId5" Type="http://schemas.openxmlformats.org/officeDocument/2006/relationships/oleObject" Target="../embeddings/oleObject321.bin"/><Relationship Id="rId4" Type="http://schemas.openxmlformats.org/officeDocument/2006/relationships/oleObject" Target="../embeddings/oleObject320.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25.bin"/><Relationship Id="rId2" Type="http://schemas.openxmlformats.org/officeDocument/2006/relationships/slideLayout" Target="../slideLayouts/slideLayout27.xml"/><Relationship Id="rId1" Type="http://schemas.openxmlformats.org/officeDocument/2006/relationships/vmlDrawing" Target="../drawings/vmlDrawing80.vml"/><Relationship Id="rId5" Type="http://schemas.openxmlformats.org/officeDocument/2006/relationships/oleObject" Target="../embeddings/oleObject327.bin"/><Relationship Id="rId4" Type="http://schemas.openxmlformats.org/officeDocument/2006/relationships/oleObject" Target="../embeddings/oleObject326.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28.bin"/><Relationship Id="rId2" Type="http://schemas.openxmlformats.org/officeDocument/2006/relationships/slideLayout" Target="../slideLayouts/slideLayout27.xml"/><Relationship Id="rId1" Type="http://schemas.openxmlformats.org/officeDocument/2006/relationships/vmlDrawing" Target="../drawings/vmlDrawing81.vml"/><Relationship Id="rId5" Type="http://schemas.openxmlformats.org/officeDocument/2006/relationships/oleObject" Target="../embeddings/oleObject330.bin"/><Relationship Id="rId4" Type="http://schemas.openxmlformats.org/officeDocument/2006/relationships/oleObject" Target="../embeddings/oleObject329.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9.xml"/><Relationship Id="rId1" Type="http://schemas.openxmlformats.org/officeDocument/2006/relationships/vmlDrawing" Target="../drawings/vmlDrawing82.vml"/><Relationship Id="rId6" Type="http://schemas.openxmlformats.org/officeDocument/2006/relationships/oleObject" Target="../embeddings/oleObject333.bin"/><Relationship Id="rId5" Type="http://schemas.openxmlformats.org/officeDocument/2006/relationships/oleObject" Target="../embeddings/oleObject332.bin"/><Relationship Id="rId4" Type="http://schemas.openxmlformats.org/officeDocument/2006/relationships/oleObject" Target="../embeddings/oleObject331.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oleObject" Target="../embeddings/oleObject337.bin"/><Relationship Id="rId2" Type="http://schemas.openxmlformats.org/officeDocument/2006/relationships/slideLayout" Target="../slideLayouts/slideLayout27.xml"/><Relationship Id="rId1" Type="http://schemas.openxmlformats.org/officeDocument/2006/relationships/vmlDrawing" Target="../drawings/vmlDrawing83.vml"/><Relationship Id="rId6" Type="http://schemas.openxmlformats.org/officeDocument/2006/relationships/oleObject" Target="../embeddings/oleObject336.bin"/><Relationship Id="rId5" Type="http://schemas.openxmlformats.org/officeDocument/2006/relationships/oleObject" Target="../embeddings/oleObject335.bin"/><Relationship Id="rId4" Type="http://schemas.openxmlformats.org/officeDocument/2006/relationships/oleObject" Target="../embeddings/oleObject334.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38.bin"/><Relationship Id="rId2" Type="http://schemas.openxmlformats.org/officeDocument/2006/relationships/slideLayout" Target="../slideLayouts/slideLayout27.xml"/><Relationship Id="rId1" Type="http://schemas.openxmlformats.org/officeDocument/2006/relationships/vmlDrawing" Target="../drawings/vmlDrawing84.vml"/><Relationship Id="rId6" Type="http://schemas.openxmlformats.org/officeDocument/2006/relationships/oleObject" Target="../embeddings/oleObject341.bin"/><Relationship Id="rId5" Type="http://schemas.openxmlformats.org/officeDocument/2006/relationships/oleObject" Target="../embeddings/oleObject340.bin"/><Relationship Id="rId4" Type="http://schemas.openxmlformats.org/officeDocument/2006/relationships/oleObject" Target="../embeddings/oleObject339.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27.xml"/><Relationship Id="rId1" Type="http://schemas.openxmlformats.org/officeDocument/2006/relationships/vmlDrawing" Target="../drawings/vmlDrawing85.v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43.bin"/><Relationship Id="rId2" Type="http://schemas.openxmlformats.org/officeDocument/2006/relationships/slideLayout" Target="../slideLayouts/slideLayout27.xml"/><Relationship Id="rId1" Type="http://schemas.openxmlformats.org/officeDocument/2006/relationships/vmlDrawing" Target="../drawings/vmlDrawing86.vml"/><Relationship Id="rId5" Type="http://schemas.openxmlformats.org/officeDocument/2006/relationships/oleObject" Target="../embeddings/oleObject345.bin"/><Relationship Id="rId4" Type="http://schemas.openxmlformats.org/officeDocument/2006/relationships/oleObject" Target="../embeddings/oleObject344.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46.bin"/><Relationship Id="rId2" Type="http://schemas.openxmlformats.org/officeDocument/2006/relationships/slideLayout" Target="../slideLayouts/slideLayout27.xml"/><Relationship Id="rId1" Type="http://schemas.openxmlformats.org/officeDocument/2006/relationships/vmlDrawing" Target="../drawings/vmlDrawing87.vml"/><Relationship Id="rId6" Type="http://schemas.openxmlformats.org/officeDocument/2006/relationships/oleObject" Target="../embeddings/oleObject349.bin"/><Relationship Id="rId5" Type="http://schemas.openxmlformats.org/officeDocument/2006/relationships/oleObject" Target="../embeddings/oleObject348.bin"/><Relationship Id="rId4" Type="http://schemas.openxmlformats.org/officeDocument/2006/relationships/oleObject" Target="../embeddings/oleObject347.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355.bin"/><Relationship Id="rId3" Type="http://schemas.openxmlformats.org/officeDocument/2006/relationships/oleObject" Target="../embeddings/oleObject350.bin"/><Relationship Id="rId7" Type="http://schemas.openxmlformats.org/officeDocument/2006/relationships/oleObject" Target="../embeddings/oleObject354.bin"/><Relationship Id="rId2" Type="http://schemas.openxmlformats.org/officeDocument/2006/relationships/slideLayout" Target="../slideLayouts/slideLayout27.xml"/><Relationship Id="rId1" Type="http://schemas.openxmlformats.org/officeDocument/2006/relationships/vmlDrawing" Target="../drawings/vmlDrawing88.vml"/><Relationship Id="rId6" Type="http://schemas.openxmlformats.org/officeDocument/2006/relationships/oleObject" Target="../embeddings/oleObject353.bin"/><Relationship Id="rId11" Type="http://schemas.openxmlformats.org/officeDocument/2006/relationships/oleObject" Target="../embeddings/oleObject358.bin"/><Relationship Id="rId5" Type="http://schemas.openxmlformats.org/officeDocument/2006/relationships/oleObject" Target="../embeddings/oleObject352.bin"/><Relationship Id="rId10" Type="http://schemas.openxmlformats.org/officeDocument/2006/relationships/oleObject" Target="../embeddings/oleObject357.bin"/><Relationship Id="rId4" Type="http://schemas.openxmlformats.org/officeDocument/2006/relationships/oleObject" Target="../embeddings/oleObject351.bin"/><Relationship Id="rId9" Type="http://schemas.openxmlformats.org/officeDocument/2006/relationships/oleObject" Target="../embeddings/oleObject356.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5" name="Rectangle 1026"/>
          <p:cNvSpPr>
            <a:spLocks noGrp="1" noChangeArrowheads="1"/>
          </p:cNvSpPr>
          <p:nvPr>
            <p:ph type="ctrTitle"/>
          </p:nvPr>
        </p:nvSpPr>
        <p:spPr>
          <a:xfrm>
            <a:off x="1524000" y="609600"/>
            <a:ext cx="7315200" cy="1066800"/>
          </a:xfrm>
        </p:spPr>
        <p:txBody>
          <a:bodyPr/>
          <a:lstStyle/>
          <a:p>
            <a:r>
              <a:rPr lang="en-US" altLang="ko-KR" sz="4000" smtClean="0">
                <a:ea typeface="굴림" charset="-127"/>
              </a:rPr>
              <a:t>Trapezoidal Rule of Integration</a:t>
            </a:r>
          </a:p>
        </p:txBody>
      </p:sp>
      <p:sp>
        <p:nvSpPr>
          <p:cNvPr id="7" name="부제목 6"/>
          <p:cNvSpPr>
            <a:spLocks noGrp="1"/>
          </p:cNvSpPr>
          <p:nvPr>
            <p:ph type="subTitle" idx="1"/>
          </p:nvPr>
        </p:nvSpPr>
        <p:spPr/>
        <p:txBody>
          <a:bodyPr/>
          <a:lstStyle/>
          <a:p>
            <a:endParaRPr lang="ko-KR"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a:xfrm>
            <a:off x="1066800" y="533400"/>
            <a:ext cx="7793038" cy="846138"/>
          </a:xfrm>
        </p:spPr>
        <p:txBody>
          <a:bodyPr/>
          <a:lstStyle/>
          <a:p>
            <a:r>
              <a:rPr lang="en-US" altLang="ko-KR" sz="3600" smtClean="0">
                <a:ea typeface="굴림" charset="-127"/>
                <a:cs typeface="Times New Roman" pitchFamily="18" charset="0"/>
              </a:rPr>
              <a:t>Multiple Segment Trapezoidal Rule</a:t>
            </a:r>
          </a:p>
        </p:txBody>
      </p:sp>
      <p:sp>
        <p:nvSpPr>
          <p:cNvPr id="9224" name="Text Box 4"/>
          <p:cNvSpPr txBox="1">
            <a:spLocks noChangeArrowheads="1"/>
          </p:cNvSpPr>
          <p:nvPr/>
        </p:nvSpPr>
        <p:spPr bwMode="auto">
          <a:xfrm>
            <a:off x="228600" y="1828800"/>
            <a:ext cx="8686800" cy="10064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In Example 1, the true error using single segment trapezoidal rule was large.   We can divide the interval [8,30] into [8,19] and [19,30] intervals and apply Trapezoidal rule over each segment.</a:t>
            </a:r>
          </a:p>
        </p:txBody>
      </p:sp>
      <p:graphicFrame>
        <p:nvGraphicFramePr>
          <p:cNvPr id="9218" name="Object 5"/>
          <p:cNvGraphicFramePr>
            <a:graphicFrameLocks noChangeAspect="1"/>
          </p:cNvGraphicFramePr>
          <p:nvPr/>
        </p:nvGraphicFramePr>
        <p:xfrm>
          <a:off x="1447800" y="3124200"/>
          <a:ext cx="4772025" cy="790575"/>
        </p:xfrm>
        <a:graphic>
          <a:graphicData uri="http://schemas.openxmlformats.org/presentationml/2006/ole">
            <p:oleObj spid="_x0000_s9218" name="Equation" r:id="rId3" imgW="4775200" imgH="787400" progId="Equation.3">
              <p:embed/>
            </p:oleObj>
          </a:graphicData>
        </a:graphic>
      </p:graphicFrame>
      <p:graphicFrame>
        <p:nvGraphicFramePr>
          <p:cNvPr id="9219" name="Object 8"/>
          <p:cNvGraphicFramePr>
            <a:graphicFrameLocks noChangeAspect="1"/>
          </p:cNvGraphicFramePr>
          <p:nvPr/>
        </p:nvGraphicFramePr>
        <p:xfrm>
          <a:off x="2133600" y="4114800"/>
          <a:ext cx="3781425" cy="838200"/>
        </p:xfrm>
        <a:graphic>
          <a:graphicData uri="http://schemas.openxmlformats.org/presentationml/2006/ole">
            <p:oleObj spid="_x0000_s9219" name="Equation" r:id="rId4" imgW="3784600" imgH="838200" progId="Equation.3">
              <p:embed/>
            </p:oleObj>
          </a:graphicData>
        </a:graphic>
      </p:graphicFrame>
      <p:graphicFrame>
        <p:nvGraphicFramePr>
          <p:cNvPr id="9220" name="Object 10"/>
          <p:cNvGraphicFramePr>
            <a:graphicFrameLocks noChangeAspect="1"/>
          </p:cNvGraphicFramePr>
          <p:nvPr/>
        </p:nvGraphicFramePr>
        <p:xfrm>
          <a:off x="1371600" y="5257800"/>
          <a:ext cx="6810375" cy="790575"/>
        </p:xfrm>
        <a:graphic>
          <a:graphicData uri="http://schemas.openxmlformats.org/presentationml/2006/ole">
            <p:oleObj spid="_x0000_s9220" name="Equation" r:id="rId5" imgW="6807200" imgH="787400" progId="Equation.3">
              <p:embed/>
            </p:oleObj>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ko-KR" dirty="0" smtClean="0">
                <a:ea typeface="굴림" charset="-127"/>
                <a:cs typeface="Times New Roman" pitchFamily="18" charset="0"/>
              </a:rPr>
              <a:t>Solution</a:t>
            </a:r>
            <a:endParaRPr lang="en-US" altLang="ko-KR" dirty="0">
              <a:ea typeface="굴림" charset="-127"/>
              <a:cs typeface="Times New Roman" pitchFamily="18" charset="0"/>
            </a:endParaRPr>
          </a:p>
        </p:txBody>
      </p:sp>
      <p:sp>
        <p:nvSpPr>
          <p:cNvPr id="321604" name="Text Box 68"/>
          <p:cNvSpPr txBox="1">
            <a:spLocks noChangeArrowheads="1"/>
          </p:cNvSpPr>
          <p:nvPr/>
        </p:nvSpPr>
        <p:spPr bwMode="auto">
          <a:xfrm>
            <a:off x="4572000" y="6019800"/>
            <a:ext cx="36576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21609" name="Rectangle 73"/>
          <p:cNvSpPr>
            <a:spLocks noChangeArrowheads="1"/>
          </p:cNvSpPr>
          <p:nvPr/>
        </p:nvSpPr>
        <p:spPr bwMode="auto">
          <a:xfrm>
            <a:off x="3962400" y="2438400"/>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12" name="Rectangle 76"/>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1614" name="Rectangle 78"/>
          <p:cNvSpPr>
            <a:spLocks noChangeArrowheads="1"/>
          </p:cNvSpPr>
          <p:nvPr/>
        </p:nvSpPr>
        <p:spPr bwMode="auto">
          <a:xfrm>
            <a:off x="995363" y="2849563"/>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15" name="Text Box 79"/>
          <p:cNvSpPr txBox="1">
            <a:spLocks noChangeArrowheads="1"/>
          </p:cNvSpPr>
          <p:nvPr/>
        </p:nvSpPr>
        <p:spPr bwMode="auto">
          <a:xfrm>
            <a:off x="609600" y="1676400"/>
            <a:ext cx="7772400" cy="457200"/>
          </a:xfrm>
          <a:prstGeom prst="rect">
            <a:avLst/>
          </a:prstGeom>
          <a:noFill/>
          <a:ln w="9525">
            <a:noFill/>
            <a:miter lim="800000"/>
            <a:headEnd/>
            <a:tailEnd/>
          </a:ln>
          <a:effectLst/>
        </p:spPr>
        <p:txBody>
          <a:bodyPr>
            <a:spAutoFit/>
          </a:bodyPr>
          <a:lstStyle/>
          <a:p>
            <a:pPr algn="l">
              <a:spcBef>
                <a:spcPct val="50000"/>
              </a:spcBef>
            </a:pPr>
            <a:r>
              <a:rPr lang="en-US" altLang="ko-KR" dirty="0">
                <a:ea typeface="굴림" charset="-127"/>
              </a:rPr>
              <a:t>For the second order extrapolation values,</a:t>
            </a:r>
          </a:p>
        </p:txBody>
      </p:sp>
      <p:sp>
        <p:nvSpPr>
          <p:cNvPr id="321619" name="Rectangle 83"/>
          <p:cNvSpPr>
            <a:spLocks noChangeArrowheads="1"/>
          </p:cNvSpPr>
          <p:nvPr/>
        </p:nvSpPr>
        <p:spPr bwMode="auto">
          <a:xfrm>
            <a:off x="0" y="22685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20" name="Rectangle 84"/>
          <p:cNvSpPr>
            <a:spLocks noChangeArrowheads="1"/>
          </p:cNvSpPr>
          <p:nvPr/>
        </p:nvSpPr>
        <p:spPr bwMode="auto">
          <a:xfrm>
            <a:off x="0" y="30305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89"/>
          <p:cNvGrpSpPr>
            <a:grpSpLocks/>
          </p:cNvGrpSpPr>
          <p:nvPr/>
        </p:nvGrpSpPr>
        <p:grpSpPr bwMode="auto">
          <a:xfrm>
            <a:off x="1852612" y="2179637"/>
            <a:ext cx="4652963" cy="1647825"/>
            <a:chOff x="1200" y="1584"/>
            <a:chExt cx="2931" cy="1038"/>
          </a:xfrm>
        </p:grpSpPr>
        <p:graphicFrame>
          <p:nvGraphicFramePr>
            <p:cNvPr id="321618" name="Object 82"/>
            <p:cNvGraphicFramePr>
              <a:graphicFrameLocks noChangeAspect="1"/>
            </p:cNvGraphicFramePr>
            <p:nvPr/>
          </p:nvGraphicFramePr>
          <p:xfrm>
            <a:off x="1200" y="1584"/>
            <a:ext cx="1632" cy="480"/>
          </p:xfrm>
          <a:graphic>
            <a:graphicData uri="http://schemas.openxmlformats.org/presentationml/2006/ole">
              <p:oleObj spid="_x0000_s162821" name="Equation" r:id="rId3" imgW="2590800" imgH="762000" progId="Equation.3">
                <p:embed/>
              </p:oleObj>
            </a:graphicData>
          </a:graphic>
        </p:graphicFrame>
        <p:graphicFrame>
          <p:nvGraphicFramePr>
            <p:cNvPr id="321617" name="Object 81"/>
            <p:cNvGraphicFramePr>
              <a:graphicFrameLocks noChangeAspect="1"/>
            </p:cNvGraphicFramePr>
            <p:nvPr/>
          </p:nvGraphicFramePr>
          <p:xfrm>
            <a:off x="1488" y="2160"/>
            <a:ext cx="1938" cy="462"/>
          </p:xfrm>
          <a:graphic>
            <a:graphicData uri="http://schemas.openxmlformats.org/presentationml/2006/ole">
              <p:oleObj spid="_x0000_s162822" name="Equation" r:id="rId4" imgW="3073400" imgH="736600" progId="Equation.3">
                <p:embed/>
              </p:oleObj>
            </a:graphicData>
          </a:graphic>
        </p:graphicFrame>
        <p:graphicFrame>
          <p:nvGraphicFramePr>
            <p:cNvPr id="321616" name="Object 80"/>
            <p:cNvGraphicFramePr>
              <a:graphicFrameLocks noChangeAspect="1"/>
            </p:cNvGraphicFramePr>
            <p:nvPr/>
          </p:nvGraphicFramePr>
          <p:xfrm>
            <a:off x="3489" y="2323"/>
            <a:ext cx="642" cy="174"/>
          </p:xfrm>
          <a:graphic>
            <a:graphicData uri="http://schemas.openxmlformats.org/presentationml/2006/ole">
              <p:oleObj spid="_x0000_s162823" name="Equation" r:id="rId5" imgW="1016000" imgH="279400" progId="Equation.3">
                <p:embed/>
              </p:oleObj>
            </a:graphicData>
          </a:graphic>
        </p:graphicFrame>
      </p:grpSp>
      <p:sp>
        <p:nvSpPr>
          <p:cNvPr id="321622" name="Text Box 86"/>
          <p:cNvSpPr txBox="1">
            <a:spLocks noChangeArrowheads="1"/>
          </p:cNvSpPr>
          <p:nvPr/>
        </p:nvSpPr>
        <p:spPr bwMode="auto">
          <a:xfrm>
            <a:off x="609600" y="4114800"/>
            <a:ext cx="1524000" cy="457200"/>
          </a:xfrm>
          <a:prstGeom prst="rect">
            <a:avLst/>
          </a:prstGeom>
          <a:noFill/>
          <a:ln w="9525">
            <a:noFill/>
            <a:miter lim="800000"/>
            <a:headEnd/>
            <a:tailEnd/>
          </a:ln>
          <a:effectLst/>
        </p:spPr>
        <p:txBody>
          <a:bodyPr>
            <a:spAutoFit/>
          </a:bodyPr>
          <a:lstStyle/>
          <a:p>
            <a:pPr>
              <a:spcBef>
                <a:spcPct val="50000"/>
              </a:spcBef>
            </a:pPr>
            <a:r>
              <a:rPr lang="en-US" altLang="ko-KR" dirty="0">
                <a:ea typeface="굴림" charset="-127"/>
              </a:rPr>
              <a:t>Similarly,</a:t>
            </a:r>
          </a:p>
        </p:txBody>
      </p:sp>
      <p:sp>
        <p:nvSpPr>
          <p:cNvPr id="321624" name="Rectangle 88"/>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29" name="Rectangle 93"/>
          <p:cNvSpPr>
            <a:spLocks noChangeArrowheads="1"/>
          </p:cNvSpPr>
          <p:nvPr/>
        </p:nvSpPr>
        <p:spPr bwMode="auto">
          <a:xfrm>
            <a:off x="0" y="26590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628" name="Object 92"/>
          <p:cNvGraphicFramePr>
            <a:graphicFrameLocks noChangeAspect="1"/>
          </p:cNvGraphicFramePr>
          <p:nvPr/>
        </p:nvGraphicFramePr>
        <p:xfrm>
          <a:off x="2362199" y="3962400"/>
          <a:ext cx="2970085" cy="914400"/>
        </p:xfrm>
        <a:graphic>
          <a:graphicData uri="http://schemas.openxmlformats.org/presentationml/2006/ole">
            <p:oleObj spid="_x0000_s162818" name="Equation" r:id="rId6" imgW="1358900" imgH="419100" progId="Equation.3">
              <p:embed/>
            </p:oleObj>
          </a:graphicData>
        </a:graphic>
      </p:graphicFrame>
      <p:sp>
        <p:nvSpPr>
          <p:cNvPr id="321630" name="Rectangle 94"/>
          <p:cNvSpPr>
            <a:spLocks noChangeArrowheads="1"/>
          </p:cNvSpPr>
          <p:nvPr/>
        </p:nvSpPr>
        <p:spPr bwMode="auto">
          <a:xfrm>
            <a:off x="0" y="30781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1627" name="Object 91"/>
          <p:cNvGraphicFramePr>
            <a:graphicFrameLocks noChangeAspect="1"/>
          </p:cNvGraphicFramePr>
          <p:nvPr/>
        </p:nvGraphicFramePr>
        <p:xfrm>
          <a:off x="2895600" y="5029200"/>
          <a:ext cx="3031160" cy="762000"/>
        </p:xfrm>
        <a:graphic>
          <a:graphicData uri="http://schemas.openxmlformats.org/presentationml/2006/ole">
            <p:oleObj spid="_x0000_s162819" name="Equation" r:id="rId7" imgW="1548728" imgH="393529" progId="Equation.3">
              <p:embed/>
            </p:oleObj>
          </a:graphicData>
        </a:graphic>
      </p:graphicFrame>
      <p:sp>
        <p:nvSpPr>
          <p:cNvPr id="321631" name="Rectangle 95"/>
          <p:cNvSpPr>
            <a:spLocks noChangeArrowheads="1"/>
          </p:cNvSpPr>
          <p:nvPr/>
        </p:nvSpPr>
        <p:spPr bwMode="auto">
          <a:xfrm>
            <a:off x="0" y="3743325"/>
            <a:ext cx="13271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1626" name="Object 90"/>
          <p:cNvGraphicFramePr>
            <a:graphicFrameLocks noChangeAspect="1"/>
          </p:cNvGraphicFramePr>
          <p:nvPr/>
        </p:nvGraphicFramePr>
        <p:xfrm>
          <a:off x="6096000" y="5181600"/>
          <a:ext cx="1143000" cy="393989"/>
        </p:xfrm>
        <a:graphic>
          <a:graphicData uri="http://schemas.openxmlformats.org/presentationml/2006/ole">
            <p:oleObj spid="_x0000_s162820" name="Equation" r:id="rId8" imgW="520248" imgH="177646" progId="Equation.3">
              <p:embed/>
            </p:oleObj>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ko-KR" dirty="0" smtClean="0">
                <a:ea typeface="굴림" charset="-127"/>
                <a:cs typeface="Times New Roman" pitchFamily="18" charset="0"/>
              </a:rPr>
              <a:t>Solution</a:t>
            </a:r>
            <a:endParaRPr lang="en-US" altLang="ko-KR" dirty="0">
              <a:ea typeface="굴림" charset="-127"/>
              <a:cs typeface="Times New Roman" pitchFamily="18" charset="0"/>
            </a:endParaRPr>
          </a:p>
        </p:txBody>
      </p:sp>
      <p:sp>
        <p:nvSpPr>
          <p:cNvPr id="322570" name="Rectangle 10"/>
          <p:cNvSpPr>
            <a:spLocks noChangeArrowheads="1"/>
          </p:cNvSpPr>
          <p:nvPr/>
        </p:nvSpPr>
        <p:spPr bwMode="auto">
          <a:xfrm>
            <a:off x="1738313" y="2430463"/>
            <a:ext cx="2127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2571" name="Rectangle 11"/>
          <p:cNvSpPr>
            <a:spLocks noChangeArrowheads="1"/>
          </p:cNvSpPr>
          <p:nvPr/>
        </p:nvSpPr>
        <p:spPr bwMode="auto">
          <a:xfrm>
            <a:off x="762000" y="1752600"/>
            <a:ext cx="5551488" cy="457200"/>
          </a:xfrm>
          <a:prstGeom prst="rect">
            <a:avLst/>
          </a:prstGeom>
          <a:noFill/>
          <a:ln w="9525">
            <a:noFill/>
            <a:miter lim="800000"/>
            <a:headEnd/>
            <a:tailEnd/>
          </a:ln>
          <a:effectLst/>
        </p:spPr>
        <p:txBody>
          <a:bodyPr wrap="none">
            <a:spAutoFit/>
          </a:bodyPr>
          <a:lstStyle/>
          <a:p>
            <a:r>
              <a:rPr lang="en-US" altLang="ko-KR">
                <a:ea typeface="굴림" charset="-127"/>
              </a:rPr>
              <a:t>For the third order extrapolation values,</a:t>
            </a:r>
          </a:p>
        </p:txBody>
      </p:sp>
      <p:sp>
        <p:nvSpPr>
          <p:cNvPr id="322575" name="Rectangle 15"/>
          <p:cNvSpPr>
            <a:spLocks noChangeArrowheads="1"/>
          </p:cNvSpPr>
          <p:nvPr/>
        </p:nvSpPr>
        <p:spPr bwMode="auto">
          <a:xfrm>
            <a:off x="0" y="22685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74" name="Object 14"/>
          <p:cNvGraphicFramePr>
            <a:graphicFrameLocks noChangeAspect="1"/>
          </p:cNvGraphicFramePr>
          <p:nvPr/>
        </p:nvGraphicFramePr>
        <p:xfrm>
          <a:off x="1895475" y="2209800"/>
          <a:ext cx="2562225" cy="762000"/>
        </p:xfrm>
        <a:graphic>
          <a:graphicData uri="http://schemas.openxmlformats.org/presentationml/2006/ole">
            <p:oleObj spid="_x0000_s163842" name="Equation" r:id="rId3" imgW="2565400" imgH="762000" progId="Equation.3">
              <p:embed/>
            </p:oleObj>
          </a:graphicData>
        </a:graphic>
      </p:graphicFrame>
      <p:sp>
        <p:nvSpPr>
          <p:cNvPr id="322576" name="Rectangle 16"/>
          <p:cNvSpPr>
            <a:spLocks noChangeArrowheads="1"/>
          </p:cNvSpPr>
          <p:nvPr/>
        </p:nvSpPr>
        <p:spPr bwMode="auto">
          <a:xfrm>
            <a:off x="0" y="30305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2573" name="Object 13"/>
          <p:cNvGraphicFramePr>
            <a:graphicFrameLocks noChangeAspect="1"/>
          </p:cNvGraphicFramePr>
          <p:nvPr/>
        </p:nvGraphicFramePr>
        <p:xfrm>
          <a:off x="2352675" y="3124200"/>
          <a:ext cx="3019425" cy="733425"/>
        </p:xfrm>
        <a:graphic>
          <a:graphicData uri="http://schemas.openxmlformats.org/presentationml/2006/ole">
            <p:oleObj spid="_x0000_s163843" name="Equation" r:id="rId4" imgW="3022600" imgH="736600" progId="Equation.3">
              <p:embed/>
            </p:oleObj>
          </a:graphicData>
        </a:graphic>
      </p:graphicFrame>
      <p:sp>
        <p:nvSpPr>
          <p:cNvPr id="322577" name="Rectangle 17"/>
          <p:cNvSpPr>
            <a:spLocks noChangeArrowheads="1"/>
          </p:cNvSpPr>
          <p:nvPr/>
        </p:nvSpPr>
        <p:spPr bwMode="auto">
          <a:xfrm>
            <a:off x="0" y="403860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2572" name="Object 12"/>
          <p:cNvGraphicFramePr>
            <a:graphicFrameLocks noChangeAspect="1"/>
          </p:cNvGraphicFramePr>
          <p:nvPr/>
        </p:nvGraphicFramePr>
        <p:xfrm>
          <a:off x="2352675" y="4114800"/>
          <a:ext cx="1219200" cy="276225"/>
        </p:xfrm>
        <a:graphic>
          <a:graphicData uri="http://schemas.openxmlformats.org/presentationml/2006/ole">
            <p:oleObj spid="_x0000_s163844" name="Equation" r:id="rId5" imgW="1219200" imgH="279400" progId="Equation.3">
              <p:embed/>
            </p:oleObj>
          </a:graphicData>
        </a:graphic>
      </p:graphicFrame>
      <p:sp>
        <p:nvSpPr>
          <p:cNvPr id="322578" name="Rectangle 18"/>
          <p:cNvSpPr>
            <a:spLocks noChangeArrowheads="1"/>
          </p:cNvSpPr>
          <p:nvPr/>
        </p:nvSpPr>
        <p:spPr bwMode="auto">
          <a:xfrm>
            <a:off x="685800" y="4800600"/>
            <a:ext cx="7927975" cy="822325"/>
          </a:xfrm>
          <a:prstGeom prst="rect">
            <a:avLst/>
          </a:prstGeom>
          <a:noFill/>
          <a:ln w="9525">
            <a:noFill/>
            <a:miter lim="800000"/>
            <a:headEnd/>
            <a:tailEnd/>
          </a:ln>
          <a:effectLst/>
        </p:spPr>
        <p:txBody>
          <a:bodyPr anchor="ctr">
            <a:spAutoFit/>
          </a:bodyPr>
          <a:lstStyle/>
          <a:p>
            <a:pPr algn="l" eaLnBrk="0" hangingPunct="0"/>
            <a:r>
              <a:rPr lang="en-US" altLang="ko-KR">
                <a:ea typeface="굴림" charset="-127"/>
              </a:rPr>
              <a:t>Table 3 shows these increased correct values in a tree graph.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grpSp>
        <p:nvGrpSpPr>
          <p:cNvPr id="2" name="Group 42"/>
          <p:cNvGrpSpPr>
            <a:grpSpLocks/>
          </p:cNvGrpSpPr>
          <p:nvPr/>
        </p:nvGrpSpPr>
        <p:grpSpPr bwMode="auto">
          <a:xfrm>
            <a:off x="1209675" y="2362200"/>
            <a:ext cx="6705600" cy="2895600"/>
            <a:chOff x="288" y="2016"/>
            <a:chExt cx="4224" cy="1824"/>
          </a:xfrm>
        </p:grpSpPr>
        <p:sp>
          <p:nvSpPr>
            <p:cNvPr id="337925" name="AutoShape 5"/>
            <p:cNvSpPr>
              <a:spLocks noChangeAspect="1" noChangeArrowheads="1"/>
            </p:cNvSpPr>
            <p:nvPr/>
          </p:nvSpPr>
          <p:spPr bwMode="auto">
            <a:xfrm>
              <a:off x="288" y="2016"/>
              <a:ext cx="4224" cy="1776"/>
            </a:xfrm>
            <a:prstGeom prst="rect">
              <a:avLst/>
            </a:prstGeom>
            <a:noFill/>
            <a:ln w="9525">
              <a:solidFill>
                <a:srgbClr val="000000"/>
              </a:solidFill>
              <a:miter lim="800000"/>
              <a:headEnd/>
              <a:tailEnd/>
            </a:ln>
          </p:spPr>
          <p:txBody>
            <a:bodyPr/>
            <a:lstStyle/>
            <a:p>
              <a:endParaRPr lang="ko-KR" altLang="en-US"/>
            </a:p>
          </p:txBody>
        </p:sp>
        <p:grpSp>
          <p:nvGrpSpPr>
            <p:cNvPr id="3" name="Group 6"/>
            <p:cNvGrpSpPr>
              <a:grpSpLocks/>
            </p:cNvGrpSpPr>
            <p:nvPr/>
          </p:nvGrpSpPr>
          <p:grpSpPr bwMode="auto">
            <a:xfrm>
              <a:off x="288" y="2064"/>
              <a:ext cx="3979" cy="1776"/>
              <a:chOff x="1980" y="3620"/>
              <a:chExt cx="8100" cy="3060"/>
            </a:xfrm>
          </p:grpSpPr>
          <p:sp>
            <p:nvSpPr>
              <p:cNvPr id="337927" name="Text Box 7"/>
              <p:cNvSpPr txBox="1">
                <a:spLocks noChangeArrowheads="1"/>
              </p:cNvSpPr>
              <p:nvPr/>
            </p:nvSpPr>
            <p:spPr bwMode="auto">
              <a:xfrm>
                <a:off x="3420" y="3980"/>
                <a:ext cx="900" cy="359"/>
              </a:xfrm>
              <a:prstGeom prst="rect">
                <a:avLst/>
              </a:prstGeom>
              <a:noFill/>
              <a:ln w="9525">
                <a:noFill/>
                <a:miter lim="800000"/>
                <a:headEnd/>
                <a:tailEnd/>
              </a:ln>
            </p:spPr>
            <p:txBody>
              <a:bodyPr/>
              <a:lstStyle/>
              <a:p>
                <a:pPr algn="l"/>
                <a:r>
                  <a:rPr lang="en-US" altLang="ko-KR" sz="1400">
                    <a:ea typeface="굴림" charset="-127"/>
                  </a:rPr>
                  <a:t>11868</a:t>
                </a:r>
              </a:p>
            </p:txBody>
          </p:sp>
          <p:sp>
            <p:nvSpPr>
              <p:cNvPr id="337928" name="Text Box 8"/>
              <p:cNvSpPr txBox="1">
                <a:spLocks noChangeArrowheads="1"/>
              </p:cNvSpPr>
              <p:nvPr/>
            </p:nvSpPr>
            <p:spPr bwMode="auto">
              <a:xfrm>
                <a:off x="3420" y="4699"/>
                <a:ext cx="900" cy="363"/>
              </a:xfrm>
              <a:prstGeom prst="rect">
                <a:avLst/>
              </a:prstGeom>
              <a:noFill/>
              <a:ln w="9525">
                <a:noFill/>
                <a:miter lim="800000"/>
                <a:headEnd/>
                <a:tailEnd/>
              </a:ln>
            </p:spPr>
            <p:txBody>
              <a:bodyPr/>
              <a:lstStyle/>
              <a:p>
                <a:pPr algn="l"/>
                <a:r>
                  <a:rPr lang="en-US" altLang="ko-KR" sz="1400">
                    <a:ea typeface="굴림" charset="-127"/>
                  </a:rPr>
                  <a:t>1126</a:t>
                </a:r>
              </a:p>
            </p:txBody>
          </p:sp>
          <p:sp>
            <p:nvSpPr>
              <p:cNvPr id="337929" name="Text Box 9"/>
              <p:cNvSpPr txBox="1">
                <a:spLocks noChangeArrowheads="1"/>
              </p:cNvSpPr>
              <p:nvPr/>
            </p:nvSpPr>
            <p:spPr bwMode="auto">
              <a:xfrm>
                <a:off x="3420" y="5420"/>
                <a:ext cx="900" cy="361"/>
              </a:xfrm>
              <a:prstGeom prst="rect">
                <a:avLst/>
              </a:prstGeom>
              <a:noFill/>
              <a:ln w="9525">
                <a:noFill/>
                <a:miter lim="800000"/>
                <a:headEnd/>
                <a:tailEnd/>
              </a:ln>
            </p:spPr>
            <p:txBody>
              <a:bodyPr/>
              <a:lstStyle/>
              <a:p>
                <a:pPr algn="l"/>
                <a:r>
                  <a:rPr lang="en-US" altLang="ko-KR" sz="1400">
                    <a:ea typeface="굴림" charset="-127"/>
                  </a:rPr>
                  <a:t>11113</a:t>
                </a:r>
              </a:p>
            </p:txBody>
          </p:sp>
          <p:sp>
            <p:nvSpPr>
              <p:cNvPr id="337930" name="Text Box 10"/>
              <p:cNvSpPr txBox="1">
                <a:spLocks noChangeArrowheads="1"/>
              </p:cNvSpPr>
              <p:nvPr/>
            </p:nvSpPr>
            <p:spPr bwMode="auto">
              <a:xfrm>
                <a:off x="3420" y="6140"/>
                <a:ext cx="900" cy="361"/>
              </a:xfrm>
              <a:prstGeom prst="rect">
                <a:avLst/>
              </a:prstGeom>
              <a:noFill/>
              <a:ln w="9525">
                <a:noFill/>
                <a:miter lim="800000"/>
                <a:headEnd/>
                <a:tailEnd/>
              </a:ln>
            </p:spPr>
            <p:txBody>
              <a:bodyPr/>
              <a:lstStyle/>
              <a:p>
                <a:pPr algn="l"/>
                <a:r>
                  <a:rPr lang="en-US" altLang="ko-KR" sz="1400">
                    <a:ea typeface="굴림" charset="-127"/>
                  </a:rPr>
                  <a:t>11074</a:t>
                </a:r>
              </a:p>
            </p:txBody>
          </p:sp>
          <p:grpSp>
            <p:nvGrpSpPr>
              <p:cNvPr id="4" name="Group 11"/>
              <p:cNvGrpSpPr>
                <a:grpSpLocks/>
              </p:cNvGrpSpPr>
              <p:nvPr/>
            </p:nvGrpSpPr>
            <p:grpSpPr bwMode="auto">
              <a:xfrm>
                <a:off x="4320" y="4159"/>
                <a:ext cx="717" cy="723"/>
                <a:chOff x="4343" y="1301"/>
                <a:chExt cx="553" cy="558"/>
              </a:xfrm>
            </p:grpSpPr>
            <p:sp>
              <p:nvSpPr>
                <p:cNvPr id="337932" name="Line 12"/>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33" name="Line 13"/>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grpSp>
            <p:nvGrpSpPr>
              <p:cNvPr id="5" name="Group 14"/>
              <p:cNvGrpSpPr>
                <a:grpSpLocks/>
              </p:cNvGrpSpPr>
              <p:nvPr/>
            </p:nvGrpSpPr>
            <p:grpSpPr bwMode="auto">
              <a:xfrm>
                <a:off x="4320" y="4880"/>
                <a:ext cx="717" cy="722"/>
                <a:chOff x="4343" y="1301"/>
                <a:chExt cx="553" cy="558"/>
              </a:xfrm>
            </p:grpSpPr>
            <p:sp>
              <p:nvSpPr>
                <p:cNvPr id="337935" name="Line 15"/>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36" name="Line 16"/>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grpSp>
            <p:nvGrpSpPr>
              <p:cNvPr id="6" name="Group 17"/>
              <p:cNvGrpSpPr>
                <a:grpSpLocks/>
              </p:cNvGrpSpPr>
              <p:nvPr/>
            </p:nvGrpSpPr>
            <p:grpSpPr bwMode="auto">
              <a:xfrm>
                <a:off x="4320" y="5600"/>
                <a:ext cx="715" cy="719"/>
                <a:chOff x="4343" y="1301"/>
                <a:chExt cx="553" cy="558"/>
              </a:xfrm>
            </p:grpSpPr>
            <p:sp>
              <p:nvSpPr>
                <p:cNvPr id="337938" name="Line 18"/>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39" name="Line 19"/>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sp>
            <p:nvSpPr>
              <p:cNvPr id="337940" name="Text Box 20"/>
              <p:cNvSpPr txBox="1">
                <a:spLocks noChangeArrowheads="1"/>
              </p:cNvSpPr>
              <p:nvPr/>
            </p:nvSpPr>
            <p:spPr bwMode="auto">
              <a:xfrm>
                <a:off x="5220" y="4340"/>
                <a:ext cx="900" cy="359"/>
              </a:xfrm>
              <a:prstGeom prst="rect">
                <a:avLst/>
              </a:prstGeom>
              <a:noFill/>
              <a:ln w="9525">
                <a:noFill/>
                <a:miter lim="800000"/>
                <a:headEnd/>
                <a:tailEnd/>
              </a:ln>
            </p:spPr>
            <p:txBody>
              <a:bodyPr/>
              <a:lstStyle/>
              <a:p>
                <a:pPr algn="l"/>
                <a:r>
                  <a:rPr lang="en-US" altLang="ko-KR" sz="1400">
                    <a:ea typeface="굴림" charset="-127"/>
                  </a:rPr>
                  <a:t>11065</a:t>
                </a:r>
              </a:p>
            </p:txBody>
          </p:sp>
          <p:sp>
            <p:nvSpPr>
              <p:cNvPr id="337941" name="Text Box 21"/>
              <p:cNvSpPr txBox="1">
                <a:spLocks noChangeArrowheads="1"/>
              </p:cNvSpPr>
              <p:nvPr/>
            </p:nvSpPr>
            <p:spPr bwMode="auto">
              <a:xfrm>
                <a:off x="5220" y="5060"/>
                <a:ext cx="900" cy="359"/>
              </a:xfrm>
              <a:prstGeom prst="rect">
                <a:avLst/>
              </a:prstGeom>
              <a:noFill/>
              <a:ln w="9525">
                <a:noFill/>
                <a:miter lim="800000"/>
                <a:headEnd/>
                <a:tailEnd/>
              </a:ln>
            </p:spPr>
            <p:txBody>
              <a:bodyPr/>
              <a:lstStyle/>
              <a:p>
                <a:pPr algn="l"/>
                <a:r>
                  <a:rPr lang="en-US" altLang="ko-KR" sz="1400">
                    <a:ea typeface="굴림" charset="-127"/>
                  </a:rPr>
                  <a:t>11062</a:t>
                </a:r>
              </a:p>
            </p:txBody>
          </p:sp>
          <p:sp>
            <p:nvSpPr>
              <p:cNvPr id="337942" name="Text Box 22"/>
              <p:cNvSpPr txBox="1">
                <a:spLocks noChangeArrowheads="1"/>
              </p:cNvSpPr>
              <p:nvPr/>
            </p:nvSpPr>
            <p:spPr bwMode="auto">
              <a:xfrm>
                <a:off x="5220" y="5780"/>
                <a:ext cx="900" cy="359"/>
              </a:xfrm>
              <a:prstGeom prst="rect">
                <a:avLst/>
              </a:prstGeom>
              <a:noFill/>
              <a:ln w="9525">
                <a:noFill/>
                <a:miter lim="800000"/>
                <a:headEnd/>
                <a:tailEnd/>
              </a:ln>
            </p:spPr>
            <p:txBody>
              <a:bodyPr/>
              <a:lstStyle/>
              <a:p>
                <a:pPr algn="l"/>
                <a:r>
                  <a:rPr lang="en-US" altLang="ko-KR" sz="1400">
                    <a:ea typeface="굴림" charset="-127"/>
                  </a:rPr>
                  <a:t>11061</a:t>
                </a:r>
              </a:p>
            </p:txBody>
          </p:sp>
          <p:grpSp>
            <p:nvGrpSpPr>
              <p:cNvPr id="7" name="Group 23"/>
              <p:cNvGrpSpPr>
                <a:grpSpLocks/>
              </p:cNvGrpSpPr>
              <p:nvPr/>
            </p:nvGrpSpPr>
            <p:grpSpPr bwMode="auto">
              <a:xfrm>
                <a:off x="6120" y="4520"/>
                <a:ext cx="717" cy="723"/>
                <a:chOff x="4343" y="1301"/>
                <a:chExt cx="553" cy="558"/>
              </a:xfrm>
            </p:grpSpPr>
            <p:sp>
              <p:nvSpPr>
                <p:cNvPr id="337944" name="Line 24"/>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45" name="Line 25"/>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grpSp>
            <p:nvGrpSpPr>
              <p:cNvPr id="8" name="Group 26"/>
              <p:cNvGrpSpPr>
                <a:grpSpLocks/>
              </p:cNvGrpSpPr>
              <p:nvPr/>
            </p:nvGrpSpPr>
            <p:grpSpPr bwMode="auto">
              <a:xfrm>
                <a:off x="6120" y="5241"/>
                <a:ext cx="717" cy="722"/>
                <a:chOff x="4343" y="1301"/>
                <a:chExt cx="553" cy="558"/>
              </a:xfrm>
            </p:grpSpPr>
            <p:sp>
              <p:nvSpPr>
                <p:cNvPr id="337947" name="Line 27"/>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48" name="Line 28"/>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sp>
            <p:nvSpPr>
              <p:cNvPr id="337949" name="Text Box 29"/>
              <p:cNvSpPr txBox="1">
                <a:spLocks noChangeArrowheads="1"/>
              </p:cNvSpPr>
              <p:nvPr/>
            </p:nvSpPr>
            <p:spPr bwMode="auto">
              <a:xfrm>
                <a:off x="7020" y="4700"/>
                <a:ext cx="900" cy="359"/>
              </a:xfrm>
              <a:prstGeom prst="rect">
                <a:avLst/>
              </a:prstGeom>
              <a:noFill/>
              <a:ln w="9525">
                <a:noFill/>
                <a:miter lim="800000"/>
                <a:headEnd/>
                <a:tailEnd/>
              </a:ln>
            </p:spPr>
            <p:txBody>
              <a:bodyPr/>
              <a:lstStyle/>
              <a:p>
                <a:pPr algn="l"/>
                <a:r>
                  <a:rPr lang="en-US" altLang="ko-KR" sz="1400">
                    <a:ea typeface="굴림" charset="-127"/>
                  </a:rPr>
                  <a:t>11062</a:t>
                </a:r>
              </a:p>
            </p:txBody>
          </p:sp>
          <p:sp>
            <p:nvSpPr>
              <p:cNvPr id="337950" name="Text Box 30"/>
              <p:cNvSpPr txBox="1">
                <a:spLocks noChangeArrowheads="1"/>
              </p:cNvSpPr>
              <p:nvPr/>
            </p:nvSpPr>
            <p:spPr bwMode="auto">
              <a:xfrm>
                <a:off x="7020" y="5420"/>
                <a:ext cx="900" cy="359"/>
              </a:xfrm>
              <a:prstGeom prst="rect">
                <a:avLst/>
              </a:prstGeom>
              <a:noFill/>
              <a:ln w="9525">
                <a:noFill/>
                <a:miter lim="800000"/>
                <a:headEnd/>
                <a:tailEnd/>
              </a:ln>
            </p:spPr>
            <p:txBody>
              <a:bodyPr/>
              <a:lstStyle/>
              <a:p>
                <a:pPr algn="l"/>
                <a:r>
                  <a:rPr lang="en-US" altLang="ko-KR" sz="1400">
                    <a:ea typeface="굴림" charset="-127"/>
                  </a:rPr>
                  <a:t>11061</a:t>
                </a:r>
              </a:p>
            </p:txBody>
          </p:sp>
          <p:grpSp>
            <p:nvGrpSpPr>
              <p:cNvPr id="9" name="Group 31"/>
              <p:cNvGrpSpPr>
                <a:grpSpLocks/>
              </p:cNvGrpSpPr>
              <p:nvPr/>
            </p:nvGrpSpPr>
            <p:grpSpPr bwMode="auto">
              <a:xfrm>
                <a:off x="7920" y="4880"/>
                <a:ext cx="717" cy="723"/>
                <a:chOff x="4343" y="1301"/>
                <a:chExt cx="553" cy="558"/>
              </a:xfrm>
            </p:grpSpPr>
            <p:sp>
              <p:nvSpPr>
                <p:cNvPr id="337952" name="Line 32"/>
                <p:cNvSpPr>
                  <a:spLocks noChangeShapeType="1"/>
                </p:cNvSpPr>
                <p:nvPr/>
              </p:nvSpPr>
              <p:spPr bwMode="auto">
                <a:xfrm>
                  <a:off x="4343" y="1301"/>
                  <a:ext cx="553" cy="279"/>
                </a:xfrm>
                <a:prstGeom prst="line">
                  <a:avLst/>
                </a:prstGeom>
                <a:noFill/>
                <a:ln w="9525">
                  <a:solidFill>
                    <a:srgbClr val="000000"/>
                  </a:solidFill>
                  <a:round/>
                  <a:headEnd/>
                  <a:tailEnd/>
                </a:ln>
                <a:effectLst/>
              </p:spPr>
              <p:txBody>
                <a:bodyPr/>
                <a:lstStyle/>
                <a:p>
                  <a:endParaRPr lang="ko-KR" altLang="en-US"/>
                </a:p>
              </p:txBody>
            </p:sp>
            <p:sp>
              <p:nvSpPr>
                <p:cNvPr id="337953" name="Line 33"/>
                <p:cNvSpPr>
                  <a:spLocks noChangeShapeType="1"/>
                </p:cNvSpPr>
                <p:nvPr/>
              </p:nvSpPr>
              <p:spPr bwMode="auto">
                <a:xfrm flipV="1">
                  <a:off x="4343" y="1580"/>
                  <a:ext cx="553" cy="279"/>
                </a:xfrm>
                <a:prstGeom prst="line">
                  <a:avLst/>
                </a:prstGeom>
                <a:noFill/>
                <a:ln w="9525">
                  <a:solidFill>
                    <a:srgbClr val="000000"/>
                  </a:solidFill>
                  <a:round/>
                  <a:headEnd/>
                  <a:tailEnd/>
                </a:ln>
                <a:effectLst/>
              </p:spPr>
              <p:txBody>
                <a:bodyPr/>
                <a:lstStyle/>
                <a:p>
                  <a:endParaRPr lang="ko-KR" altLang="en-US"/>
                </a:p>
              </p:txBody>
            </p:sp>
          </p:grpSp>
          <p:sp>
            <p:nvSpPr>
              <p:cNvPr id="337954" name="Text Box 34"/>
              <p:cNvSpPr txBox="1">
                <a:spLocks noChangeArrowheads="1"/>
              </p:cNvSpPr>
              <p:nvPr/>
            </p:nvSpPr>
            <p:spPr bwMode="auto">
              <a:xfrm>
                <a:off x="8640" y="5060"/>
                <a:ext cx="900" cy="359"/>
              </a:xfrm>
              <a:prstGeom prst="rect">
                <a:avLst/>
              </a:prstGeom>
              <a:noFill/>
              <a:ln w="9525">
                <a:noFill/>
                <a:miter lim="800000"/>
                <a:headEnd/>
                <a:tailEnd/>
              </a:ln>
            </p:spPr>
            <p:txBody>
              <a:bodyPr/>
              <a:lstStyle/>
              <a:p>
                <a:pPr algn="l"/>
                <a:r>
                  <a:rPr lang="en-US" altLang="ko-KR" sz="1400">
                    <a:ea typeface="굴림" charset="-127"/>
                  </a:rPr>
                  <a:t>11061</a:t>
                </a:r>
              </a:p>
            </p:txBody>
          </p:sp>
          <p:sp>
            <p:nvSpPr>
              <p:cNvPr id="337955" name="Text Box 35"/>
              <p:cNvSpPr txBox="1">
                <a:spLocks noChangeArrowheads="1"/>
              </p:cNvSpPr>
              <p:nvPr/>
            </p:nvSpPr>
            <p:spPr bwMode="auto">
              <a:xfrm>
                <a:off x="1980" y="3980"/>
                <a:ext cx="1440" cy="540"/>
              </a:xfrm>
              <a:prstGeom prst="rect">
                <a:avLst/>
              </a:prstGeom>
              <a:noFill/>
              <a:ln w="9525">
                <a:noFill/>
                <a:miter lim="800000"/>
                <a:headEnd/>
                <a:tailEnd/>
              </a:ln>
            </p:spPr>
            <p:txBody>
              <a:bodyPr/>
              <a:lstStyle/>
              <a:p>
                <a:pPr algn="l"/>
                <a:r>
                  <a:rPr lang="en-US" altLang="ko-KR" sz="1400" i="1">
                    <a:ea typeface="굴림" charset="-127"/>
                  </a:rPr>
                  <a:t>1-segment</a:t>
                </a:r>
                <a:endParaRPr lang="en-US" altLang="ko-KR" sz="1400">
                  <a:ea typeface="굴림" charset="-127"/>
                </a:endParaRPr>
              </a:p>
            </p:txBody>
          </p:sp>
          <p:sp>
            <p:nvSpPr>
              <p:cNvPr id="337956" name="Text Box 36"/>
              <p:cNvSpPr txBox="1">
                <a:spLocks noChangeArrowheads="1"/>
              </p:cNvSpPr>
              <p:nvPr/>
            </p:nvSpPr>
            <p:spPr bwMode="auto">
              <a:xfrm>
                <a:off x="1980" y="4700"/>
                <a:ext cx="1440" cy="540"/>
              </a:xfrm>
              <a:prstGeom prst="rect">
                <a:avLst/>
              </a:prstGeom>
              <a:noFill/>
              <a:ln w="9525">
                <a:noFill/>
                <a:miter lim="800000"/>
                <a:headEnd/>
                <a:tailEnd/>
              </a:ln>
            </p:spPr>
            <p:txBody>
              <a:bodyPr/>
              <a:lstStyle/>
              <a:p>
                <a:pPr algn="l"/>
                <a:r>
                  <a:rPr lang="en-US" altLang="ko-KR" sz="1400" i="1">
                    <a:ea typeface="굴림" charset="-127"/>
                  </a:rPr>
                  <a:t>2-segment</a:t>
                </a:r>
                <a:endParaRPr lang="en-US" altLang="ko-KR" sz="1400">
                  <a:ea typeface="굴림" charset="-127"/>
                </a:endParaRPr>
              </a:p>
            </p:txBody>
          </p:sp>
          <p:sp>
            <p:nvSpPr>
              <p:cNvPr id="337957" name="Text Box 37"/>
              <p:cNvSpPr txBox="1">
                <a:spLocks noChangeArrowheads="1"/>
              </p:cNvSpPr>
              <p:nvPr/>
            </p:nvSpPr>
            <p:spPr bwMode="auto">
              <a:xfrm>
                <a:off x="1980" y="5420"/>
                <a:ext cx="1440" cy="540"/>
              </a:xfrm>
              <a:prstGeom prst="rect">
                <a:avLst/>
              </a:prstGeom>
              <a:noFill/>
              <a:ln w="9525">
                <a:noFill/>
                <a:miter lim="800000"/>
                <a:headEnd/>
                <a:tailEnd/>
              </a:ln>
            </p:spPr>
            <p:txBody>
              <a:bodyPr/>
              <a:lstStyle/>
              <a:p>
                <a:pPr algn="l"/>
                <a:r>
                  <a:rPr lang="en-US" altLang="ko-KR" sz="1400" i="1">
                    <a:ea typeface="굴림" charset="-127"/>
                  </a:rPr>
                  <a:t>4-segment</a:t>
                </a:r>
                <a:endParaRPr lang="en-US" altLang="ko-KR" sz="1400">
                  <a:ea typeface="굴림" charset="-127"/>
                </a:endParaRPr>
              </a:p>
            </p:txBody>
          </p:sp>
          <p:sp>
            <p:nvSpPr>
              <p:cNvPr id="337958" name="Text Box 38"/>
              <p:cNvSpPr txBox="1">
                <a:spLocks noChangeArrowheads="1"/>
              </p:cNvSpPr>
              <p:nvPr/>
            </p:nvSpPr>
            <p:spPr bwMode="auto">
              <a:xfrm>
                <a:off x="1980" y="6140"/>
                <a:ext cx="1440" cy="540"/>
              </a:xfrm>
              <a:prstGeom prst="rect">
                <a:avLst/>
              </a:prstGeom>
              <a:noFill/>
              <a:ln w="9525">
                <a:noFill/>
                <a:miter lim="800000"/>
                <a:headEnd/>
                <a:tailEnd/>
              </a:ln>
            </p:spPr>
            <p:txBody>
              <a:bodyPr/>
              <a:lstStyle/>
              <a:p>
                <a:pPr algn="l"/>
                <a:r>
                  <a:rPr lang="en-US" altLang="ko-KR" sz="1400" i="1">
                    <a:ea typeface="굴림" charset="-127"/>
                  </a:rPr>
                  <a:t>8-segment</a:t>
                </a:r>
                <a:endParaRPr lang="en-US" altLang="ko-KR" sz="1400">
                  <a:ea typeface="굴림" charset="-127"/>
                </a:endParaRPr>
              </a:p>
            </p:txBody>
          </p:sp>
          <p:sp>
            <p:nvSpPr>
              <p:cNvPr id="337959" name="Text Box 39"/>
              <p:cNvSpPr txBox="1">
                <a:spLocks noChangeArrowheads="1"/>
              </p:cNvSpPr>
              <p:nvPr/>
            </p:nvSpPr>
            <p:spPr bwMode="auto">
              <a:xfrm>
                <a:off x="4860" y="3620"/>
                <a:ext cx="1440" cy="540"/>
              </a:xfrm>
              <a:prstGeom prst="rect">
                <a:avLst/>
              </a:prstGeom>
              <a:noFill/>
              <a:ln w="9525">
                <a:noFill/>
                <a:miter lim="800000"/>
                <a:headEnd/>
                <a:tailEnd/>
              </a:ln>
            </p:spPr>
            <p:txBody>
              <a:bodyPr/>
              <a:lstStyle/>
              <a:p>
                <a:pPr algn="l"/>
                <a:r>
                  <a:rPr lang="en-US" altLang="ko-KR" sz="1400" i="1">
                    <a:ea typeface="굴림" charset="-127"/>
                  </a:rPr>
                  <a:t>First Order</a:t>
                </a:r>
                <a:endParaRPr lang="en-US" altLang="ko-KR" sz="1400">
                  <a:ea typeface="굴림" charset="-127"/>
                </a:endParaRPr>
              </a:p>
            </p:txBody>
          </p:sp>
          <p:sp>
            <p:nvSpPr>
              <p:cNvPr id="337960" name="Text Box 40"/>
              <p:cNvSpPr txBox="1">
                <a:spLocks noChangeArrowheads="1"/>
              </p:cNvSpPr>
              <p:nvPr/>
            </p:nvSpPr>
            <p:spPr bwMode="auto">
              <a:xfrm>
                <a:off x="6660" y="3620"/>
                <a:ext cx="1800" cy="540"/>
              </a:xfrm>
              <a:prstGeom prst="rect">
                <a:avLst/>
              </a:prstGeom>
              <a:noFill/>
              <a:ln w="9525">
                <a:noFill/>
                <a:miter lim="800000"/>
                <a:headEnd/>
                <a:tailEnd/>
              </a:ln>
            </p:spPr>
            <p:txBody>
              <a:bodyPr/>
              <a:lstStyle/>
              <a:p>
                <a:pPr algn="l"/>
                <a:r>
                  <a:rPr lang="en-US" altLang="ko-KR" sz="1400" i="1">
                    <a:ea typeface="굴림" charset="-127"/>
                  </a:rPr>
                  <a:t>Second Order</a:t>
                </a:r>
                <a:endParaRPr lang="en-US" altLang="ko-KR" sz="1400">
                  <a:ea typeface="굴림" charset="-127"/>
                </a:endParaRPr>
              </a:p>
            </p:txBody>
          </p:sp>
          <p:sp>
            <p:nvSpPr>
              <p:cNvPr id="337961" name="Text Box 41"/>
              <p:cNvSpPr txBox="1">
                <a:spLocks noChangeArrowheads="1"/>
              </p:cNvSpPr>
              <p:nvPr/>
            </p:nvSpPr>
            <p:spPr bwMode="auto">
              <a:xfrm>
                <a:off x="8460" y="3620"/>
                <a:ext cx="1620" cy="540"/>
              </a:xfrm>
              <a:prstGeom prst="rect">
                <a:avLst/>
              </a:prstGeom>
              <a:noFill/>
              <a:ln w="9525">
                <a:noFill/>
                <a:miter lim="800000"/>
                <a:headEnd/>
                <a:tailEnd/>
              </a:ln>
            </p:spPr>
            <p:txBody>
              <a:bodyPr/>
              <a:lstStyle/>
              <a:p>
                <a:pPr algn="l"/>
                <a:r>
                  <a:rPr lang="en-US" altLang="ko-KR" sz="1400" i="1">
                    <a:ea typeface="굴림" charset="-127"/>
                  </a:rPr>
                  <a:t>Third Order</a:t>
                </a:r>
                <a:endParaRPr lang="en-US" altLang="ko-KR" sz="1400">
                  <a:ea typeface="굴림" charset="-127"/>
                </a:endParaRPr>
              </a:p>
            </p:txBody>
          </p:sp>
        </p:grpSp>
      </p:grpSp>
      <p:sp>
        <p:nvSpPr>
          <p:cNvPr id="337963" name="Rectangle 43"/>
          <p:cNvSpPr>
            <a:spLocks noChangeArrowheads="1"/>
          </p:cNvSpPr>
          <p:nvPr/>
        </p:nvSpPr>
        <p:spPr bwMode="auto">
          <a:xfrm>
            <a:off x="1057275" y="1905000"/>
            <a:ext cx="7172325" cy="336550"/>
          </a:xfrm>
          <a:prstGeom prst="rect">
            <a:avLst/>
          </a:prstGeom>
          <a:noFill/>
          <a:ln w="9525">
            <a:noFill/>
            <a:miter lim="800000"/>
            <a:headEnd/>
            <a:tailEnd/>
          </a:ln>
          <a:effectLst/>
        </p:spPr>
        <p:txBody>
          <a:bodyPr wrap="none">
            <a:spAutoFit/>
          </a:bodyPr>
          <a:lstStyle/>
          <a:p>
            <a:r>
              <a:rPr lang="en-US" altLang="ko-KR" sz="1400" b="1" dirty="0">
                <a:ea typeface="굴림" charset="-127"/>
              </a:rPr>
              <a:t>Table 3: Improved estimates of the integral value using Romberg Integration</a:t>
            </a:r>
            <a:r>
              <a:rPr lang="en-US" altLang="ko-KR" sz="1600" b="1" dirty="0">
                <a:ea typeface="굴림" charset="-127"/>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9" name="Rectangle 2"/>
          <p:cNvSpPr>
            <a:spLocks noGrp="1" noChangeArrowheads="1"/>
          </p:cNvSpPr>
          <p:nvPr>
            <p:ph type="title"/>
          </p:nvPr>
        </p:nvSpPr>
        <p:spPr/>
        <p:txBody>
          <a:bodyPr/>
          <a:lstStyle/>
          <a:p>
            <a:r>
              <a:rPr lang="en-US" altLang="ko-KR" sz="3600" smtClean="0">
                <a:ea typeface="굴림" charset="-127"/>
                <a:cs typeface="Times New Roman" pitchFamily="18" charset="0"/>
              </a:rPr>
              <a:t>Multiple Segment Trapezoidal Rule</a:t>
            </a:r>
          </a:p>
        </p:txBody>
      </p:sp>
      <p:sp>
        <p:nvSpPr>
          <p:cNvPr id="10250" name="Text Box 4"/>
          <p:cNvSpPr txBox="1">
            <a:spLocks noChangeArrowheads="1"/>
          </p:cNvSpPr>
          <p:nvPr/>
        </p:nvSpPr>
        <p:spPr bwMode="auto">
          <a:xfrm>
            <a:off x="990600" y="1981200"/>
            <a:ext cx="1143000" cy="396875"/>
          </a:xfrm>
          <a:prstGeom prst="rect">
            <a:avLst/>
          </a:prstGeom>
          <a:noFill/>
          <a:ln w="9525">
            <a:noFill/>
            <a:miter lim="800000"/>
            <a:headEnd/>
            <a:tailEnd/>
          </a:ln>
        </p:spPr>
        <p:txBody>
          <a:bodyPr>
            <a:spAutoFit/>
          </a:bodyPr>
          <a:lstStyle/>
          <a:p>
            <a:pPr>
              <a:spcBef>
                <a:spcPct val="50000"/>
              </a:spcBef>
            </a:pPr>
            <a:r>
              <a:rPr lang="en-US" altLang="ko-KR" sz="2000">
                <a:ea typeface="굴림" charset="-127"/>
              </a:rPr>
              <a:t>With</a:t>
            </a:r>
          </a:p>
        </p:txBody>
      </p:sp>
      <p:graphicFrame>
        <p:nvGraphicFramePr>
          <p:cNvPr id="10242" name="Object 5"/>
          <p:cNvGraphicFramePr>
            <a:graphicFrameLocks noChangeAspect="1"/>
          </p:cNvGraphicFramePr>
          <p:nvPr/>
        </p:nvGraphicFramePr>
        <p:xfrm>
          <a:off x="1752600" y="2590800"/>
          <a:ext cx="2476500" cy="342900"/>
        </p:xfrm>
        <a:graphic>
          <a:graphicData uri="http://schemas.openxmlformats.org/presentationml/2006/ole">
            <p:oleObj spid="_x0000_s10242" name="Equation" r:id="rId3" imgW="2438400" imgH="342900" progId="Equation.3">
              <p:embed/>
            </p:oleObj>
          </a:graphicData>
        </a:graphic>
      </p:graphicFrame>
      <p:graphicFrame>
        <p:nvGraphicFramePr>
          <p:cNvPr id="10243" name="Object 8"/>
          <p:cNvGraphicFramePr>
            <a:graphicFrameLocks noChangeAspect="1"/>
          </p:cNvGraphicFramePr>
          <p:nvPr/>
        </p:nvGraphicFramePr>
        <p:xfrm>
          <a:off x="1752600" y="3733800"/>
          <a:ext cx="2590800" cy="344488"/>
        </p:xfrm>
        <a:graphic>
          <a:graphicData uri="http://schemas.openxmlformats.org/presentationml/2006/ole">
            <p:oleObj spid="_x0000_s10243" name="Equation" r:id="rId4" imgW="2590560" imgH="342720" progId="Equation.3">
              <p:embed/>
            </p:oleObj>
          </a:graphicData>
        </a:graphic>
      </p:graphicFrame>
      <p:graphicFrame>
        <p:nvGraphicFramePr>
          <p:cNvPr id="10244" name="Object 10"/>
          <p:cNvGraphicFramePr>
            <a:graphicFrameLocks noChangeAspect="1"/>
          </p:cNvGraphicFramePr>
          <p:nvPr/>
        </p:nvGraphicFramePr>
        <p:xfrm>
          <a:off x="1752600" y="3200400"/>
          <a:ext cx="2638425" cy="342900"/>
        </p:xfrm>
        <a:graphic>
          <a:graphicData uri="http://schemas.openxmlformats.org/presentationml/2006/ole">
            <p:oleObj spid="_x0000_s10244" name="Equation" r:id="rId5" imgW="2641600" imgH="342900" progId="Equation.3">
              <p:embed/>
            </p:oleObj>
          </a:graphicData>
        </a:graphic>
      </p:graphicFrame>
      <p:sp>
        <p:nvSpPr>
          <p:cNvPr id="10251" name="Rectangle 12"/>
          <p:cNvSpPr>
            <a:spLocks noChangeArrowheads="1"/>
          </p:cNvSpPr>
          <p:nvPr/>
        </p:nvSpPr>
        <p:spPr bwMode="auto">
          <a:xfrm>
            <a:off x="3252788" y="3586163"/>
            <a:ext cx="228600" cy="304800"/>
          </a:xfrm>
          <a:prstGeom prst="rect">
            <a:avLst/>
          </a:prstGeom>
          <a:noFill/>
          <a:ln w="9525">
            <a:noFill/>
            <a:miter lim="800000"/>
            <a:headEnd/>
            <a:tailEnd/>
          </a:ln>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graphicFrame>
        <p:nvGraphicFramePr>
          <p:cNvPr id="10245" name="Object 14"/>
          <p:cNvGraphicFramePr>
            <a:graphicFrameLocks noChangeAspect="1"/>
          </p:cNvGraphicFramePr>
          <p:nvPr/>
        </p:nvGraphicFramePr>
        <p:xfrm>
          <a:off x="1447800" y="4495800"/>
          <a:ext cx="7079942" cy="838200"/>
        </p:xfrm>
        <a:graphic>
          <a:graphicData uri="http://schemas.openxmlformats.org/presentationml/2006/ole">
            <p:oleObj spid="_x0000_s10245" name="Equation" r:id="rId6" imgW="4076640" imgH="482400" progId="Equation.3">
              <p:embed/>
            </p:oleObj>
          </a:graphicData>
        </a:graphic>
      </p:graphicFrame>
      <p:graphicFrame>
        <p:nvGraphicFramePr>
          <p:cNvPr id="10246" name="Object 16"/>
          <p:cNvGraphicFramePr>
            <a:graphicFrameLocks noChangeAspect="1"/>
          </p:cNvGraphicFramePr>
          <p:nvPr/>
        </p:nvGraphicFramePr>
        <p:xfrm>
          <a:off x="1524000" y="5715000"/>
          <a:ext cx="1323975" cy="342900"/>
        </p:xfrm>
        <a:graphic>
          <a:graphicData uri="http://schemas.openxmlformats.org/presentationml/2006/ole">
            <p:oleObj spid="_x0000_s10246" name="Equation" r:id="rId7" imgW="1320227" imgH="342751" progId="Equation.3">
              <p:embed/>
            </p:oleObj>
          </a:graphicData>
        </a:graphic>
      </p:graphicFrame>
      <p:sp>
        <p:nvSpPr>
          <p:cNvPr id="10252" name="Text Box 18"/>
          <p:cNvSpPr txBox="1">
            <a:spLocks noChangeArrowheads="1"/>
          </p:cNvSpPr>
          <p:nvPr/>
        </p:nvSpPr>
        <p:spPr bwMode="auto">
          <a:xfrm>
            <a:off x="228600" y="4038600"/>
            <a:ext cx="1295400" cy="396875"/>
          </a:xfrm>
          <a:prstGeom prst="rect">
            <a:avLst/>
          </a:prstGeom>
          <a:noFill/>
          <a:ln w="9525">
            <a:noFill/>
            <a:miter lim="800000"/>
            <a:headEnd/>
            <a:tailEnd/>
          </a:ln>
        </p:spPr>
        <p:txBody>
          <a:bodyPr>
            <a:spAutoFit/>
          </a:bodyPr>
          <a:lstStyle/>
          <a:p>
            <a:pPr>
              <a:spcBef>
                <a:spcPct val="50000"/>
              </a:spcBef>
            </a:pPr>
            <a:r>
              <a:rPr lang="en-US" altLang="ko-KR" sz="2000">
                <a:ea typeface="굴림" charset="-127"/>
              </a:rPr>
              <a:t>Hence: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p:txBody>
          <a:bodyPr/>
          <a:lstStyle/>
          <a:p>
            <a:r>
              <a:rPr lang="en-US" altLang="ko-KR" sz="3600" smtClean="0">
                <a:ea typeface="굴림" charset="-127"/>
                <a:cs typeface="Times New Roman" pitchFamily="18" charset="0"/>
              </a:rPr>
              <a:t>Multiple Segment Trapezoidal Rule</a:t>
            </a:r>
          </a:p>
        </p:txBody>
      </p:sp>
      <p:sp>
        <p:nvSpPr>
          <p:cNvPr id="9" name="Footer Placeholder 4"/>
          <p:cNvSpPr>
            <a:spLocks noGrp="1"/>
          </p:cNvSpPr>
          <p:nvPr>
            <p:ph type="ftr" sz="quarter" idx="11"/>
          </p:nvPr>
        </p:nvSpPr>
        <p:spPr/>
        <p:txBody>
          <a:bodyPr/>
          <a:lstStyle/>
          <a:p>
            <a:pPr>
              <a:defRPr/>
            </a:pPr>
            <a:r>
              <a:rPr lang="en-US"/>
              <a:t>                                           http://numericalmethods.eng.usf.edu</a:t>
            </a:r>
          </a:p>
        </p:txBody>
      </p:sp>
      <p:sp>
        <p:nvSpPr>
          <p:cNvPr id="10" name="Slide Number Placeholder 5"/>
          <p:cNvSpPr>
            <a:spLocks noGrp="1"/>
          </p:cNvSpPr>
          <p:nvPr>
            <p:ph type="sldNum" sz="quarter" idx="12"/>
          </p:nvPr>
        </p:nvSpPr>
        <p:spPr/>
        <p:txBody>
          <a:bodyPr/>
          <a:lstStyle/>
          <a:p>
            <a:fld id="{2679F224-CCCA-4424-B927-C928367E87C6}" type="slidenum">
              <a:rPr lang="en-US" altLang="ko-KR"/>
              <a:pPr/>
              <a:t>12</a:t>
            </a:fld>
            <a:endParaRPr lang="en-US" altLang="ko-KR"/>
          </a:p>
        </p:txBody>
      </p:sp>
      <p:graphicFrame>
        <p:nvGraphicFramePr>
          <p:cNvPr id="11266" name="Object 5"/>
          <p:cNvGraphicFramePr>
            <a:graphicFrameLocks noChangeAspect="1"/>
          </p:cNvGraphicFramePr>
          <p:nvPr/>
        </p:nvGraphicFramePr>
        <p:xfrm>
          <a:off x="3581400" y="2286000"/>
          <a:ext cx="2371725" cy="381000"/>
        </p:xfrm>
        <a:graphic>
          <a:graphicData uri="http://schemas.openxmlformats.org/presentationml/2006/ole">
            <p:oleObj spid="_x0000_s11266" name="Equation" r:id="rId3" imgW="2374900" imgH="381000" progId="Equation.3">
              <p:embed/>
            </p:oleObj>
          </a:graphicData>
        </a:graphic>
      </p:graphicFrame>
      <p:graphicFrame>
        <p:nvGraphicFramePr>
          <p:cNvPr id="11267" name="Object 4"/>
          <p:cNvGraphicFramePr>
            <a:graphicFrameLocks noChangeAspect="1"/>
          </p:cNvGraphicFramePr>
          <p:nvPr/>
        </p:nvGraphicFramePr>
        <p:xfrm>
          <a:off x="3962400" y="2819400"/>
          <a:ext cx="1209675" cy="342900"/>
        </p:xfrm>
        <a:graphic>
          <a:graphicData uri="http://schemas.openxmlformats.org/presentationml/2006/ole">
            <p:oleObj spid="_x0000_s11267" name="Equation" r:id="rId4" imgW="1206500" imgH="342900" progId="Equation.3">
              <p:embed/>
            </p:oleObj>
          </a:graphicData>
        </a:graphic>
      </p:graphicFrame>
      <p:sp>
        <p:nvSpPr>
          <p:cNvPr id="11271" name="Text Box 8"/>
          <p:cNvSpPr txBox="1">
            <a:spLocks noChangeArrowheads="1"/>
          </p:cNvSpPr>
          <p:nvPr/>
        </p:nvSpPr>
        <p:spPr bwMode="auto">
          <a:xfrm>
            <a:off x="685800" y="1981200"/>
            <a:ext cx="2743200" cy="3968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The true error is:</a:t>
            </a:r>
          </a:p>
        </p:txBody>
      </p:sp>
      <p:sp>
        <p:nvSpPr>
          <p:cNvPr id="11272" name="Text Box 9"/>
          <p:cNvSpPr txBox="1">
            <a:spLocks noChangeArrowheads="1"/>
          </p:cNvSpPr>
          <p:nvPr/>
        </p:nvSpPr>
        <p:spPr bwMode="auto">
          <a:xfrm>
            <a:off x="685800" y="3581400"/>
            <a:ext cx="6781800" cy="2225675"/>
          </a:xfrm>
          <a:prstGeom prst="rect">
            <a:avLst/>
          </a:prstGeom>
          <a:noFill/>
          <a:ln w="9525">
            <a:noFill/>
            <a:miter lim="800000"/>
            <a:headEnd/>
            <a:tailEnd/>
          </a:ln>
        </p:spPr>
        <p:txBody>
          <a:bodyPr>
            <a:spAutoFit/>
          </a:bodyPr>
          <a:lstStyle/>
          <a:p>
            <a:pPr algn="just"/>
            <a:r>
              <a:rPr lang="en-US" altLang="ko-KR" sz="2000" dirty="0">
                <a:ea typeface="굴림" charset="-127"/>
              </a:rPr>
              <a:t>The true error now is reduced from -807 m to -205 m.  </a:t>
            </a:r>
          </a:p>
          <a:p>
            <a:pPr algn="l"/>
            <a:endParaRPr lang="en-US" altLang="ko-KR" sz="2000" dirty="0">
              <a:ea typeface="굴림" charset="-127"/>
            </a:endParaRPr>
          </a:p>
          <a:p>
            <a:pPr algn="just"/>
            <a:r>
              <a:rPr lang="en-US" altLang="ko-KR" sz="2000" dirty="0">
                <a:ea typeface="굴림" charset="-127"/>
              </a:rPr>
              <a:t>Extending this procedure to divide the interval into  equal segments to apply the Trapezoidal rule; the sum of the results obtained for each segment is the approximate value of the integral.</a:t>
            </a:r>
          </a:p>
          <a:p>
            <a:pPr algn="l"/>
            <a:r>
              <a:rPr lang="en-US" altLang="ko-KR" sz="2000" dirty="0">
                <a:ea typeface="굴림" charset="-127"/>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5" name="Rectangle 2"/>
          <p:cNvSpPr>
            <a:spLocks noGrp="1" noChangeArrowheads="1"/>
          </p:cNvSpPr>
          <p:nvPr>
            <p:ph type="title"/>
          </p:nvPr>
        </p:nvSpPr>
        <p:spPr/>
        <p:txBody>
          <a:bodyPr/>
          <a:lstStyle/>
          <a:p>
            <a:r>
              <a:rPr lang="en-US" altLang="ko-KR" sz="3600" smtClean="0">
                <a:ea typeface="굴림" charset="-127"/>
                <a:cs typeface="Times New Roman" pitchFamily="18" charset="0"/>
              </a:rPr>
              <a:t>Multiple Segment Trapezoidal Rule</a:t>
            </a:r>
          </a:p>
        </p:txBody>
      </p:sp>
      <p:graphicFrame>
        <p:nvGraphicFramePr>
          <p:cNvPr id="12290" name="Object 67"/>
          <p:cNvGraphicFramePr>
            <a:graphicFrameLocks noChangeAspect="1"/>
          </p:cNvGraphicFramePr>
          <p:nvPr/>
        </p:nvGraphicFramePr>
        <p:xfrm>
          <a:off x="3789363" y="792163"/>
          <a:ext cx="5354637" cy="6065837"/>
        </p:xfrm>
        <a:graphic>
          <a:graphicData uri="http://schemas.openxmlformats.org/presentationml/2006/ole">
            <p:oleObj spid="_x0000_s12290" name="Document" r:id="rId3" imgW="5969009" imgH="6738466" progId="Word.Document.8">
              <p:embed/>
            </p:oleObj>
          </a:graphicData>
        </a:graphic>
      </p:graphicFrame>
      <p:sp>
        <p:nvSpPr>
          <p:cNvPr id="12296" name="Text Box 70"/>
          <p:cNvSpPr txBox="1">
            <a:spLocks noChangeArrowheads="1"/>
          </p:cNvSpPr>
          <p:nvPr/>
        </p:nvSpPr>
        <p:spPr bwMode="auto">
          <a:xfrm>
            <a:off x="4191000" y="6019800"/>
            <a:ext cx="4191000" cy="274638"/>
          </a:xfrm>
          <a:prstGeom prst="rect">
            <a:avLst/>
          </a:prstGeom>
          <a:noFill/>
          <a:ln w="9525">
            <a:noFill/>
            <a:miter lim="800000"/>
            <a:headEnd/>
            <a:tailEnd/>
          </a:ln>
        </p:spPr>
        <p:txBody>
          <a:bodyPr>
            <a:spAutoFit/>
          </a:bodyPr>
          <a:lstStyle/>
          <a:p>
            <a:pPr>
              <a:spcBef>
                <a:spcPct val="50000"/>
              </a:spcBef>
            </a:pPr>
            <a:r>
              <a:rPr lang="en-US" altLang="ko-KR" sz="1200" b="1">
                <a:ea typeface="굴림" charset="-127"/>
              </a:rPr>
              <a:t>Figure 4: Multiple (n=4) Segment Trapezoidal Rule</a:t>
            </a:r>
          </a:p>
        </p:txBody>
      </p:sp>
      <p:sp>
        <p:nvSpPr>
          <p:cNvPr id="12297" name="Text Box 71"/>
          <p:cNvSpPr txBox="1">
            <a:spLocks noChangeArrowheads="1"/>
          </p:cNvSpPr>
          <p:nvPr/>
        </p:nvSpPr>
        <p:spPr bwMode="auto">
          <a:xfrm>
            <a:off x="304800" y="2133600"/>
            <a:ext cx="3657600" cy="1311275"/>
          </a:xfrm>
          <a:prstGeom prst="rect">
            <a:avLst/>
          </a:prstGeom>
          <a:noFill/>
          <a:ln w="9525">
            <a:noFill/>
            <a:miter lim="800000"/>
            <a:headEnd/>
            <a:tailEnd/>
          </a:ln>
        </p:spPr>
        <p:txBody>
          <a:bodyPr>
            <a:spAutoFit/>
          </a:bodyPr>
          <a:lstStyle/>
          <a:p>
            <a:pPr algn="l"/>
            <a:r>
              <a:rPr lang="en-US" altLang="ko-KR" sz="2000">
                <a:ea typeface="굴림" charset="-127"/>
              </a:rPr>
              <a:t>Divide  into  equal segments as shown in Figure 4.  Then the width of each segment is:</a:t>
            </a:r>
          </a:p>
          <a:p>
            <a:r>
              <a:rPr lang="en-US" altLang="ko-KR" sz="2000">
                <a:ea typeface="굴림" charset="-127"/>
              </a:rPr>
              <a:t>	 </a:t>
            </a:r>
          </a:p>
        </p:txBody>
      </p:sp>
      <p:graphicFrame>
        <p:nvGraphicFramePr>
          <p:cNvPr id="12291" name="Object 72"/>
          <p:cNvGraphicFramePr>
            <a:graphicFrameLocks noChangeAspect="1"/>
          </p:cNvGraphicFramePr>
          <p:nvPr/>
        </p:nvGraphicFramePr>
        <p:xfrm>
          <a:off x="1295400" y="3200400"/>
          <a:ext cx="1114425" cy="733425"/>
        </p:xfrm>
        <a:graphic>
          <a:graphicData uri="http://schemas.openxmlformats.org/presentationml/2006/ole">
            <p:oleObj spid="_x0000_s12291" name="Equation" r:id="rId4" imgW="1117600" imgH="736600" progId="Equation.3">
              <p:embed/>
            </p:oleObj>
          </a:graphicData>
        </a:graphic>
      </p:graphicFrame>
      <p:sp>
        <p:nvSpPr>
          <p:cNvPr id="12298" name="Text Box 74"/>
          <p:cNvSpPr txBox="1">
            <a:spLocks noChangeArrowheads="1"/>
          </p:cNvSpPr>
          <p:nvPr/>
        </p:nvSpPr>
        <p:spPr bwMode="auto">
          <a:xfrm>
            <a:off x="304800" y="3962400"/>
            <a:ext cx="3657600" cy="3968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The integral </a:t>
            </a:r>
            <a:r>
              <a:rPr lang="en-US" altLang="ko-KR" sz="2000" i="1" dirty="0">
                <a:ea typeface="굴림" charset="-127"/>
              </a:rPr>
              <a:t>I</a:t>
            </a:r>
            <a:r>
              <a:rPr lang="en-US" altLang="ko-KR" sz="2000" dirty="0">
                <a:ea typeface="굴림" charset="-127"/>
              </a:rPr>
              <a:t> is:</a:t>
            </a:r>
          </a:p>
        </p:txBody>
      </p:sp>
      <p:graphicFrame>
        <p:nvGraphicFramePr>
          <p:cNvPr id="12292" name="Object 75"/>
          <p:cNvGraphicFramePr>
            <a:graphicFrameLocks noChangeAspect="1"/>
          </p:cNvGraphicFramePr>
          <p:nvPr/>
        </p:nvGraphicFramePr>
        <p:xfrm>
          <a:off x="1066800" y="4648200"/>
          <a:ext cx="1609725" cy="838200"/>
        </p:xfrm>
        <a:graphic>
          <a:graphicData uri="http://schemas.openxmlformats.org/presentationml/2006/ole">
            <p:oleObj spid="_x0000_s12292" name="Equation" r:id="rId5" imgW="1612900" imgH="83820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314" name="Object 4"/>
          <p:cNvGraphicFramePr>
            <a:graphicFrameLocks noChangeAspect="1"/>
          </p:cNvGraphicFramePr>
          <p:nvPr/>
        </p:nvGraphicFramePr>
        <p:xfrm>
          <a:off x="1676400" y="2667000"/>
          <a:ext cx="7153275" cy="885825"/>
        </p:xfrm>
        <a:graphic>
          <a:graphicData uri="http://schemas.openxmlformats.org/presentationml/2006/ole">
            <p:oleObj spid="_x0000_s13314" name="Equation" r:id="rId3" imgW="7150100" imgH="889000" progId="Equation.3">
              <p:embed/>
            </p:oleObj>
          </a:graphicData>
        </a:graphic>
      </p:graphicFrame>
      <p:sp>
        <p:nvSpPr>
          <p:cNvPr id="13320" name="Rectangle 2"/>
          <p:cNvSpPr>
            <a:spLocks noGrp="1" noChangeArrowheads="1"/>
          </p:cNvSpPr>
          <p:nvPr>
            <p:ph type="title"/>
          </p:nvPr>
        </p:nvSpPr>
        <p:spPr/>
        <p:txBody>
          <a:bodyPr/>
          <a:lstStyle/>
          <a:p>
            <a:r>
              <a:rPr lang="en-US" altLang="ko-KR" sz="3600" smtClean="0">
                <a:ea typeface="굴림" charset="-127"/>
                <a:cs typeface="Times New Roman" pitchFamily="18" charset="0"/>
              </a:rPr>
              <a:t>Multiple Segment Trapezoidal Rule</a:t>
            </a:r>
          </a:p>
        </p:txBody>
      </p:sp>
      <p:sp>
        <p:nvSpPr>
          <p:cNvPr id="13321" name="Text Box 5"/>
          <p:cNvSpPr txBox="1">
            <a:spLocks noChangeArrowheads="1"/>
          </p:cNvSpPr>
          <p:nvPr/>
        </p:nvSpPr>
        <p:spPr bwMode="auto">
          <a:xfrm>
            <a:off x="152400" y="1981200"/>
            <a:ext cx="5867400" cy="396875"/>
          </a:xfrm>
          <a:prstGeom prst="rect">
            <a:avLst/>
          </a:prstGeom>
          <a:noFill/>
          <a:ln w="9525">
            <a:noFill/>
            <a:miter lim="800000"/>
            <a:headEnd/>
            <a:tailEnd/>
          </a:ln>
        </p:spPr>
        <p:txBody>
          <a:bodyPr>
            <a:spAutoFit/>
          </a:bodyPr>
          <a:lstStyle/>
          <a:p>
            <a:pPr>
              <a:spcBef>
                <a:spcPct val="50000"/>
              </a:spcBef>
            </a:pPr>
            <a:r>
              <a:rPr lang="en-US" altLang="ko-KR" sz="2000" dirty="0">
                <a:ea typeface="굴림" charset="-127"/>
              </a:rPr>
              <a:t>The integral </a:t>
            </a:r>
            <a:r>
              <a:rPr lang="en-US" altLang="ko-KR" sz="2000" i="1" dirty="0">
                <a:ea typeface="굴림" charset="-127"/>
              </a:rPr>
              <a:t>I</a:t>
            </a:r>
            <a:r>
              <a:rPr lang="en-US" altLang="ko-KR" sz="2000" dirty="0">
                <a:ea typeface="굴림" charset="-127"/>
              </a:rPr>
              <a:t> can be broken into </a:t>
            </a:r>
            <a:r>
              <a:rPr lang="en-US" altLang="ko-KR" sz="2000" i="1" dirty="0">
                <a:ea typeface="굴림" charset="-127"/>
              </a:rPr>
              <a:t>h</a:t>
            </a:r>
            <a:r>
              <a:rPr lang="en-US" altLang="ko-KR" sz="2000" dirty="0">
                <a:ea typeface="굴림" charset="-127"/>
              </a:rPr>
              <a:t> integrals as:</a:t>
            </a:r>
          </a:p>
        </p:txBody>
      </p:sp>
      <p:graphicFrame>
        <p:nvGraphicFramePr>
          <p:cNvPr id="13315" name="Object 6"/>
          <p:cNvGraphicFramePr>
            <a:graphicFrameLocks noChangeAspect="1"/>
          </p:cNvGraphicFramePr>
          <p:nvPr/>
        </p:nvGraphicFramePr>
        <p:xfrm>
          <a:off x="381000" y="2667000"/>
          <a:ext cx="1141413" cy="838200"/>
        </p:xfrm>
        <a:graphic>
          <a:graphicData uri="http://schemas.openxmlformats.org/presentationml/2006/ole">
            <p:oleObj spid="_x0000_s13315" name="Equation" r:id="rId4" imgW="1143000" imgH="838080" progId="Equation.3">
              <p:embed/>
            </p:oleObj>
          </a:graphicData>
        </a:graphic>
      </p:graphicFrame>
      <p:sp>
        <p:nvSpPr>
          <p:cNvPr id="13322" name="Rectangle 7"/>
          <p:cNvSpPr>
            <a:spLocks noChangeArrowheads="1"/>
          </p:cNvSpPr>
          <p:nvPr/>
        </p:nvSpPr>
        <p:spPr bwMode="auto">
          <a:xfrm>
            <a:off x="304800" y="3886200"/>
            <a:ext cx="5756275" cy="396875"/>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Applying Trapezoidal rule on each segment gives:</a:t>
            </a:r>
          </a:p>
        </p:txBody>
      </p:sp>
      <p:graphicFrame>
        <p:nvGraphicFramePr>
          <p:cNvPr id="13316" name="Object 8"/>
          <p:cNvGraphicFramePr>
            <a:graphicFrameLocks noChangeAspect="1"/>
          </p:cNvGraphicFramePr>
          <p:nvPr/>
        </p:nvGraphicFramePr>
        <p:xfrm>
          <a:off x="1371600" y="4800600"/>
          <a:ext cx="1141413" cy="838200"/>
        </p:xfrm>
        <a:graphic>
          <a:graphicData uri="http://schemas.openxmlformats.org/presentationml/2006/ole">
            <p:oleObj spid="_x0000_s13316" name="Equation" r:id="rId5" imgW="1143000" imgH="838080" progId="Equation.3">
              <p:embed/>
            </p:oleObj>
          </a:graphicData>
        </a:graphic>
      </p:graphicFrame>
      <p:graphicFrame>
        <p:nvGraphicFramePr>
          <p:cNvPr id="13317" name="Object 9"/>
          <p:cNvGraphicFramePr>
            <a:graphicFrameLocks noChangeAspect="1"/>
          </p:cNvGraphicFramePr>
          <p:nvPr/>
        </p:nvGraphicFramePr>
        <p:xfrm>
          <a:off x="2590800" y="4800600"/>
          <a:ext cx="5038725" cy="809625"/>
        </p:xfrm>
        <a:graphic>
          <a:graphicData uri="http://schemas.openxmlformats.org/presentationml/2006/ole">
            <p:oleObj spid="_x0000_s13317" name="Equation" r:id="rId6" imgW="5041900" imgH="81280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p:txBody>
          <a:bodyPr/>
          <a:lstStyle/>
          <a:p>
            <a:r>
              <a:rPr lang="en-US" altLang="ko-KR" smtClean="0">
                <a:ea typeface="굴림" charset="-127"/>
              </a:rPr>
              <a:t>Example 2</a:t>
            </a:r>
          </a:p>
        </p:txBody>
      </p:sp>
      <p:sp>
        <p:nvSpPr>
          <p:cNvPr id="14344" name="Text Box 9"/>
          <p:cNvSpPr txBox="1">
            <a:spLocks noChangeArrowheads="1"/>
          </p:cNvSpPr>
          <p:nvPr/>
        </p:nvSpPr>
        <p:spPr bwMode="auto">
          <a:xfrm>
            <a:off x="609600" y="2209800"/>
            <a:ext cx="7391400" cy="7016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The vertical distance covered by</a:t>
            </a:r>
            <a:r>
              <a:rPr lang="en-US" altLang="ko-KR" sz="2000" b="1" i="1">
                <a:ea typeface="굴림" charset="-127"/>
              </a:rPr>
              <a:t> </a:t>
            </a:r>
            <a:r>
              <a:rPr lang="en-US" altLang="ko-KR" sz="2000">
                <a:ea typeface="굴림" charset="-127"/>
              </a:rPr>
              <a:t>a rocket from  to  seconds is given by:</a:t>
            </a:r>
          </a:p>
        </p:txBody>
      </p:sp>
      <p:graphicFrame>
        <p:nvGraphicFramePr>
          <p:cNvPr id="14338" name="Object 10"/>
          <p:cNvGraphicFramePr>
            <a:graphicFrameLocks noChangeAspect="1"/>
          </p:cNvGraphicFramePr>
          <p:nvPr/>
        </p:nvGraphicFramePr>
        <p:xfrm>
          <a:off x="1447800" y="2971800"/>
          <a:ext cx="5057775" cy="838200"/>
        </p:xfrm>
        <a:graphic>
          <a:graphicData uri="http://schemas.openxmlformats.org/presentationml/2006/ole">
            <p:oleObj spid="_x0000_s14338" name="Equation" r:id="rId3" imgW="5054600" imgH="838200" progId="Equation.3">
              <p:embed/>
            </p:oleObj>
          </a:graphicData>
        </a:graphic>
      </p:graphicFrame>
      <p:sp>
        <p:nvSpPr>
          <p:cNvPr id="14345" name="Text Box 12"/>
          <p:cNvSpPr txBox="1">
            <a:spLocks noChangeArrowheads="1"/>
          </p:cNvSpPr>
          <p:nvPr/>
        </p:nvSpPr>
        <p:spPr bwMode="auto">
          <a:xfrm>
            <a:off x="457200" y="4343400"/>
            <a:ext cx="7924800" cy="1006475"/>
          </a:xfrm>
          <a:prstGeom prst="rect">
            <a:avLst/>
          </a:prstGeom>
          <a:noFill/>
          <a:ln w="9525">
            <a:noFill/>
            <a:miter lim="800000"/>
            <a:headEnd/>
            <a:tailEnd/>
          </a:ln>
        </p:spPr>
        <p:txBody>
          <a:bodyPr>
            <a:spAutoFit/>
          </a:bodyPr>
          <a:lstStyle/>
          <a:p>
            <a:pPr marL="457200" indent="-457200" algn="l"/>
            <a:r>
              <a:rPr lang="en-US" altLang="ko-KR" sz="2000">
                <a:ea typeface="굴림" charset="-127"/>
              </a:rPr>
              <a:t>a) Use two-segment Trapezoidal rule to find the distance covered.</a:t>
            </a:r>
          </a:p>
          <a:p>
            <a:pPr marL="457200" indent="-457200" algn="l"/>
            <a:r>
              <a:rPr lang="en-US" altLang="ko-KR" sz="2000">
                <a:ea typeface="굴림" charset="-127"/>
              </a:rPr>
              <a:t>b) Find the true error,     for part (a).</a:t>
            </a:r>
          </a:p>
          <a:p>
            <a:pPr marL="457200" indent="-457200" algn="l"/>
            <a:r>
              <a:rPr lang="en-US" altLang="ko-KR" sz="2000">
                <a:ea typeface="굴림" charset="-127"/>
              </a:rPr>
              <a:t>c) Find the absolute relative true error,      for part (a). </a:t>
            </a:r>
          </a:p>
        </p:txBody>
      </p:sp>
      <p:graphicFrame>
        <p:nvGraphicFramePr>
          <p:cNvPr id="14339" name="Object 13"/>
          <p:cNvGraphicFramePr>
            <a:graphicFrameLocks noChangeAspect="1"/>
          </p:cNvGraphicFramePr>
          <p:nvPr/>
        </p:nvGraphicFramePr>
        <p:xfrm>
          <a:off x="4953000" y="4953000"/>
          <a:ext cx="330200" cy="357188"/>
        </p:xfrm>
        <a:graphic>
          <a:graphicData uri="http://schemas.openxmlformats.org/presentationml/2006/ole">
            <p:oleObj spid="_x0000_s14339" name="Equation" r:id="rId4" imgW="241200" imgH="253800" progId="Equation.3">
              <p:embed/>
            </p:oleObj>
          </a:graphicData>
        </a:graphic>
      </p:graphicFrame>
      <p:graphicFrame>
        <p:nvGraphicFramePr>
          <p:cNvPr id="14340" name="Object 15"/>
          <p:cNvGraphicFramePr>
            <a:graphicFrameLocks noChangeAspect="1"/>
          </p:cNvGraphicFramePr>
          <p:nvPr/>
        </p:nvGraphicFramePr>
        <p:xfrm>
          <a:off x="3048000" y="4648200"/>
          <a:ext cx="331788" cy="419100"/>
        </p:xfrm>
        <a:graphic>
          <a:graphicData uri="http://schemas.openxmlformats.org/presentationml/2006/ole">
            <p:oleObj spid="_x0000_s14340" name="Equation" r:id="rId5" imgW="177646" imgH="228402"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1" name="Rectangle 2"/>
          <p:cNvSpPr>
            <a:spLocks noGrp="1" noChangeArrowheads="1"/>
          </p:cNvSpPr>
          <p:nvPr>
            <p:ph type="title"/>
          </p:nvPr>
        </p:nvSpPr>
        <p:spPr/>
        <p:txBody>
          <a:bodyPr/>
          <a:lstStyle/>
          <a:p>
            <a:r>
              <a:rPr lang="en-US" altLang="ko-KR" smtClean="0">
                <a:ea typeface="굴림" charset="-127"/>
              </a:rPr>
              <a:t>Solution</a:t>
            </a:r>
          </a:p>
        </p:txBody>
      </p:sp>
      <p:sp>
        <p:nvSpPr>
          <p:cNvPr id="15372" name="Rectangle 4"/>
          <p:cNvSpPr>
            <a:spLocks noChangeArrowheads="1"/>
          </p:cNvSpPr>
          <p:nvPr/>
        </p:nvSpPr>
        <p:spPr bwMode="auto">
          <a:xfrm>
            <a:off x="762000" y="2163763"/>
            <a:ext cx="5934075" cy="396875"/>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a) The solution using 2-segment Trapezoidal rule is</a:t>
            </a:r>
          </a:p>
        </p:txBody>
      </p:sp>
      <p:graphicFrame>
        <p:nvGraphicFramePr>
          <p:cNvPr id="15362" name="Object 5"/>
          <p:cNvGraphicFramePr>
            <a:graphicFrameLocks noChangeAspect="1"/>
          </p:cNvGraphicFramePr>
          <p:nvPr/>
        </p:nvGraphicFramePr>
        <p:xfrm>
          <a:off x="1600200" y="2819400"/>
          <a:ext cx="4695825" cy="733425"/>
        </p:xfrm>
        <a:graphic>
          <a:graphicData uri="http://schemas.openxmlformats.org/presentationml/2006/ole">
            <p:oleObj spid="_x0000_s15362" name="Equation" r:id="rId3" imgW="4699000" imgH="736600" progId="Equation.3">
              <p:embed/>
            </p:oleObj>
          </a:graphicData>
        </a:graphic>
      </p:graphicFrame>
      <p:grpSp>
        <p:nvGrpSpPr>
          <p:cNvPr id="15373" name="Group 26"/>
          <p:cNvGrpSpPr>
            <a:grpSpLocks/>
          </p:cNvGrpSpPr>
          <p:nvPr/>
        </p:nvGrpSpPr>
        <p:grpSpPr bwMode="auto">
          <a:xfrm>
            <a:off x="1143000" y="3810000"/>
            <a:ext cx="5067300" cy="1714500"/>
            <a:chOff x="432" y="2160"/>
            <a:chExt cx="3192" cy="1080"/>
          </a:xfrm>
        </p:grpSpPr>
        <p:grpSp>
          <p:nvGrpSpPr>
            <p:cNvPr id="15374" name="Group 25"/>
            <p:cNvGrpSpPr>
              <a:grpSpLocks/>
            </p:cNvGrpSpPr>
            <p:nvPr/>
          </p:nvGrpSpPr>
          <p:grpSpPr bwMode="auto">
            <a:xfrm>
              <a:off x="1488" y="2400"/>
              <a:ext cx="2136" cy="162"/>
              <a:chOff x="1440" y="2448"/>
              <a:chExt cx="2136" cy="162"/>
            </a:xfrm>
          </p:grpSpPr>
          <p:graphicFrame>
            <p:nvGraphicFramePr>
              <p:cNvPr id="15366" name="Object 13"/>
              <p:cNvGraphicFramePr>
                <a:graphicFrameLocks noChangeAspect="1"/>
              </p:cNvGraphicFramePr>
              <p:nvPr/>
            </p:nvGraphicFramePr>
            <p:xfrm>
              <a:off x="1440" y="2448"/>
              <a:ext cx="378" cy="162"/>
            </p:xfrm>
            <a:graphic>
              <a:graphicData uri="http://schemas.openxmlformats.org/presentationml/2006/ole">
                <p:oleObj spid="_x0000_s15366" name="Equation" r:id="rId4" imgW="596641" imgH="253890" progId="Equation.3">
                  <p:embed/>
                </p:oleObj>
              </a:graphicData>
            </a:graphic>
          </p:graphicFrame>
          <p:graphicFrame>
            <p:nvGraphicFramePr>
              <p:cNvPr id="15367" name="Object 12"/>
              <p:cNvGraphicFramePr>
                <a:graphicFrameLocks noChangeAspect="1"/>
              </p:cNvGraphicFramePr>
              <p:nvPr/>
            </p:nvGraphicFramePr>
            <p:xfrm>
              <a:off x="2256" y="2448"/>
              <a:ext cx="366" cy="162"/>
            </p:xfrm>
            <a:graphic>
              <a:graphicData uri="http://schemas.openxmlformats.org/presentationml/2006/ole">
                <p:oleObj spid="_x0000_s15367" name="수식" r:id="rId5" imgW="583947" imgH="253890" progId="Equation.3">
                  <p:embed/>
                </p:oleObj>
              </a:graphicData>
            </a:graphic>
          </p:graphicFrame>
          <p:graphicFrame>
            <p:nvGraphicFramePr>
              <p:cNvPr id="15368" name="Object 11"/>
              <p:cNvGraphicFramePr>
                <a:graphicFrameLocks noChangeAspect="1"/>
              </p:cNvGraphicFramePr>
              <p:nvPr/>
            </p:nvGraphicFramePr>
            <p:xfrm>
              <a:off x="3120" y="2448"/>
              <a:ext cx="456" cy="162"/>
            </p:xfrm>
            <a:graphic>
              <a:graphicData uri="http://schemas.openxmlformats.org/presentationml/2006/ole">
                <p:oleObj spid="_x0000_s15368" name="Equation" r:id="rId6" imgW="723586" imgH="253890" progId="Equation.3">
                  <p:embed/>
                </p:oleObj>
              </a:graphicData>
            </a:graphic>
          </p:graphicFrame>
        </p:grpSp>
        <p:grpSp>
          <p:nvGrpSpPr>
            <p:cNvPr id="15375" name="Group 24"/>
            <p:cNvGrpSpPr>
              <a:grpSpLocks/>
            </p:cNvGrpSpPr>
            <p:nvPr/>
          </p:nvGrpSpPr>
          <p:grpSpPr bwMode="auto">
            <a:xfrm>
              <a:off x="1632" y="2832"/>
              <a:ext cx="1794" cy="408"/>
              <a:chOff x="1440" y="2784"/>
              <a:chExt cx="1794" cy="408"/>
            </a:xfrm>
          </p:grpSpPr>
          <p:graphicFrame>
            <p:nvGraphicFramePr>
              <p:cNvPr id="15363" name="Object 9"/>
              <p:cNvGraphicFramePr>
                <a:graphicFrameLocks noChangeAspect="1"/>
              </p:cNvGraphicFramePr>
              <p:nvPr/>
            </p:nvGraphicFramePr>
            <p:xfrm>
              <a:off x="2208" y="2784"/>
              <a:ext cx="576" cy="408"/>
            </p:xfrm>
            <a:graphic>
              <a:graphicData uri="http://schemas.openxmlformats.org/presentationml/2006/ole">
                <p:oleObj spid="_x0000_s15363" name="Equation" r:id="rId7" imgW="914400" imgH="647700" progId="Equation.3">
                  <p:embed/>
                </p:oleObj>
              </a:graphicData>
            </a:graphic>
          </p:graphicFrame>
          <p:grpSp>
            <p:nvGrpSpPr>
              <p:cNvPr id="15377" name="Group 23"/>
              <p:cNvGrpSpPr>
                <a:grpSpLocks/>
              </p:cNvGrpSpPr>
              <p:nvPr/>
            </p:nvGrpSpPr>
            <p:grpSpPr bwMode="auto">
              <a:xfrm>
                <a:off x="1440" y="2784"/>
                <a:ext cx="1794" cy="408"/>
                <a:chOff x="1440" y="2784"/>
                <a:chExt cx="1794" cy="408"/>
              </a:xfrm>
            </p:grpSpPr>
            <p:graphicFrame>
              <p:nvGraphicFramePr>
                <p:cNvPr id="15364" name="Object 10"/>
                <p:cNvGraphicFramePr>
                  <a:graphicFrameLocks noChangeAspect="1"/>
                </p:cNvGraphicFramePr>
                <p:nvPr/>
              </p:nvGraphicFramePr>
              <p:xfrm>
                <a:off x="1440" y="2784"/>
                <a:ext cx="642" cy="408"/>
              </p:xfrm>
              <a:graphic>
                <a:graphicData uri="http://schemas.openxmlformats.org/presentationml/2006/ole">
                  <p:oleObj spid="_x0000_s15364" name="Equation" r:id="rId8" imgW="1016000" imgH="647700" progId="Equation.3">
                    <p:embed/>
                  </p:oleObj>
                </a:graphicData>
              </a:graphic>
            </p:graphicFrame>
            <p:graphicFrame>
              <p:nvGraphicFramePr>
                <p:cNvPr id="15365" name="Object 8"/>
                <p:cNvGraphicFramePr>
                  <a:graphicFrameLocks noChangeAspect="1"/>
                </p:cNvGraphicFramePr>
                <p:nvPr/>
              </p:nvGraphicFramePr>
              <p:xfrm>
                <a:off x="2928" y="2928"/>
                <a:ext cx="306" cy="150"/>
              </p:xfrm>
              <a:graphic>
                <a:graphicData uri="http://schemas.openxmlformats.org/presentationml/2006/ole">
                  <p:oleObj spid="_x0000_s15365" name="Equation" r:id="rId9" imgW="482391" imgH="241195" progId="Equation.3">
                    <p:embed/>
                  </p:oleObj>
                </a:graphicData>
              </a:graphic>
            </p:graphicFrame>
          </p:grpSp>
        </p:grpSp>
        <p:sp>
          <p:nvSpPr>
            <p:cNvPr id="15376" name="Text Box 21"/>
            <p:cNvSpPr txBox="1">
              <a:spLocks noChangeArrowheads="1"/>
            </p:cNvSpPr>
            <p:nvPr/>
          </p:nvSpPr>
          <p:spPr bwMode="auto">
            <a:xfrm>
              <a:off x="432" y="2160"/>
              <a:ext cx="720" cy="250"/>
            </a:xfrm>
            <a:prstGeom prst="rect">
              <a:avLst/>
            </a:prstGeom>
            <a:noFill/>
            <a:ln w="9525">
              <a:noFill/>
              <a:miter lim="800000"/>
              <a:headEnd/>
              <a:tailEnd/>
            </a:ln>
          </p:spPr>
          <p:txBody>
            <a:bodyPr>
              <a:spAutoFit/>
            </a:bodyPr>
            <a:lstStyle/>
            <a:p>
              <a:pPr algn="l">
                <a:spcBef>
                  <a:spcPct val="50000"/>
                </a:spcBef>
              </a:pPr>
              <a:endParaRPr lang="ko-KR" altLang="ko-KR" sz="20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2"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graphicFrame>
        <p:nvGraphicFramePr>
          <p:cNvPr id="16386" name="Object 7"/>
          <p:cNvGraphicFramePr>
            <a:graphicFrameLocks noChangeAspect="1"/>
          </p:cNvGraphicFramePr>
          <p:nvPr/>
        </p:nvGraphicFramePr>
        <p:xfrm>
          <a:off x="2133600" y="2514600"/>
          <a:ext cx="4905375" cy="733425"/>
        </p:xfrm>
        <a:graphic>
          <a:graphicData uri="http://schemas.openxmlformats.org/presentationml/2006/ole">
            <p:oleObj spid="_x0000_s16386" name="Equation" r:id="rId3" imgW="4902200" imgH="736600" progId="Equation.3">
              <p:embed/>
            </p:oleObj>
          </a:graphicData>
        </a:graphic>
      </p:graphicFrame>
      <p:graphicFrame>
        <p:nvGraphicFramePr>
          <p:cNvPr id="16387" name="Object 6"/>
          <p:cNvGraphicFramePr>
            <a:graphicFrameLocks noChangeAspect="1"/>
          </p:cNvGraphicFramePr>
          <p:nvPr/>
        </p:nvGraphicFramePr>
        <p:xfrm>
          <a:off x="2362200" y="3429000"/>
          <a:ext cx="3305175" cy="647700"/>
        </p:xfrm>
        <a:graphic>
          <a:graphicData uri="http://schemas.openxmlformats.org/presentationml/2006/ole">
            <p:oleObj spid="_x0000_s16387" name="Equation" r:id="rId4" imgW="3302000" imgH="647700" progId="Equation.3">
              <p:embed/>
            </p:oleObj>
          </a:graphicData>
        </a:graphic>
      </p:graphicFrame>
      <p:graphicFrame>
        <p:nvGraphicFramePr>
          <p:cNvPr id="16388" name="Object 5"/>
          <p:cNvGraphicFramePr>
            <a:graphicFrameLocks noChangeAspect="1"/>
          </p:cNvGraphicFramePr>
          <p:nvPr/>
        </p:nvGraphicFramePr>
        <p:xfrm>
          <a:off x="2362200" y="4495800"/>
          <a:ext cx="3810000" cy="647700"/>
        </p:xfrm>
        <a:graphic>
          <a:graphicData uri="http://schemas.openxmlformats.org/presentationml/2006/ole">
            <p:oleObj spid="_x0000_s16388" name="Equation" r:id="rId5" imgW="3810000" imgH="647700" progId="Equation.3">
              <p:embed/>
            </p:oleObj>
          </a:graphicData>
        </a:graphic>
      </p:graphicFrame>
      <p:graphicFrame>
        <p:nvGraphicFramePr>
          <p:cNvPr id="16389" name="Object 4"/>
          <p:cNvGraphicFramePr>
            <a:graphicFrameLocks noChangeAspect="1"/>
          </p:cNvGraphicFramePr>
          <p:nvPr/>
        </p:nvGraphicFramePr>
        <p:xfrm>
          <a:off x="2362200" y="5486400"/>
          <a:ext cx="1181100" cy="304800"/>
        </p:xfrm>
        <a:graphic>
          <a:graphicData uri="http://schemas.openxmlformats.org/presentationml/2006/ole">
            <p:oleObj spid="_x0000_s16389" name="Equation" r:id="rId6" imgW="1180588" imgH="304668" progId="Equation.3">
              <p:embed/>
            </p:oleObj>
          </a:graphicData>
        </a:graphic>
      </p:graphicFrame>
      <p:sp>
        <p:nvSpPr>
          <p:cNvPr id="16393" name="Text Box 12"/>
          <p:cNvSpPr txBox="1">
            <a:spLocks noChangeArrowheads="1"/>
          </p:cNvSpPr>
          <p:nvPr/>
        </p:nvSpPr>
        <p:spPr bwMode="auto">
          <a:xfrm>
            <a:off x="1066800" y="2057400"/>
            <a:ext cx="9906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Then: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6"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grpSp>
        <p:nvGrpSpPr>
          <p:cNvPr id="17417" name="Group 13"/>
          <p:cNvGrpSpPr>
            <a:grpSpLocks/>
          </p:cNvGrpSpPr>
          <p:nvPr/>
        </p:nvGrpSpPr>
        <p:grpSpPr bwMode="auto">
          <a:xfrm>
            <a:off x="1066800" y="2971800"/>
            <a:ext cx="5819775" cy="733425"/>
            <a:chOff x="672" y="1872"/>
            <a:chExt cx="3666" cy="462"/>
          </a:xfrm>
        </p:grpSpPr>
        <p:graphicFrame>
          <p:nvGraphicFramePr>
            <p:cNvPr id="17412" name="Object 6"/>
            <p:cNvGraphicFramePr>
              <a:graphicFrameLocks noChangeAspect="1"/>
            </p:cNvGraphicFramePr>
            <p:nvPr/>
          </p:nvGraphicFramePr>
          <p:xfrm>
            <a:off x="672" y="1872"/>
            <a:ext cx="2826" cy="462"/>
          </p:xfrm>
          <a:graphic>
            <a:graphicData uri="http://schemas.openxmlformats.org/presentationml/2006/ole">
              <p:oleObj spid="_x0000_s17412" name="Equation" r:id="rId3" imgW="4483100" imgH="736600" progId="Equation.3">
                <p:embed/>
              </p:oleObj>
            </a:graphicData>
          </a:graphic>
        </p:graphicFrame>
        <p:graphicFrame>
          <p:nvGraphicFramePr>
            <p:cNvPr id="17413" name="Object 4"/>
            <p:cNvGraphicFramePr>
              <a:graphicFrameLocks noChangeAspect="1"/>
            </p:cNvGraphicFramePr>
            <p:nvPr/>
          </p:nvGraphicFramePr>
          <p:xfrm>
            <a:off x="3600" y="2016"/>
            <a:ext cx="738" cy="192"/>
          </p:xfrm>
          <a:graphic>
            <a:graphicData uri="http://schemas.openxmlformats.org/presentationml/2006/ole">
              <p:oleObj spid="_x0000_s17413" name="Equation" r:id="rId4" imgW="1167893" imgH="304668" progId="Equation.3">
                <p:embed/>
              </p:oleObj>
            </a:graphicData>
          </a:graphic>
        </p:graphicFrame>
      </p:grpSp>
      <p:sp>
        <p:nvSpPr>
          <p:cNvPr id="17418" name="Rectangle 12"/>
          <p:cNvSpPr>
            <a:spLocks noChangeArrowheads="1"/>
          </p:cNvSpPr>
          <p:nvPr/>
        </p:nvSpPr>
        <p:spPr bwMode="auto">
          <a:xfrm>
            <a:off x="609600" y="2286000"/>
            <a:ext cx="5883275" cy="457200"/>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b) The exact value of the above integral is</a:t>
            </a:r>
          </a:p>
        </p:txBody>
      </p:sp>
      <p:sp>
        <p:nvSpPr>
          <p:cNvPr id="17419" name="Rectangle 14"/>
          <p:cNvSpPr>
            <a:spLocks noChangeArrowheads="1"/>
          </p:cNvSpPr>
          <p:nvPr/>
        </p:nvSpPr>
        <p:spPr bwMode="auto">
          <a:xfrm>
            <a:off x="609600" y="3962400"/>
            <a:ext cx="2700338" cy="457200"/>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so the true error is</a:t>
            </a:r>
          </a:p>
        </p:txBody>
      </p:sp>
      <p:graphicFrame>
        <p:nvGraphicFramePr>
          <p:cNvPr id="17410" name="Object 16"/>
          <p:cNvGraphicFramePr>
            <a:graphicFrameLocks noChangeAspect="1"/>
          </p:cNvGraphicFramePr>
          <p:nvPr/>
        </p:nvGraphicFramePr>
        <p:xfrm>
          <a:off x="914400" y="4724400"/>
          <a:ext cx="4143375" cy="342900"/>
        </p:xfrm>
        <a:graphic>
          <a:graphicData uri="http://schemas.openxmlformats.org/presentationml/2006/ole">
            <p:oleObj spid="_x0000_s17410" name="Equation" r:id="rId5" imgW="4140200" imgH="342900" progId="Equation.3">
              <p:embed/>
            </p:oleObj>
          </a:graphicData>
        </a:graphic>
      </p:graphicFrame>
      <p:graphicFrame>
        <p:nvGraphicFramePr>
          <p:cNvPr id="17411" name="Object 15"/>
          <p:cNvGraphicFramePr>
            <a:graphicFrameLocks noChangeAspect="1"/>
          </p:cNvGraphicFramePr>
          <p:nvPr/>
        </p:nvGraphicFramePr>
        <p:xfrm>
          <a:off x="1219200" y="5334000"/>
          <a:ext cx="1762125" cy="257175"/>
        </p:xfrm>
        <a:graphic>
          <a:graphicData uri="http://schemas.openxmlformats.org/presentationml/2006/ole">
            <p:oleObj spid="_x0000_s17411" name="Equation" r:id="rId6" imgW="1765300" imgH="25400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grpSp>
        <p:nvGrpSpPr>
          <p:cNvPr id="18441" name="Group 9"/>
          <p:cNvGrpSpPr>
            <a:grpSpLocks/>
          </p:cNvGrpSpPr>
          <p:nvPr/>
        </p:nvGrpSpPr>
        <p:grpSpPr bwMode="auto">
          <a:xfrm>
            <a:off x="1066800" y="2362200"/>
            <a:ext cx="6477000" cy="471488"/>
            <a:chOff x="864" y="2631"/>
            <a:chExt cx="4080" cy="297"/>
          </a:xfrm>
        </p:grpSpPr>
        <p:sp>
          <p:nvSpPr>
            <p:cNvPr id="18442" name="Rectangle 10"/>
            <p:cNvSpPr>
              <a:spLocks noChangeArrowheads="1"/>
            </p:cNvSpPr>
            <p:nvPr/>
          </p:nvSpPr>
          <p:spPr bwMode="auto">
            <a:xfrm>
              <a:off x="864" y="2631"/>
              <a:ext cx="2442" cy="288"/>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cs typeface="Times New Roman" pitchFamily="18" charset="0"/>
                </a:rPr>
                <a:t>The absolute relative true error</a:t>
              </a:r>
              <a:r>
                <a:rPr lang="en-US" altLang="ko-KR">
                  <a:ea typeface="굴림" charset="-127"/>
                  <a:cs typeface="Times New Roman" pitchFamily="18" charset="0"/>
                </a:rPr>
                <a:t>, </a:t>
              </a:r>
              <a:endParaRPr lang="en-US" altLang="ko-KR">
                <a:ea typeface="굴림" charset="-127"/>
              </a:endParaRPr>
            </a:p>
          </p:txBody>
        </p:sp>
        <p:sp>
          <p:nvSpPr>
            <p:cNvPr id="18443" name="Rectangle 11"/>
            <p:cNvSpPr>
              <a:spLocks noChangeArrowheads="1"/>
            </p:cNvSpPr>
            <p:nvPr/>
          </p:nvSpPr>
          <p:spPr bwMode="auto">
            <a:xfrm>
              <a:off x="3504" y="2640"/>
              <a:ext cx="1440" cy="288"/>
            </a:xfrm>
            <a:prstGeom prst="rect">
              <a:avLst/>
            </a:prstGeom>
            <a:noFill/>
            <a:ln w="9525">
              <a:noFill/>
              <a:miter lim="800000"/>
              <a:headEnd/>
              <a:tailEnd/>
            </a:ln>
          </p:spPr>
          <p:txBody>
            <a:bodyPr anchor="ctr">
              <a:spAutoFit/>
            </a:bodyPr>
            <a:lstStyle/>
            <a:p>
              <a:pPr algn="l" eaLnBrk="0" hangingPunct="0"/>
              <a:r>
                <a:rPr lang="en-US" altLang="ko-KR">
                  <a:ea typeface="굴림" charset="-127"/>
                  <a:cs typeface="Times New Roman" pitchFamily="18" charset="0"/>
                </a:rPr>
                <a:t>, </a:t>
              </a:r>
              <a:r>
                <a:rPr lang="en-US" altLang="ko-KR" sz="2000">
                  <a:ea typeface="굴림" charset="-127"/>
                  <a:cs typeface="Times New Roman" pitchFamily="18" charset="0"/>
                </a:rPr>
                <a:t>would be</a:t>
              </a:r>
              <a:r>
                <a:rPr lang="en-US" altLang="ko-KR">
                  <a:ea typeface="굴림" charset="-127"/>
                </a:rPr>
                <a:t> </a:t>
              </a:r>
            </a:p>
          </p:txBody>
        </p:sp>
        <p:graphicFrame>
          <p:nvGraphicFramePr>
            <p:cNvPr id="18437" name="Object 12"/>
            <p:cNvGraphicFramePr>
              <a:graphicFrameLocks noChangeAspect="1"/>
            </p:cNvGraphicFramePr>
            <p:nvPr/>
          </p:nvGraphicFramePr>
          <p:xfrm>
            <a:off x="3264" y="2640"/>
            <a:ext cx="210" cy="234"/>
          </p:xfrm>
          <a:graphic>
            <a:graphicData uri="http://schemas.openxmlformats.org/presentationml/2006/ole">
              <p:oleObj spid="_x0000_s18437" name="Equation" r:id="rId3" imgW="330200" imgH="368300" progId="Equation.3">
                <p:embed/>
              </p:oleObj>
            </a:graphicData>
          </a:graphic>
        </p:graphicFrame>
      </p:grpSp>
      <p:graphicFrame>
        <p:nvGraphicFramePr>
          <p:cNvPr id="18434" name="Object 19"/>
          <p:cNvGraphicFramePr>
            <a:graphicFrameLocks noChangeAspect="1"/>
          </p:cNvGraphicFramePr>
          <p:nvPr/>
        </p:nvGraphicFramePr>
        <p:xfrm>
          <a:off x="1295400" y="3124200"/>
          <a:ext cx="1981200" cy="574675"/>
        </p:xfrm>
        <a:graphic>
          <a:graphicData uri="http://schemas.openxmlformats.org/presentationml/2006/ole">
            <p:oleObj spid="_x0000_s18434" name="Equation" r:id="rId4" imgW="1473200" imgH="431800" progId="Equation.3">
              <p:embed/>
            </p:oleObj>
          </a:graphicData>
        </a:graphic>
      </p:graphicFrame>
      <p:graphicFrame>
        <p:nvGraphicFramePr>
          <p:cNvPr id="18435" name="Object 27"/>
          <p:cNvGraphicFramePr>
            <a:graphicFrameLocks noChangeAspect="1"/>
          </p:cNvGraphicFramePr>
          <p:nvPr/>
        </p:nvGraphicFramePr>
        <p:xfrm>
          <a:off x="1600200" y="4067175"/>
          <a:ext cx="1600200" cy="476250"/>
        </p:xfrm>
        <a:graphic>
          <a:graphicData uri="http://schemas.openxmlformats.org/presentationml/2006/ole">
            <p:oleObj spid="_x0000_s18435" name="Equation" r:id="rId5" imgW="1435100" imgH="431800" progId="Equation.3">
              <p:embed/>
            </p:oleObj>
          </a:graphicData>
        </a:graphic>
      </p:graphicFrame>
      <p:graphicFrame>
        <p:nvGraphicFramePr>
          <p:cNvPr id="18436" name="Object 26"/>
          <p:cNvGraphicFramePr>
            <a:graphicFrameLocks noChangeAspect="1"/>
          </p:cNvGraphicFramePr>
          <p:nvPr/>
        </p:nvGraphicFramePr>
        <p:xfrm>
          <a:off x="1600200" y="4876800"/>
          <a:ext cx="990600" cy="257175"/>
        </p:xfrm>
        <a:graphic>
          <a:graphicData uri="http://schemas.openxmlformats.org/presentationml/2006/ole">
            <p:oleObj spid="_x0000_s18436" name="Equation" r:id="rId6" imgW="698197" imgH="177723" progId="Equation.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838200" y="457200"/>
            <a:ext cx="7793037" cy="1143000"/>
          </a:xfrm>
        </p:spPr>
        <p:txBody>
          <a:bodyPr/>
          <a:lstStyle/>
          <a:p>
            <a:r>
              <a:rPr lang="en-US" altLang="ko-KR" dirty="0" smtClean="0">
                <a:ea typeface="굴림" charset="-127"/>
              </a:rPr>
              <a:t>What is Integration</a:t>
            </a:r>
          </a:p>
        </p:txBody>
      </p:sp>
      <p:graphicFrame>
        <p:nvGraphicFramePr>
          <p:cNvPr id="1026" name="Object 121"/>
          <p:cNvGraphicFramePr>
            <a:graphicFrameLocks noChangeAspect="1"/>
          </p:cNvGraphicFramePr>
          <p:nvPr>
            <p:ph sz="half" idx="1"/>
          </p:nvPr>
        </p:nvGraphicFramePr>
        <p:xfrm>
          <a:off x="838200" y="3733800"/>
          <a:ext cx="1587500" cy="838200"/>
        </p:xfrm>
        <a:graphic>
          <a:graphicData uri="http://schemas.openxmlformats.org/presentationml/2006/ole">
            <p:oleObj spid="_x0000_s1026" name="Equation" r:id="rId4" imgW="1587240" imgH="838080" progId="Equation.3">
              <p:embed/>
            </p:oleObj>
          </a:graphicData>
        </a:graphic>
      </p:graphicFrame>
      <p:sp>
        <p:nvSpPr>
          <p:cNvPr id="1031" name="Rectangle 3"/>
          <p:cNvSpPr>
            <a:spLocks noGrp="1" noChangeArrowheads="1"/>
          </p:cNvSpPr>
          <p:nvPr>
            <p:ph type="body" sz="half" idx="2"/>
          </p:nvPr>
        </p:nvSpPr>
        <p:spPr>
          <a:xfrm>
            <a:off x="457200" y="1981200"/>
            <a:ext cx="2514600" cy="838200"/>
          </a:xfrm>
        </p:spPr>
        <p:txBody>
          <a:bodyPr/>
          <a:lstStyle/>
          <a:p>
            <a:pPr>
              <a:buFont typeface="Wingdings" pitchFamily="2" charset="2"/>
              <a:buNone/>
            </a:pPr>
            <a:r>
              <a:rPr lang="en-US" altLang="ko-KR" sz="2800" smtClean="0">
                <a:ea typeface="굴림" charset="-127"/>
                <a:cs typeface="Times New Roman" pitchFamily="18" charset="0"/>
              </a:rPr>
              <a:t>	</a:t>
            </a:r>
            <a:r>
              <a:rPr lang="en-US" altLang="ko-KR" sz="2100" b="1" smtClean="0">
                <a:ea typeface="굴림" charset="-127"/>
                <a:cs typeface="Times New Roman" pitchFamily="18" charset="0"/>
              </a:rPr>
              <a:t>Integration:</a:t>
            </a:r>
          </a:p>
        </p:txBody>
      </p:sp>
      <p:sp>
        <p:nvSpPr>
          <p:cNvPr id="1032" name="Rectangle 123"/>
          <p:cNvSpPr>
            <a:spLocks noChangeArrowheads="1"/>
          </p:cNvSpPr>
          <p:nvPr/>
        </p:nvSpPr>
        <p:spPr bwMode="auto">
          <a:xfrm>
            <a:off x="228600" y="2514600"/>
            <a:ext cx="3276600" cy="958850"/>
          </a:xfrm>
          <a:prstGeom prst="rect">
            <a:avLst/>
          </a:prstGeom>
          <a:noFill/>
          <a:ln w="9525">
            <a:noFill/>
            <a:miter lim="800000"/>
            <a:headEnd/>
            <a:tailEnd/>
          </a:ln>
        </p:spPr>
        <p:txBody>
          <a:bodyPr>
            <a:spAutoFit/>
          </a:bodyPr>
          <a:lstStyle/>
          <a:p>
            <a:pPr algn="l">
              <a:spcBef>
                <a:spcPct val="50000"/>
              </a:spcBef>
            </a:pPr>
            <a:r>
              <a:rPr lang="en-US" altLang="ko-KR" sz="1900">
                <a:ea typeface="굴림" charset="-127"/>
              </a:rPr>
              <a:t>The process of measuring the area under a function plotted on a graph.</a:t>
            </a:r>
          </a:p>
        </p:txBody>
      </p:sp>
      <p:sp>
        <p:nvSpPr>
          <p:cNvPr id="1033" name="Text Box 124"/>
          <p:cNvSpPr txBox="1">
            <a:spLocks noChangeArrowheads="1"/>
          </p:cNvSpPr>
          <p:nvPr/>
        </p:nvSpPr>
        <p:spPr bwMode="auto">
          <a:xfrm>
            <a:off x="304800" y="4648200"/>
            <a:ext cx="3429000" cy="1700466"/>
          </a:xfrm>
          <a:prstGeom prst="rect">
            <a:avLst/>
          </a:prstGeom>
          <a:noFill/>
          <a:ln w="9525">
            <a:noFill/>
            <a:miter lim="800000"/>
            <a:headEnd/>
            <a:tailEnd/>
          </a:ln>
        </p:spPr>
        <p:txBody>
          <a:bodyPr>
            <a:spAutoFit/>
          </a:bodyPr>
          <a:lstStyle/>
          <a:p>
            <a:pPr algn="l">
              <a:spcBef>
                <a:spcPct val="50000"/>
              </a:spcBef>
            </a:pPr>
            <a:r>
              <a:rPr lang="en-US" altLang="ko-KR" sz="1900" dirty="0">
                <a:ea typeface="굴림" charset="-127"/>
              </a:rPr>
              <a:t>Where: </a:t>
            </a:r>
          </a:p>
          <a:p>
            <a:pPr algn="l">
              <a:spcBef>
                <a:spcPct val="50000"/>
              </a:spcBef>
            </a:pPr>
            <a:r>
              <a:rPr lang="en-US" altLang="ko-KR" sz="1900" i="1" dirty="0">
                <a:ea typeface="굴림" charset="-127"/>
              </a:rPr>
              <a:t>f</a:t>
            </a:r>
            <a:r>
              <a:rPr lang="en-US" altLang="ko-KR" sz="1900" dirty="0">
                <a:ea typeface="굴림" charset="-127"/>
              </a:rPr>
              <a:t>(</a:t>
            </a:r>
            <a:r>
              <a:rPr lang="en-US" altLang="ko-KR" sz="1900" i="1" dirty="0">
                <a:ea typeface="굴림" charset="-127"/>
              </a:rPr>
              <a:t>x</a:t>
            </a:r>
            <a:r>
              <a:rPr lang="en-US" altLang="ko-KR" sz="1900" dirty="0">
                <a:ea typeface="굴림" charset="-127"/>
              </a:rPr>
              <a:t>) is the integrand</a:t>
            </a:r>
          </a:p>
          <a:p>
            <a:pPr algn="l">
              <a:spcBef>
                <a:spcPct val="50000"/>
              </a:spcBef>
            </a:pPr>
            <a:r>
              <a:rPr lang="en-US" altLang="ko-KR" sz="1900" dirty="0">
                <a:ea typeface="굴림" charset="-127"/>
              </a:rPr>
              <a:t>a= lower limit of integration</a:t>
            </a:r>
          </a:p>
          <a:p>
            <a:pPr algn="l">
              <a:spcBef>
                <a:spcPct val="50000"/>
              </a:spcBef>
            </a:pPr>
            <a:r>
              <a:rPr lang="en-US" altLang="ko-KR" sz="1900" dirty="0">
                <a:ea typeface="굴림" charset="-127"/>
              </a:rPr>
              <a:t>b= upper limit of integration</a:t>
            </a:r>
            <a:endParaRPr lang="en-US" altLang="ko-KR" sz="1900" i="1" dirty="0">
              <a:ea typeface="굴림" charset="-127"/>
            </a:endParaRPr>
          </a:p>
        </p:txBody>
      </p:sp>
      <p:graphicFrame>
        <p:nvGraphicFramePr>
          <p:cNvPr id="1027" name="Object 227"/>
          <p:cNvGraphicFramePr>
            <a:graphicFrameLocks noChangeAspect="1"/>
          </p:cNvGraphicFramePr>
          <p:nvPr/>
        </p:nvGraphicFramePr>
        <p:xfrm>
          <a:off x="3657601" y="1524000"/>
          <a:ext cx="5211592" cy="4800600"/>
        </p:xfrm>
        <a:graphic>
          <a:graphicData uri="http://schemas.openxmlformats.org/presentationml/2006/ole">
            <p:oleObj spid="_x0000_s1027" name="Document" r:id="rId5" imgW="6003945" imgH="6505176" progId="Word.Document.8">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sp>
        <p:nvSpPr>
          <p:cNvPr id="19464" name="Rectangle 4"/>
          <p:cNvSpPr>
            <a:spLocks noChangeArrowheads="1"/>
          </p:cNvSpPr>
          <p:nvPr/>
        </p:nvSpPr>
        <p:spPr bwMode="auto">
          <a:xfrm>
            <a:off x="228600" y="2438400"/>
            <a:ext cx="3124200" cy="1311275"/>
          </a:xfrm>
          <a:prstGeom prst="rect">
            <a:avLst/>
          </a:prstGeom>
          <a:noFill/>
          <a:ln w="9525">
            <a:noFill/>
            <a:miter lim="800000"/>
            <a:headEnd/>
            <a:tailEnd/>
          </a:ln>
        </p:spPr>
        <p:txBody>
          <a:bodyPr anchor="ctr">
            <a:spAutoFit/>
          </a:bodyPr>
          <a:lstStyle/>
          <a:p>
            <a:pPr algn="l" eaLnBrk="0" hangingPunct="0"/>
            <a:r>
              <a:rPr lang="en-US" altLang="ko-KR" sz="2000" dirty="0">
                <a:ea typeface="굴림" charset="-127"/>
              </a:rPr>
              <a:t>Table 1 gives the values obtained using multiple segment Trapezoidal rule for: </a:t>
            </a:r>
          </a:p>
        </p:txBody>
      </p:sp>
      <p:graphicFrame>
        <p:nvGraphicFramePr>
          <p:cNvPr id="327985" name="Group 305"/>
          <p:cNvGraphicFramePr>
            <a:graphicFrameLocks noGrp="1"/>
          </p:cNvGraphicFramePr>
          <p:nvPr/>
        </p:nvGraphicFramePr>
        <p:xfrm>
          <a:off x="4114800" y="2514600"/>
          <a:ext cx="4802188" cy="3017520"/>
        </p:xfrm>
        <a:graphic>
          <a:graphicData uri="http://schemas.openxmlformats.org/drawingml/2006/table">
            <a:tbl>
              <a:tblPr/>
              <a:tblGrid>
                <a:gridCol w="960438"/>
                <a:gridCol w="960437"/>
                <a:gridCol w="960438"/>
                <a:gridCol w="960437"/>
                <a:gridCol w="960438"/>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dirty="0" smtClean="0">
                          <a:ln>
                            <a:noFill/>
                          </a:ln>
                          <a:solidFill>
                            <a:schemeClr val="tx1"/>
                          </a:solidFill>
                          <a:effectLst/>
                          <a:latin typeface="Tahoma" pitchFamily="34" charset="0"/>
                          <a:ea typeface="굴림" charset="-127"/>
                          <a:cs typeface="Times New Roman" pitchFamily="18" charset="0"/>
                        </a:rPr>
                        <a:t>n</a:t>
                      </a:r>
                      <a:endParaRPr kumimoji="0" lang="en-US" altLang="ko-KR" sz="1600" b="0" i="0" u="none" strike="noStrike" cap="none" normalizeH="0" baseline="0" dirty="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smtClean="0">
                          <a:ln>
                            <a:noFill/>
                          </a:ln>
                          <a:solidFill>
                            <a:schemeClr val="tx1"/>
                          </a:solidFill>
                          <a:effectLst/>
                          <a:latin typeface="Tahoma" pitchFamily="34" charset="0"/>
                          <a:ea typeface="굴림" charset="-127"/>
                          <a:cs typeface="Times New Roman" pitchFamily="18" charset="0"/>
                        </a:rPr>
                        <a:t>Value</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1" i="0" u="none" strike="noStrike" cap="none" normalizeH="0" baseline="0" smtClean="0">
                          <a:ln>
                            <a:noFill/>
                          </a:ln>
                          <a:solidFill>
                            <a:schemeClr val="tx1"/>
                          </a:solidFill>
                          <a:effectLst/>
                          <a:latin typeface="Tahoma" pitchFamily="34" charset="0"/>
                          <a:ea typeface="굴림" charset="-127"/>
                          <a:cs typeface="Times New Roman" pitchFamily="18" charset="0"/>
                        </a:rPr>
                        <a:t>E</a:t>
                      </a:r>
                      <a:r>
                        <a:rPr kumimoji="0" lang="en-US" altLang="ko-KR" sz="1600" b="1" i="0" u="none" strike="noStrike" cap="none" normalizeH="0" baseline="-30000" smtClean="0">
                          <a:ln>
                            <a:noFill/>
                          </a:ln>
                          <a:solidFill>
                            <a:schemeClr val="tx1"/>
                          </a:solidFill>
                          <a:effectLst/>
                          <a:latin typeface="Tahoma" pitchFamily="34" charset="0"/>
                          <a:ea typeface="굴림" charset="-127"/>
                          <a:cs typeface="Times New Roman" pitchFamily="18" charset="0"/>
                        </a:rPr>
                        <a:t>t</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6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6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11868</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-807</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7.296</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2</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11266</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-205</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1.853</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5.343</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3</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11153</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-91.4</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0.8265</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1.019</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4</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11113</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-51.5</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ahoma" pitchFamily="34" charset="0"/>
                          <a:ea typeface="굴림" charset="-127"/>
                          <a:cs typeface="Times New Roman" pitchFamily="18" charset="0"/>
                        </a:rPr>
                        <a:t>0.4655</a:t>
                      </a:r>
                      <a:endParaRPr kumimoji="0" lang="en-US" altLang="ko-KR" sz="1600" b="0" i="0" u="none" strike="noStrike" cap="none" normalizeH="0" baseline="0" dirty="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0.3594</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5</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11094</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-33.0</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0.2981</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0.1669</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6</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11084</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-22.9</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0.2070</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0.09082</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7</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11078</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-16.8</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0.1521</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0.05482</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8</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11074</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-12.9</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Tahoma" pitchFamily="34" charset="0"/>
                          <a:ea typeface="굴림" charset="-127"/>
                          <a:cs typeface="Times New Roman" pitchFamily="18" charset="0"/>
                        </a:rPr>
                        <a:t>0.1165</a:t>
                      </a:r>
                      <a:endParaRPr kumimoji="0" lang="en-US" altLang="ko-KR" sz="16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Tahoma" pitchFamily="34" charset="0"/>
                          <a:ea typeface="굴림" charset="-127"/>
                          <a:cs typeface="Times New Roman" pitchFamily="18" charset="0"/>
                        </a:rPr>
                        <a:t>0.03560</a:t>
                      </a:r>
                      <a:endParaRPr kumimoji="0" lang="en-US" altLang="ko-KR" sz="1600" b="0" i="0" u="none" strike="noStrike" cap="none" normalizeH="0" baseline="0" dirty="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9458" name="Object 306"/>
          <p:cNvGraphicFramePr>
            <a:graphicFrameLocks noChangeAspect="1"/>
          </p:cNvGraphicFramePr>
          <p:nvPr/>
        </p:nvGraphicFramePr>
        <p:xfrm>
          <a:off x="0" y="3886200"/>
          <a:ext cx="4003675" cy="731838"/>
        </p:xfrm>
        <a:graphic>
          <a:graphicData uri="http://schemas.openxmlformats.org/presentationml/2006/ole">
            <p:oleObj spid="_x0000_s19458" name="Equation" r:id="rId3" imgW="4000320" imgH="736560" progId="Equation.3">
              <p:embed/>
            </p:oleObj>
          </a:graphicData>
        </a:graphic>
      </p:graphicFrame>
      <p:sp>
        <p:nvSpPr>
          <p:cNvPr id="19528" name="Text Box 308"/>
          <p:cNvSpPr txBox="1">
            <a:spLocks noChangeArrowheads="1"/>
          </p:cNvSpPr>
          <p:nvPr/>
        </p:nvSpPr>
        <p:spPr bwMode="auto">
          <a:xfrm>
            <a:off x="4343400" y="5791200"/>
            <a:ext cx="4191000" cy="274638"/>
          </a:xfrm>
          <a:prstGeom prst="rect">
            <a:avLst/>
          </a:prstGeom>
          <a:noFill/>
          <a:ln w="9525">
            <a:noFill/>
            <a:miter lim="800000"/>
            <a:headEnd/>
            <a:tailEnd/>
          </a:ln>
        </p:spPr>
        <p:txBody>
          <a:bodyPr>
            <a:spAutoFit/>
          </a:bodyPr>
          <a:lstStyle/>
          <a:p>
            <a:pPr algn="l">
              <a:spcBef>
                <a:spcPct val="50000"/>
              </a:spcBef>
            </a:pPr>
            <a:r>
              <a:rPr lang="en-US" altLang="ko-KR" sz="1200" b="1">
                <a:ea typeface="굴림" charset="-127"/>
              </a:rPr>
              <a:t>Table 1: Multiple Segment Trapezoidal Rule Values</a:t>
            </a:r>
          </a:p>
        </p:txBody>
      </p:sp>
      <p:graphicFrame>
        <p:nvGraphicFramePr>
          <p:cNvPr id="19459" name="Object 327"/>
          <p:cNvGraphicFramePr>
            <a:graphicFrameLocks noChangeAspect="1"/>
          </p:cNvGraphicFramePr>
          <p:nvPr/>
        </p:nvGraphicFramePr>
        <p:xfrm>
          <a:off x="7239000" y="2514600"/>
          <a:ext cx="523875" cy="342900"/>
        </p:xfrm>
        <a:graphic>
          <a:graphicData uri="http://schemas.openxmlformats.org/presentationml/2006/ole">
            <p:oleObj spid="_x0000_s19459" name="Equation" r:id="rId4" imgW="520474" imgH="342751" progId="Equation.3">
              <p:embed/>
            </p:oleObj>
          </a:graphicData>
        </a:graphic>
      </p:graphicFrame>
      <p:graphicFrame>
        <p:nvGraphicFramePr>
          <p:cNvPr id="19460" name="Object 329"/>
          <p:cNvGraphicFramePr>
            <a:graphicFrameLocks noChangeAspect="1"/>
          </p:cNvGraphicFramePr>
          <p:nvPr/>
        </p:nvGraphicFramePr>
        <p:xfrm>
          <a:off x="8153400" y="2514600"/>
          <a:ext cx="542925" cy="342900"/>
        </p:xfrm>
        <a:graphic>
          <a:graphicData uri="http://schemas.openxmlformats.org/presentationml/2006/ole">
            <p:oleObj spid="_x0000_s19460" name="Equation" r:id="rId5" imgW="545863" imgH="342751" progId="Equation.3">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91" name="Rectangle 2"/>
          <p:cNvSpPr>
            <a:spLocks noGrp="1" noChangeArrowheads="1"/>
          </p:cNvSpPr>
          <p:nvPr>
            <p:ph type="title"/>
          </p:nvPr>
        </p:nvSpPr>
        <p:spPr/>
        <p:txBody>
          <a:bodyPr/>
          <a:lstStyle/>
          <a:p>
            <a:r>
              <a:rPr lang="en-US" altLang="ko-KR" smtClean="0">
                <a:ea typeface="굴림" charset="-127"/>
              </a:rPr>
              <a:t>Example 3</a:t>
            </a:r>
          </a:p>
        </p:txBody>
      </p:sp>
      <p:sp>
        <p:nvSpPr>
          <p:cNvPr id="20492" name="Rectangle 4"/>
          <p:cNvSpPr>
            <a:spLocks noChangeArrowheads="1"/>
          </p:cNvSpPr>
          <p:nvPr/>
        </p:nvSpPr>
        <p:spPr bwMode="auto">
          <a:xfrm>
            <a:off x="685800" y="2209800"/>
            <a:ext cx="6858000" cy="822325"/>
          </a:xfrm>
          <a:prstGeom prst="rect">
            <a:avLst/>
          </a:prstGeom>
          <a:noFill/>
          <a:ln w="9525">
            <a:noFill/>
            <a:miter lim="800000"/>
            <a:headEnd/>
            <a:tailEnd/>
          </a:ln>
        </p:spPr>
        <p:txBody>
          <a:bodyPr anchor="ctr">
            <a:spAutoFit/>
          </a:bodyPr>
          <a:lstStyle/>
          <a:p>
            <a:pPr algn="l" eaLnBrk="0" hangingPunct="0"/>
            <a:r>
              <a:rPr lang="en-US" altLang="ko-KR" dirty="0">
                <a:ea typeface="굴림" charset="-127"/>
              </a:rPr>
              <a:t>Use Multiple Segment Trapezoidal Rule to find the area under the curve</a:t>
            </a:r>
          </a:p>
        </p:txBody>
      </p:sp>
      <p:graphicFrame>
        <p:nvGraphicFramePr>
          <p:cNvPr id="20482" name="Object 23"/>
          <p:cNvGraphicFramePr>
            <a:graphicFrameLocks noChangeAspect="1"/>
          </p:cNvGraphicFramePr>
          <p:nvPr/>
        </p:nvGraphicFramePr>
        <p:xfrm>
          <a:off x="838200" y="3352800"/>
          <a:ext cx="1676400" cy="752475"/>
        </p:xfrm>
        <a:graphic>
          <a:graphicData uri="http://schemas.openxmlformats.org/presentationml/2006/ole">
            <p:oleObj spid="_x0000_s20482" name="Equation" r:id="rId3" imgW="1676400" imgH="749300" progId="Equation.3">
              <p:embed/>
            </p:oleObj>
          </a:graphicData>
        </a:graphic>
      </p:graphicFrame>
      <p:grpSp>
        <p:nvGrpSpPr>
          <p:cNvPr id="20493" name="Group 31"/>
          <p:cNvGrpSpPr>
            <a:grpSpLocks/>
          </p:cNvGrpSpPr>
          <p:nvPr/>
        </p:nvGrpSpPr>
        <p:grpSpPr bwMode="auto">
          <a:xfrm>
            <a:off x="3352800" y="3429000"/>
            <a:ext cx="3733800" cy="495300"/>
            <a:chOff x="1152" y="2616"/>
            <a:chExt cx="2352" cy="312"/>
          </a:xfrm>
        </p:grpSpPr>
        <p:sp>
          <p:nvSpPr>
            <p:cNvPr id="20496" name="Rectangle 12"/>
            <p:cNvSpPr>
              <a:spLocks noChangeArrowheads="1"/>
            </p:cNvSpPr>
            <p:nvPr/>
          </p:nvSpPr>
          <p:spPr bwMode="auto">
            <a:xfrm>
              <a:off x="1152" y="2640"/>
              <a:ext cx="571" cy="288"/>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from </a:t>
              </a:r>
            </a:p>
          </p:txBody>
        </p:sp>
        <p:sp>
          <p:nvSpPr>
            <p:cNvPr id="20497" name="Rectangle 16"/>
            <p:cNvSpPr>
              <a:spLocks noChangeArrowheads="1"/>
            </p:cNvSpPr>
            <p:nvPr/>
          </p:nvSpPr>
          <p:spPr bwMode="auto">
            <a:xfrm>
              <a:off x="2496" y="2616"/>
              <a:ext cx="344" cy="288"/>
            </a:xfrm>
            <a:prstGeom prst="rect">
              <a:avLst/>
            </a:prstGeom>
            <a:noFill/>
            <a:ln w="9525">
              <a:noFill/>
              <a:miter lim="800000"/>
              <a:headEnd/>
              <a:tailEnd/>
            </a:ln>
          </p:spPr>
          <p:txBody>
            <a:bodyPr anchor="ctr">
              <a:spAutoFit/>
            </a:bodyPr>
            <a:lstStyle/>
            <a:p>
              <a:pPr algn="l" eaLnBrk="0" hangingPunct="0"/>
              <a:r>
                <a:rPr lang="en-US" altLang="ko-KR">
                  <a:ea typeface="굴림" charset="-127"/>
                </a:rPr>
                <a:t>to </a:t>
              </a:r>
            </a:p>
          </p:txBody>
        </p:sp>
        <p:graphicFrame>
          <p:nvGraphicFramePr>
            <p:cNvPr id="20487" name="Object 25"/>
            <p:cNvGraphicFramePr>
              <a:graphicFrameLocks noChangeAspect="1"/>
            </p:cNvGraphicFramePr>
            <p:nvPr/>
          </p:nvGraphicFramePr>
          <p:xfrm>
            <a:off x="1920" y="2688"/>
            <a:ext cx="408" cy="174"/>
          </p:xfrm>
          <a:graphic>
            <a:graphicData uri="http://schemas.openxmlformats.org/presentationml/2006/ole">
              <p:oleObj spid="_x0000_s20487" name="Equation" r:id="rId4" imgW="647700" imgH="279400" progId="Equation.3">
                <p:embed/>
              </p:oleObj>
            </a:graphicData>
          </a:graphic>
        </p:graphicFrame>
        <p:graphicFrame>
          <p:nvGraphicFramePr>
            <p:cNvPr id="20488" name="Object 28"/>
            <p:cNvGraphicFramePr>
              <a:graphicFrameLocks noChangeAspect="1"/>
            </p:cNvGraphicFramePr>
            <p:nvPr/>
          </p:nvGraphicFramePr>
          <p:xfrm>
            <a:off x="3024" y="2688"/>
            <a:ext cx="480" cy="174"/>
          </p:xfrm>
          <a:graphic>
            <a:graphicData uri="http://schemas.openxmlformats.org/presentationml/2006/ole">
              <p:oleObj spid="_x0000_s20488" name="Equation" r:id="rId5" imgW="761669" imgH="279279" progId="Equation.3">
                <p:embed/>
              </p:oleObj>
            </a:graphicData>
          </a:graphic>
        </p:graphicFrame>
      </p:grpSp>
      <p:sp>
        <p:nvSpPr>
          <p:cNvPr id="20494" name="Rectangle 33"/>
          <p:cNvSpPr>
            <a:spLocks noChangeArrowheads="1"/>
          </p:cNvSpPr>
          <p:nvPr/>
        </p:nvSpPr>
        <p:spPr bwMode="auto">
          <a:xfrm>
            <a:off x="609600" y="4495800"/>
            <a:ext cx="4002088" cy="457200"/>
          </a:xfrm>
          <a:prstGeom prst="rect">
            <a:avLst/>
          </a:prstGeom>
          <a:noFill/>
          <a:ln w="9525">
            <a:noFill/>
            <a:miter lim="800000"/>
            <a:headEnd/>
            <a:tailEnd/>
          </a:ln>
        </p:spPr>
        <p:txBody>
          <a:bodyPr wrap="none" anchor="ctr">
            <a:spAutoFit/>
          </a:bodyPr>
          <a:lstStyle/>
          <a:p>
            <a:pPr algn="l" eaLnBrk="0" hangingPunct="0"/>
            <a:r>
              <a:rPr lang="en-US" altLang="ko-KR" dirty="0">
                <a:ea typeface="굴림" charset="-127"/>
              </a:rPr>
              <a:t>Using two segments, we get</a:t>
            </a:r>
          </a:p>
        </p:txBody>
      </p:sp>
      <p:graphicFrame>
        <p:nvGraphicFramePr>
          <p:cNvPr id="20483" name="Object 34"/>
          <p:cNvGraphicFramePr>
            <a:graphicFrameLocks noChangeAspect="1"/>
          </p:cNvGraphicFramePr>
          <p:nvPr/>
        </p:nvGraphicFramePr>
        <p:xfrm>
          <a:off x="4800600" y="4419600"/>
          <a:ext cx="1476375" cy="647700"/>
        </p:xfrm>
        <a:graphic>
          <a:graphicData uri="http://schemas.openxmlformats.org/presentationml/2006/ole">
            <p:oleObj spid="_x0000_s20483" name="Equation" r:id="rId6" imgW="1473200" imgH="647700" progId="Equation.3">
              <p:embed/>
            </p:oleObj>
          </a:graphicData>
        </a:graphic>
      </p:graphicFrame>
      <p:graphicFrame>
        <p:nvGraphicFramePr>
          <p:cNvPr id="20484" name="Object 35"/>
          <p:cNvGraphicFramePr>
            <a:graphicFrameLocks noChangeAspect="1"/>
          </p:cNvGraphicFramePr>
          <p:nvPr/>
        </p:nvGraphicFramePr>
        <p:xfrm>
          <a:off x="762000" y="5410200"/>
          <a:ext cx="2057400" cy="676275"/>
        </p:xfrm>
        <a:graphic>
          <a:graphicData uri="http://schemas.openxmlformats.org/presentationml/2006/ole">
            <p:oleObj spid="_x0000_s20484" name="Equation" r:id="rId7" imgW="2057400" imgH="673100" progId="Equation.3">
              <p:embed/>
            </p:oleObj>
          </a:graphicData>
        </a:graphic>
      </p:graphicFrame>
      <p:graphicFrame>
        <p:nvGraphicFramePr>
          <p:cNvPr id="20485" name="Object 36"/>
          <p:cNvGraphicFramePr>
            <a:graphicFrameLocks noChangeAspect="1"/>
          </p:cNvGraphicFramePr>
          <p:nvPr/>
        </p:nvGraphicFramePr>
        <p:xfrm>
          <a:off x="3048000" y="5410200"/>
          <a:ext cx="2619375" cy="676275"/>
        </p:xfrm>
        <a:graphic>
          <a:graphicData uri="http://schemas.openxmlformats.org/presentationml/2006/ole">
            <p:oleObj spid="_x0000_s20485" name="Equation" r:id="rId8" imgW="2616200" imgH="673100" progId="Equation.3">
              <p:embed/>
            </p:oleObj>
          </a:graphicData>
        </a:graphic>
      </p:graphicFrame>
      <p:graphicFrame>
        <p:nvGraphicFramePr>
          <p:cNvPr id="20486" name="Object 37"/>
          <p:cNvGraphicFramePr>
            <a:graphicFrameLocks noChangeAspect="1"/>
          </p:cNvGraphicFramePr>
          <p:nvPr/>
        </p:nvGraphicFramePr>
        <p:xfrm>
          <a:off x="5867400" y="5410200"/>
          <a:ext cx="2743200" cy="676275"/>
        </p:xfrm>
        <a:graphic>
          <a:graphicData uri="http://schemas.openxmlformats.org/presentationml/2006/ole">
            <p:oleObj spid="_x0000_s20486" name="Equation" r:id="rId9" imgW="2743200" imgH="673100" progId="Equation.3">
              <p:embed/>
            </p:oleObj>
          </a:graphicData>
        </a:graphic>
      </p:graphicFrame>
      <p:sp>
        <p:nvSpPr>
          <p:cNvPr id="20495" name="Text Box 38"/>
          <p:cNvSpPr txBox="1">
            <a:spLocks noChangeArrowheads="1"/>
          </p:cNvSpPr>
          <p:nvPr/>
        </p:nvSpPr>
        <p:spPr bwMode="auto">
          <a:xfrm>
            <a:off x="6629400" y="4572000"/>
            <a:ext cx="1066800" cy="396875"/>
          </a:xfrm>
          <a:prstGeom prst="rect">
            <a:avLst/>
          </a:prstGeom>
          <a:noFill/>
          <a:ln w="9525">
            <a:noFill/>
            <a:miter lim="800000"/>
            <a:headEnd/>
            <a:tailEnd/>
          </a:ln>
        </p:spPr>
        <p:txBody>
          <a:bodyPr>
            <a:spAutoFit/>
          </a:bodyPr>
          <a:lstStyle/>
          <a:p>
            <a:pPr algn="l">
              <a:spcBef>
                <a:spcPct val="50000"/>
              </a:spcBef>
            </a:pPr>
            <a:r>
              <a:rPr lang="en-US" altLang="ko-KR" sz="2000" dirty="0">
                <a:ea typeface="굴림" charset="-127"/>
              </a:rPr>
              <a:t>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3" name="Rectangle 2"/>
          <p:cNvSpPr>
            <a:spLocks noGrp="1" noChangeArrowheads="1"/>
          </p:cNvSpPr>
          <p:nvPr>
            <p:ph type="title"/>
          </p:nvPr>
        </p:nvSpPr>
        <p:spPr/>
        <p:txBody>
          <a:bodyPr/>
          <a:lstStyle/>
          <a:p>
            <a:r>
              <a:rPr lang="en-US" altLang="ko-KR" smtClean="0">
                <a:ea typeface="굴림" charset="-127"/>
              </a:rPr>
              <a:t>Solution</a:t>
            </a:r>
          </a:p>
        </p:txBody>
      </p:sp>
      <p:graphicFrame>
        <p:nvGraphicFramePr>
          <p:cNvPr id="21506" name="Object 9"/>
          <p:cNvGraphicFramePr>
            <a:graphicFrameLocks noChangeAspect="1"/>
          </p:cNvGraphicFramePr>
          <p:nvPr/>
        </p:nvGraphicFramePr>
        <p:xfrm>
          <a:off x="2057400" y="2590800"/>
          <a:ext cx="4419600" cy="762000"/>
        </p:xfrm>
        <a:graphic>
          <a:graphicData uri="http://schemas.openxmlformats.org/presentationml/2006/ole">
            <p:oleObj spid="_x0000_s21506" name="Equation" r:id="rId3" imgW="4419600" imgH="762000" progId="Equation.3">
              <p:embed/>
            </p:oleObj>
          </a:graphicData>
        </a:graphic>
      </p:graphicFrame>
      <p:graphicFrame>
        <p:nvGraphicFramePr>
          <p:cNvPr id="21507" name="Object 8"/>
          <p:cNvGraphicFramePr>
            <a:graphicFrameLocks noChangeAspect="1"/>
          </p:cNvGraphicFramePr>
          <p:nvPr/>
        </p:nvGraphicFramePr>
        <p:xfrm>
          <a:off x="2209800" y="3657600"/>
          <a:ext cx="4257675" cy="762000"/>
        </p:xfrm>
        <a:graphic>
          <a:graphicData uri="http://schemas.openxmlformats.org/presentationml/2006/ole">
            <p:oleObj spid="_x0000_s21507" name="Equation" r:id="rId4" imgW="4254500" imgH="762000" progId="Equation.3">
              <p:embed/>
            </p:oleObj>
          </a:graphicData>
        </a:graphic>
      </p:graphicFrame>
      <p:graphicFrame>
        <p:nvGraphicFramePr>
          <p:cNvPr id="21508" name="Object 7"/>
          <p:cNvGraphicFramePr>
            <a:graphicFrameLocks noChangeAspect="1"/>
          </p:cNvGraphicFramePr>
          <p:nvPr/>
        </p:nvGraphicFramePr>
        <p:xfrm>
          <a:off x="2209800" y="4724400"/>
          <a:ext cx="2943225" cy="609600"/>
        </p:xfrm>
        <a:graphic>
          <a:graphicData uri="http://schemas.openxmlformats.org/presentationml/2006/ole">
            <p:oleObj spid="_x0000_s21508" name="Equation" r:id="rId5" imgW="2946400" imgH="609600" progId="Equation.3">
              <p:embed/>
            </p:oleObj>
          </a:graphicData>
        </a:graphic>
      </p:graphicFrame>
      <p:graphicFrame>
        <p:nvGraphicFramePr>
          <p:cNvPr id="21509" name="Object 6"/>
          <p:cNvGraphicFramePr>
            <a:graphicFrameLocks noChangeAspect="1"/>
          </p:cNvGraphicFramePr>
          <p:nvPr/>
        </p:nvGraphicFramePr>
        <p:xfrm>
          <a:off x="5257800" y="4724400"/>
          <a:ext cx="2828925" cy="609600"/>
        </p:xfrm>
        <a:graphic>
          <a:graphicData uri="http://schemas.openxmlformats.org/presentationml/2006/ole">
            <p:oleObj spid="_x0000_s21509" name="Equation" r:id="rId6" imgW="2832100" imgH="609600" progId="Equation.3">
              <p:embed/>
            </p:oleObj>
          </a:graphicData>
        </a:graphic>
      </p:graphicFrame>
      <p:graphicFrame>
        <p:nvGraphicFramePr>
          <p:cNvPr id="21510" name="Object 5"/>
          <p:cNvGraphicFramePr>
            <a:graphicFrameLocks noChangeAspect="1"/>
          </p:cNvGraphicFramePr>
          <p:nvPr/>
        </p:nvGraphicFramePr>
        <p:xfrm>
          <a:off x="2133600" y="5715000"/>
          <a:ext cx="923925" cy="238125"/>
        </p:xfrm>
        <a:graphic>
          <a:graphicData uri="http://schemas.openxmlformats.org/presentationml/2006/ole">
            <p:oleObj spid="_x0000_s21510" name="Equation" r:id="rId7" imgW="927100" imgH="241300" progId="Equation.3">
              <p:embed/>
            </p:oleObj>
          </a:graphicData>
        </a:graphic>
      </p:graphicFrame>
      <p:sp>
        <p:nvSpPr>
          <p:cNvPr id="21514" name="Text Box 23"/>
          <p:cNvSpPr txBox="1">
            <a:spLocks noChangeArrowheads="1"/>
          </p:cNvSpPr>
          <p:nvPr/>
        </p:nvSpPr>
        <p:spPr bwMode="auto">
          <a:xfrm>
            <a:off x="1143000" y="2057400"/>
            <a:ext cx="10668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Then: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5"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sp>
        <p:nvSpPr>
          <p:cNvPr id="22536" name="Rectangle 4"/>
          <p:cNvSpPr>
            <a:spLocks noChangeArrowheads="1"/>
          </p:cNvSpPr>
          <p:nvPr/>
        </p:nvSpPr>
        <p:spPr bwMode="auto">
          <a:xfrm>
            <a:off x="838200" y="2133600"/>
            <a:ext cx="5821363" cy="457200"/>
          </a:xfrm>
          <a:prstGeom prst="rect">
            <a:avLst/>
          </a:prstGeom>
          <a:noFill/>
          <a:ln w="9525">
            <a:noFill/>
            <a:miter lim="800000"/>
            <a:headEnd/>
            <a:tailEnd/>
          </a:ln>
        </p:spPr>
        <p:txBody>
          <a:bodyPr wrap="none" anchor="ctr">
            <a:spAutoFit/>
          </a:bodyPr>
          <a:lstStyle/>
          <a:p>
            <a:pPr algn="l" eaLnBrk="0" hangingPunct="0"/>
            <a:r>
              <a:rPr lang="en-US" altLang="ko-KR" dirty="0">
                <a:ea typeface="굴림" charset="-127"/>
              </a:rPr>
              <a:t>So what is the true value of this integral? </a:t>
            </a:r>
          </a:p>
        </p:txBody>
      </p:sp>
      <p:graphicFrame>
        <p:nvGraphicFramePr>
          <p:cNvPr id="22530" name="Object 5"/>
          <p:cNvGraphicFramePr>
            <a:graphicFrameLocks noChangeAspect="1"/>
          </p:cNvGraphicFramePr>
          <p:nvPr/>
        </p:nvGraphicFramePr>
        <p:xfrm>
          <a:off x="2667000" y="2743200"/>
          <a:ext cx="2066925" cy="790575"/>
        </p:xfrm>
        <a:graphic>
          <a:graphicData uri="http://schemas.openxmlformats.org/presentationml/2006/ole">
            <p:oleObj spid="_x0000_s22530" name="Equation" r:id="rId3" imgW="2070100" imgH="787400" progId="Equation.3">
              <p:embed/>
            </p:oleObj>
          </a:graphicData>
        </a:graphic>
      </p:graphicFrame>
      <p:sp>
        <p:nvSpPr>
          <p:cNvPr id="22537" name="Rectangle 7"/>
          <p:cNvSpPr>
            <a:spLocks noChangeArrowheads="1"/>
          </p:cNvSpPr>
          <p:nvPr/>
        </p:nvSpPr>
        <p:spPr bwMode="auto">
          <a:xfrm>
            <a:off x="838200" y="3733800"/>
            <a:ext cx="5467350" cy="457200"/>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Making the absolute relative true error:</a:t>
            </a:r>
          </a:p>
        </p:txBody>
      </p:sp>
      <p:graphicFrame>
        <p:nvGraphicFramePr>
          <p:cNvPr id="22531" name="Object 9"/>
          <p:cNvGraphicFramePr>
            <a:graphicFrameLocks noChangeAspect="1"/>
          </p:cNvGraphicFramePr>
          <p:nvPr/>
        </p:nvGraphicFramePr>
        <p:xfrm>
          <a:off x="2438400" y="4572000"/>
          <a:ext cx="3152775" cy="657225"/>
        </p:xfrm>
        <a:graphic>
          <a:graphicData uri="http://schemas.openxmlformats.org/presentationml/2006/ole">
            <p:oleObj spid="_x0000_s22531" name="Equation" r:id="rId4" imgW="3149600" imgH="660400" progId="Equation.3">
              <p:embed/>
            </p:oleObj>
          </a:graphicData>
        </a:graphic>
      </p:graphicFrame>
      <p:graphicFrame>
        <p:nvGraphicFramePr>
          <p:cNvPr id="22532" name="Object 8"/>
          <p:cNvGraphicFramePr>
            <a:graphicFrameLocks noChangeAspect="1"/>
          </p:cNvGraphicFramePr>
          <p:nvPr/>
        </p:nvGraphicFramePr>
        <p:xfrm>
          <a:off x="2895600" y="5638800"/>
          <a:ext cx="1152525" cy="238125"/>
        </p:xfrm>
        <a:graphic>
          <a:graphicData uri="http://schemas.openxmlformats.org/presentationml/2006/ole">
            <p:oleObj spid="_x0000_s22532" name="Equation" r:id="rId5" imgW="1155700" imgH="241300" progId="Equation.3">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9"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graphicFrame>
        <p:nvGraphicFramePr>
          <p:cNvPr id="332001" name="Group 225"/>
          <p:cNvGraphicFramePr>
            <a:graphicFrameLocks noGrp="1"/>
          </p:cNvGraphicFramePr>
          <p:nvPr/>
        </p:nvGraphicFramePr>
        <p:xfrm>
          <a:off x="1143000" y="3200400"/>
          <a:ext cx="6400800" cy="3273428"/>
        </p:xfrm>
        <a:graphic>
          <a:graphicData uri="http://schemas.openxmlformats.org/drawingml/2006/table">
            <a:tbl>
              <a:tblPr/>
              <a:tblGrid>
                <a:gridCol w="1600200"/>
                <a:gridCol w="1600200"/>
                <a:gridCol w="1600200"/>
                <a:gridCol w="1600200"/>
              </a:tblGrid>
              <a:tr h="6096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n</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Approximate Value</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7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7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1</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0.681</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245.91</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99.724%</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2</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50.535</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196.05</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79.505%</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4</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170.61</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75.978</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30.812%</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3698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8</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227.04</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19.546</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7.927%</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16</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241.70</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4.887</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1.982%</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32</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245.37</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1.222</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0.495%</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38258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64</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246.28</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0.305</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229100" algn="ctr"/>
                        </a:tabLst>
                      </a:pPr>
                      <a:r>
                        <a:rPr kumimoji="0" lang="en-US" altLang="ko-KR" sz="1700" b="0" i="0" u="none" strike="noStrike" cap="none" normalizeH="0" baseline="0" smtClean="0">
                          <a:ln>
                            <a:noFill/>
                          </a:ln>
                          <a:solidFill>
                            <a:schemeClr val="tx1"/>
                          </a:solidFill>
                          <a:effectLst/>
                          <a:latin typeface="Tahoma" pitchFamily="34" charset="0"/>
                          <a:ea typeface="굴림" charset="-127"/>
                          <a:cs typeface="Times New Roman" pitchFamily="18" charset="0"/>
                        </a:rPr>
                        <a:t>0.124%</a:t>
                      </a:r>
                      <a:endParaRPr kumimoji="0" lang="en-US" altLang="ko-KR" sz="17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23608" name="Text Box 215"/>
          <p:cNvSpPr txBox="1">
            <a:spLocks noChangeArrowheads="1"/>
          </p:cNvSpPr>
          <p:nvPr/>
        </p:nvSpPr>
        <p:spPr bwMode="auto">
          <a:xfrm>
            <a:off x="228600" y="1752600"/>
            <a:ext cx="7467600" cy="669925"/>
          </a:xfrm>
          <a:prstGeom prst="rect">
            <a:avLst/>
          </a:prstGeom>
          <a:noFill/>
          <a:ln w="9525">
            <a:noFill/>
            <a:miter lim="800000"/>
            <a:headEnd/>
            <a:tailEnd/>
          </a:ln>
        </p:spPr>
        <p:txBody>
          <a:bodyPr>
            <a:spAutoFit/>
          </a:bodyPr>
          <a:lstStyle/>
          <a:p>
            <a:pPr algn="l">
              <a:spcBef>
                <a:spcPct val="50000"/>
              </a:spcBef>
            </a:pPr>
            <a:r>
              <a:rPr lang="en-US" altLang="ko-KR" sz="1900" b="1" dirty="0">
                <a:ea typeface="굴림" charset="-127"/>
              </a:rPr>
              <a:t>	Table 2:</a:t>
            </a:r>
            <a:r>
              <a:rPr lang="en-US" altLang="ko-KR" sz="1900" dirty="0">
                <a:ea typeface="굴림" charset="-127"/>
              </a:rPr>
              <a:t> Values obtained using Multiple Segment 	Trapezoidal Rule  for: </a:t>
            </a:r>
          </a:p>
        </p:txBody>
      </p:sp>
      <p:graphicFrame>
        <p:nvGraphicFramePr>
          <p:cNvPr id="23554" name="Object 218"/>
          <p:cNvGraphicFramePr>
            <a:graphicFrameLocks noChangeAspect="1"/>
          </p:cNvGraphicFramePr>
          <p:nvPr/>
        </p:nvGraphicFramePr>
        <p:xfrm>
          <a:off x="3886200" y="2209800"/>
          <a:ext cx="1114425" cy="790575"/>
        </p:xfrm>
        <a:graphic>
          <a:graphicData uri="http://schemas.openxmlformats.org/presentationml/2006/ole">
            <p:oleObj spid="_x0000_s23554" name="Equation" r:id="rId3" imgW="1117600" imgH="787400" progId="Equation.3">
              <p:embed/>
            </p:oleObj>
          </a:graphicData>
        </a:graphic>
      </p:graphicFrame>
      <p:graphicFrame>
        <p:nvGraphicFramePr>
          <p:cNvPr id="23555" name="Object 217"/>
          <p:cNvGraphicFramePr>
            <a:graphicFrameLocks noChangeAspect="1"/>
          </p:cNvGraphicFramePr>
          <p:nvPr/>
        </p:nvGraphicFramePr>
        <p:xfrm>
          <a:off x="4953000" y="3352800"/>
          <a:ext cx="276225" cy="333375"/>
        </p:xfrm>
        <a:graphic>
          <a:graphicData uri="http://schemas.openxmlformats.org/presentationml/2006/ole">
            <p:oleObj spid="_x0000_s23555" name="Equation" r:id="rId4" imgW="279400" imgH="330200" progId="Equation.3">
              <p:embed/>
            </p:oleObj>
          </a:graphicData>
        </a:graphic>
      </p:graphicFrame>
      <p:graphicFrame>
        <p:nvGraphicFramePr>
          <p:cNvPr id="23556" name="Object 216"/>
          <p:cNvGraphicFramePr>
            <a:graphicFrameLocks noChangeAspect="1"/>
          </p:cNvGraphicFramePr>
          <p:nvPr/>
        </p:nvGraphicFramePr>
        <p:xfrm>
          <a:off x="6477000" y="3352800"/>
          <a:ext cx="342900" cy="352425"/>
        </p:xfrm>
        <a:graphic>
          <a:graphicData uri="http://schemas.openxmlformats.org/presentationml/2006/ole">
            <p:oleObj spid="_x0000_s23556" name="Equation" r:id="rId5" imgW="342603" imgH="355292" progId="Equation.3">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5" name="Rectangle 2"/>
          <p:cNvSpPr>
            <a:spLocks noGrp="1" noChangeArrowheads="1"/>
          </p:cNvSpPr>
          <p:nvPr>
            <p:ph type="title"/>
          </p:nvPr>
        </p:nvSpPr>
        <p:spPr/>
        <p:txBody>
          <a:bodyPr>
            <a:normAutofit fontScale="90000"/>
          </a:bodyPr>
          <a:lstStyle/>
          <a:p>
            <a:r>
              <a:rPr lang="en-US" altLang="ko-KR" sz="3600" smtClean="0">
                <a:ea typeface="굴림" charset="-127"/>
              </a:rPr>
              <a:t>Error in Multiple Segment </a:t>
            </a:r>
            <a:br>
              <a:rPr lang="en-US" altLang="ko-KR" sz="3600" smtClean="0">
                <a:ea typeface="굴림" charset="-127"/>
              </a:rPr>
            </a:br>
            <a:r>
              <a:rPr lang="en-US" altLang="ko-KR" sz="3600" smtClean="0">
                <a:ea typeface="굴림" charset="-127"/>
              </a:rPr>
              <a:t>Trapezoidal Rule</a:t>
            </a:r>
          </a:p>
        </p:txBody>
      </p:sp>
      <p:sp>
        <p:nvSpPr>
          <p:cNvPr id="24586" name="Rectangle 4"/>
          <p:cNvSpPr>
            <a:spLocks noChangeArrowheads="1"/>
          </p:cNvSpPr>
          <p:nvPr/>
        </p:nvSpPr>
        <p:spPr bwMode="auto">
          <a:xfrm>
            <a:off x="381000" y="2133600"/>
            <a:ext cx="7369175" cy="396875"/>
          </a:xfrm>
          <a:prstGeom prst="rect">
            <a:avLst/>
          </a:prstGeom>
          <a:noFill/>
          <a:ln w="9525">
            <a:noFill/>
            <a:miter lim="800000"/>
            <a:headEnd/>
            <a:tailEnd/>
          </a:ln>
        </p:spPr>
        <p:txBody>
          <a:bodyPr wrap="none" anchor="ctr">
            <a:spAutoFit/>
          </a:bodyPr>
          <a:lstStyle/>
          <a:p>
            <a:pPr algn="l" eaLnBrk="0" hangingPunct="0"/>
            <a:r>
              <a:rPr lang="en-US" altLang="ko-KR" sz="2000" dirty="0">
                <a:ea typeface="굴림" charset="-127"/>
              </a:rPr>
              <a:t>The true error for a single segment Trapezoidal rule is given by:</a:t>
            </a:r>
          </a:p>
        </p:txBody>
      </p:sp>
      <p:graphicFrame>
        <p:nvGraphicFramePr>
          <p:cNvPr id="24578" name="Object 5"/>
          <p:cNvGraphicFramePr>
            <a:graphicFrameLocks noChangeAspect="1"/>
          </p:cNvGraphicFramePr>
          <p:nvPr/>
        </p:nvGraphicFramePr>
        <p:xfrm>
          <a:off x="533400" y="2590800"/>
          <a:ext cx="3305175" cy="685800"/>
        </p:xfrm>
        <a:graphic>
          <a:graphicData uri="http://schemas.openxmlformats.org/presentationml/2006/ole">
            <p:oleObj spid="_x0000_s24578" name="Equation" r:id="rId3" imgW="3302000" imgH="685800" progId="Equation.3">
              <p:embed/>
            </p:oleObj>
          </a:graphicData>
        </a:graphic>
      </p:graphicFrame>
      <p:grpSp>
        <p:nvGrpSpPr>
          <p:cNvPr id="24587" name="Group 14"/>
          <p:cNvGrpSpPr>
            <a:grpSpLocks/>
          </p:cNvGrpSpPr>
          <p:nvPr/>
        </p:nvGrpSpPr>
        <p:grpSpPr bwMode="auto">
          <a:xfrm>
            <a:off x="4114800" y="2743200"/>
            <a:ext cx="4162425" cy="457200"/>
            <a:chOff x="240" y="2112"/>
            <a:chExt cx="2622" cy="288"/>
          </a:xfrm>
        </p:grpSpPr>
        <p:sp>
          <p:nvSpPr>
            <p:cNvPr id="24589" name="Rectangle 7"/>
            <p:cNvSpPr>
              <a:spLocks noChangeArrowheads="1"/>
            </p:cNvSpPr>
            <p:nvPr/>
          </p:nvSpPr>
          <p:spPr bwMode="auto">
            <a:xfrm>
              <a:off x="240" y="2131"/>
              <a:ext cx="600" cy="250"/>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where </a:t>
              </a:r>
            </a:p>
          </p:txBody>
        </p:sp>
        <p:graphicFrame>
          <p:nvGraphicFramePr>
            <p:cNvPr id="24581" name="Object 8"/>
            <p:cNvGraphicFramePr>
              <a:graphicFrameLocks noChangeAspect="1"/>
            </p:cNvGraphicFramePr>
            <p:nvPr/>
          </p:nvGraphicFramePr>
          <p:xfrm>
            <a:off x="864" y="2160"/>
            <a:ext cx="114" cy="186"/>
          </p:xfrm>
          <a:graphic>
            <a:graphicData uri="http://schemas.openxmlformats.org/presentationml/2006/ole">
              <p:oleObj spid="_x0000_s24581" name="Equation" r:id="rId4" imgW="177646" imgH="291847" progId="Equation.3">
                <p:embed/>
              </p:oleObj>
            </a:graphicData>
          </a:graphic>
        </p:graphicFrame>
        <p:sp>
          <p:nvSpPr>
            <p:cNvPr id="24590" name="Rectangle 10"/>
            <p:cNvSpPr>
              <a:spLocks noChangeArrowheads="1"/>
            </p:cNvSpPr>
            <p:nvPr/>
          </p:nvSpPr>
          <p:spPr bwMode="auto">
            <a:xfrm>
              <a:off x="1056" y="2112"/>
              <a:ext cx="1514" cy="288"/>
            </a:xfrm>
            <a:prstGeom prst="rect">
              <a:avLst/>
            </a:prstGeom>
            <a:noFill/>
            <a:ln w="9525">
              <a:noFill/>
              <a:miter lim="800000"/>
              <a:headEnd/>
              <a:tailEnd/>
            </a:ln>
          </p:spPr>
          <p:txBody>
            <a:bodyPr wrap="none" anchor="ctr">
              <a:spAutoFit/>
            </a:bodyPr>
            <a:lstStyle/>
            <a:p>
              <a:pPr algn="l" eaLnBrk="0" hangingPunct="0"/>
              <a:r>
                <a:rPr lang="en-US" altLang="ko-KR">
                  <a:ea typeface="굴림" charset="-127"/>
                </a:rPr>
                <a:t>is some point in </a:t>
              </a:r>
            </a:p>
          </p:txBody>
        </p:sp>
        <p:graphicFrame>
          <p:nvGraphicFramePr>
            <p:cNvPr id="24582" name="Object 11"/>
            <p:cNvGraphicFramePr>
              <a:graphicFrameLocks noChangeAspect="1"/>
            </p:cNvGraphicFramePr>
            <p:nvPr/>
          </p:nvGraphicFramePr>
          <p:xfrm>
            <a:off x="2544" y="2160"/>
            <a:ext cx="318" cy="192"/>
          </p:xfrm>
          <a:graphic>
            <a:graphicData uri="http://schemas.openxmlformats.org/presentationml/2006/ole">
              <p:oleObj spid="_x0000_s24582" name="Equation" r:id="rId5" imgW="507780" imgH="304668" progId="Equation.3">
                <p:embed/>
              </p:oleObj>
            </a:graphicData>
          </a:graphic>
        </p:graphicFrame>
      </p:grpSp>
      <p:sp>
        <p:nvSpPr>
          <p:cNvPr id="24588" name="Rectangle 15"/>
          <p:cNvSpPr>
            <a:spLocks noChangeArrowheads="1"/>
          </p:cNvSpPr>
          <p:nvPr/>
        </p:nvSpPr>
        <p:spPr bwMode="auto">
          <a:xfrm>
            <a:off x="304800" y="3352800"/>
            <a:ext cx="8458200" cy="1616075"/>
          </a:xfrm>
          <a:prstGeom prst="rect">
            <a:avLst/>
          </a:prstGeom>
          <a:noFill/>
          <a:ln w="9525">
            <a:noFill/>
            <a:miter lim="800000"/>
            <a:headEnd/>
            <a:tailEnd/>
          </a:ln>
        </p:spPr>
        <p:txBody>
          <a:bodyPr anchor="ctr">
            <a:spAutoFit/>
          </a:bodyPr>
          <a:lstStyle/>
          <a:p>
            <a:pPr algn="l" eaLnBrk="0" hangingPunct="0"/>
            <a:r>
              <a:rPr lang="en-US" altLang="ko-KR" sz="2000" dirty="0">
                <a:ea typeface="굴림" charset="-127"/>
              </a:rPr>
              <a:t>What is the error, then in the multiple segment Trapezoidal rule?  It will be simply the sum of the errors from each segment, where the error in each segment is that of the single segment Trapezoidal rule.  </a:t>
            </a:r>
          </a:p>
          <a:p>
            <a:pPr algn="l" eaLnBrk="0" hangingPunct="0"/>
            <a:endParaRPr lang="en-US" altLang="ko-KR" sz="2000" dirty="0">
              <a:ea typeface="굴림" charset="-127"/>
            </a:endParaRPr>
          </a:p>
          <a:p>
            <a:pPr algn="l" eaLnBrk="0" hangingPunct="0"/>
            <a:r>
              <a:rPr lang="en-US" altLang="ko-KR" sz="2000" dirty="0">
                <a:ea typeface="굴림" charset="-127"/>
              </a:rPr>
              <a:t>The error in each segment is</a:t>
            </a:r>
          </a:p>
        </p:txBody>
      </p:sp>
      <p:graphicFrame>
        <p:nvGraphicFramePr>
          <p:cNvPr id="24579" name="Object 17"/>
          <p:cNvGraphicFramePr>
            <a:graphicFrameLocks noChangeAspect="1"/>
          </p:cNvGraphicFramePr>
          <p:nvPr/>
        </p:nvGraphicFramePr>
        <p:xfrm>
          <a:off x="3810000" y="4419600"/>
          <a:ext cx="4495800" cy="685800"/>
        </p:xfrm>
        <a:graphic>
          <a:graphicData uri="http://schemas.openxmlformats.org/presentationml/2006/ole">
            <p:oleObj spid="_x0000_s24579" name="Equation" r:id="rId6" imgW="4495800" imgH="685800" progId="Equation.3">
              <p:embed/>
            </p:oleObj>
          </a:graphicData>
        </a:graphic>
      </p:graphicFrame>
      <p:graphicFrame>
        <p:nvGraphicFramePr>
          <p:cNvPr id="24580" name="Object 16"/>
          <p:cNvGraphicFramePr>
            <a:graphicFrameLocks noChangeAspect="1"/>
          </p:cNvGraphicFramePr>
          <p:nvPr/>
        </p:nvGraphicFramePr>
        <p:xfrm>
          <a:off x="3886200" y="5105400"/>
          <a:ext cx="1371600" cy="685800"/>
        </p:xfrm>
        <a:graphic>
          <a:graphicData uri="http://schemas.openxmlformats.org/presentationml/2006/ole">
            <p:oleObj spid="_x0000_s24580" name="Equation" r:id="rId7" imgW="1371600" imgH="685800" progId="Equation.3">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normAutofit fontScale="90000"/>
          </a:bodyPr>
          <a:lstStyle/>
          <a:p>
            <a:r>
              <a:rPr lang="en-US" altLang="ko-KR" sz="3600" smtClean="0">
                <a:ea typeface="굴림" charset="-127"/>
              </a:rPr>
              <a:t>Error in Multiple Segment </a:t>
            </a:r>
            <a:br>
              <a:rPr lang="en-US" altLang="ko-KR" sz="3600" smtClean="0">
                <a:ea typeface="굴림" charset="-127"/>
              </a:rPr>
            </a:br>
            <a:r>
              <a:rPr lang="en-US" altLang="ko-KR" sz="3600" smtClean="0">
                <a:ea typeface="굴림" charset="-127"/>
              </a:rPr>
              <a:t>Trapezoidal Rule</a:t>
            </a:r>
          </a:p>
        </p:txBody>
      </p:sp>
      <p:sp>
        <p:nvSpPr>
          <p:cNvPr id="25609" name="Text Box 4"/>
          <p:cNvSpPr txBox="1">
            <a:spLocks noChangeArrowheads="1"/>
          </p:cNvSpPr>
          <p:nvPr/>
        </p:nvSpPr>
        <p:spPr bwMode="auto">
          <a:xfrm>
            <a:off x="533400" y="2133600"/>
            <a:ext cx="22098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Similarly:</a:t>
            </a:r>
          </a:p>
        </p:txBody>
      </p:sp>
      <p:graphicFrame>
        <p:nvGraphicFramePr>
          <p:cNvPr id="25602" name="Object 6"/>
          <p:cNvGraphicFramePr>
            <a:graphicFrameLocks noChangeAspect="1"/>
          </p:cNvGraphicFramePr>
          <p:nvPr/>
        </p:nvGraphicFramePr>
        <p:xfrm>
          <a:off x="1143000" y="2514600"/>
          <a:ext cx="6924675" cy="685800"/>
        </p:xfrm>
        <a:graphic>
          <a:graphicData uri="http://schemas.openxmlformats.org/presentationml/2006/ole">
            <p:oleObj spid="_x0000_s25602" name="Equation" r:id="rId3" imgW="6921500" imgH="685800" progId="Equation.3">
              <p:embed/>
            </p:oleObj>
          </a:graphicData>
        </a:graphic>
      </p:graphicFrame>
      <p:graphicFrame>
        <p:nvGraphicFramePr>
          <p:cNvPr id="25603" name="Object 5"/>
          <p:cNvGraphicFramePr>
            <a:graphicFrameLocks noChangeAspect="1"/>
          </p:cNvGraphicFramePr>
          <p:nvPr/>
        </p:nvGraphicFramePr>
        <p:xfrm>
          <a:off x="1524000" y="3352800"/>
          <a:ext cx="1362075" cy="685800"/>
        </p:xfrm>
        <a:graphic>
          <a:graphicData uri="http://schemas.openxmlformats.org/presentationml/2006/ole">
            <p:oleObj spid="_x0000_s25603" name="Equation" r:id="rId4" imgW="1358900" imgH="685800" progId="Equation.3">
              <p:embed/>
            </p:oleObj>
          </a:graphicData>
        </a:graphic>
      </p:graphicFrame>
      <p:sp>
        <p:nvSpPr>
          <p:cNvPr id="25610" name="Text Box 9"/>
          <p:cNvSpPr txBox="1">
            <a:spLocks noChangeArrowheads="1"/>
          </p:cNvSpPr>
          <p:nvPr/>
        </p:nvSpPr>
        <p:spPr bwMode="auto">
          <a:xfrm>
            <a:off x="381000" y="4114800"/>
            <a:ext cx="3352800" cy="396875"/>
          </a:xfrm>
          <a:prstGeom prst="rect">
            <a:avLst/>
          </a:prstGeom>
          <a:noFill/>
          <a:ln w="9525">
            <a:noFill/>
            <a:miter lim="800000"/>
            <a:headEnd/>
            <a:tailEnd/>
          </a:ln>
        </p:spPr>
        <p:txBody>
          <a:bodyPr>
            <a:spAutoFit/>
          </a:bodyPr>
          <a:lstStyle/>
          <a:p>
            <a:pPr algn="l">
              <a:spcBef>
                <a:spcPct val="50000"/>
              </a:spcBef>
            </a:pPr>
            <a:r>
              <a:rPr lang="en-US" altLang="ko-KR" sz="2000">
                <a:ea typeface="굴림" charset="-127"/>
              </a:rPr>
              <a:t>It then follows that:</a:t>
            </a:r>
          </a:p>
        </p:txBody>
      </p:sp>
      <p:graphicFrame>
        <p:nvGraphicFramePr>
          <p:cNvPr id="25604" name="Object 11"/>
          <p:cNvGraphicFramePr>
            <a:graphicFrameLocks noChangeAspect="1"/>
          </p:cNvGraphicFramePr>
          <p:nvPr/>
        </p:nvGraphicFramePr>
        <p:xfrm>
          <a:off x="1143000" y="4724400"/>
          <a:ext cx="5953125" cy="685800"/>
        </p:xfrm>
        <a:graphic>
          <a:graphicData uri="http://schemas.openxmlformats.org/presentationml/2006/ole">
            <p:oleObj spid="_x0000_s25604" name="Equation" r:id="rId5" imgW="5956300" imgH="685800" progId="Equation.3">
              <p:embed/>
            </p:oleObj>
          </a:graphicData>
        </a:graphic>
      </p:graphicFrame>
      <p:graphicFrame>
        <p:nvGraphicFramePr>
          <p:cNvPr id="25605" name="Object 10"/>
          <p:cNvGraphicFramePr>
            <a:graphicFrameLocks noChangeAspect="1"/>
          </p:cNvGraphicFramePr>
          <p:nvPr/>
        </p:nvGraphicFramePr>
        <p:xfrm>
          <a:off x="1524000" y="5562600"/>
          <a:ext cx="1409700" cy="685800"/>
        </p:xfrm>
        <a:graphic>
          <a:graphicData uri="http://schemas.openxmlformats.org/presentationml/2006/ole">
            <p:oleObj spid="_x0000_s25605" name="Equation" r:id="rId6" imgW="1409700" imgH="685800" progId="Equation.3">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34" name="Rectangle 2"/>
          <p:cNvSpPr>
            <a:spLocks noGrp="1" noChangeArrowheads="1"/>
          </p:cNvSpPr>
          <p:nvPr>
            <p:ph type="title"/>
          </p:nvPr>
        </p:nvSpPr>
        <p:spPr/>
        <p:txBody>
          <a:bodyPr>
            <a:normAutofit fontScale="90000"/>
          </a:bodyPr>
          <a:lstStyle/>
          <a:p>
            <a:r>
              <a:rPr lang="en-US" altLang="ko-KR" sz="3600" smtClean="0">
                <a:ea typeface="굴림" charset="-127"/>
              </a:rPr>
              <a:t>Error in Multiple Segment </a:t>
            </a:r>
            <a:br>
              <a:rPr lang="en-US" altLang="ko-KR" sz="3600" smtClean="0">
                <a:ea typeface="굴림" charset="-127"/>
              </a:rPr>
            </a:br>
            <a:r>
              <a:rPr lang="en-US" altLang="ko-KR" sz="3600" smtClean="0">
                <a:ea typeface="굴림" charset="-127"/>
              </a:rPr>
              <a:t>Trapezoidal Rule</a:t>
            </a:r>
          </a:p>
        </p:txBody>
      </p:sp>
      <p:sp>
        <p:nvSpPr>
          <p:cNvPr id="26635" name="Rectangle 4"/>
          <p:cNvSpPr>
            <a:spLocks noChangeArrowheads="1"/>
          </p:cNvSpPr>
          <p:nvPr/>
        </p:nvSpPr>
        <p:spPr bwMode="auto">
          <a:xfrm>
            <a:off x="304800" y="1981200"/>
            <a:ext cx="6619875" cy="669925"/>
          </a:xfrm>
          <a:prstGeom prst="rect">
            <a:avLst/>
          </a:prstGeom>
          <a:noFill/>
          <a:ln w="9525">
            <a:noFill/>
            <a:miter lim="800000"/>
            <a:headEnd/>
            <a:tailEnd/>
          </a:ln>
        </p:spPr>
        <p:txBody>
          <a:bodyPr wrap="none" anchor="ctr">
            <a:spAutoFit/>
          </a:bodyPr>
          <a:lstStyle/>
          <a:p>
            <a:pPr algn="l" eaLnBrk="0" hangingPunct="0"/>
            <a:r>
              <a:rPr lang="en-US" altLang="ko-KR" sz="1900" dirty="0">
                <a:ea typeface="굴림" charset="-127"/>
              </a:rPr>
              <a:t>Hence the total error in multiple segment Trapezoidal rule is</a:t>
            </a:r>
          </a:p>
          <a:p>
            <a:pPr algn="l" eaLnBrk="0" hangingPunct="0"/>
            <a:endParaRPr lang="en-US" altLang="ko-KR" sz="1900" dirty="0">
              <a:latin typeface="Times New Roman" pitchFamily="18" charset="0"/>
              <a:ea typeface="굴림" charset="-127"/>
            </a:endParaRPr>
          </a:p>
        </p:txBody>
      </p:sp>
      <p:graphicFrame>
        <p:nvGraphicFramePr>
          <p:cNvPr id="26626" name="Object 6"/>
          <p:cNvGraphicFramePr>
            <a:graphicFrameLocks noChangeAspect="1"/>
          </p:cNvGraphicFramePr>
          <p:nvPr/>
        </p:nvGraphicFramePr>
        <p:xfrm>
          <a:off x="1066800" y="2743200"/>
          <a:ext cx="1114425" cy="714375"/>
        </p:xfrm>
        <a:graphic>
          <a:graphicData uri="http://schemas.openxmlformats.org/presentationml/2006/ole">
            <p:oleObj spid="_x0000_s26626" name="Equation" r:id="rId3" imgW="1117600" imgH="711200" progId="Equation.3">
              <p:embed/>
            </p:oleObj>
          </a:graphicData>
        </a:graphic>
      </p:graphicFrame>
      <p:graphicFrame>
        <p:nvGraphicFramePr>
          <p:cNvPr id="26627" name="Object 5"/>
          <p:cNvGraphicFramePr>
            <a:graphicFrameLocks noChangeAspect="1"/>
          </p:cNvGraphicFramePr>
          <p:nvPr/>
        </p:nvGraphicFramePr>
        <p:xfrm>
          <a:off x="2438400" y="2743200"/>
          <a:ext cx="1628775" cy="752475"/>
        </p:xfrm>
        <a:graphic>
          <a:graphicData uri="http://schemas.openxmlformats.org/presentationml/2006/ole">
            <p:oleObj spid="_x0000_s26627" name="Equation" r:id="rId4" imgW="1625600" imgH="749300" progId="Equation.3">
              <p:embed/>
            </p:oleObj>
          </a:graphicData>
        </a:graphic>
      </p:graphicFrame>
      <p:graphicFrame>
        <p:nvGraphicFramePr>
          <p:cNvPr id="26628" name="Object 9"/>
          <p:cNvGraphicFramePr>
            <a:graphicFrameLocks noChangeAspect="1"/>
          </p:cNvGraphicFramePr>
          <p:nvPr/>
        </p:nvGraphicFramePr>
        <p:xfrm>
          <a:off x="4267200" y="2514600"/>
          <a:ext cx="2276475" cy="1076325"/>
        </p:xfrm>
        <a:graphic>
          <a:graphicData uri="http://schemas.openxmlformats.org/presentationml/2006/ole">
            <p:oleObj spid="_x0000_s26628" name="Equation" r:id="rId5" imgW="2273300" imgH="1079500" progId="Equation.3">
              <p:embed/>
            </p:oleObj>
          </a:graphicData>
        </a:graphic>
      </p:graphicFrame>
      <p:grpSp>
        <p:nvGrpSpPr>
          <p:cNvPr id="26636" name="Group 19"/>
          <p:cNvGrpSpPr>
            <a:grpSpLocks/>
          </p:cNvGrpSpPr>
          <p:nvPr/>
        </p:nvGrpSpPr>
        <p:grpSpPr bwMode="auto">
          <a:xfrm>
            <a:off x="304800" y="3810000"/>
            <a:ext cx="8601075" cy="1028700"/>
            <a:chOff x="192" y="3072"/>
            <a:chExt cx="5418" cy="648"/>
          </a:xfrm>
        </p:grpSpPr>
        <p:sp>
          <p:nvSpPr>
            <p:cNvPr id="26638" name="Rectangle 11"/>
            <p:cNvSpPr>
              <a:spLocks noChangeArrowheads="1"/>
            </p:cNvSpPr>
            <p:nvPr/>
          </p:nvSpPr>
          <p:spPr bwMode="auto">
            <a:xfrm>
              <a:off x="192" y="3216"/>
              <a:ext cx="792" cy="288"/>
            </a:xfrm>
            <a:prstGeom prst="rect">
              <a:avLst/>
            </a:prstGeom>
            <a:noFill/>
            <a:ln w="9525">
              <a:noFill/>
              <a:miter lim="800000"/>
              <a:headEnd/>
              <a:tailEnd/>
            </a:ln>
          </p:spPr>
          <p:txBody>
            <a:bodyPr wrap="none" anchor="ctr">
              <a:spAutoFit/>
            </a:bodyPr>
            <a:lstStyle/>
            <a:p>
              <a:pPr algn="l" eaLnBrk="0" hangingPunct="0"/>
              <a:r>
                <a:rPr lang="en-US" altLang="ko-KR" sz="1900" dirty="0">
                  <a:ea typeface="굴림" charset="-127"/>
                </a:rPr>
                <a:t>The term</a:t>
              </a:r>
              <a:r>
                <a:rPr lang="en-US" altLang="ko-KR" dirty="0">
                  <a:ea typeface="굴림" charset="-127"/>
                </a:rPr>
                <a:t> </a:t>
              </a:r>
            </a:p>
          </p:txBody>
        </p:sp>
        <p:graphicFrame>
          <p:nvGraphicFramePr>
            <p:cNvPr id="26630" name="Object 12"/>
            <p:cNvGraphicFramePr>
              <a:graphicFrameLocks noChangeAspect="1"/>
            </p:cNvGraphicFramePr>
            <p:nvPr/>
          </p:nvGraphicFramePr>
          <p:xfrm>
            <a:off x="1008" y="3072"/>
            <a:ext cx="816" cy="648"/>
          </p:xfrm>
          <a:graphic>
            <a:graphicData uri="http://schemas.openxmlformats.org/presentationml/2006/ole">
              <p:oleObj spid="_x0000_s26630" name="Equation" r:id="rId6" imgW="1130300" imgH="1028700" progId="Equation.3">
                <p:embed/>
              </p:oleObj>
            </a:graphicData>
          </a:graphic>
        </p:graphicFrame>
        <p:sp>
          <p:nvSpPr>
            <p:cNvPr id="26639" name="Rectangle 15"/>
            <p:cNvSpPr>
              <a:spLocks noChangeArrowheads="1"/>
            </p:cNvSpPr>
            <p:nvPr/>
          </p:nvSpPr>
          <p:spPr bwMode="auto">
            <a:xfrm>
              <a:off x="1776" y="3240"/>
              <a:ext cx="2793" cy="240"/>
            </a:xfrm>
            <a:prstGeom prst="rect">
              <a:avLst/>
            </a:prstGeom>
            <a:noFill/>
            <a:ln w="9525">
              <a:noFill/>
              <a:miter lim="800000"/>
              <a:headEnd/>
              <a:tailEnd/>
            </a:ln>
          </p:spPr>
          <p:txBody>
            <a:bodyPr wrap="none" anchor="ctr">
              <a:spAutoFit/>
            </a:bodyPr>
            <a:lstStyle/>
            <a:p>
              <a:pPr algn="l" eaLnBrk="0" hangingPunct="0"/>
              <a:r>
                <a:rPr lang="en-US" altLang="ko-KR" sz="1900" dirty="0">
                  <a:ea typeface="굴림" charset="-127"/>
                </a:rPr>
                <a:t>is an approximate average value of the </a:t>
              </a:r>
            </a:p>
          </p:txBody>
        </p:sp>
        <p:graphicFrame>
          <p:nvGraphicFramePr>
            <p:cNvPr id="26631" name="Object 16"/>
            <p:cNvGraphicFramePr>
              <a:graphicFrameLocks noChangeAspect="1"/>
            </p:cNvGraphicFramePr>
            <p:nvPr/>
          </p:nvGraphicFramePr>
          <p:xfrm>
            <a:off x="4512" y="3264"/>
            <a:ext cx="1098" cy="192"/>
          </p:xfrm>
          <a:graphic>
            <a:graphicData uri="http://schemas.openxmlformats.org/presentationml/2006/ole">
              <p:oleObj spid="_x0000_s26631" name="Equation" r:id="rId7" imgW="1739900" imgH="304800" progId="Equation.3">
                <p:embed/>
              </p:oleObj>
            </a:graphicData>
          </a:graphic>
        </p:graphicFrame>
      </p:grpSp>
      <p:sp>
        <p:nvSpPr>
          <p:cNvPr id="26637" name="Rectangle 20"/>
          <p:cNvSpPr>
            <a:spLocks noChangeArrowheads="1"/>
          </p:cNvSpPr>
          <p:nvPr/>
        </p:nvSpPr>
        <p:spPr bwMode="auto">
          <a:xfrm>
            <a:off x="0" y="5105400"/>
            <a:ext cx="1390650" cy="685800"/>
          </a:xfrm>
          <a:prstGeom prst="rect">
            <a:avLst/>
          </a:prstGeom>
          <a:noFill/>
          <a:ln w="9525">
            <a:noFill/>
            <a:miter lim="800000"/>
            <a:headEnd/>
            <a:tailEnd/>
          </a:ln>
        </p:spPr>
        <p:txBody>
          <a:bodyPr anchor="ctr">
            <a:spAutoFit/>
          </a:bodyPr>
          <a:lstStyle/>
          <a:p>
            <a:pPr indent="457200" algn="l" eaLnBrk="0" hangingPunct="0"/>
            <a:r>
              <a:rPr lang="en-US" altLang="ko-KR" sz="1900">
                <a:ea typeface="굴림" charset="-127"/>
                <a:cs typeface="Times New Roman" pitchFamily="18" charset="0"/>
              </a:rPr>
              <a:t>Hence:</a:t>
            </a:r>
            <a:endParaRPr lang="en-US" altLang="ko-KR" sz="1900">
              <a:ea typeface="굴림" charset="-127"/>
            </a:endParaRPr>
          </a:p>
          <a:p>
            <a:pPr indent="457200" algn="l" eaLnBrk="0" hangingPunct="0"/>
            <a:endParaRPr lang="en-US" altLang="ko-KR" sz="2000">
              <a:ea typeface="굴림" charset="-127"/>
            </a:endParaRPr>
          </a:p>
        </p:txBody>
      </p:sp>
      <p:graphicFrame>
        <p:nvGraphicFramePr>
          <p:cNvPr id="26629" name="Object 21"/>
          <p:cNvGraphicFramePr>
            <a:graphicFrameLocks noChangeAspect="1"/>
          </p:cNvGraphicFramePr>
          <p:nvPr/>
        </p:nvGraphicFramePr>
        <p:xfrm>
          <a:off x="1905000" y="4953000"/>
          <a:ext cx="2600325" cy="1076325"/>
        </p:xfrm>
        <a:graphic>
          <a:graphicData uri="http://schemas.openxmlformats.org/presentationml/2006/ole">
            <p:oleObj spid="_x0000_s26629" name="Equation" r:id="rId8" imgW="2603500" imgH="107950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6" name="Rectangle 2"/>
          <p:cNvSpPr>
            <a:spLocks noGrp="1" noChangeArrowheads="1"/>
          </p:cNvSpPr>
          <p:nvPr>
            <p:ph type="title"/>
          </p:nvPr>
        </p:nvSpPr>
        <p:spPr/>
        <p:txBody>
          <a:bodyPr>
            <a:normAutofit fontScale="90000"/>
          </a:bodyPr>
          <a:lstStyle/>
          <a:p>
            <a:r>
              <a:rPr lang="en-US" altLang="ko-KR" sz="3600" smtClean="0">
                <a:ea typeface="굴림" charset="-127"/>
              </a:rPr>
              <a:t>Error in Multiple Segment </a:t>
            </a:r>
            <a:br>
              <a:rPr lang="en-US" altLang="ko-KR" sz="3600" smtClean="0">
                <a:ea typeface="굴림" charset="-127"/>
              </a:rPr>
            </a:br>
            <a:r>
              <a:rPr lang="en-US" altLang="ko-KR" sz="3600" smtClean="0">
                <a:ea typeface="굴림" charset="-127"/>
              </a:rPr>
              <a:t>Trapezoidal Rule</a:t>
            </a:r>
          </a:p>
        </p:txBody>
      </p:sp>
      <p:sp>
        <p:nvSpPr>
          <p:cNvPr id="27657" name="Rectangle 6"/>
          <p:cNvSpPr>
            <a:spLocks noChangeArrowheads="1"/>
          </p:cNvSpPr>
          <p:nvPr/>
        </p:nvSpPr>
        <p:spPr bwMode="auto">
          <a:xfrm>
            <a:off x="304800" y="2057400"/>
            <a:ext cx="3810000" cy="381000"/>
          </a:xfrm>
          <a:prstGeom prst="rect">
            <a:avLst/>
          </a:prstGeom>
          <a:noFill/>
          <a:ln w="9525">
            <a:noFill/>
            <a:miter lim="800000"/>
            <a:headEnd/>
            <a:tailEnd/>
          </a:ln>
        </p:spPr>
        <p:txBody>
          <a:bodyPr anchor="ctr">
            <a:spAutoFit/>
          </a:bodyPr>
          <a:lstStyle/>
          <a:p>
            <a:pPr algn="l" eaLnBrk="0" hangingPunct="0"/>
            <a:r>
              <a:rPr lang="en-US" altLang="ko-KR" sz="1900" dirty="0">
                <a:ea typeface="굴림" charset="-127"/>
              </a:rPr>
              <a:t>Below is the table for the integral</a:t>
            </a:r>
          </a:p>
        </p:txBody>
      </p:sp>
      <p:graphicFrame>
        <p:nvGraphicFramePr>
          <p:cNvPr id="27650" name="Object 7"/>
          <p:cNvGraphicFramePr>
            <a:graphicFrameLocks noChangeAspect="1"/>
          </p:cNvGraphicFramePr>
          <p:nvPr/>
        </p:nvGraphicFramePr>
        <p:xfrm>
          <a:off x="4343400" y="1905000"/>
          <a:ext cx="3895725" cy="790575"/>
        </p:xfrm>
        <a:graphic>
          <a:graphicData uri="http://schemas.openxmlformats.org/presentationml/2006/ole">
            <p:oleObj spid="_x0000_s27650" name="Equation" r:id="rId3" imgW="3898900" imgH="787400" progId="Equation.3">
              <p:embed/>
            </p:oleObj>
          </a:graphicData>
        </a:graphic>
      </p:graphicFrame>
      <p:sp>
        <p:nvSpPr>
          <p:cNvPr id="27658" name="Rectangle 10"/>
          <p:cNvSpPr>
            <a:spLocks noChangeArrowheads="1"/>
          </p:cNvSpPr>
          <p:nvPr/>
        </p:nvSpPr>
        <p:spPr bwMode="auto">
          <a:xfrm>
            <a:off x="228600" y="2963863"/>
            <a:ext cx="8686800" cy="669925"/>
          </a:xfrm>
          <a:prstGeom prst="rect">
            <a:avLst/>
          </a:prstGeom>
          <a:noFill/>
          <a:ln w="9525">
            <a:noFill/>
            <a:miter lim="800000"/>
            <a:headEnd/>
            <a:tailEnd/>
          </a:ln>
        </p:spPr>
        <p:txBody>
          <a:bodyPr anchor="ctr">
            <a:spAutoFit/>
          </a:bodyPr>
          <a:lstStyle/>
          <a:p>
            <a:pPr algn="l" eaLnBrk="0" hangingPunct="0"/>
            <a:r>
              <a:rPr lang="en-US" altLang="ko-KR" sz="1900">
                <a:ea typeface="굴림" charset="-127"/>
              </a:rPr>
              <a:t>as a function of the number of segments.  You can visualize that as the number of segments are doubled, the true error gets approximately quartered. </a:t>
            </a:r>
          </a:p>
        </p:txBody>
      </p:sp>
      <p:graphicFrame>
        <p:nvGraphicFramePr>
          <p:cNvPr id="27651" name="Object 13"/>
          <p:cNvGraphicFramePr>
            <a:graphicFrameLocks noChangeAspect="1"/>
          </p:cNvGraphicFramePr>
          <p:nvPr/>
        </p:nvGraphicFramePr>
        <p:xfrm>
          <a:off x="3962400" y="3962400"/>
          <a:ext cx="271463" cy="330200"/>
        </p:xfrm>
        <a:graphic>
          <a:graphicData uri="http://schemas.openxmlformats.org/presentationml/2006/ole">
            <p:oleObj spid="_x0000_s27651" name="Equation" r:id="rId4" imgW="266400" imgH="330120" progId="Equation.3">
              <p:embed/>
            </p:oleObj>
          </a:graphicData>
        </a:graphic>
      </p:graphicFrame>
      <p:graphicFrame>
        <p:nvGraphicFramePr>
          <p:cNvPr id="27652" name="Object 12"/>
          <p:cNvGraphicFramePr>
            <a:graphicFrameLocks noChangeAspect="1"/>
          </p:cNvGraphicFramePr>
          <p:nvPr/>
        </p:nvGraphicFramePr>
        <p:xfrm>
          <a:off x="5181600" y="3962400"/>
          <a:ext cx="528638" cy="360363"/>
        </p:xfrm>
        <a:graphic>
          <a:graphicData uri="http://schemas.openxmlformats.org/presentationml/2006/ole">
            <p:oleObj spid="_x0000_s27652" name="Equation" r:id="rId5" imgW="533160" imgH="355320" progId="Equation.3">
              <p:embed/>
            </p:oleObj>
          </a:graphicData>
        </a:graphic>
      </p:graphicFrame>
      <p:graphicFrame>
        <p:nvGraphicFramePr>
          <p:cNvPr id="27653" name="Object 11"/>
          <p:cNvGraphicFramePr>
            <a:graphicFrameLocks noChangeAspect="1"/>
          </p:cNvGraphicFramePr>
          <p:nvPr/>
        </p:nvGraphicFramePr>
        <p:xfrm>
          <a:off x="6400800" y="3962400"/>
          <a:ext cx="571500" cy="360363"/>
        </p:xfrm>
        <a:graphic>
          <a:graphicData uri="http://schemas.openxmlformats.org/presentationml/2006/ole">
            <p:oleObj spid="_x0000_s27653" name="Equation" r:id="rId6" imgW="571320" imgH="355320" progId="Equation.3">
              <p:embed/>
            </p:oleObj>
          </a:graphicData>
        </a:graphic>
      </p:graphicFrame>
      <p:graphicFrame>
        <p:nvGraphicFramePr>
          <p:cNvPr id="336056" name="Group 184"/>
          <p:cNvGraphicFramePr>
            <a:graphicFrameLocks noGrp="1"/>
          </p:cNvGraphicFramePr>
          <p:nvPr/>
        </p:nvGraphicFramePr>
        <p:xfrm>
          <a:off x="1600200" y="3886200"/>
          <a:ext cx="5638800" cy="2425701"/>
        </p:xfrm>
        <a:graphic>
          <a:graphicData uri="http://schemas.openxmlformats.org/drawingml/2006/table">
            <a:tbl>
              <a:tblPr/>
              <a:tblGrid>
                <a:gridCol w="784225"/>
                <a:gridCol w="1212850"/>
                <a:gridCol w="1077913"/>
                <a:gridCol w="1485900"/>
                <a:gridCol w="1077912"/>
              </a:tblGrid>
              <a:tr h="533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Tahoma" pitchFamily="34" charset="0"/>
                          <a:ea typeface="굴림" charset="-127"/>
                          <a:cs typeface="Times New Roman" pitchFamily="18" charset="0"/>
                        </a:rPr>
                        <a:t>n</a:t>
                      </a:r>
                      <a:endParaRPr kumimoji="0" lang="en-US" altLang="ko-KR" sz="1900" b="0" i="0" u="none" strike="noStrike" cap="none" normalizeH="0" baseline="0" dirty="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1" i="0" u="none" strike="noStrike" cap="none" normalizeH="0" baseline="0" smtClean="0">
                          <a:ln>
                            <a:noFill/>
                          </a:ln>
                          <a:solidFill>
                            <a:schemeClr val="tx1"/>
                          </a:solidFill>
                          <a:effectLst/>
                          <a:latin typeface="Tahoma" pitchFamily="34" charset="0"/>
                          <a:ea typeface="굴림" charset="-127"/>
                          <a:cs typeface="Times New Roman" pitchFamily="18" charset="0"/>
                        </a:rPr>
                        <a:t>Value</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9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937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2</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11266</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-205</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1.854</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5.343</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66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4</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11113</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-51.5</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0.4655</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0.3594</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65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8</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11074</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-12.9</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0.1165</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0.03560</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667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dirty="0" smtClean="0">
                          <a:ln>
                            <a:noFill/>
                          </a:ln>
                          <a:solidFill>
                            <a:schemeClr val="tx1"/>
                          </a:solidFill>
                          <a:effectLst/>
                          <a:latin typeface="Tahoma" pitchFamily="34" charset="0"/>
                          <a:ea typeface="굴림" charset="-127"/>
                          <a:cs typeface="Times New Roman" pitchFamily="18" charset="0"/>
                        </a:rPr>
                        <a:t>16</a:t>
                      </a:r>
                      <a:endParaRPr kumimoji="0" lang="en-US" altLang="ko-KR" sz="1900" b="0" i="0" u="none" strike="noStrike" cap="none" normalizeH="0" baseline="0" dirty="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dirty="0" smtClean="0">
                          <a:ln>
                            <a:noFill/>
                          </a:ln>
                          <a:solidFill>
                            <a:schemeClr val="tx1"/>
                          </a:solidFill>
                          <a:effectLst/>
                          <a:latin typeface="Tahoma" pitchFamily="34" charset="0"/>
                          <a:ea typeface="굴림" charset="-127"/>
                          <a:cs typeface="Times New Roman" pitchFamily="18" charset="0"/>
                        </a:rPr>
                        <a:t>11065</a:t>
                      </a:r>
                      <a:endParaRPr kumimoji="0" lang="en-US" altLang="ko-KR" sz="1900" b="0" i="0" u="none" strike="noStrike" cap="none" normalizeH="0" baseline="0" dirty="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-3.22</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0.02913</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0.00401</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ChangeArrowheads="1"/>
          </p:cNvSpPr>
          <p:nvPr/>
        </p:nvSpPr>
        <p:spPr bwMode="auto">
          <a:xfrm>
            <a:off x="533400" y="2590800"/>
            <a:ext cx="7772400" cy="1295400"/>
          </a:xfrm>
          <a:prstGeom prst="rect">
            <a:avLst/>
          </a:prstGeom>
          <a:noFill/>
          <a:ln w="9525">
            <a:noFill/>
            <a:miter lim="800000"/>
            <a:headEnd/>
            <a:tailEnd/>
          </a:ln>
          <a:effectLst/>
        </p:spPr>
        <p:txBody>
          <a:bodyPr/>
          <a:lstStyle/>
          <a:p>
            <a:pPr eaLnBrk="0" hangingPunct="0">
              <a:spcBef>
                <a:spcPct val="50000"/>
              </a:spcBef>
            </a:pPr>
            <a:r>
              <a:rPr lang="en-US" altLang="ko-KR" sz="4400" dirty="0">
                <a:ea typeface="굴림" charset="-127"/>
              </a:rPr>
              <a:t>Simpson’s 1/3</a:t>
            </a:r>
            <a:r>
              <a:rPr lang="en-US" altLang="ko-KR" sz="4400" baseline="30000" dirty="0">
                <a:ea typeface="굴림" charset="-127"/>
              </a:rPr>
              <a:t>rd</a:t>
            </a:r>
            <a:r>
              <a:rPr lang="en-US" altLang="ko-KR" sz="4400" dirty="0">
                <a:ea typeface="굴림" charset="-127"/>
              </a:rPr>
              <a:t> Rule</a:t>
            </a:r>
          </a:p>
          <a:p>
            <a:pPr eaLnBrk="0" hangingPunct="0">
              <a:spcBef>
                <a:spcPct val="20000"/>
              </a:spcBef>
              <a:buClr>
                <a:schemeClr val="folHlink"/>
              </a:buClr>
              <a:buSzPct val="60000"/>
              <a:buFont typeface="Wingdings" pitchFamily="2" charset="2"/>
              <a:buNone/>
            </a:pPr>
            <a:endParaRPr lang="en-US" altLang="ko-KR" sz="2800" dirty="0">
              <a:solidFill>
                <a:schemeClr val="tx2"/>
              </a:solidFill>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609600" y="457200"/>
            <a:ext cx="7793037" cy="1143000"/>
          </a:xfrm>
        </p:spPr>
        <p:txBody>
          <a:bodyPr/>
          <a:lstStyle/>
          <a:p>
            <a:r>
              <a:rPr lang="en-US" altLang="ko-KR" dirty="0" smtClean="0">
                <a:ea typeface="굴림" charset="-127"/>
              </a:rPr>
              <a:t>Basis of Trapezoidal Rule</a:t>
            </a:r>
          </a:p>
        </p:txBody>
      </p:sp>
      <p:graphicFrame>
        <p:nvGraphicFramePr>
          <p:cNvPr id="2050" name="Object 7"/>
          <p:cNvGraphicFramePr>
            <a:graphicFrameLocks noChangeAspect="1"/>
          </p:cNvGraphicFramePr>
          <p:nvPr>
            <p:ph sz="quarter" idx="1"/>
          </p:nvPr>
        </p:nvGraphicFramePr>
        <p:xfrm>
          <a:off x="1470025" y="3657600"/>
          <a:ext cx="1389063" cy="838200"/>
        </p:xfrm>
        <a:graphic>
          <a:graphicData uri="http://schemas.openxmlformats.org/presentationml/2006/ole">
            <p:oleObj spid="_x0000_s2050" name="수식" r:id="rId4" imgW="799920" imgH="482400" progId="Equation.3">
              <p:embed/>
            </p:oleObj>
          </a:graphicData>
        </a:graphic>
      </p:graphicFrame>
      <p:graphicFrame>
        <p:nvGraphicFramePr>
          <p:cNvPr id="2051" name="Object 10"/>
          <p:cNvGraphicFramePr>
            <a:graphicFrameLocks noChangeAspect="1"/>
          </p:cNvGraphicFramePr>
          <p:nvPr>
            <p:ph sz="quarter" idx="2"/>
          </p:nvPr>
        </p:nvGraphicFramePr>
        <p:xfrm>
          <a:off x="5578475" y="3810000"/>
          <a:ext cx="1376363" cy="381000"/>
        </p:xfrm>
        <a:graphic>
          <a:graphicData uri="http://schemas.openxmlformats.org/presentationml/2006/ole">
            <p:oleObj spid="_x0000_s2051" name="수식" r:id="rId5" imgW="825480" imgH="228600" progId="Equation.3">
              <p:embed/>
            </p:oleObj>
          </a:graphicData>
        </a:graphic>
      </p:graphicFrame>
      <p:sp>
        <p:nvSpPr>
          <p:cNvPr id="2056" name="Rectangle 3"/>
          <p:cNvSpPr>
            <a:spLocks noGrp="1" noChangeArrowheads="1"/>
          </p:cNvSpPr>
          <p:nvPr>
            <p:ph type="body" sz="half" idx="3"/>
          </p:nvPr>
        </p:nvSpPr>
        <p:spPr>
          <a:xfrm>
            <a:off x="838200" y="2057400"/>
            <a:ext cx="7772400" cy="1143000"/>
          </a:xfrm>
        </p:spPr>
        <p:txBody>
          <a:bodyPr>
            <a:normAutofit lnSpcReduction="10000"/>
          </a:bodyPr>
          <a:lstStyle/>
          <a:p>
            <a:pPr marL="457200" indent="-457200">
              <a:buFont typeface="Wingdings" pitchFamily="2" charset="2"/>
              <a:buNone/>
            </a:pPr>
            <a:r>
              <a:rPr lang="en-US" altLang="ko-KR" sz="2800" dirty="0" smtClean="0">
                <a:ea typeface="굴림" charset="-127"/>
                <a:cs typeface="Times New Roman" pitchFamily="18" charset="0"/>
              </a:rPr>
              <a:t>    </a:t>
            </a:r>
            <a:r>
              <a:rPr lang="en-US" altLang="ko-KR" sz="2400" dirty="0" smtClean="0">
                <a:ea typeface="굴림" charset="-127"/>
                <a:cs typeface="Times New Roman" pitchFamily="18" charset="0"/>
              </a:rPr>
              <a:t>Trapezoidal Rule is based on the Newton-Cotes Formula that states if o</a:t>
            </a:r>
            <a:r>
              <a:rPr lang="en-US" altLang="ko-KR" sz="2400" dirty="0" smtClean="0">
                <a:ea typeface="굴림" charset="-127"/>
              </a:rPr>
              <a:t>ne can approximate the integrand as an n</a:t>
            </a:r>
            <a:r>
              <a:rPr lang="en-US" altLang="ko-KR" sz="2400" baseline="30000" dirty="0" smtClean="0">
                <a:ea typeface="굴림" charset="-127"/>
              </a:rPr>
              <a:t>th</a:t>
            </a:r>
            <a:r>
              <a:rPr lang="en-US" altLang="ko-KR" sz="2400" dirty="0" smtClean="0">
                <a:ea typeface="굴림" charset="-127"/>
              </a:rPr>
              <a:t> order polynomial…</a:t>
            </a:r>
          </a:p>
        </p:txBody>
      </p:sp>
      <p:sp>
        <p:nvSpPr>
          <p:cNvPr id="2057" name="Text Box 9"/>
          <p:cNvSpPr txBox="1">
            <a:spLocks noChangeArrowheads="1"/>
          </p:cNvSpPr>
          <p:nvPr/>
        </p:nvSpPr>
        <p:spPr bwMode="auto">
          <a:xfrm>
            <a:off x="3505200" y="3810000"/>
            <a:ext cx="1143000" cy="457200"/>
          </a:xfrm>
          <a:prstGeom prst="rect">
            <a:avLst/>
          </a:prstGeom>
          <a:noFill/>
          <a:ln w="9525">
            <a:noFill/>
            <a:miter lim="800000"/>
            <a:headEnd/>
            <a:tailEnd/>
          </a:ln>
        </p:spPr>
        <p:txBody>
          <a:bodyPr>
            <a:spAutoFit/>
          </a:bodyPr>
          <a:lstStyle/>
          <a:p>
            <a:pPr algn="l">
              <a:spcBef>
                <a:spcPct val="50000"/>
              </a:spcBef>
            </a:pPr>
            <a:r>
              <a:rPr lang="en-US" altLang="ko-KR">
                <a:ea typeface="굴림" charset="-127"/>
              </a:rPr>
              <a:t>where</a:t>
            </a:r>
          </a:p>
        </p:txBody>
      </p:sp>
      <p:graphicFrame>
        <p:nvGraphicFramePr>
          <p:cNvPr id="2052" name="Object 12"/>
          <p:cNvGraphicFramePr>
            <a:graphicFrameLocks noChangeAspect="1"/>
          </p:cNvGraphicFramePr>
          <p:nvPr/>
        </p:nvGraphicFramePr>
        <p:xfrm>
          <a:off x="3594100" y="5124450"/>
          <a:ext cx="2209800" cy="241300"/>
        </p:xfrm>
        <a:graphic>
          <a:graphicData uri="http://schemas.openxmlformats.org/presentationml/2006/ole">
            <p:oleObj spid="_x0000_s2052" name="수식" r:id="rId6" imgW="2209680" imgH="241200" progId="Equation.3">
              <p:embed/>
            </p:oleObj>
          </a:graphicData>
        </a:graphic>
      </p:graphicFrame>
      <p:sp>
        <p:nvSpPr>
          <p:cNvPr id="2058" name="Text Box 13"/>
          <p:cNvSpPr txBox="1">
            <a:spLocks noChangeArrowheads="1"/>
          </p:cNvSpPr>
          <p:nvPr/>
        </p:nvSpPr>
        <p:spPr bwMode="auto">
          <a:xfrm>
            <a:off x="1066800" y="5029200"/>
            <a:ext cx="11430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and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533400" y="609600"/>
            <a:ext cx="7793037"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250883" name="Rectangle 3"/>
          <p:cNvSpPr>
            <a:spLocks noGrp="1" noChangeArrowheads="1"/>
          </p:cNvSpPr>
          <p:nvPr>
            <p:ph type="body" sz="half" idx="3"/>
          </p:nvPr>
        </p:nvSpPr>
        <p:spPr>
          <a:xfrm>
            <a:off x="838200" y="1981200"/>
            <a:ext cx="7924800" cy="2209800"/>
          </a:xfrm>
        </p:spPr>
        <p:txBody>
          <a:bodyPr/>
          <a:lstStyle/>
          <a:p>
            <a:pPr marL="457200" indent="-457200">
              <a:buFont typeface="Wingdings" pitchFamily="2" charset="2"/>
              <a:buNone/>
            </a:pPr>
            <a:r>
              <a:rPr lang="en-US" altLang="ko-KR" sz="1900" dirty="0">
                <a:ea typeface="굴림" charset="-127"/>
              </a:rPr>
              <a:t>Trapezoidal rule was based on approximating the integrand by a first</a:t>
            </a:r>
          </a:p>
          <a:p>
            <a:pPr marL="457200" indent="-457200">
              <a:buFont typeface="Wingdings" pitchFamily="2" charset="2"/>
              <a:buNone/>
            </a:pPr>
            <a:r>
              <a:rPr lang="en-US" altLang="ko-KR" sz="1900" dirty="0">
                <a:ea typeface="굴림" charset="-127"/>
              </a:rPr>
              <a:t>order polynomial, and then integrating the polynomial in the </a:t>
            </a:r>
            <a:r>
              <a:rPr lang="en-US" altLang="ko-KR" sz="1900" dirty="0" smtClean="0">
                <a:ea typeface="굴림" charset="-127"/>
              </a:rPr>
              <a:t>interval </a:t>
            </a:r>
          </a:p>
          <a:p>
            <a:pPr marL="457200" indent="-457200">
              <a:buFont typeface="Wingdings" pitchFamily="2" charset="2"/>
              <a:buNone/>
            </a:pPr>
            <a:r>
              <a:rPr lang="en-US" altLang="ko-KR" sz="1900" dirty="0" smtClean="0">
                <a:ea typeface="굴림" charset="-127"/>
              </a:rPr>
              <a:t>of integration</a:t>
            </a:r>
            <a:r>
              <a:rPr lang="en-US" altLang="ko-KR" sz="1900" dirty="0">
                <a:ea typeface="굴림" charset="-127"/>
              </a:rPr>
              <a:t>.  Simpson’s 1/3rd rule is an extension of Trapezoidal </a:t>
            </a:r>
            <a:endParaRPr lang="en-US" altLang="ko-KR" sz="1900" dirty="0" smtClean="0">
              <a:ea typeface="굴림" charset="-127"/>
            </a:endParaRPr>
          </a:p>
          <a:p>
            <a:pPr marL="457200" indent="-457200">
              <a:buFont typeface="Wingdings" pitchFamily="2" charset="2"/>
              <a:buNone/>
            </a:pPr>
            <a:r>
              <a:rPr lang="en-US" altLang="ko-KR" sz="1900" dirty="0" smtClean="0">
                <a:ea typeface="굴림" charset="-127"/>
              </a:rPr>
              <a:t>Rule where </a:t>
            </a:r>
            <a:r>
              <a:rPr lang="en-US" altLang="ko-KR" sz="1900" dirty="0">
                <a:ea typeface="굴림" charset="-127"/>
              </a:rPr>
              <a:t>the integrand is approximated by a second order </a:t>
            </a:r>
            <a:endParaRPr lang="en-US" altLang="ko-KR" sz="1900" dirty="0" smtClean="0">
              <a:ea typeface="굴림" charset="-127"/>
            </a:endParaRPr>
          </a:p>
          <a:p>
            <a:pPr marL="457200" indent="-457200">
              <a:buFont typeface="Wingdings" pitchFamily="2" charset="2"/>
              <a:buNone/>
            </a:pPr>
            <a:r>
              <a:rPr lang="en-US" altLang="ko-KR" sz="1900" dirty="0" smtClean="0">
                <a:ea typeface="굴림" charset="-127"/>
              </a:rPr>
              <a:t>polynomial</a:t>
            </a:r>
            <a:r>
              <a:rPr lang="en-US" altLang="ko-KR" sz="1900" dirty="0">
                <a:ea typeface="굴림" charset="-127"/>
              </a:rPr>
              <a:t>.</a:t>
            </a:r>
          </a:p>
        </p:txBody>
      </p:sp>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1828800" y="33528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0897" name="Rectangle 17"/>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0900" name="Rectangle 20"/>
          <p:cNvSpPr>
            <a:spLocks noChangeArrowheads="1"/>
          </p:cNvSpPr>
          <p:nvPr/>
        </p:nvSpPr>
        <p:spPr bwMode="auto">
          <a:xfrm>
            <a:off x="2362200" y="3429000"/>
            <a:ext cx="8477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Hence</a:t>
            </a:r>
          </a:p>
        </p:txBody>
      </p:sp>
      <p:sp>
        <p:nvSpPr>
          <p:cNvPr id="250902" name="Rectangle 22"/>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01" name="Object 21"/>
          <p:cNvGraphicFramePr>
            <a:graphicFrameLocks noChangeAspect="1"/>
          </p:cNvGraphicFramePr>
          <p:nvPr/>
        </p:nvGraphicFramePr>
        <p:xfrm>
          <a:off x="2209800" y="3962400"/>
          <a:ext cx="3114675" cy="790575"/>
        </p:xfrm>
        <a:graphic>
          <a:graphicData uri="http://schemas.openxmlformats.org/presentationml/2006/ole">
            <p:oleObj spid="_x0000_s100354" name="Equation" r:id="rId4" imgW="3111500" imgH="787400" progId="Equation.3">
              <p:embed/>
            </p:oleObj>
          </a:graphicData>
        </a:graphic>
      </p:graphicFrame>
      <p:sp>
        <p:nvSpPr>
          <p:cNvPr id="250905" name="Rectangle 2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0907" name="Rectangle 27"/>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30"/>
          <p:cNvGrpSpPr>
            <a:grpSpLocks/>
          </p:cNvGrpSpPr>
          <p:nvPr/>
        </p:nvGrpSpPr>
        <p:grpSpPr bwMode="auto">
          <a:xfrm>
            <a:off x="914400" y="5029200"/>
            <a:ext cx="5562600" cy="381000"/>
            <a:chOff x="528" y="3216"/>
            <a:chExt cx="3504" cy="240"/>
          </a:xfrm>
        </p:grpSpPr>
        <p:sp>
          <p:nvSpPr>
            <p:cNvPr id="250903" name="Text Box 23"/>
            <p:cNvSpPr txBox="1">
              <a:spLocks noChangeArrowheads="1"/>
            </p:cNvSpPr>
            <p:nvPr/>
          </p:nvSpPr>
          <p:spPr bwMode="auto">
            <a:xfrm>
              <a:off x="528" y="3216"/>
              <a:ext cx="3504" cy="24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Where                 is a second order polynomial. </a:t>
              </a:r>
            </a:p>
          </p:txBody>
        </p:sp>
        <p:graphicFrame>
          <p:nvGraphicFramePr>
            <p:cNvPr id="250906" name="Object 26"/>
            <p:cNvGraphicFramePr>
              <a:graphicFrameLocks noChangeAspect="1"/>
            </p:cNvGraphicFramePr>
            <p:nvPr/>
          </p:nvGraphicFramePr>
          <p:xfrm>
            <a:off x="1152" y="3216"/>
            <a:ext cx="486" cy="234"/>
          </p:xfrm>
          <a:graphic>
            <a:graphicData uri="http://schemas.openxmlformats.org/presentationml/2006/ole">
              <p:oleObj spid="_x0000_s100356" name="Equation" r:id="rId5" imgW="774364" imgH="368140" progId="Equation.3">
                <p:embed/>
              </p:oleObj>
            </a:graphicData>
          </a:graphic>
        </p:graphicFrame>
      </p:grpSp>
      <p:sp>
        <p:nvSpPr>
          <p:cNvPr id="250909" name="Rectangle 29"/>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08" name="Object 28"/>
          <p:cNvGraphicFramePr>
            <a:graphicFrameLocks noChangeAspect="1"/>
          </p:cNvGraphicFramePr>
          <p:nvPr/>
        </p:nvGraphicFramePr>
        <p:xfrm>
          <a:off x="2133600" y="5638800"/>
          <a:ext cx="2822575" cy="428625"/>
        </p:xfrm>
        <a:graphic>
          <a:graphicData uri="http://schemas.openxmlformats.org/presentationml/2006/ole">
            <p:oleObj spid="_x0000_s100355" name="Equation" r:id="rId6" imgW="2819160" imgH="43164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838200" y="533400"/>
            <a:ext cx="7793037"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340997" name="Text Box 5"/>
          <p:cNvSpPr txBox="1">
            <a:spLocks noChangeArrowheads="1"/>
          </p:cNvSpPr>
          <p:nvPr/>
        </p:nvSpPr>
        <p:spPr bwMode="auto">
          <a:xfrm>
            <a:off x="1295400" y="27432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1020" name="Rectangle 2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2" name="Rectangle 3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4" name="Rectangle 32"/>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6" name="Rectangle 34"/>
          <p:cNvSpPr>
            <a:spLocks noChangeArrowheads="1"/>
          </p:cNvSpPr>
          <p:nvPr/>
        </p:nvSpPr>
        <p:spPr bwMode="auto">
          <a:xfrm>
            <a:off x="990600" y="1905000"/>
            <a:ext cx="10382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Choose </a:t>
            </a:r>
          </a:p>
        </p:txBody>
      </p:sp>
      <p:sp>
        <p:nvSpPr>
          <p:cNvPr id="341030" name="Rectangle 38"/>
          <p:cNvSpPr>
            <a:spLocks noChangeArrowheads="1"/>
          </p:cNvSpPr>
          <p:nvPr/>
        </p:nvSpPr>
        <p:spPr bwMode="auto">
          <a:xfrm>
            <a:off x="0" y="23923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29" name="Object 37"/>
          <p:cNvGraphicFramePr>
            <a:graphicFrameLocks noChangeAspect="1"/>
          </p:cNvGraphicFramePr>
          <p:nvPr/>
        </p:nvGraphicFramePr>
        <p:xfrm>
          <a:off x="1295400" y="2590800"/>
          <a:ext cx="1247775" cy="342900"/>
        </p:xfrm>
        <a:graphic>
          <a:graphicData uri="http://schemas.openxmlformats.org/presentationml/2006/ole">
            <p:oleObj spid="_x0000_s101378" name="Equation" r:id="rId4" imgW="1244600" imgH="342900" progId="Equation.3">
              <p:embed/>
            </p:oleObj>
          </a:graphicData>
        </a:graphic>
      </p:graphicFrame>
      <p:sp>
        <p:nvSpPr>
          <p:cNvPr id="341031" name="Rectangle 39"/>
          <p:cNvSpPr>
            <a:spLocks noChangeArrowheads="1"/>
          </p:cNvSpPr>
          <p:nvPr/>
        </p:nvSpPr>
        <p:spPr bwMode="auto">
          <a:xfrm>
            <a:off x="0" y="2735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28" name="Object 36"/>
          <p:cNvGraphicFramePr>
            <a:graphicFrameLocks noChangeAspect="1"/>
          </p:cNvGraphicFramePr>
          <p:nvPr/>
        </p:nvGraphicFramePr>
        <p:xfrm>
          <a:off x="2667000" y="2362200"/>
          <a:ext cx="2257425" cy="809625"/>
        </p:xfrm>
        <a:graphic>
          <a:graphicData uri="http://schemas.openxmlformats.org/presentationml/2006/ole">
            <p:oleObj spid="_x0000_s101379" name="Equation" r:id="rId5" imgW="2260600" imgH="812800" progId="Equation.3">
              <p:embed/>
            </p:oleObj>
          </a:graphicData>
        </a:graphic>
      </p:graphicFrame>
      <p:sp>
        <p:nvSpPr>
          <p:cNvPr id="341032" name="Rectangle 40"/>
          <p:cNvSpPr>
            <a:spLocks noChangeArrowheads="1"/>
          </p:cNvSpPr>
          <p:nvPr/>
        </p:nvSpPr>
        <p:spPr bwMode="auto">
          <a:xfrm>
            <a:off x="0" y="3544888"/>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41027" name="Object 35"/>
          <p:cNvGraphicFramePr>
            <a:graphicFrameLocks noChangeAspect="1"/>
          </p:cNvGraphicFramePr>
          <p:nvPr/>
        </p:nvGraphicFramePr>
        <p:xfrm>
          <a:off x="5867400" y="2590800"/>
          <a:ext cx="1152525" cy="342900"/>
        </p:xfrm>
        <a:graphic>
          <a:graphicData uri="http://schemas.openxmlformats.org/presentationml/2006/ole">
            <p:oleObj spid="_x0000_s101380" name="Equation" r:id="rId6" imgW="1155700" imgH="342900" progId="Equation.3">
              <p:embed/>
            </p:oleObj>
          </a:graphicData>
        </a:graphic>
      </p:graphicFrame>
      <p:sp>
        <p:nvSpPr>
          <p:cNvPr id="341033" name="Rectangle 41"/>
          <p:cNvSpPr>
            <a:spLocks noChangeArrowheads="1"/>
          </p:cNvSpPr>
          <p:nvPr/>
        </p:nvSpPr>
        <p:spPr bwMode="auto">
          <a:xfrm>
            <a:off x="0" y="41624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41034" name="Text Box 42"/>
          <p:cNvSpPr txBox="1">
            <a:spLocks noChangeArrowheads="1"/>
          </p:cNvSpPr>
          <p:nvPr/>
        </p:nvSpPr>
        <p:spPr bwMode="auto">
          <a:xfrm>
            <a:off x="5105400" y="2590800"/>
            <a:ext cx="6096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and</a:t>
            </a:r>
          </a:p>
        </p:txBody>
      </p:sp>
      <p:sp>
        <p:nvSpPr>
          <p:cNvPr id="341035" name="Rectangle 43"/>
          <p:cNvSpPr>
            <a:spLocks noChangeArrowheads="1"/>
          </p:cNvSpPr>
          <p:nvPr/>
        </p:nvSpPr>
        <p:spPr bwMode="auto">
          <a:xfrm>
            <a:off x="990600" y="3276600"/>
            <a:ext cx="6672263" cy="381000"/>
          </a:xfrm>
          <a:prstGeom prst="rect">
            <a:avLst/>
          </a:prstGeom>
          <a:noFill/>
          <a:ln w="9525">
            <a:noFill/>
            <a:miter lim="800000"/>
            <a:headEnd/>
            <a:tailEnd/>
          </a:ln>
          <a:effectLst/>
        </p:spPr>
        <p:txBody>
          <a:bodyPr anchor="ctr">
            <a:spAutoFit/>
          </a:bodyPr>
          <a:lstStyle/>
          <a:p>
            <a:pPr algn="l" eaLnBrk="0" hangingPunct="0"/>
            <a:r>
              <a:rPr lang="en-US" altLang="ko-KR" sz="1900" dirty="0">
                <a:ea typeface="굴림" charset="-127"/>
              </a:rPr>
              <a:t>as the three points of the function to evaluate a</a:t>
            </a:r>
            <a:r>
              <a:rPr lang="en-US" altLang="ko-KR" sz="1900" baseline="-25000" dirty="0">
                <a:ea typeface="굴림" charset="-127"/>
              </a:rPr>
              <a:t>0</a:t>
            </a:r>
            <a:r>
              <a:rPr lang="en-US" altLang="ko-KR" sz="1900" dirty="0">
                <a:ea typeface="굴림" charset="-127"/>
              </a:rPr>
              <a:t>, a</a:t>
            </a:r>
            <a:r>
              <a:rPr lang="en-US" altLang="ko-KR" sz="1900" baseline="-25000" dirty="0">
                <a:ea typeface="굴림" charset="-127"/>
              </a:rPr>
              <a:t>1</a:t>
            </a:r>
            <a:r>
              <a:rPr lang="en-US" altLang="ko-KR" sz="1900" dirty="0">
                <a:ea typeface="굴림" charset="-127"/>
              </a:rPr>
              <a:t> and a</a:t>
            </a:r>
            <a:r>
              <a:rPr lang="en-US" altLang="ko-KR" sz="1900" baseline="-25000" dirty="0">
                <a:ea typeface="굴림" charset="-127"/>
              </a:rPr>
              <a:t>2</a:t>
            </a:r>
            <a:r>
              <a:rPr lang="en-US" altLang="ko-KR" sz="1900" dirty="0">
                <a:ea typeface="굴림" charset="-127"/>
              </a:rPr>
              <a:t>. </a:t>
            </a:r>
          </a:p>
        </p:txBody>
      </p:sp>
      <p:sp>
        <p:nvSpPr>
          <p:cNvPr id="341039" name="Rectangle 47"/>
          <p:cNvSpPr>
            <a:spLocks noChangeArrowheads="1"/>
          </p:cNvSpPr>
          <p:nvPr/>
        </p:nvSpPr>
        <p:spPr bwMode="auto">
          <a:xfrm>
            <a:off x="0" y="2439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38" name="Object 46"/>
          <p:cNvGraphicFramePr>
            <a:graphicFrameLocks noChangeAspect="1"/>
          </p:cNvGraphicFramePr>
          <p:nvPr/>
        </p:nvGraphicFramePr>
        <p:xfrm>
          <a:off x="1066800" y="3962400"/>
          <a:ext cx="3952875" cy="428625"/>
        </p:xfrm>
        <a:graphic>
          <a:graphicData uri="http://schemas.openxmlformats.org/presentationml/2006/ole">
            <p:oleObj spid="_x0000_s101381" name="Equation" r:id="rId7" imgW="3949700" imgH="431800" progId="Equation.3">
              <p:embed/>
            </p:oleObj>
          </a:graphicData>
        </a:graphic>
      </p:graphicFrame>
      <p:sp>
        <p:nvSpPr>
          <p:cNvPr id="341040" name="Rectangle 48"/>
          <p:cNvSpPr>
            <a:spLocks noChangeArrowheads="1"/>
          </p:cNvSpPr>
          <p:nvPr/>
        </p:nvSpPr>
        <p:spPr bwMode="auto">
          <a:xfrm>
            <a:off x="0" y="28686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37" name="Object 45"/>
          <p:cNvGraphicFramePr>
            <a:graphicFrameLocks noChangeAspect="1"/>
          </p:cNvGraphicFramePr>
          <p:nvPr/>
        </p:nvGraphicFramePr>
        <p:xfrm>
          <a:off x="990600" y="4572000"/>
          <a:ext cx="6410325" cy="847725"/>
        </p:xfrm>
        <a:graphic>
          <a:graphicData uri="http://schemas.openxmlformats.org/presentationml/2006/ole">
            <p:oleObj spid="_x0000_s101382" name="Equation" r:id="rId8" imgW="6413500" imgH="850900" progId="Equation.3">
              <p:embed/>
            </p:oleObj>
          </a:graphicData>
        </a:graphic>
      </p:graphicFrame>
      <p:sp>
        <p:nvSpPr>
          <p:cNvPr id="341041" name="Rectangle 49"/>
          <p:cNvSpPr>
            <a:spLocks noChangeArrowheads="1"/>
          </p:cNvSpPr>
          <p:nvPr/>
        </p:nvSpPr>
        <p:spPr bwMode="auto">
          <a:xfrm>
            <a:off x="0" y="3716338"/>
            <a:ext cx="7556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41036" name="Object 44"/>
          <p:cNvGraphicFramePr>
            <a:graphicFrameLocks noChangeAspect="1"/>
          </p:cNvGraphicFramePr>
          <p:nvPr/>
        </p:nvGraphicFramePr>
        <p:xfrm>
          <a:off x="990600" y="5715000"/>
          <a:ext cx="3886200" cy="428625"/>
        </p:xfrm>
        <a:graphic>
          <a:graphicData uri="http://schemas.openxmlformats.org/presentationml/2006/ole">
            <p:oleObj spid="_x0000_s101383" name="Equation" r:id="rId9" imgW="3886200" imgH="4318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title"/>
          </p:nvPr>
        </p:nvSpPr>
        <p:spPr>
          <a:xfrm>
            <a:off x="457200" y="381000"/>
            <a:ext cx="8229600"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257030" name="Rectangle 6"/>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7035" name="Rectangle 11"/>
          <p:cNvSpPr>
            <a:spLocks noChangeArrowheads="1"/>
          </p:cNvSpPr>
          <p:nvPr/>
        </p:nvSpPr>
        <p:spPr bwMode="auto">
          <a:xfrm>
            <a:off x="0" y="18351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7038" name="Rectangle 14"/>
          <p:cNvSpPr>
            <a:spLocks noChangeArrowheads="1"/>
          </p:cNvSpPr>
          <p:nvPr/>
        </p:nvSpPr>
        <p:spPr bwMode="auto">
          <a:xfrm>
            <a:off x="381000" y="1752600"/>
            <a:ext cx="5740400" cy="381000"/>
          </a:xfrm>
          <a:prstGeom prst="rect">
            <a:avLst/>
          </a:prstGeom>
          <a:noFill/>
          <a:ln w="9525">
            <a:noFill/>
            <a:miter lim="800000"/>
            <a:headEnd/>
            <a:tailEnd/>
          </a:ln>
          <a:effectLst/>
        </p:spPr>
        <p:txBody>
          <a:bodyPr wrap="none">
            <a:spAutoFit/>
          </a:bodyPr>
          <a:lstStyle/>
          <a:p>
            <a:pPr algn="l"/>
            <a:r>
              <a:rPr lang="en-US" altLang="ko-KR" sz="1900" dirty="0">
                <a:ea typeface="굴림" charset="-127"/>
              </a:rPr>
              <a:t>Solving the previous equations for a</a:t>
            </a:r>
            <a:r>
              <a:rPr lang="en-US" altLang="ko-KR" sz="1900" baseline="-25000" dirty="0">
                <a:ea typeface="굴림" charset="-127"/>
              </a:rPr>
              <a:t>0</a:t>
            </a:r>
            <a:r>
              <a:rPr lang="en-US" altLang="ko-KR" sz="1900" dirty="0">
                <a:ea typeface="굴림" charset="-127"/>
              </a:rPr>
              <a:t>, a</a:t>
            </a:r>
            <a:r>
              <a:rPr lang="en-US" altLang="ko-KR" sz="1900" baseline="-25000" dirty="0">
                <a:ea typeface="굴림" charset="-127"/>
              </a:rPr>
              <a:t>1</a:t>
            </a:r>
            <a:r>
              <a:rPr lang="en-US" altLang="ko-KR" sz="1900" dirty="0">
                <a:ea typeface="굴림" charset="-127"/>
              </a:rPr>
              <a:t> and a</a:t>
            </a:r>
            <a:r>
              <a:rPr lang="en-US" altLang="ko-KR" sz="1900" baseline="-25000" dirty="0">
                <a:ea typeface="굴림" charset="-127"/>
              </a:rPr>
              <a:t>2 </a:t>
            </a:r>
            <a:r>
              <a:rPr lang="en-US" altLang="ko-KR" sz="1900" dirty="0">
                <a:ea typeface="굴림" charset="-127"/>
              </a:rPr>
              <a:t>give</a:t>
            </a:r>
          </a:p>
        </p:txBody>
      </p:sp>
      <p:sp>
        <p:nvSpPr>
          <p:cNvPr id="257042" name="Rectangle 18"/>
          <p:cNvSpPr>
            <a:spLocks noChangeArrowheads="1"/>
          </p:cNvSpPr>
          <p:nvPr/>
        </p:nvSpPr>
        <p:spPr bwMode="auto">
          <a:xfrm>
            <a:off x="0" y="1525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41" name="Object 17"/>
          <p:cNvGraphicFramePr>
            <a:graphicFrameLocks noChangeAspect="1"/>
          </p:cNvGraphicFramePr>
          <p:nvPr/>
        </p:nvGraphicFramePr>
        <p:xfrm>
          <a:off x="533400" y="2514600"/>
          <a:ext cx="7048500" cy="1171575"/>
        </p:xfrm>
        <a:graphic>
          <a:graphicData uri="http://schemas.openxmlformats.org/presentationml/2006/ole">
            <p:oleObj spid="_x0000_s102402" name="Equation" r:id="rId4" imgW="7048500" imgH="1168400" progId="Equation.3">
              <p:embed/>
            </p:oleObj>
          </a:graphicData>
        </a:graphic>
      </p:graphicFrame>
      <p:sp>
        <p:nvSpPr>
          <p:cNvPr id="257043" name="Rectangle 19"/>
          <p:cNvSpPr>
            <a:spLocks noChangeArrowheads="1"/>
          </p:cNvSpPr>
          <p:nvPr/>
        </p:nvSpPr>
        <p:spPr bwMode="auto">
          <a:xfrm>
            <a:off x="0" y="23923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40" name="Object 16"/>
          <p:cNvGraphicFramePr>
            <a:graphicFrameLocks noChangeAspect="1"/>
          </p:cNvGraphicFramePr>
          <p:nvPr/>
        </p:nvGraphicFramePr>
        <p:xfrm>
          <a:off x="533400" y="3810000"/>
          <a:ext cx="8296275" cy="1171575"/>
        </p:xfrm>
        <a:graphic>
          <a:graphicData uri="http://schemas.openxmlformats.org/presentationml/2006/ole">
            <p:oleObj spid="_x0000_s102403" name="Equation" r:id="rId5" imgW="8293100" imgH="1168400" progId="Equation.3">
              <p:embed/>
            </p:oleObj>
          </a:graphicData>
        </a:graphic>
      </p:graphicFrame>
      <p:sp>
        <p:nvSpPr>
          <p:cNvPr id="257044" name="Rectangle 20"/>
          <p:cNvSpPr>
            <a:spLocks noChangeArrowheads="1"/>
          </p:cNvSpPr>
          <p:nvPr/>
        </p:nvSpPr>
        <p:spPr bwMode="auto">
          <a:xfrm>
            <a:off x="0" y="3563938"/>
            <a:ext cx="641350" cy="274637"/>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39" name="Object 15"/>
          <p:cNvGraphicFramePr>
            <a:graphicFrameLocks noChangeAspect="1"/>
          </p:cNvGraphicFramePr>
          <p:nvPr/>
        </p:nvGraphicFramePr>
        <p:xfrm>
          <a:off x="533400" y="5105400"/>
          <a:ext cx="4295775" cy="1190625"/>
        </p:xfrm>
        <a:graphic>
          <a:graphicData uri="http://schemas.openxmlformats.org/presentationml/2006/ole">
            <p:oleObj spid="_x0000_s102404" name="Equation" r:id="rId6" imgW="4292600" imgH="11938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ko-KR">
                <a:ea typeface="굴림" charset="-127"/>
              </a:rPr>
              <a:t>Basis of Simpson’s 1/3</a:t>
            </a:r>
            <a:r>
              <a:rPr lang="en-US" altLang="ko-KR" baseline="30000">
                <a:ea typeface="굴림" charset="-127"/>
              </a:rPr>
              <a:t>rd</a:t>
            </a:r>
            <a:r>
              <a:rPr lang="en-US" altLang="ko-KR">
                <a:ea typeface="굴림" charset="-127"/>
              </a:rPr>
              <a:t> Rule</a:t>
            </a:r>
          </a:p>
        </p:txBody>
      </p:sp>
      <p:sp>
        <p:nvSpPr>
          <p:cNvPr id="338947" name="Text Box 3"/>
          <p:cNvSpPr txBox="1">
            <a:spLocks noChangeArrowheads="1"/>
          </p:cNvSpPr>
          <p:nvPr/>
        </p:nvSpPr>
        <p:spPr bwMode="auto">
          <a:xfrm>
            <a:off x="2286000" y="3657600"/>
            <a:ext cx="184150" cy="457200"/>
          </a:xfrm>
          <a:prstGeom prst="rect">
            <a:avLst/>
          </a:prstGeom>
          <a:noFill/>
          <a:ln w="9525">
            <a:noFill/>
            <a:miter lim="800000"/>
            <a:headEnd/>
            <a:tailEnd/>
          </a:ln>
          <a:effectLst/>
        </p:spPr>
        <p:txBody>
          <a:bodyPr wrap="none">
            <a:spAutoFit/>
          </a:bodyPr>
          <a:lstStyle/>
          <a:p>
            <a:endParaRPr lang="ko-KR" altLang="ko-KR"/>
          </a:p>
        </p:txBody>
      </p:sp>
      <p:sp>
        <p:nvSpPr>
          <p:cNvPr id="338973" name="Rectangle 29"/>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8975" name="Rectangle 31"/>
          <p:cNvSpPr>
            <a:spLocks noChangeArrowheads="1"/>
          </p:cNvSpPr>
          <p:nvPr/>
        </p:nvSpPr>
        <p:spPr bwMode="auto">
          <a:xfrm>
            <a:off x="0" y="36957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8977" name="Rectangle 33"/>
          <p:cNvSpPr>
            <a:spLocks noChangeArrowheads="1"/>
          </p:cNvSpPr>
          <p:nvPr/>
        </p:nvSpPr>
        <p:spPr bwMode="auto">
          <a:xfrm>
            <a:off x="0" y="27590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8" name="Rectangle 34"/>
          <p:cNvSpPr>
            <a:spLocks noChangeArrowheads="1"/>
          </p:cNvSpPr>
          <p:nvPr/>
        </p:nvSpPr>
        <p:spPr bwMode="auto">
          <a:xfrm>
            <a:off x="0" y="37576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9" name="Rectangle 35"/>
          <p:cNvSpPr>
            <a:spLocks noChangeArrowheads="1"/>
          </p:cNvSpPr>
          <p:nvPr/>
        </p:nvSpPr>
        <p:spPr bwMode="auto">
          <a:xfrm>
            <a:off x="2135188" y="1536700"/>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0" name="Rectangle 36"/>
          <p:cNvSpPr>
            <a:spLocks noChangeArrowheads="1"/>
          </p:cNvSpPr>
          <p:nvPr/>
        </p:nvSpPr>
        <p:spPr bwMode="auto">
          <a:xfrm>
            <a:off x="2135188" y="2459037"/>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1" name="Rectangle 37"/>
          <p:cNvSpPr>
            <a:spLocks noChangeArrowheads="1"/>
          </p:cNvSpPr>
          <p:nvPr/>
        </p:nvSpPr>
        <p:spPr bwMode="auto">
          <a:xfrm>
            <a:off x="2135188" y="3381375"/>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35" name="Rectangle 9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40" name="Rectangle 96"/>
          <p:cNvSpPr>
            <a:spLocks noChangeArrowheads="1"/>
          </p:cNvSpPr>
          <p:nvPr/>
        </p:nvSpPr>
        <p:spPr bwMode="auto">
          <a:xfrm>
            <a:off x="0" y="21113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41" name="Rectangle 97"/>
          <p:cNvSpPr>
            <a:spLocks noChangeArrowheads="1"/>
          </p:cNvSpPr>
          <p:nvPr/>
        </p:nvSpPr>
        <p:spPr bwMode="auto">
          <a:xfrm>
            <a:off x="0" y="2997200"/>
            <a:ext cx="20129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42" name="Rectangle 98"/>
          <p:cNvSpPr>
            <a:spLocks noChangeArrowheads="1"/>
          </p:cNvSpPr>
          <p:nvPr/>
        </p:nvSpPr>
        <p:spPr bwMode="auto">
          <a:xfrm>
            <a:off x="0" y="3719513"/>
            <a:ext cx="20129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43" name="Rectangle 99"/>
          <p:cNvSpPr>
            <a:spLocks noChangeArrowheads="1"/>
          </p:cNvSpPr>
          <p:nvPr/>
        </p:nvSpPr>
        <p:spPr bwMode="auto">
          <a:xfrm>
            <a:off x="0" y="44418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9044" name="Text Box 100"/>
          <p:cNvSpPr txBox="1">
            <a:spLocks noChangeArrowheads="1"/>
          </p:cNvSpPr>
          <p:nvPr/>
        </p:nvSpPr>
        <p:spPr bwMode="auto">
          <a:xfrm>
            <a:off x="473075" y="1719262"/>
            <a:ext cx="1295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Then</a:t>
            </a:r>
          </a:p>
        </p:txBody>
      </p:sp>
      <p:sp>
        <p:nvSpPr>
          <p:cNvPr id="339049" name="Rectangle 10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50" name="Rectangle 106"/>
          <p:cNvSpPr>
            <a:spLocks noChangeArrowheads="1"/>
          </p:cNvSpPr>
          <p:nvPr/>
        </p:nvSpPr>
        <p:spPr bwMode="auto">
          <a:xfrm>
            <a:off x="0" y="7905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51" name="Rectangle 107"/>
          <p:cNvSpPr>
            <a:spLocks noChangeArrowheads="1"/>
          </p:cNvSpPr>
          <p:nvPr/>
        </p:nvSpPr>
        <p:spPr bwMode="auto">
          <a:xfrm>
            <a:off x="0" y="1855788"/>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52" name="Rectangle 108"/>
          <p:cNvSpPr>
            <a:spLocks noChangeArrowheads="1"/>
          </p:cNvSpPr>
          <p:nvPr/>
        </p:nvSpPr>
        <p:spPr bwMode="auto">
          <a:xfrm>
            <a:off x="0" y="3092450"/>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109"/>
          <p:cNvGrpSpPr>
            <a:grpSpLocks/>
          </p:cNvGrpSpPr>
          <p:nvPr/>
        </p:nvGrpSpPr>
        <p:grpSpPr bwMode="auto">
          <a:xfrm>
            <a:off x="1844675" y="2024062"/>
            <a:ext cx="4733925" cy="3686175"/>
            <a:chOff x="1056" y="1680"/>
            <a:chExt cx="2982" cy="2322"/>
          </a:xfrm>
        </p:grpSpPr>
        <p:graphicFrame>
          <p:nvGraphicFramePr>
            <p:cNvPr id="339048" name="Object 104"/>
            <p:cNvGraphicFramePr>
              <a:graphicFrameLocks noChangeAspect="1"/>
            </p:cNvGraphicFramePr>
            <p:nvPr/>
          </p:nvGraphicFramePr>
          <p:xfrm>
            <a:off x="1056" y="1680"/>
            <a:ext cx="1062" cy="498"/>
          </p:xfrm>
          <a:graphic>
            <a:graphicData uri="http://schemas.openxmlformats.org/presentationml/2006/ole">
              <p:oleObj spid="_x0000_s103426" name="Equation" r:id="rId4" imgW="1689100" imgH="787400" progId="Equation.3">
                <p:embed/>
              </p:oleObj>
            </a:graphicData>
          </a:graphic>
        </p:graphicFrame>
        <p:graphicFrame>
          <p:nvGraphicFramePr>
            <p:cNvPr id="339047" name="Object 103"/>
            <p:cNvGraphicFramePr>
              <a:graphicFrameLocks noChangeAspect="1"/>
            </p:cNvGraphicFramePr>
            <p:nvPr/>
          </p:nvGraphicFramePr>
          <p:xfrm>
            <a:off x="1200" y="2160"/>
            <a:ext cx="1728" cy="498"/>
          </p:xfrm>
          <a:graphic>
            <a:graphicData uri="http://schemas.openxmlformats.org/presentationml/2006/ole">
              <p:oleObj spid="_x0000_s103427" name="Equation" r:id="rId5" imgW="2743200" imgH="787400" progId="Equation.3">
                <p:embed/>
              </p:oleObj>
            </a:graphicData>
          </a:graphic>
        </p:graphicFrame>
        <p:graphicFrame>
          <p:nvGraphicFramePr>
            <p:cNvPr id="339046" name="Object 102"/>
            <p:cNvGraphicFramePr>
              <a:graphicFrameLocks noChangeAspect="1"/>
            </p:cNvGraphicFramePr>
            <p:nvPr/>
          </p:nvGraphicFramePr>
          <p:xfrm>
            <a:off x="1200" y="2784"/>
            <a:ext cx="1866" cy="606"/>
          </p:xfrm>
          <a:graphic>
            <a:graphicData uri="http://schemas.openxmlformats.org/presentationml/2006/ole">
              <p:oleObj spid="_x0000_s103428" name="Equation" r:id="rId6" imgW="2959100" imgH="965200" progId="Equation.3">
                <p:embed/>
              </p:oleObj>
            </a:graphicData>
          </a:graphic>
        </p:graphicFrame>
        <p:graphicFrame>
          <p:nvGraphicFramePr>
            <p:cNvPr id="339045" name="Object 101"/>
            <p:cNvGraphicFramePr>
              <a:graphicFrameLocks noChangeAspect="1"/>
            </p:cNvGraphicFramePr>
            <p:nvPr/>
          </p:nvGraphicFramePr>
          <p:xfrm>
            <a:off x="1200" y="3504"/>
            <a:ext cx="2838" cy="498"/>
          </p:xfrm>
          <a:graphic>
            <a:graphicData uri="http://schemas.openxmlformats.org/presentationml/2006/ole">
              <p:oleObj spid="_x0000_s103429" name="Equation" r:id="rId7" imgW="4508500" imgH="787400" progId="Equation.3">
                <p:embed/>
              </p:oleObj>
            </a:graphicData>
          </a:graphic>
        </p:graphicFrame>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609600" y="457200"/>
            <a:ext cx="7793037" cy="1143000"/>
          </a:xfrm>
        </p:spPr>
        <p:txBody>
          <a:bodyPr/>
          <a:lstStyle/>
          <a:p>
            <a:r>
              <a:rPr lang="en-US" altLang="ko-KR" dirty="0">
                <a:ea typeface="굴림" charset="-127"/>
              </a:rPr>
              <a:t>Basis of Simpson’s 1/3</a:t>
            </a:r>
            <a:r>
              <a:rPr lang="en-US" altLang="ko-KR" baseline="30000" dirty="0">
                <a:ea typeface="굴림" charset="-127"/>
              </a:rPr>
              <a:t>rd</a:t>
            </a:r>
            <a:r>
              <a:rPr lang="en-US" altLang="ko-KR" dirty="0">
                <a:ea typeface="굴림" charset="-127"/>
              </a:rPr>
              <a:t> Rule</a:t>
            </a:r>
          </a:p>
        </p:txBody>
      </p:sp>
      <p:sp>
        <p:nvSpPr>
          <p:cNvPr id="17" name="바닥글 개체 틀 5"/>
          <p:cNvSpPr>
            <a:spLocks noGrp="1"/>
          </p:cNvSpPr>
          <p:nvPr>
            <p:ph type="ftr" sz="quarter" idx="11"/>
          </p:nvPr>
        </p:nvSpPr>
        <p:spPr/>
        <p:txBody>
          <a:bodyPr/>
          <a:lstStyle/>
          <a:p>
            <a:pPr>
              <a:defRPr/>
            </a:pPr>
            <a:r>
              <a:rPr lang="en-US"/>
              <a:t>                                           http://numericalmethods.eng.usf.edu</a:t>
            </a:r>
            <a:endParaRPr lang="en-US"/>
          </a:p>
        </p:txBody>
      </p:sp>
      <p:sp>
        <p:nvSpPr>
          <p:cNvPr id="18" name="슬라이드 번호 개체 틀 6"/>
          <p:cNvSpPr>
            <a:spLocks noGrp="1"/>
          </p:cNvSpPr>
          <p:nvPr>
            <p:ph type="sldNum" sz="quarter" idx="12"/>
          </p:nvPr>
        </p:nvSpPr>
        <p:spPr/>
        <p:txBody>
          <a:bodyPr/>
          <a:lstStyle/>
          <a:p>
            <a:fld id="{E53862A7-5A06-4D51-BE30-6861BE21D530}" type="slidenum">
              <a:rPr lang="en-US" altLang="ko-KR"/>
              <a:pPr/>
              <a:t>34</a:t>
            </a:fld>
            <a:endParaRPr lang="en-US" altLang="ko-KR"/>
          </a:p>
        </p:txBody>
      </p:sp>
      <p:sp>
        <p:nvSpPr>
          <p:cNvPr id="282629" name="Rectangle 5"/>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2634" name="Rectangle 10"/>
          <p:cNvSpPr>
            <a:spLocks noChangeArrowheads="1"/>
          </p:cNvSpPr>
          <p:nvPr/>
        </p:nvSpPr>
        <p:spPr bwMode="auto">
          <a:xfrm>
            <a:off x="1508125" y="2701925"/>
            <a:ext cx="5670550" cy="274638"/>
          </a:xfrm>
          <a:prstGeom prst="rect">
            <a:avLst/>
          </a:prstGeom>
          <a:noFill/>
          <a:ln w="9525">
            <a:noFill/>
            <a:miter lim="800000"/>
            <a:headEnd/>
            <a:tailEnd/>
          </a:ln>
          <a:effectLst/>
        </p:spPr>
        <p:txBody>
          <a:bodyPr wrap="none" anchor="ctr">
            <a:spAutoFit/>
          </a:bodyPr>
          <a:lstStyle/>
          <a:p>
            <a:pPr indent="457200" algn="just" eaLnBrk="0" hangingPunct="0">
              <a:tabLst>
                <a:tab pos="54864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3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5" name="Rectangle 21"/>
          <p:cNvSpPr>
            <a:spLocks noChangeArrowheads="1"/>
          </p:cNvSpPr>
          <p:nvPr/>
        </p:nvSpPr>
        <p:spPr bwMode="auto">
          <a:xfrm>
            <a:off x="0" y="16652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6" name="Rectangle 22"/>
          <p:cNvSpPr>
            <a:spLocks noChangeArrowheads="1"/>
          </p:cNvSpPr>
          <p:nvPr/>
        </p:nvSpPr>
        <p:spPr bwMode="auto">
          <a:xfrm>
            <a:off x="0" y="2036763"/>
            <a:ext cx="565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47" name="Rectangle 23"/>
          <p:cNvSpPr>
            <a:spLocks noChangeArrowheads="1"/>
          </p:cNvSpPr>
          <p:nvPr/>
        </p:nvSpPr>
        <p:spPr bwMode="auto">
          <a:xfrm>
            <a:off x="0" y="308292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48" name="Rectangle 24"/>
          <p:cNvSpPr>
            <a:spLocks noChangeArrowheads="1"/>
          </p:cNvSpPr>
          <p:nvPr/>
        </p:nvSpPr>
        <p:spPr bwMode="auto">
          <a:xfrm>
            <a:off x="0" y="4148138"/>
            <a:ext cx="603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49" name="Rectangle 25"/>
          <p:cNvSpPr>
            <a:spLocks noChangeArrowheads="1"/>
          </p:cNvSpPr>
          <p:nvPr/>
        </p:nvSpPr>
        <p:spPr bwMode="auto">
          <a:xfrm>
            <a:off x="609600" y="1981200"/>
            <a:ext cx="63246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Substituting values of a</a:t>
            </a:r>
            <a:r>
              <a:rPr lang="en-US" altLang="ko-KR" sz="1900" baseline="-25000">
                <a:ea typeface="굴림" charset="-127"/>
              </a:rPr>
              <a:t>0</a:t>
            </a:r>
            <a:r>
              <a:rPr lang="en-US" altLang="ko-KR" sz="1900">
                <a:ea typeface="굴림" charset="-127"/>
              </a:rPr>
              <a:t>, a</a:t>
            </a:r>
            <a:r>
              <a:rPr lang="en-US" altLang="ko-KR" sz="1900" baseline="-25000">
                <a:ea typeface="굴림" charset="-127"/>
              </a:rPr>
              <a:t>1</a:t>
            </a:r>
            <a:r>
              <a:rPr lang="en-US" altLang="ko-KR" sz="1900">
                <a:ea typeface="굴림" charset="-127"/>
              </a:rPr>
              <a:t>, a</a:t>
            </a:r>
            <a:r>
              <a:rPr lang="en-US" altLang="ko-KR" sz="1900" baseline="-25000">
                <a:ea typeface="굴림" charset="-127"/>
              </a:rPr>
              <a:t> 2 </a:t>
            </a:r>
            <a:r>
              <a:rPr lang="en-US" altLang="ko-KR" sz="1900">
                <a:ea typeface="굴림" charset="-127"/>
              </a:rPr>
              <a:t>give</a:t>
            </a:r>
          </a:p>
        </p:txBody>
      </p:sp>
      <p:sp>
        <p:nvSpPr>
          <p:cNvPr id="282651" name="Rectangle 27"/>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50" name="Object 26"/>
          <p:cNvGraphicFramePr>
            <a:graphicFrameLocks noChangeAspect="1"/>
          </p:cNvGraphicFramePr>
          <p:nvPr/>
        </p:nvGraphicFramePr>
        <p:xfrm>
          <a:off x="990600" y="2743200"/>
          <a:ext cx="5638800" cy="809625"/>
        </p:xfrm>
        <a:graphic>
          <a:graphicData uri="http://schemas.openxmlformats.org/presentationml/2006/ole">
            <p:oleObj spid="_x0000_s104450" name="Equation" r:id="rId4" imgW="5638800" imgH="812800" progId="Equation.3">
              <p:embed/>
            </p:oleObj>
          </a:graphicData>
        </a:graphic>
      </p:graphicFrame>
      <p:sp>
        <p:nvSpPr>
          <p:cNvPr id="282652" name="Text Box 28"/>
          <p:cNvSpPr txBox="1">
            <a:spLocks noChangeArrowheads="1"/>
          </p:cNvSpPr>
          <p:nvPr/>
        </p:nvSpPr>
        <p:spPr bwMode="auto">
          <a:xfrm>
            <a:off x="685800" y="3962400"/>
            <a:ext cx="6781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Since for Simpson’s 1/3rd Rule, the interval [a, b] is broken</a:t>
            </a:r>
          </a:p>
        </p:txBody>
      </p:sp>
      <p:sp>
        <p:nvSpPr>
          <p:cNvPr id="282653" name="Text Box 29"/>
          <p:cNvSpPr txBox="1">
            <a:spLocks noChangeArrowheads="1"/>
          </p:cNvSpPr>
          <p:nvPr/>
        </p:nvSpPr>
        <p:spPr bwMode="auto">
          <a:xfrm>
            <a:off x="685800" y="4419600"/>
            <a:ext cx="6400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into 2 segments, the segment width</a:t>
            </a:r>
          </a:p>
        </p:txBody>
      </p:sp>
      <p:sp>
        <p:nvSpPr>
          <p:cNvPr id="282655" name="Rectangle 31"/>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54" name="Object 30"/>
          <p:cNvGraphicFramePr>
            <a:graphicFrameLocks noChangeAspect="1"/>
          </p:cNvGraphicFramePr>
          <p:nvPr/>
        </p:nvGraphicFramePr>
        <p:xfrm>
          <a:off x="3048000" y="5257800"/>
          <a:ext cx="1104900" cy="723900"/>
        </p:xfrm>
        <a:graphic>
          <a:graphicData uri="http://schemas.openxmlformats.org/presentationml/2006/ole">
            <p:oleObj spid="_x0000_s104451" name="Equation" r:id="rId5" imgW="1104900" imgH="72390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ko-KR">
                <a:ea typeface="굴림" charset="-127"/>
              </a:rPr>
              <a:t>Basis of Simpson’s 1/3</a:t>
            </a:r>
            <a:r>
              <a:rPr lang="en-US" altLang="ko-KR" baseline="30000">
                <a:ea typeface="굴림" charset="-127"/>
              </a:rPr>
              <a:t>rd</a:t>
            </a:r>
            <a:r>
              <a:rPr lang="en-US" altLang="ko-KR">
                <a:ea typeface="굴림" charset="-127"/>
              </a:rPr>
              <a:t> Rule</a:t>
            </a:r>
          </a:p>
        </p:txBody>
      </p:sp>
      <p:graphicFrame>
        <p:nvGraphicFramePr>
          <p:cNvPr id="284675" name="Rectangle 3"/>
          <p:cNvGraphicFramePr>
            <a:graphicFrameLocks/>
          </p:cNvGraphicFramePr>
          <p:nvPr/>
        </p:nvGraphicFramePr>
        <p:xfrm>
          <a:off x="1524000" y="1397000"/>
          <a:ext cx="6096000" cy="4064000"/>
        </p:xfrm>
        <a:graphic>
          <a:graphicData uri="http://schemas.openxmlformats.org/presentationml/2006/ole">
            <p:oleObj spid="_x0000_s105474" name="Equation" r:id="rId4" imgW="0" imgH="0" progId="Equation.3">
              <p:embed/>
            </p:oleObj>
          </a:graphicData>
        </a:graphic>
      </p:graphicFrame>
      <p:graphicFrame>
        <p:nvGraphicFramePr>
          <p:cNvPr id="284677" name="Object 5"/>
          <p:cNvGraphicFramePr>
            <a:graphicFrameLocks noChangeAspect="1"/>
          </p:cNvGraphicFramePr>
          <p:nvPr/>
        </p:nvGraphicFramePr>
        <p:xfrm>
          <a:off x="4514850" y="3321050"/>
          <a:ext cx="114300" cy="215900"/>
        </p:xfrm>
        <a:graphic>
          <a:graphicData uri="http://schemas.openxmlformats.org/presentationml/2006/ole">
            <p:oleObj spid="_x0000_s105475" name="Equation" r:id="rId5" imgW="114120" imgH="215640" progId="Equation.3">
              <p:embed/>
            </p:oleObj>
          </a:graphicData>
        </a:graphic>
      </p:graphicFrame>
      <p:sp>
        <p:nvSpPr>
          <p:cNvPr id="284723" name="Rectangle 51"/>
          <p:cNvSpPr>
            <a:spLocks noChangeArrowheads="1"/>
          </p:cNvSpPr>
          <p:nvPr/>
        </p:nvSpPr>
        <p:spPr bwMode="auto">
          <a:xfrm>
            <a:off x="3138488" y="37623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0" y="2100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0" y="31369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0" y="3716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0" y="47529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0" y="533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2" name="Rectangle 70"/>
          <p:cNvSpPr>
            <a:spLocks noChangeArrowheads="1"/>
          </p:cNvSpPr>
          <p:nvPr/>
        </p:nvSpPr>
        <p:spPr bwMode="auto">
          <a:xfrm>
            <a:off x="0" y="63023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3" name="Rectangle 71"/>
          <p:cNvSpPr>
            <a:spLocks noChangeArrowheads="1"/>
          </p:cNvSpPr>
          <p:nvPr/>
        </p:nvSpPr>
        <p:spPr bwMode="auto">
          <a:xfrm>
            <a:off x="0" y="68818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284746" name="Rectangle 74"/>
          <p:cNvSpPr>
            <a:spLocks noChangeArrowheads="1"/>
          </p:cNvSpPr>
          <p:nvPr/>
        </p:nvSpPr>
        <p:spPr bwMode="auto">
          <a:xfrm>
            <a:off x="0" y="34290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3790950" y="3140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5" name="Rectangle 83"/>
          <p:cNvSpPr>
            <a:spLocks noChangeArrowheads="1"/>
          </p:cNvSpPr>
          <p:nvPr/>
        </p:nvSpPr>
        <p:spPr bwMode="auto">
          <a:xfrm>
            <a:off x="0" y="13509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57" name="Rectangle 85"/>
          <p:cNvSpPr>
            <a:spLocks noChangeArrowheads="1"/>
          </p:cNvSpPr>
          <p:nvPr/>
        </p:nvSpPr>
        <p:spPr bwMode="auto">
          <a:xfrm>
            <a:off x="0" y="30734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9" name="Rectangle 87"/>
          <p:cNvSpPr>
            <a:spLocks noChangeArrowheads="1"/>
          </p:cNvSpPr>
          <p:nvPr/>
        </p:nvSpPr>
        <p:spPr bwMode="auto">
          <a:xfrm>
            <a:off x="0" y="52038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61" name="Rectangle 89"/>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92"/>
          <p:cNvGrpSpPr>
            <a:grpSpLocks/>
          </p:cNvGrpSpPr>
          <p:nvPr/>
        </p:nvGrpSpPr>
        <p:grpSpPr bwMode="auto">
          <a:xfrm>
            <a:off x="228600" y="2438400"/>
            <a:ext cx="8745538" cy="2574925"/>
            <a:chOff x="144" y="1344"/>
            <a:chExt cx="5509" cy="1622"/>
          </a:xfrm>
        </p:grpSpPr>
        <p:graphicFrame>
          <p:nvGraphicFramePr>
            <p:cNvPr id="284760" name="Object 88"/>
            <p:cNvGraphicFramePr>
              <a:graphicFrameLocks noChangeAspect="1"/>
            </p:cNvGraphicFramePr>
            <p:nvPr/>
          </p:nvGraphicFramePr>
          <p:xfrm>
            <a:off x="960" y="1728"/>
            <a:ext cx="3270" cy="510"/>
          </p:xfrm>
          <a:graphic>
            <a:graphicData uri="http://schemas.openxmlformats.org/presentationml/2006/ole">
              <p:oleObj spid="_x0000_s105476" name="Equation" r:id="rId6" imgW="5194300" imgH="812800" progId="Equation.3">
                <p:embed/>
              </p:oleObj>
            </a:graphicData>
          </a:graphic>
        </p:graphicFrame>
        <p:sp>
          <p:nvSpPr>
            <p:cNvPr id="284762" name="Text Box 90"/>
            <p:cNvSpPr txBox="1">
              <a:spLocks noChangeArrowheads="1"/>
            </p:cNvSpPr>
            <p:nvPr/>
          </p:nvSpPr>
          <p:spPr bwMode="auto">
            <a:xfrm>
              <a:off x="480" y="1344"/>
              <a:ext cx="1248" cy="240"/>
            </a:xfrm>
            <a:prstGeom prst="rect">
              <a:avLst/>
            </a:prstGeom>
            <a:noFill/>
            <a:ln w="9525">
              <a:noFill/>
              <a:miter lim="800000"/>
              <a:headEnd/>
              <a:tailEnd/>
            </a:ln>
            <a:effectLst/>
          </p:spPr>
          <p:txBody>
            <a:bodyPr>
              <a:spAutoFit/>
            </a:bodyPr>
            <a:lstStyle/>
            <a:p>
              <a:pPr algn="l">
                <a:spcBef>
                  <a:spcPct val="50000"/>
                </a:spcBef>
              </a:pPr>
              <a:r>
                <a:rPr lang="en-US" altLang="ko-KR" sz="1900" dirty="0">
                  <a:ea typeface="굴림" charset="-127"/>
                </a:rPr>
                <a:t>Hence</a:t>
              </a:r>
            </a:p>
          </p:txBody>
        </p:sp>
        <p:sp>
          <p:nvSpPr>
            <p:cNvPr id="284763" name="Rectangle 91"/>
            <p:cNvSpPr>
              <a:spLocks noChangeArrowheads="1"/>
            </p:cNvSpPr>
            <p:nvPr/>
          </p:nvSpPr>
          <p:spPr bwMode="auto">
            <a:xfrm>
              <a:off x="144" y="2496"/>
              <a:ext cx="5509" cy="47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Because the above form has 1/3 in its formula, it is called Simpson’s 1/3rd Rule.</a:t>
              </a:r>
            </a:p>
            <a:p>
              <a:pPr algn="l" eaLnBrk="0" hangingPunct="0"/>
              <a:endParaRPr lang="en-US" altLang="ko-KR">
                <a:latin typeface="Times New Roman" pitchFamily="18" charset="0"/>
                <a:ea typeface="굴림" charset="-127"/>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ko-KR">
                <a:ea typeface="굴림" charset="-127"/>
              </a:rPr>
              <a:t>Example 1</a:t>
            </a:r>
          </a:p>
        </p:txBody>
      </p:sp>
      <p:sp>
        <p:nvSpPr>
          <p:cNvPr id="323595" name="Rectangle 11"/>
          <p:cNvSpPr>
            <a:spLocks noChangeArrowheads="1"/>
          </p:cNvSpPr>
          <p:nvPr/>
        </p:nvSpPr>
        <p:spPr bwMode="auto">
          <a:xfrm>
            <a:off x="-228600" y="27051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3599" name="Rectangle 15"/>
          <p:cNvSpPr>
            <a:spLocks noChangeArrowheads="1"/>
          </p:cNvSpPr>
          <p:nvPr/>
        </p:nvSpPr>
        <p:spPr bwMode="auto">
          <a:xfrm>
            <a:off x="-228600" y="2738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3" name="Rectangle 19"/>
          <p:cNvSpPr>
            <a:spLocks noChangeArrowheads="1"/>
          </p:cNvSpPr>
          <p:nvPr/>
        </p:nvSpPr>
        <p:spPr bwMode="auto">
          <a:xfrm>
            <a:off x="-228600" y="2738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9" name="Rectangle 25"/>
          <p:cNvSpPr>
            <a:spLocks noChangeArrowheads="1"/>
          </p:cNvSpPr>
          <p:nvPr/>
        </p:nvSpPr>
        <p:spPr bwMode="auto">
          <a:xfrm>
            <a:off x="0" y="1893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10" name="Rectangle 26"/>
          <p:cNvSpPr>
            <a:spLocks noChangeArrowheads="1"/>
          </p:cNvSpPr>
          <p:nvPr/>
        </p:nvSpPr>
        <p:spPr bwMode="auto">
          <a:xfrm>
            <a:off x="-228600" y="19605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4" name="Rectangle 30"/>
          <p:cNvSpPr>
            <a:spLocks noChangeArrowheads="1"/>
          </p:cNvSpPr>
          <p:nvPr/>
        </p:nvSpPr>
        <p:spPr bwMode="auto">
          <a:xfrm>
            <a:off x="-228600" y="27289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18" name="Rectangle 34"/>
          <p:cNvSpPr>
            <a:spLocks noChangeArrowheads="1"/>
          </p:cNvSpPr>
          <p:nvPr/>
        </p:nvSpPr>
        <p:spPr bwMode="auto">
          <a:xfrm>
            <a:off x="-228600" y="27289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21" name="Rectangle 37"/>
          <p:cNvSpPr>
            <a:spLocks noChangeArrowheads="1"/>
          </p:cNvSpPr>
          <p:nvPr/>
        </p:nvSpPr>
        <p:spPr bwMode="auto">
          <a:xfrm>
            <a:off x="-228600" y="27193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24" name="Rectangle 40"/>
          <p:cNvSpPr>
            <a:spLocks noChangeArrowheads="1"/>
          </p:cNvSpPr>
          <p:nvPr/>
        </p:nvSpPr>
        <p:spPr bwMode="auto">
          <a:xfrm>
            <a:off x="-228600" y="2933700"/>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44"/>
          <p:cNvGrpSpPr>
            <a:grpSpLocks/>
          </p:cNvGrpSpPr>
          <p:nvPr/>
        </p:nvGrpSpPr>
        <p:grpSpPr bwMode="auto">
          <a:xfrm>
            <a:off x="-228600" y="2133600"/>
            <a:ext cx="9144000" cy="3581400"/>
            <a:chOff x="0" y="1440"/>
            <a:chExt cx="5760" cy="2256"/>
          </a:xfrm>
        </p:grpSpPr>
        <p:sp>
          <p:nvSpPr>
            <p:cNvPr id="323612" name="Rectangle 28"/>
            <p:cNvSpPr>
              <a:spLocks noChangeArrowheads="1"/>
            </p:cNvSpPr>
            <p:nvPr/>
          </p:nvSpPr>
          <p:spPr bwMode="auto">
            <a:xfrm>
              <a:off x="672" y="2640"/>
              <a:ext cx="440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 Use Simpson’s 1/3rd Rule to find the approximate value of x </a:t>
              </a:r>
            </a:p>
          </p:txBody>
        </p:sp>
        <p:sp>
          <p:nvSpPr>
            <p:cNvPr id="323619" name="Rectangle 35"/>
            <p:cNvSpPr>
              <a:spLocks noChangeArrowheads="1"/>
            </p:cNvSpPr>
            <p:nvPr/>
          </p:nvSpPr>
          <p:spPr bwMode="auto">
            <a:xfrm>
              <a:off x="576" y="1440"/>
              <a:ext cx="4374"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distance covered by a rocket from t=8 to t=30 is given by </a:t>
              </a:r>
            </a:p>
          </p:txBody>
        </p:sp>
        <p:graphicFrame>
          <p:nvGraphicFramePr>
            <p:cNvPr id="323620" name="Object 36"/>
            <p:cNvGraphicFramePr>
              <a:graphicFrameLocks noChangeAspect="1"/>
            </p:cNvGraphicFramePr>
            <p:nvPr/>
          </p:nvGraphicFramePr>
          <p:xfrm>
            <a:off x="1152" y="1920"/>
            <a:ext cx="3186" cy="510"/>
          </p:xfrm>
          <a:graphic>
            <a:graphicData uri="http://schemas.openxmlformats.org/presentationml/2006/ole">
              <p:oleObj spid="_x0000_s106499" name="Equation" r:id="rId3" imgW="5054600" imgH="812800" progId="Equation.3">
                <p:embed/>
              </p:oleObj>
            </a:graphicData>
          </a:graphic>
        </p:graphicFrame>
        <p:sp>
          <p:nvSpPr>
            <p:cNvPr id="323622" name="Rectangle 38"/>
            <p:cNvSpPr>
              <a:spLocks noChangeArrowheads="1"/>
            </p:cNvSpPr>
            <p:nvPr/>
          </p:nvSpPr>
          <p:spPr bwMode="auto">
            <a:xfrm>
              <a:off x="672" y="3072"/>
              <a:ext cx="1690"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b) Find the true error,  </a:t>
              </a:r>
            </a:p>
          </p:txBody>
        </p:sp>
        <p:graphicFrame>
          <p:nvGraphicFramePr>
            <p:cNvPr id="323623" name="Object 39"/>
            <p:cNvGraphicFramePr>
              <a:graphicFrameLocks noChangeAspect="1"/>
            </p:cNvGraphicFramePr>
            <p:nvPr/>
          </p:nvGraphicFramePr>
          <p:xfrm>
            <a:off x="2304" y="3072"/>
            <a:ext cx="192" cy="240"/>
          </p:xfrm>
          <a:graphic>
            <a:graphicData uri="http://schemas.openxmlformats.org/presentationml/2006/ole">
              <p:oleObj spid="_x0000_s106500" name="Equation" r:id="rId4" imgW="304668" imgH="380835" progId="Equation.3">
                <p:embed/>
              </p:oleObj>
            </a:graphicData>
          </a:graphic>
        </p:graphicFrame>
        <p:sp>
          <p:nvSpPr>
            <p:cNvPr id="323625" name="Rectangle 41"/>
            <p:cNvSpPr>
              <a:spLocks noChangeArrowheads="1"/>
            </p:cNvSpPr>
            <p:nvPr/>
          </p:nvSpPr>
          <p:spPr bwMode="auto">
            <a:xfrm>
              <a:off x="672" y="3456"/>
              <a:ext cx="278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c) Find the absolute relative true error, </a:t>
              </a:r>
            </a:p>
          </p:txBody>
        </p:sp>
        <p:sp>
          <p:nvSpPr>
            <p:cNvPr id="323627" name="Rectangle 43"/>
            <p:cNvSpPr>
              <a:spLocks noChangeArrowheads="1"/>
            </p:cNvSpPr>
            <p:nvPr/>
          </p:nvSpPr>
          <p:spPr bwMode="auto">
            <a:xfrm>
              <a:off x="0" y="2031"/>
              <a:ext cx="5760" cy="0"/>
            </a:xfrm>
            <a:prstGeom prst="rect">
              <a:avLst/>
            </a:prstGeom>
            <a:noFill/>
            <a:ln w="9525">
              <a:noFill/>
              <a:miter lim="800000"/>
              <a:headEnd/>
              <a:tailEnd/>
            </a:ln>
            <a:effectLst/>
          </p:spPr>
          <p:txBody>
            <a:bodyPr wrap="none" anchor="ctr">
              <a:spAutoFit/>
            </a:bodyPr>
            <a:lstStyle/>
            <a:p>
              <a:endParaRPr lang="ko-KR" altLang="en-US"/>
            </a:p>
          </p:txBody>
        </p:sp>
      </p:grpSp>
      <p:graphicFrame>
        <p:nvGraphicFramePr>
          <p:cNvPr id="323626" name="Object 42"/>
          <p:cNvGraphicFramePr>
            <a:graphicFrameLocks noChangeAspect="1"/>
          </p:cNvGraphicFramePr>
          <p:nvPr/>
        </p:nvGraphicFramePr>
        <p:xfrm>
          <a:off x="5257800" y="5257800"/>
          <a:ext cx="381000" cy="409575"/>
        </p:xfrm>
        <a:graphic>
          <a:graphicData uri="http://schemas.openxmlformats.org/presentationml/2006/ole">
            <p:oleObj spid="_x0000_s106498" name="Equation" r:id="rId5" imgW="380835" imgH="406224" progId="Equation.3">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ko-KR">
                <a:ea typeface="굴림" charset="-127"/>
              </a:rPr>
              <a:t>Solution</a:t>
            </a:r>
          </a:p>
        </p:txBody>
      </p:sp>
      <p:sp>
        <p:nvSpPr>
          <p:cNvPr id="324614" name="Rectangle 6"/>
          <p:cNvSpPr>
            <a:spLocks noChangeArrowheads="1"/>
          </p:cNvSpPr>
          <p:nvPr/>
        </p:nvSpPr>
        <p:spPr bwMode="auto">
          <a:xfrm>
            <a:off x="1995488" y="23923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15" name="Rectangle 7"/>
          <p:cNvSpPr>
            <a:spLocks noChangeArrowheads="1"/>
          </p:cNvSpPr>
          <p:nvPr/>
        </p:nvSpPr>
        <p:spPr bwMode="auto">
          <a:xfrm>
            <a:off x="1995488" y="34004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22" name="Rectangle 14"/>
          <p:cNvSpPr>
            <a:spLocks noChangeArrowheads="1"/>
          </p:cNvSpPr>
          <p:nvPr/>
        </p:nvSpPr>
        <p:spPr bwMode="auto">
          <a:xfrm>
            <a:off x="0" y="13620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23" name="Rectangle 15"/>
          <p:cNvSpPr>
            <a:spLocks noChangeArrowheads="1"/>
          </p:cNvSpPr>
          <p:nvPr/>
        </p:nvSpPr>
        <p:spPr bwMode="auto">
          <a:xfrm>
            <a:off x="0" y="161925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4" name="Rectangle 16"/>
          <p:cNvSpPr>
            <a:spLocks noChangeArrowheads="1"/>
          </p:cNvSpPr>
          <p:nvPr/>
        </p:nvSpPr>
        <p:spPr bwMode="auto">
          <a:xfrm>
            <a:off x="228600" y="21510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5" name="Rectangle 17"/>
          <p:cNvSpPr>
            <a:spLocks noChangeArrowheads="1"/>
          </p:cNvSpPr>
          <p:nvPr/>
        </p:nvSpPr>
        <p:spPr bwMode="auto">
          <a:xfrm>
            <a:off x="0" y="2865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6" name="Rectangle 18"/>
          <p:cNvSpPr>
            <a:spLocks noChangeArrowheads="1"/>
          </p:cNvSpPr>
          <p:nvPr/>
        </p:nvSpPr>
        <p:spPr bwMode="auto">
          <a:xfrm>
            <a:off x="0" y="3787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7" name="Rectangle 19"/>
          <p:cNvSpPr>
            <a:spLocks noChangeArrowheads="1"/>
          </p:cNvSpPr>
          <p:nvPr/>
        </p:nvSpPr>
        <p:spPr bwMode="auto">
          <a:xfrm>
            <a:off x="0" y="4710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8" name="Rectangle 20"/>
          <p:cNvSpPr>
            <a:spLocks noChangeArrowheads="1"/>
          </p:cNvSpPr>
          <p:nvPr/>
        </p:nvSpPr>
        <p:spPr bwMode="auto">
          <a:xfrm>
            <a:off x="228600" y="5222875"/>
            <a:ext cx="641350" cy="274638"/>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0" name="Rectangle 32"/>
          <p:cNvSpPr>
            <a:spLocks noChangeArrowheads="1"/>
          </p:cNvSpPr>
          <p:nvPr/>
        </p:nvSpPr>
        <p:spPr bwMode="auto">
          <a:xfrm>
            <a:off x="0" y="13223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41" name="Rectangle 33"/>
          <p:cNvSpPr>
            <a:spLocks noChangeArrowheads="1"/>
          </p:cNvSpPr>
          <p:nvPr/>
        </p:nvSpPr>
        <p:spPr bwMode="auto">
          <a:xfrm>
            <a:off x="0" y="20939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2" name="Rectangle 34"/>
          <p:cNvSpPr>
            <a:spLocks noChangeArrowheads="1"/>
          </p:cNvSpPr>
          <p:nvPr/>
        </p:nvSpPr>
        <p:spPr bwMode="auto">
          <a:xfrm>
            <a:off x="0" y="314007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3" name="Rectangle 35"/>
          <p:cNvSpPr>
            <a:spLocks noChangeArrowheads="1"/>
          </p:cNvSpPr>
          <p:nvPr/>
        </p:nvSpPr>
        <p:spPr bwMode="auto">
          <a:xfrm>
            <a:off x="0" y="4186238"/>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4" name="Rectangle 36"/>
          <p:cNvSpPr>
            <a:spLocks noChangeArrowheads="1"/>
          </p:cNvSpPr>
          <p:nvPr/>
        </p:nvSpPr>
        <p:spPr bwMode="auto">
          <a:xfrm>
            <a:off x="0" y="52324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49" name="Rectangle 41"/>
          <p:cNvSpPr>
            <a:spLocks noChangeArrowheads="1"/>
          </p:cNvSpPr>
          <p:nvPr/>
        </p:nvSpPr>
        <p:spPr bwMode="auto">
          <a:xfrm>
            <a:off x="0" y="26193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0" name="Rectangle 42"/>
          <p:cNvSpPr>
            <a:spLocks noChangeArrowheads="1"/>
          </p:cNvSpPr>
          <p:nvPr/>
        </p:nvSpPr>
        <p:spPr bwMode="auto">
          <a:xfrm>
            <a:off x="0" y="34099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3" name="Rectangle 45"/>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8" name="Rectangle 50"/>
          <p:cNvSpPr>
            <a:spLocks noChangeArrowheads="1"/>
          </p:cNvSpPr>
          <p:nvPr/>
        </p:nvSpPr>
        <p:spPr bwMode="auto">
          <a:xfrm>
            <a:off x="0" y="3452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59" name="Text Box 51"/>
          <p:cNvSpPr txBox="1">
            <a:spLocks noChangeArrowheads="1"/>
          </p:cNvSpPr>
          <p:nvPr/>
        </p:nvSpPr>
        <p:spPr bwMode="auto">
          <a:xfrm>
            <a:off x="762000" y="2133600"/>
            <a:ext cx="7620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a:t>
            </a:r>
          </a:p>
        </p:txBody>
      </p:sp>
      <p:sp>
        <p:nvSpPr>
          <p:cNvPr id="324665" name="Rectangle 57"/>
          <p:cNvSpPr>
            <a:spLocks noChangeArrowheads="1"/>
          </p:cNvSpPr>
          <p:nvPr/>
        </p:nvSpPr>
        <p:spPr bwMode="auto">
          <a:xfrm>
            <a:off x="0" y="1117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64" name="Object 56"/>
          <p:cNvGraphicFramePr>
            <a:graphicFrameLocks noChangeAspect="1"/>
          </p:cNvGraphicFramePr>
          <p:nvPr/>
        </p:nvGraphicFramePr>
        <p:xfrm>
          <a:off x="1600200" y="1905000"/>
          <a:ext cx="1552575" cy="790575"/>
        </p:xfrm>
        <a:graphic>
          <a:graphicData uri="http://schemas.openxmlformats.org/presentationml/2006/ole">
            <p:oleObj spid="_x0000_s107522" name="Equation" r:id="rId3" imgW="1549400" imgH="787400" progId="Equation.3">
              <p:embed/>
            </p:oleObj>
          </a:graphicData>
        </a:graphic>
      </p:graphicFrame>
      <p:sp>
        <p:nvSpPr>
          <p:cNvPr id="324666" name="Rectangle 58"/>
          <p:cNvSpPr>
            <a:spLocks noChangeArrowheads="1"/>
          </p:cNvSpPr>
          <p:nvPr/>
        </p:nvSpPr>
        <p:spPr bwMode="auto">
          <a:xfrm>
            <a:off x="0" y="20574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b="1">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3" name="Object 55"/>
          <p:cNvGraphicFramePr>
            <a:graphicFrameLocks noChangeAspect="1"/>
          </p:cNvGraphicFramePr>
          <p:nvPr/>
        </p:nvGraphicFramePr>
        <p:xfrm>
          <a:off x="1600200" y="2743200"/>
          <a:ext cx="4848225" cy="809625"/>
        </p:xfrm>
        <a:graphic>
          <a:graphicData uri="http://schemas.openxmlformats.org/presentationml/2006/ole">
            <p:oleObj spid="_x0000_s107523" name="Equation" r:id="rId4" imgW="4851400" imgH="812800" progId="Equation.3">
              <p:embed/>
            </p:oleObj>
          </a:graphicData>
        </a:graphic>
      </p:graphicFrame>
      <p:sp>
        <p:nvSpPr>
          <p:cNvPr id="324667" name="Rectangle 59"/>
          <p:cNvSpPr>
            <a:spLocks noChangeArrowheads="1"/>
          </p:cNvSpPr>
          <p:nvPr/>
        </p:nvSpPr>
        <p:spPr bwMode="auto">
          <a:xfrm>
            <a:off x="0" y="2992438"/>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b="1">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2" name="Object 54"/>
          <p:cNvGraphicFramePr>
            <a:graphicFrameLocks noChangeAspect="1"/>
          </p:cNvGraphicFramePr>
          <p:nvPr/>
        </p:nvGraphicFramePr>
        <p:xfrm>
          <a:off x="1905000" y="3733800"/>
          <a:ext cx="4410075" cy="790575"/>
        </p:xfrm>
        <a:graphic>
          <a:graphicData uri="http://schemas.openxmlformats.org/presentationml/2006/ole">
            <p:oleObj spid="_x0000_s107524" name="Equation" r:id="rId5" imgW="4406900" imgH="787400" progId="Equation.3">
              <p:embed/>
            </p:oleObj>
          </a:graphicData>
        </a:graphic>
      </p:graphicFrame>
      <p:sp>
        <p:nvSpPr>
          <p:cNvPr id="324668" name="Rectangle 60"/>
          <p:cNvSpPr>
            <a:spLocks noChangeArrowheads="1"/>
          </p:cNvSpPr>
          <p:nvPr/>
        </p:nvSpPr>
        <p:spPr bwMode="auto">
          <a:xfrm>
            <a:off x="0" y="4057650"/>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1" name="Object 53"/>
          <p:cNvGraphicFramePr>
            <a:graphicFrameLocks noChangeAspect="1"/>
          </p:cNvGraphicFramePr>
          <p:nvPr/>
        </p:nvGraphicFramePr>
        <p:xfrm>
          <a:off x="2057400" y="4800600"/>
          <a:ext cx="5457825" cy="790575"/>
        </p:xfrm>
        <a:graphic>
          <a:graphicData uri="http://schemas.openxmlformats.org/presentationml/2006/ole">
            <p:oleObj spid="_x0000_s107525" name="Equation" r:id="rId6" imgW="5461000" imgH="787400" progId="Equation.3">
              <p:embed/>
            </p:oleObj>
          </a:graphicData>
        </a:graphic>
      </p:graphicFrame>
      <p:sp>
        <p:nvSpPr>
          <p:cNvPr id="324669" name="Rectangle 61"/>
          <p:cNvSpPr>
            <a:spLocks noChangeArrowheads="1"/>
          </p:cNvSpPr>
          <p:nvPr/>
        </p:nvSpPr>
        <p:spPr bwMode="auto">
          <a:xfrm>
            <a:off x="0" y="512286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60" name="Object 52"/>
          <p:cNvGraphicFramePr>
            <a:graphicFrameLocks noChangeAspect="1"/>
          </p:cNvGraphicFramePr>
          <p:nvPr/>
        </p:nvGraphicFramePr>
        <p:xfrm>
          <a:off x="1981200" y="5791200"/>
          <a:ext cx="1714500" cy="342900"/>
        </p:xfrm>
        <a:graphic>
          <a:graphicData uri="http://schemas.openxmlformats.org/presentationml/2006/ole">
            <p:oleObj spid="_x0000_s107526" name="Equation" r:id="rId7" imgW="1714500" imgH="342900" progId="Equation.3">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25640" name="Rectangle 8"/>
          <p:cNvSpPr>
            <a:spLocks noChangeArrowheads="1"/>
          </p:cNvSpPr>
          <p:nvPr/>
        </p:nvSpPr>
        <p:spPr bwMode="auto">
          <a:xfrm>
            <a:off x="2119313" y="1712913"/>
            <a:ext cx="641350" cy="274637"/>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2" name="Rectangle 10"/>
          <p:cNvSpPr>
            <a:spLocks noChangeArrowheads="1"/>
          </p:cNvSpPr>
          <p:nvPr/>
        </p:nvSpPr>
        <p:spPr bwMode="auto">
          <a:xfrm>
            <a:off x="1585913" y="3338513"/>
            <a:ext cx="7556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3" name="Rectangle 11"/>
          <p:cNvSpPr>
            <a:spLocks noChangeArrowheads="1"/>
          </p:cNvSpPr>
          <p:nvPr/>
        </p:nvSpPr>
        <p:spPr bwMode="auto">
          <a:xfrm>
            <a:off x="1585913" y="4260850"/>
            <a:ext cx="7556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8" name="Rectangle 1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5650" name="Rectangle 18"/>
          <p:cNvSpPr>
            <a:spLocks noChangeArrowheads="1"/>
          </p:cNvSpPr>
          <p:nvPr/>
        </p:nvSpPr>
        <p:spPr bwMode="auto">
          <a:xfrm>
            <a:off x="609600" y="1905000"/>
            <a:ext cx="4708525" cy="381000"/>
          </a:xfrm>
          <a:prstGeom prst="rect">
            <a:avLst/>
          </a:prstGeom>
          <a:noFill/>
          <a:ln w="9525">
            <a:noFill/>
            <a:miter lim="800000"/>
            <a:headEnd/>
            <a:tailEnd/>
          </a:ln>
          <a:effectLst/>
        </p:spPr>
        <p:txBody>
          <a:bodyPr wrap="none" anchor="ctr">
            <a:spAutoFit/>
          </a:bodyPr>
          <a:lstStyle/>
          <a:p>
            <a:pPr algn="l" eaLnBrk="0" hangingPunct="0">
              <a:tabLst>
                <a:tab pos="228600" algn="l"/>
              </a:tabLst>
            </a:pPr>
            <a:r>
              <a:rPr lang="en-US" altLang="ko-KR" sz="1900">
                <a:ea typeface="굴림" charset="-127"/>
              </a:rPr>
              <a:t>b) The exact value of the above integral is</a:t>
            </a:r>
          </a:p>
        </p:txBody>
      </p:sp>
      <p:sp>
        <p:nvSpPr>
          <p:cNvPr id="325652" name="Rectangle 20"/>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5651" name="Object 19"/>
          <p:cNvGraphicFramePr>
            <a:graphicFrameLocks noChangeAspect="1"/>
          </p:cNvGraphicFramePr>
          <p:nvPr/>
        </p:nvGraphicFramePr>
        <p:xfrm>
          <a:off x="1219200" y="2667000"/>
          <a:ext cx="5057775" cy="809625"/>
        </p:xfrm>
        <a:graphic>
          <a:graphicData uri="http://schemas.openxmlformats.org/presentationml/2006/ole">
            <p:oleObj spid="_x0000_s108546" name="Equation" r:id="rId3" imgW="5054600" imgH="812800" progId="Equation.3">
              <p:embed/>
            </p:oleObj>
          </a:graphicData>
        </a:graphic>
      </p:graphicFrame>
      <p:graphicFrame>
        <p:nvGraphicFramePr>
          <p:cNvPr id="325653" name="Object 21"/>
          <p:cNvGraphicFramePr>
            <a:graphicFrameLocks noChangeAspect="1"/>
          </p:cNvGraphicFramePr>
          <p:nvPr/>
        </p:nvGraphicFramePr>
        <p:xfrm>
          <a:off x="1447800" y="3962400"/>
          <a:ext cx="1714500" cy="342900"/>
        </p:xfrm>
        <a:graphic>
          <a:graphicData uri="http://schemas.openxmlformats.org/presentationml/2006/ole">
            <p:oleObj spid="_x0000_s108547" name="Equation" r:id="rId4" imgW="1714500" imgH="342900" progId="Equation.3">
              <p:embed/>
            </p:oleObj>
          </a:graphicData>
        </a:graphic>
      </p:graphicFrame>
      <p:sp>
        <p:nvSpPr>
          <p:cNvPr id="325655" name="Rectangle 23"/>
          <p:cNvSpPr>
            <a:spLocks noChangeArrowheads="1"/>
          </p:cNvSpPr>
          <p:nvPr/>
        </p:nvSpPr>
        <p:spPr bwMode="auto">
          <a:xfrm>
            <a:off x="609600" y="4648200"/>
            <a:ext cx="12795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True Error</a:t>
            </a:r>
          </a:p>
        </p:txBody>
      </p:sp>
      <p:sp>
        <p:nvSpPr>
          <p:cNvPr id="325658" name="Rectangle 26"/>
          <p:cNvSpPr>
            <a:spLocks noChangeArrowheads="1"/>
          </p:cNvSpPr>
          <p:nvPr/>
        </p:nvSpPr>
        <p:spPr bwMode="auto">
          <a:xfrm>
            <a:off x="0" y="29305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5657" name="Object 25"/>
          <p:cNvGraphicFramePr>
            <a:graphicFrameLocks noChangeAspect="1"/>
          </p:cNvGraphicFramePr>
          <p:nvPr/>
        </p:nvGraphicFramePr>
        <p:xfrm>
          <a:off x="1295400" y="5181600"/>
          <a:ext cx="3171825" cy="381000"/>
        </p:xfrm>
        <a:graphic>
          <a:graphicData uri="http://schemas.openxmlformats.org/presentationml/2006/ole">
            <p:oleObj spid="_x0000_s108548" name="Equation" r:id="rId5" imgW="3175000" imgH="381000" progId="Equation.3">
              <p:embed/>
            </p:oleObj>
          </a:graphicData>
        </a:graphic>
      </p:graphicFrame>
      <p:sp>
        <p:nvSpPr>
          <p:cNvPr id="325659" name="Rectangle 27"/>
          <p:cNvSpPr>
            <a:spLocks noChangeArrowheads="1"/>
          </p:cNvSpPr>
          <p:nvPr/>
        </p:nvSpPr>
        <p:spPr bwMode="auto">
          <a:xfrm>
            <a:off x="0" y="33115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5656" name="Object 24"/>
          <p:cNvGraphicFramePr>
            <a:graphicFrameLocks noChangeAspect="1"/>
          </p:cNvGraphicFramePr>
          <p:nvPr/>
        </p:nvGraphicFramePr>
        <p:xfrm>
          <a:off x="1752600" y="5791200"/>
          <a:ext cx="1295400" cy="342900"/>
        </p:xfrm>
        <a:graphic>
          <a:graphicData uri="http://schemas.openxmlformats.org/presentationml/2006/ole">
            <p:oleObj spid="_x0000_s108549" name="Equation" r:id="rId6" imgW="1295400" imgH="342900" progId="Equation.3">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graphicFrame>
        <p:nvGraphicFramePr>
          <p:cNvPr id="326663" name="Object 7"/>
          <p:cNvGraphicFramePr>
            <a:graphicFrameLocks noChangeAspect="1"/>
          </p:cNvGraphicFramePr>
          <p:nvPr/>
        </p:nvGraphicFramePr>
        <p:xfrm>
          <a:off x="0" y="2736850"/>
          <a:ext cx="114300" cy="219075"/>
        </p:xfrm>
        <a:graphic>
          <a:graphicData uri="http://schemas.openxmlformats.org/presentationml/2006/ole">
            <p:oleObj spid="_x0000_s109570" name="Equation" r:id="rId3" imgW="114151" imgH="215619" progId="Equation.3">
              <p:embed/>
            </p:oleObj>
          </a:graphicData>
        </a:graphic>
      </p:graphicFrame>
      <p:sp>
        <p:nvSpPr>
          <p:cNvPr id="326665" name="Rectangle 9"/>
          <p:cNvSpPr>
            <a:spLocks noChangeArrowheads="1"/>
          </p:cNvSpPr>
          <p:nvPr/>
        </p:nvSpPr>
        <p:spPr bwMode="auto">
          <a:xfrm>
            <a:off x="228600" y="29559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66" name="Rectangle 10"/>
          <p:cNvSpPr>
            <a:spLocks noChangeArrowheads="1"/>
          </p:cNvSpPr>
          <p:nvPr/>
        </p:nvSpPr>
        <p:spPr bwMode="auto">
          <a:xfrm>
            <a:off x="0" y="3963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61" name="Object 5"/>
          <p:cNvGraphicFramePr>
            <a:graphicFrameLocks noChangeAspect="1"/>
          </p:cNvGraphicFramePr>
          <p:nvPr/>
        </p:nvGraphicFramePr>
        <p:xfrm>
          <a:off x="0" y="3963988"/>
          <a:ext cx="114300" cy="219075"/>
        </p:xfrm>
        <a:graphic>
          <a:graphicData uri="http://schemas.openxmlformats.org/presentationml/2006/ole">
            <p:oleObj spid="_x0000_s109571" name="Equation" r:id="rId4" imgW="114151" imgH="215619" progId="Equation.3">
              <p:embed/>
            </p:oleObj>
          </a:graphicData>
        </a:graphic>
      </p:graphicFrame>
      <p:sp>
        <p:nvSpPr>
          <p:cNvPr id="326667" name="Rectangle 11"/>
          <p:cNvSpPr>
            <a:spLocks noChangeArrowheads="1"/>
          </p:cNvSpPr>
          <p:nvPr/>
        </p:nvSpPr>
        <p:spPr bwMode="auto">
          <a:xfrm>
            <a:off x="228600" y="41830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3" name="Rectangle 17"/>
          <p:cNvSpPr>
            <a:spLocks noChangeArrowheads="1"/>
          </p:cNvSpPr>
          <p:nvPr/>
        </p:nvSpPr>
        <p:spPr bwMode="auto">
          <a:xfrm>
            <a:off x="0" y="2992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6674" name="Rectangle 18"/>
          <p:cNvSpPr>
            <a:spLocks noChangeArrowheads="1"/>
          </p:cNvSpPr>
          <p:nvPr/>
        </p:nvSpPr>
        <p:spPr bwMode="auto">
          <a:xfrm>
            <a:off x="0" y="33353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6" name="Rectangle 20"/>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6683" name="Rectangle 27"/>
          <p:cNvSpPr>
            <a:spLocks noChangeArrowheads="1"/>
          </p:cNvSpPr>
          <p:nvPr/>
        </p:nvSpPr>
        <p:spPr bwMode="auto">
          <a:xfrm>
            <a:off x="990600" y="2057400"/>
            <a:ext cx="3489325" cy="381000"/>
          </a:xfrm>
          <a:prstGeom prst="rect">
            <a:avLst/>
          </a:prstGeom>
          <a:noFill/>
          <a:ln w="9525">
            <a:noFill/>
            <a:miter lim="800000"/>
            <a:headEnd/>
            <a:tailEnd/>
          </a:ln>
          <a:effectLst/>
        </p:spPr>
        <p:txBody>
          <a:bodyPr wrap="none" anchor="ctr">
            <a:spAutoFit/>
          </a:bodyPr>
          <a:lstStyle/>
          <a:p>
            <a:pPr algn="l" eaLnBrk="0" hangingPunct="0">
              <a:buFontTx/>
              <a:buAutoNum type="alphaLcParenR"/>
            </a:pPr>
            <a:r>
              <a:rPr lang="en-US" altLang="ko-KR" sz="1900">
                <a:ea typeface="굴림" charset="-127"/>
              </a:rPr>
              <a:t>c)  Absolute relative true error,</a:t>
            </a:r>
          </a:p>
        </p:txBody>
      </p:sp>
      <p:sp>
        <p:nvSpPr>
          <p:cNvPr id="326686" name="Rectangle 30"/>
          <p:cNvSpPr>
            <a:spLocks noChangeArrowheads="1"/>
          </p:cNvSpPr>
          <p:nvPr/>
        </p:nvSpPr>
        <p:spPr bwMode="auto">
          <a:xfrm>
            <a:off x="0" y="27590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85" name="Object 29"/>
          <p:cNvGraphicFramePr>
            <a:graphicFrameLocks noChangeAspect="1"/>
          </p:cNvGraphicFramePr>
          <p:nvPr/>
        </p:nvGraphicFramePr>
        <p:xfrm>
          <a:off x="2057400" y="2895600"/>
          <a:ext cx="4295775" cy="790575"/>
        </p:xfrm>
        <a:graphic>
          <a:graphicData uri="http://schemas.openxmlformats.org/presentationml/2006/ole">
            <p:oleObj spid="_x0000_s109572" name="Equation" r:id="rId5" imgW="4292600" imgH="787400" progId="Equation.3">
              <p:embed/>
            </p:oleObj>
          </a:graphicData>
        </a:graphic>
      </p:graphicFrame>
      <p:sp>
        <p:nvSpPr>
          <p:cNvPr id="326687" name="Rectangle 31"/>
          <p:cNvSpPr>
            <a:spLocks noChangeArrowheads="1"/>
          </p:cNvSpPr>
          <p:nvPr/>
        </p:nvSpPr>
        <p:spPr bwMode="auto">
          <a:xfrm>
            <a:off x="0" y="35496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6684" name="Object 28"/>
          <p:cNvGraphicFramePr>
            <a:graphicFrameLocks noChangeAspect="1"/>
          </p:cNvGraphicFramePr>
          <p:nvPr/>
        </p:nvGraphicFramePr>
        <p:xfrm>
          <a:off x="2438400" y="4114800"/>
          <a:ext cx="1381125" cy="276225"/>
        </p:xfrm>
        <a:graphic>
          <a:graphicData uri="http://schemas.openxmlformats.org/presentationml/2006/ole">
            <p:oleObj spid="_x0000_s109573" name="Equation" r:id="rId6" imgW="1384300" imgH="279400" progId="Equation.3">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r>
              <a:rPr lang="en-US" altLang="ko-KR" smtClean="0">
                <a:ea typeface="굴림" charset="-127"/>
              </a:rPr>
              <a:t>Basis of Trapezoidal Rule</a:t>
            </a:r>
          </a:p>
        </p:txBody>
      </p:sp>
      <p:graphicFrame>
        <p:nvGraphicFramePr>
          <p:cNvPr id="3074" name="Object 3"/>
          <p:cNvGraphicFramePr>
            <a:graphicFrameLocks noChangeAspect="1"/>
          </p:cNvGraphicFramePr>
          <p:nvPr>
            <p:ph sz="quarter" idx="1"/>
          </p:nvPr>
        </p:nvGraphicFramePr>
        <p:xfrm>
          <a:off x="2667000" y="2895600"/>
          <a:ext cx="2019300" cy="838200"/>
        </p:xfrm>
        <a:graphic>
          <a:graphicData uri="http://schemas.openxmlformats.org/presentationml/2006/ole">
            <p:oleObj spid="_x0000_s3074" name="Equation" r:id="rId4" imgW="2019240" imgH="838080" progId="Equation.3">
              <p:embed/>
            </p:oleObj>
          </a:graphicData>
        </a:graphic>
      </p:graphicFrame>
      <p:sp>
        <p:nvSpPr>
          <p:cNvPr id="3080" name="Rectangle 4"/>
          <p:cNvSpPr>
            <a:spLocks noGrp="1" noChangeArrowheads="1"/>
          </p:cNvSpPr>
          <p:nvPr>
            <p:ph type="body" sz="half" idx="3"/>
          </p:nvPr>
        </p:nvSpPr>
        <p:spPr>
          <a:xfrm>
            <a:off x="838200" y="1828800"/>
            <a:ext cx="7162800" cy="990600"/>
          </a:xfrm>
        </p:spPr>
        <p:txBody>
          <a:bodyPr>
            <a:normAutofit/>
          </a:bodyPr>
          <a:lstStyle/>
          <a:p>
            <a:pPr>
              <a:buFont typeface="Wingdings" pitchFamily="2" charset="2"/>
              <a:buNone/>
            </a:pPr>
            <a:r>
              <a:rPr lang="en-US" altLang="ko-KR" sz="2400" dirty="0" smtClean="0">
                <a:ea typeface="굴림" charset="-127"/>
                <a:cs typeface="Times New Roman" pitchFamily="18" charset="0"/>
              </a:rPr>
              <a:t>Then the integral of that function is </a:t>
            </a:r>
            <a:r>
              <a:rPr lang="en-US" altLang="ko-KR" sz="2400" dirty="0" smtClean="0">
                <a:ea typeface="굴림" charset="-127"/>
                <a:cs typeface="Times New Roman" pitchFamily="18" charset="0"/>
              </a:rPr>
              <a:t>approximated</a:t>
            </a:r>
          </a:p>
          <a:p>
            <a:pPr>
              <a:buFont typeface="Wingdings" pitchFamily="2" charset="2"/>
              <a:buNone/>
            </a:pPr>
            <a:r>
              <a:rPr lang="en-US" altLang="ko-KR" sz="2400" dirty="0" smtClean="0">
                <a:ea typeface="굴림" charset="-127"/>
                <a:cs typeface="Times New Roman" pitchFamily="18" charset="0"/>
              </a:rPr>
              <a:t>by </a:t>
            </a:r>
            <a:r>
              <a:rPr lang="en-US" altLang="ko-KR" sz="2400" dirty="0" smtClean="0">
                <a:ea typeface="굴림" charset="-127"/>
                <a:cs typeface="Times New Roman" pitchFamily="18" charset="0"/>
              </a:rPr>
              <a:t>the integral of that </a:t>
            </a:r>
            <a:r>
              <a:rPr lang="en-US" altLang="ko-KR" sz="2000" i="1" dirty="0" smtClean="0">
                <a:ea typeface="굴림" charset="-127"/>
              </a:rPr>
              <a:t>n</a:t>
            </a:r>
            <a:r>
              <a:rPr lang="en-US" altLang="ko-KR" sz="2000" baseline="30000" dirty="0" smtClean="0">
                <a:ea typeface="굴림" charset="-127"/>
              </a:rPr>
              <a:t>th </a:t>
            </a:r>
            <a:r>
              <a:rPr lang="en-US" altLang="ko-KR" sz="2400" dirty="0" smtClean="0">
                <a:ea typeface="굴림" charset="-127"/>
              </a:rPr>
              <a:t>order polynomial.</a:t>
            </a:r>
            <a:endParaRPr lang="en-US" altLang="ko-KR" sz="2400" baseline="30000" dirty="0" smtClean="0">
              <a:ea typeface="굴림" charset="-127"/>
            </a:endParaRPr>
          </a:p>
        </p:txBody>
      </p:sp>
      <p:sp>
        <p:nvSpPr>
          <p:cNvPr id="3081" name="Text Box 6"/>
          <p:cNvSpPr txBox="1">
            <a:spLocks noChangeArrowheads="1"/>
          </p:cNvSpPr>
          <p:nvPr/>
        </p:nvSpPr>
        <p:spPr bwMode="auto">
          <a:xfrm>
            <a:off x="838200" y="3962400"/>
            <a:ext cx="6934200" cy="830997"/>
          </a:xfrm>
          <a:prstGeom prst="rect">
            <a:avLst/>
          </a:prstGeom>
          <a:noFill/>
          <a:ln w="9525">
            <a:noFill/>
            <a:miter lim="800000"/>
            <a:headEnd/>
            <a:tailEnd/>
          </a:ln>
        </p:spPr>
        <p:txBody>
          <a:bodyPr>
            <a:spAutoFit/>
          </a:bodyPr>
          <a:lstStyle/>
          <a:p>
            <a:pPr algn="l">
              <a:spcBef>
                <a:spcPct val="50000"/>
              </a:spcBef>
            </a:pPr>
            <a:r>
              <a:rPr lang="en-US" altLang="ko-KR" dirty="0">
                <a:ea typeface="굴림" charset="-127"/>
              </a:rPr>
              <a:t>Trapezoidal Rule assumes </a:t>
            </a:r>
            <a:r>
              <a:rPr lang="en-US" altLang="ko-KR" i="1" dirty="0">
                <a:ea typeface="굴림" charset="-127"/>
              </a:rPr>
              <a:t>n</a:t>
            </a:r>
            <a:r>
              <a:rPr lang="en-US" altLang="ko-KR" dirty="0">
                <a:ea typeface="굴림" charset="-127"/>
              </a:rPr>
              <a:t>=1, that is, the area         under the linear polynomial, </a:t>
            </a:r>
          </a:p>
        </p:txBody>
      </p:sp>
      <p:grpSp>
        <p:nvGrpSpPr>
          <p:cNvPr id="3082" name="Group 9"/>
          <p:cNvGrpSpPr>
            <a:grpSpLocks/>
          </p:cNvGrpSpPr>
          <p:nvPr/>
        </p:nvGrpSpPr>
        <p:grpSpPr bwMode="auto">
          <a:xfrm>
            <a:off x="2133600" y="5105400"/>
            <a:ext cx="4356100" cy="838200"/>
            <a:chOff x="1440" y="2064"/>
            <a:chExt cx="2744" cy="528"/>
          </a:xfrm>
        </p:grpSpPr>
        <p:graphicFrame>
          <p:nvGraphicFramePr>
            <p:cNvPr id="3075" name="Object 10"/>
            <p:cNvGraphicFramePr>
              <a:graphicFrameLocks noChangeAspect="1"/>
            </p:cNvGraphicFramePr>
            <p:nvPr/>
          </p:nvGraphicFramePr>
          <p:xfrm>
            <a:off x="2304" y="2064"/>
            <a:ext cx="1880" cy="496"/>
          </p:xfrm>
          <a:graphic>
            <a:graphicData uri="http://schemas.openxmlformats.org/presentationml/2006/ole">
              <p:oleObj spid="_x0000_s3075" name="수식" r:id="rId5" imgW="2984400" imgH="787320" progId="Equation.3">
                <p:embed/>
              </p:oleObj>
            </a:graphicData>
          </a:graphic>
        </p:graphicFrame>
        <p:graphicFrame>
          <p:nvGraphicFramePr>
            <p:cNvPr id="3076" name="Object 11"/>
            <p:cNvGraphicFramePr>
              <a:graphicFrameLocks noChangeAspect="1"/>
            </p:cNvGraphicFramePr>
            <p:nvPr/>
          </p:nvGraphicFramePr>
          <p:xfrm>
            <a:off x="1440" y="2064"/>
            <a:ext cx="720" cy="528"/>
          </p:xfrm>
          <a:graphic>
            <a:graphicData uri="http://schemas.openxmlformats.org/presentationml/2006/ole">
              <p:oleObj spid="_x0000_s3076" name="수식" r:id="rId6" imgW="1143000" imgH="838200" progId="Equation.3">
                <p:embed/>
              </p:oleObj>
            </a:graphicData>
          </a:graphic>
        </p:graphicFrame>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6" name="Rectangle 4"/>
          <p:cNvSpPr>
            <a:spLocks noChangeArrowheads="1"/>
          </p:cNvSpPr>
          <p:nvPr/>
        </p:nvSpPr>
        <p:spPr bwMode="auto">
          <a:xfrm>
            <a:off x="685800" y="2743200"/>
            <a:ext cx="7772400" cy="1295400"/>
          </a:xfrm>
          <a:prstGeom prst="rect">
            <a:avLst/>
          </a:prstGeom>
          <a:noFill/>
          <a:ln w="9525">
            <a:noFill/>
            <a:miter lim="800000"/>
            <a:headEnd/>
            <a:tailEnd/>
          </a:ln>
          <a:effectLst/>
        </p:spPr>
        <p:txBody>
          <a:bodyPr/>
          <a:lstStyle/>
          <a:p>
            <a:pPr eaLnBrk="0" hangingPunct="0">
              <a:spcBef>
                <a:spcPct val="50000"/>
              </a:spcBef>
            </a:pPr>
            <a:r>
              <a:rPr lang="en-US" altLang="ko-KR" sz="4000" dirty="0">
                <a:ea typeface="굴림" charset="-127"/>
              </a:rPr>
              <a:t>Multiple Segment Simpson’s 1/3rd Rule</a:t>
            </a:r>
          </a:p>
          <a:p>
            <a:pPr eaLnBrk="0" hangingPunct="0">
              <a:spcBef>
                <a:spcPct val="20000"/>
              </a:spcBef>
              <a:buClr>
                <a:schemeClr val="folHlink"/>
              </a:buClr>
              <a:buSzPct val="60000"/>
              <a:buFont typeface="Wingdings" pitchFamily="2" charset="2"/>
              <a:buNone/>
            </a:pPr>
            <a:endParaRPr lang="en-US" altLang="ko-KR" sz="4000" dirty="0">
              <a:solidFill>
                <a:schemeClr val="tx2"/>
              </a:solidFill>
              <a:ea typeface="굴림" charset="-127"/>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27686" name="Rectangle 6"/>
          <p:cNvSpPr>
            <a:spLocks noChangeArrowheads="1"/>
          </p:cNvSpPr>
          <p:nvPr/>
        </p:nvSpPr>
        <p:spPr bwMode="auto">
          <a:xfrm>
            <a:off x="2328863" y="26971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692" name="Rectangle 12"/>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694" name="Rectangle 14"/>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987" name="Rectangle 307"/>
          <p:cNvSpPr>
            <a:spLocks noChangeArrowheads="1"/>
          </p:cNvSpPr>
          <p:nvPr/>
        </p:nvSpPr>
        <p:spPr bwMode="auto">
          <a:xfrm>
            <a:off x="2576513" y="2735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990" name="Rectangle 310"/>
          <p:cNvSpPr>
            <a:spLocks noChangeArrowheads="1"/>
          </p:cNvSpPr>
          <p:nvPr/>
        </p:nvSpPr>
        <p:spPr bwMode="auto">
          <a:xfrm>
            <a:off x="4092575" y="2805113"/>
            <a:ext cx="960438" cy="0"/>
          </a:xfrm>
          <a:prstGeom prst="rect">
            <a:avLst/>
          </a:prstGeom>
          <a:noFill/>
          <a:ln w="9525">
            <a:noFill/>
            <a:miter lim="800000"/>
            <a:headEnd/>
            <a:tailEnd/>
          </a:ln>
          <a:effectLst/>
        </p:spPr>
        <p:txBody>
          <a:bodyPr wrap="none">
            <a:spAutoFit/>
          </a:bodyPr>
          <a:lstStyle/>
          <a:p>
            <a:endParaRPr lang="ko-KR" altLang="en-US"/>
          </a:p>
        </p:txBody>
      </p:sp>
      <p:sp>
        <p:nvSpPr>
          <p:cNvPr id="328008" name="Rectangle 328"/>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pPr algn="l" eaLnBrk="0" hangingPunct="0">
              <a:tabLst>
                <a:tab pos="457200" algn="l"/>
              </a:tabLst>
            </a:pPr>
            <a:endParaRPr lang="ko-KR" altLang="ko-KR">
              <a:latin typeface="Times New Roman" pitchFamily="18" charset="0"/>
            </a:endParaRPr>
          </a:p>
        </p:txBody>
      </p:sp>
      <p:sp>
        <p:nvSpPr>
          <p:cNvPr id="328010" name="Rectangle 330"/>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17" name="Rectangle 337"/>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21" name="Rectangle 341"/>
          <p:cNvSpPr>
            <a:spLocks noChangeArrowheads="1"/>
          </p:cNvSpPr>
          <p:nvPr/>
        </p:nvSpPr>
        <p:spPr bwMode="auto">
          <a:xfrm>
            <a:off x="0" y="22828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22" name="Rectangle 342"/>
          <p:cNvSpPr>
            <a:spLocks noChangeArrowheads="1"/>
          </p:cNvSpPr>
          <p:nvPr/>
        </p:nvSpPr>
        <p:spPr bwMode="auto">
          <a:xfrm>
            <a:off x="0" y="3073400"/>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8023" name="Rectangle 343"/>
          <p:cNvSpPr>
            <a:spLocks noChangeArrowheads="1"/>
          </p:cNvSpPr>
          <p:nvPr/>
        </p:nvSpPr>
        <p:spPr bwMode="auto">
          <a:xfrm>
            <a:off x="228600" y="2057400"/>
            <a:ext cx="849947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Just like in multiple segment Trapezoidal Rule, one can subdivide the interval </a:t>
            </a:r>
          </a:p>
        </p:txBody>
      </p:sp>
      <p:sp>
        <p:nvSpPr>
          <p:cNvPr id="328024" name="Text Box 344"/>
          <p:cNvSpPr txBox="1">
            <a:spLocks noChangeArrowheads="1"/>
          </p:cNvSpPr>
          <p:nvPr/>
        </p:nvSpPr>
        <p:spPr bwMode="auto">
          <a:xfrm>
            <a:off x="228600" y="2514600"/>
            <a:ext cx="8153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 b] into  n segments and apply Simpson’s 1/3rd Rule repeatedly over</a:t>
            </a:r>
          </a:p>
        </p:txBody>
      </p:sp>
      <p:sp>
        <p:nvSpPr>
          <p:cNvPr id="328025" name="Text Box 345"/>
          <p:cNvSpPr txBox="1">
            <a:spLocks noChangeArrowheads="1"/>
          </p:cNvSpPr>
          <p:nvPr/>
        </p:nvSpPr>
        <p:spPr bwMode="auto">
          <a:xfrm>
            <a:off x="228600" y="2895600"/>
            <a:ext cx="7924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every two segments.  Note that n needs to be even.  Divide interval</a:t>
            </a:r>
          </a:p>
        </p:txBody>
      </p:sp>
      <p:sp>
        <p:nvSpPr>
          <p:cNvPr id="328026" name="Text Box 346"/>
          <p:cNvSpPr txBox="1">
            <a:spLocks noChangeArrowheads="1"/>
          </p:cNvSpPr>
          <p:nvPr/>
        </p:nvSpPr>
        <p:spPr bwMode="auto">
          <a:xfrm>
            <a:off x="228600" y="3276600"/>
            <a:ext cx="76200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 b] into  equal segments, hence the segment width </a:t>
            </a:r>
          </a:p>
        </p:txBody>
      </p:sp>
      <p:sp>
        <p:nvSpPr>
          <p:cNvPr id="328028" name="Rectangle 348"/>
          <p:cNvSpPr>
            <a:spLocks noChangeArrowheads="1"/>
          </p:cNvSpPr>
          <p:nvPr/>
        </p:nvSpPr>
        <p:spPr bwMode="auto">
          <a:xfrm>
            <a:off x="0" y="2833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27" name="Object 347"/>
          <p:cNvGraphicFramePr>
            <a:graphicFrameLocks noChangeAspect="1"/>
          </p:cNvGraphicFramePr>
          <p:nvPr/>
        </p:nvGraphicFramePr>
        <p:xfrm>
          <a:off x="2057400" y="3962400"/>
          <a:ext cx="1104900" cy="733425"/>
        </p:xfrm>
        <a:graphic>
          <a:graphicData uri="http://schemas.openxmlformats.org/presentationml/2006/ole">
            <p:oleObj spid="_x0000_s110594" name="Equation" r:id="rId3" imgW="1104900" imgH="736600" progId="Equation.3">
              <p:embed/>
            </p:oleObj>
          </a:graphicData>
        </a:graphic>
      </p:graphicFrame>
      <p:sp>
        <p:nvSpPr>
          <p:cNvPr id="328030" name="Rectangle 350"/>
          <p:cNvSpPr>
            <a:spLocks noChangeArrowheads="1"/>
          </p:cNvSpPr>
          <p:nvPr/>
        </p:nvSpPr>
        <p:spPr bwMode="auto">
          <a:xfrm>
            <a:off x="0" y="27813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29" name="Object 349"/>
          <p:cNvGraphicFramePr>
            <a:graphicFrameLocks noChangeAspect="1"/>
          </p:cNvGraphicFramePr>
          <p:nvPr/>
        </p:nvGraphicFramePr>
        <p:xfrm>
          <a:off x="4267200" y="3886200"/>
          <a:ext cx="2600325" cy="838200"/>
        </p:xfrm>
        <a:graphic>
          <a:graphicData uri="http://schemas.openxmlformats.org/presentationml/2006/ole">
            <p:oleObj spid="_x0000_s110595" name="Equation" r:id="rId4" imgW="2603500" imgH="838200" progId="Equation.3">
              <p:embed/>
            </p:oleObj>
          </a:graphicData>
        </a:graphic>
      </p:graphicFrame>
      <p:sp>
        <p:nvSpPr>
          <p:cNvPr id="328031" name="Rectangle 351"/>
          <p:cNvSpPr>
            <a:spLocks noChangeArrowheads="1"/>
          </p:cNvSpPr>
          <p:nvPr/>
        </p:nvSpPr>
        <p:spPr bwMode="auto">
          <a:xfrm>
            <a:off x="304800" y="4876800"/>
            <a:ext cx="8397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where</a:t>
            </a:r>
          </a:p>
        </p:txBody>
      </p:sp>
      <p:sp>
        <p:nvSpPr>
          <p:cNvPr id="328034" name="Rectangle 354"/>
          <p:cNvSpPr>
            <a:spLocks noChangeArrowheads="1"/>
          </p:cNvSpPr>
          <p:nvPr/>
        </p:nvSpPr>
        <p:spPr bwMode="auto">
          <a:xfrm>
            <a:off x="0" y="26828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33" name="Object 353"/>
          <p:cNvGraphicFramePr>
            <a:graphicFrameLocks noChangeAspect="1"/>
          </p:cNvGraphicFramePr>
          <p:nvPr/>
        </p:nvGraphicFramePr>
        <p:xfrm>
          <a:off x="2590800" y="5410200"/>
          <a:ext cx="800100" cy="381000"/>
        </p:xfrm>
        <a:graphic>
          <a:graphicData uri="http://schemas.openxmlformats.org/presentationml/2006/ole">
            <p:oleObj spid="_x0000_s110596" name="Equation" r:id="rId5" imgW="799753" imgH="380835" progId="Equation.3">
              <p:embed/>
            </p:oleObj>
          </a:graphicData>
        </a:graphic>
      </p:graphicFrame>
      <p:sp>
        <p:nvSpPr>
          <p:cNvPr id="328035" name="Rectangle 355"/>
          <p:cNvSpPr>
            <a:spLocks noChangeArrowheads="1"/>
          </p:cNvSpPr>
          <p:nvPr/>
        </p:nvSpPr>
        <p:spPr bwMode="auto">
          <a:xfrm>
            <a:off x="0" y="30638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8032" name="Object 352"/>
          <p:cNvGraphicFramePr>
            <a:graphicFrameLocks noChangeAspect="1"/>
          </p:cNvGraphicFramePr>
          <p:nvPr/>
        </p:nvGraphicFramePr>
        <p:xfrm>
          <a:off x="4419600" y="5410200"/>
          <a:ext cx="790575" cy="381000"/>
        </p:xfrm>
        <a:graphic>
          <a:graphicData uri="http://schemas.openxmlformats.org/presentationml/2006/ole">
            <p:oleObj spid="_x0000_s110597" name="Equation" r:id="rId6" imgW="787400" imgH="381000" progId="Equation.3">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28710" name="Rectangle 6"/>
          <p:cNvSpPr>
            <a:spLocks noChangeArrowheads="1"/>
          </p:cNvSpPr>
          <p:nvPr/>
        </p:nvSpPr>
        <p:spPr bwMode="auto">
          <a:xfrm>
            <a:off x="3886200" y="28082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8718" name="Rectangle 14"/>
          <p:cNvSpPr>
            <a:spLocks noChangeArrowheads="1"/>
          </p:cNvSpPr>
          <p:nvPr/>
        </p:nvSpPr>
        <p:spPr bwMode="auto">
          <a:xfrm>
            <a:off x="0" y="29400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19" name="Rectangle 15"/>
          <p:cNvSpPr>
            <a:spLocks noChangeArrowheads="1"/>
          </p:cNvSpPr>
          <p:nvPr/>
        </p:nvSpPr>
        <p:spPr bwMode="auto">
          <a:xfrm>
            <a:off x="0" y="3211513"/>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8722" name="Rectangle 18"/>
          <p:cNvSpPr>
            <a:spLocks noChangeArrowheads="1"/>
          </p:cNvSpPr>
          <p:nvPr/>
        </p:nvSpPr>
        <p:spPr bwMode="auto">
          <a:xfrm>
            <a:off x="-304800" y="30924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5" name="Rectangle 21"/>
          <p:cNvSpPr>
            <a:spLocks noChangeArrowheads="1"/>
          </p:cNvSpPr>
          <p:nvPr/>
        </p:nvSpPr>
        <p:spPr bwMode="auto">
          <a:xfrm>
            <a:off x="0" y="28511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8" name="Rectangle 24"/>
          <p:cNvSpPr>
            <a:spLocks noChangeArrowheads="1"/>
          </p:cNvSpPr>
          <p:nvPr/>
        </p:nvSpPr>
        <p:spPr bwMode="auto">
          <a:xfrm>
            <a:off x="0" y="28686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3" name="Rectangle 29"/>
          <p:cNvSpPr>
            <a:spLocks noChangeArrowheads="1"/>
          </p:cNvSpPr>
          <p:nvPr/>
        </p:nvSpPr>
        <p:spPr bwMode="auto">
          <a:xfrm>
            <a:off x="0" y="27876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4" name="Rectangle 30"/>
          <p:cNvSpPr>
            <a:spLocks noChangeArrowheads="1"/>
          </p:cNvSpPr>
          <p:nvPr/>
        </p:nvSpPr>
        <p:spPr bwMode="auto">
          <a:xfrm>
            <a:off x="0" y="3063875"/>
            <a:ext cx="222250" cy="639763"/>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algn="l" eaLnBrk="0" hangingPunct="0"/>
            <a:endParaRPr lang="en-US" altLang="ko-KR">
              <a:latin typeface="Times New Roman" pitchFamily="18" charset="0"/>
              <a:ea typeface="굴림" charset="-127"/>
            </a:endParaRPr>
          </a:p>
        </p:txBody>
      </p:sp>
      <p:sp>
        <p:nvSpPr>
          <p:cNvPr id="328750" name="Rectangle 46"/>
          <p:cNvSpPr>
            <a:spLocks noChangeArrowheads="1"/>
          </p:cNvSpPr>
          <p:nvPr/>
        </p:nvSpPr>
        <p:spPr bwMode="auto">
          <a:xfrm>
            <a:off x="0" y="2554288"/>
            <a:ext cx="679450" cy="639762"/>
          </a:xfrm>
          <a:prstGeom prst="rect">
            <a:avLst/>
          </a:prstGeom>
          <a:noFill/>
          <a:ln w="9525">
            <a:noFill/>
            <a:miter lim="800000"/>
            <a:headEnd/>
            <a:tailEnd/>
          </a:ln>
          <a:effectLst/>
        </p:spPr>
        <p:txBody>
          <a:bodyPr wrap="none" anchor="ctr">
            <a:spAutoFit/>
          </a:bodyPr>
          <a:lstStyle/>
          <a:p>
            <a:pPr indent="457200"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indent="457200" algn="l" eaLnBrk="0" hangingPunct="0"/>
            <a:endParaRPr lang="en-US" altLang="ko-KR">
              <a:latin typeface="Times New Roman" pitchFamily="18" charset="0"/>
              <a:ea typeface="굴림" charset="-127"/>
            </a:endParaRPr>
          </a:p>
        </p:txBody>
      </p:sp>
      <p:sp>
        <p:nvSpPr>
          <p:cNvPr id="328755" name="Rectangle 51"/>
          <p:cNvSpPr>
            <a:spLocks noChangeArrowheads="1"/>
          </p:cNvSpPr>
          <p:nvPr/>
        </p:nvSpPr>
        <p:spPr bwMode="auto">
          <a:xfrm>
            <a:off x="0" y="28257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56" name="Rectangle 52"/>
          <p:cNvSpPr>
            <a:spLocks noChangeArrowheads="1"/>
          </p:cNvSpPr>
          <p:nvPr/>
        </p:nvSpPr>
        <p:spPr bwMode="auto">
          <a:xfrm>
            <a:off x="457200" y="4083050"/>
            <a:ext cx="51609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Apply Simpson’s 1/3rd Rule over each interval,</a:t>
            </a:r>
          </a:p>
        </p:txBody>
      </p:sp>
      <p:graphicFrame>
        <p:nvGraphicFramePr>
          <p:cNvPr id="328757" name="Object 53"/>
          <p:cNvGraphicFramePr>
            <a:graphicFrameLocks noChangeAspect="1"/>
          </p:cNvGraphicFramePr>
          <p:nvPr/>
        </p:nvGraphicFramePr>
        <p:xfrm>
          <a:off x="609600" y="4616450"/>
          <a:ext cx="6275388" cy="784225"/>
        </p:xfrm>
        <a:graphic>
          <a:graphicData uri="http://schemas.openxmlformats.org/presentationml/2006/ole">
            <p:oleObj spid="_x0000_s111618" name="Equation" r:id="rId3" imgW="6273720" imgH="787320" progId="Equation.3">
              <p:embed/>
            </p:oleObj>
          </a:graphicData>
        </a:graphic>
      </p:graphicFrame>
      <p:graphicFrame>
        <p:nvGraphicFramePr>
          <p:cNvPr id="328759" name="Object 55"/>
          <p:cNvGraphicFramePr>
            <a:graphicFrameLocks noChangeAspect="1"/>
          </p:cNvGraphicFramePr>
          <p:nvPr/>
        </p:nvGraphicFramePr>
        <p:xfrm>
          <a:off x="1600200" y="5530850"/>
          <a:ext cx="5135563" cy="790575"/>
        </p:xfrm>
        <a:graphic>
          <a:graphicData uri="http://schemas.openxmlformats.org/presentationml/2006/ole">
            <p:oleObj spid="_x0000_s111619" name="Equation" r:id="rId4" imgW="5130720" imgH="787320" progId="Equation.3">
              <p:embed/>
            </p:oleObj>
          </a:graphicData>
        </a:graphic>
      </p:graphicFrame>
      <p:grpSp>
        <p:nvGrpSpPr>
          <p:cNvPr id="2" name="Group 76"/>
          <p:cNvGrpSpPr>
            <a:grpSpLocks noChangeAspect="1"/>
          </p:cNvGrpSpPr>
          <p:nvPr/>
        </p:nvGrpSpPr>
        <p:grpSpPr bwMode="auto">
          <a:xfrm>
            <a:off x="5562600" y="1416050"/>
            <a:ext cx="3238500" cy="2971800"/>
            <a:chOff x="3127" y="142"/>
            <a:chExt cx="4249" cy="3899"/>
          </a:xfrm>
        </p:grpSpPr>
        <p:sp>
          <p:nvSpPr>
            <p:cNvPr id="328781" name="AutoShape 77"/>
            <p:cNvSpPr>
              <a:spLocks noChangeAspect="1" noChangeArrowheads="1"/>
            </p:cNvSpPr>
            <p:nvPr/>
          </p:nvSpPr>
          <p:spPr bwMode="auto">
            <a:xfrm>
              <a:off x="3127" y="142"/>
              <a:ext cx="4249" cy="3899"/>
            </a:xfrm>
            <a:prstGeom prst="rect">
              <a:avLst/>
            </a:prstGeom>
            <a:noFill/>
            <a:ln w="9525">
              <a:noFill/>
              <a:miter lim="800000"/>
              <a:headEnd/>
              <a:tailEnd/>
            </a:ln>
          </p:spPr>
          <p:txBody>
            <a:bodyPr/>
            <a:lstStyle/>
            <a:p>
              <a:endParaRPr lang="ko-KR" altLang="en-US"/>
            </a:p>
          </p:txBody>
        </p:sp>
        <p:sp>
          <p:nvSpPr>
            <p:cNvPr id="328782" name="Text Box 78"/>
            <p:cNvSpPr txBox="1">
              <a:spLocks noChangeArrowheads="1"/>
            </p:cNvSpPr>
            <p:nvPr/>
          </p:nvSpPr>
          <p:spPr bwMode="auto">
            <a:xfrm>
              <a:off x="3127" y="479"/>
              <a:ext cx="763" cy="363"/>
            </a:xfrm>
            <a:prstGeom prst="rect">
              <a:avLst/>
            </a:prstGeom>
            <a:solidFill>
              <a:srgbClr val="FFFFFF"/>
            </a:solidFill>
            <a:ln w="9525">
              <a:noFill/>
              <a:miter lim="800000"/>
              <a:headEnd/>
              <a:tailEnd/>
            </a:ln>
          </p:spPr>
          <p:txBody>
            <a:bodyPr/>
            <a:lstStyle/>
            <a:p>
              <a:pPr algn="l"/>
              <a:r>
                <a:rPr lang="en-US" altLang="ko-KR" sz="1200" i="1">
                  <a:ea typeface="굴림" charset="-127"/>
                </a:rPr>
                <a:t>f(x)</a:t>
              </a:r>
              <a:endParaRPr lang="en-US" altLang="ko-KR" sz="1900">
                <a:ea typeface="굴림" charset="-127"/>
              </a:endParaRPr>
            </a:p>
          </p:txBody>
        </p:sp>
        <p:sp>
          <p:nvSpPr>
            <p:cNvPr id="328783" name="Line 79"/>
            <p:cNvSpPr>
              <a:spLocks noChangeShapeType="1"/>
            </p:cNvSpPr>
            <p:nvPr/>
          </p:nvSpPr>
          <p:spPr bwMode="auto">
            <a:xfrm flipV="1">
              <a:off x="3677" y="479"/>
              <a:ext cx="0" cy="2700"/>
            </a:xfrm>
            <a:prstGeom prst="line">
              <a:avLst/>
            </a:prstGeom>
            <a:noFill/>
            <a:ln w="12700">
              <a:solidFill>
                <a:srgbClr val="000000"/>
              </a:solidFill>
              <a:round/>
              <a:headEnd/>
              <a:tailEnd type="arrow" w="med" len="med"/>
            </a:ln>
          </p:spPr>
          <p:txBody>
            <a:bodyPr/>
            <a:lstStyle/>
            <a:p>
              <a:endParaRPr lang="ko-KR" altLang="en-US"/>
            </a:p>
          </p:txBody>
        </p:sp>
        <p:sp>
          <p:nvSpPr>
            <p:cNvPr id="328784" name="Line 80"/>
            <p:cNvSpPr>
              <a:spLocks noChangeShapeType="1"/>
            </p:cNvSpPr>
            <p:nvPr/>
          </p:nvSpPr>
          <p:spPr bwMode="auto">
            <a:xfrm>
              <a:off x="3339" y="2979"/>
              <a:ext cx="3188" cy="0"/>
            </a:xfrm>
            <a:prstGeom prst="line">
              <a:avLst/>
            </a:prstGeom>
            <a:noFill/>
            <a:ln w="12700">
              <a:solidFill>
                <a:srgbClr val="000000"/>
              </a:solidFill>
              <a:round/>
              <a:headEnd/>
              <a:tailEnd type="arrow" w="med" len="med"/>
            </a:ln>
          </p:spPr>
          <p:txBody>
            <a:bodyPr/>
            <a:lstStyle/>
            <a:p>
              <a:endParaRPr lang="ko-KR" altLang="en-US"/>
            </a:p>
          </p:txBody>
        </p:sp>
        <p:sp>
          <p:nvSpPr>
            <p:cNvPr id="328785" name="Freeform 81"/>
            <p:cNvSpPr>
              <a:spLocks/>
            </p:cNvSpPr>
            <p:nvPr/>
          </p:nvSpPr>
          <p:spPr bwMode="auto">
            <a:xfrm>
              <a:off x="3439" y="1054"/>
              <a:ext cx="2800" cy="1275"/>
            </a:xfrm>
            <a:custGeom>
              <a:avLst/>
              <a:gdLst/>
              <a:ahLst/>
              <a:cxnLst>
                <a:cxn ang="0">
                  <a:pos x="0" y="1530"/>
                </a:cxn>
                <a:cxn ang="0">
                  <a:pos x="870" y="645"/>
                </a:cxn>
                <a:cxn ang="0">
                  <a:pos x="1680" y="675"/>
                </a:cxn>
                <a:cxn ang="0">
                  <a:pos x="2370" y="540"/>
                </a:cxn>
                <a:cxn ang="0">
                  <a:pos x="3360" y="0"/>
                </a:cxn>
              </a:cxnLst>
              <a:rect l="0" t="0" r="r" b="b"/>
              <a:pathLst>
                <a:path w="3360" h="1530">
                  <a:moveTo>
                    <a:pt x="0" y="1530"/>
                  </a:moveTo>
                  <a:cubicBezTo>
                    <a:pt x="295" y="1158"/>
                    <a:pt x="590" y="787"/>
                    <a:pt x="870" y="645"/>
                  </a:cubicBezTo>
                  <a:cubicBezTo>
                    <a:pt x="1150" y="503"/>
                    <a:pt x="1430" y="692"/>
                    <a:pt x="1680" y="675"/>
                  </a:cubicBezTo>
                  <a:cubicBezTo>
                    <a:pt x="1930" y="658"/>
                    <a:pt x="2090" y="652"/>
                    <a:pt x="2370" y="540"/>
                  </a:cubicBezTo>
                  <a:cubicBezTo>
                    <a:pt x="2650" y="428"/>
                    <a:pt x="3200" y="90"/>
                    <a:pt x="3360" y="0"/>
                  </a:cubicBezTo>
                </a:path>
              </a:pathLst>
            </a:custGeom>
            <a:noFill/>
            <a:ln w="9525">
              <a:solidFill>
                <a:srgbClr val="000000"/>
              </a:solidFill>
              <a:round/>
              <a:headEnd/>
              <a:tailEnd/>
            </a:ln>
          </p:spPr>
          <p:txBody>
            <a:bodyPr/>
            <a:lstStyle/>
            <a:p>
              <a:endParaRPr lang="ko-KR" altLang="en-US"/>
            </a:p>
          </p:txBody>
        </p:sp>
        <p:sp>
          <p:nvSpPr>
            <p:cNvPr id="328786" name="Line 82"/>
            <p:cNvSpPr>
              <a:spLocks noChangeShapeType="1"/>
            </p:cNvSpPr>
            <p:nvPr/>
          </p:nvSpPr>
          <p:spPr bwMode="auto">
            <a:xfrm>
              <a:off x="4027" y="1667"/>
              <a:ext cx="0" cy="1312"/>
            </a:xfrm>
            <a:prstGeom prst="line">
              <a:avLst/>
            </a:prstGeom>
            <a:noFill/>
            <a:ln w="9525">
              <a:solidFill>
                <a:srgbClr val="000000"/>
              </a:solidFill>
              <a:round/>
              <a:headEnd/>
              <a:tailEnd/>
            </a:ln>
          </p:spPr>
          <p:txBody>
            <a:bodyPr/>
            <a:lstStyle/>
            <a:p>
              <a:endParaRPr lang="ko-KR" altLang="en-US"/>
            </a:p>
          </p:txBody>
        </p:sp>
        <p:sp>
          <p:nvSpPr>
            <p:cNvPr id="328787" name="Line 83"/>
            <p:cNvSpPr>
              <a:spLocks noChangeShapeType="1"/>
            </p:cNvSpPr>
            <p:nvPr/>
          </p:nvSpPr>
          <p:spPr bwMode="auto">
            <a:xfrm>
              <a:off x="4514" y="1567"/>
              <a:ext cx="0" cy="1412"/>
            </a:xfrm>
            <a:prstGeom prst="line">
              <a:avLst/>
            </a:prstGeom>
            <a:noFill/>
            <a:ln w="9525">
              <a:solidFill>
                <a:srgbClr val="000000"/>
              </a:solidFill>
              <a:round/>
              <a:headEnd/>
              <a:tailEnd/>
            </a:ln>
          </p:spPr>
          <p:txBody>
            <a:bodyPr/>
            <a:lstStyle/>
            <a:p>
              <a:endParaRPr lang="ko-KR" altLang="en-US"/>
            </a:p>
          </p:txBody>
        </p:sp>
        <p:sp>
          <p:nvSpPr>
            <p:cNvPr id="328788" name="Line 84"/>
            <p:cNvSpPr>
              <a:spLocks noChangeShapeType="1"/>
            </p:cNvSpPr>
            <p:nvPr/>
          </p:nvSpPr>
          <p:spPr bwMode="auto">
            <a:xfrm>
              <a:off x="5989" y="1192"/>
              <a:ext cx="0" cy="1787"/>
            </a:xfrm>
            <a:prstGeom prst="line">
              <a:avLst/>
            </a:prstGeom>
            <a:noFill/>
            <a:ln w="9525">
              <a:solidFill>
                <a:srgbClr val="000000"/>
              </a:solidFill>
              <a:round/>
              <a:headEnd/>
              <a:tailEnd/>
            </a:ln>
          </p:spPr>
          <p:txBody>
            <a:bodyPr/>
            <a:lstStyle/>
            <a:p>
              <a:endParaRPr lang="ko-KR" altLang="en-US"/>
            </a:p>
          </p:txBody>
        </p:sp>
        <p:sp>
          <p:nvSpPr>
            <p:cNvPr id="328789" name="Line 85"/>
            <p:cNvSpPr>
              <a:spLocks noChangeShapeType="1"/>
            </p:cNvSpPr>
            <p:nvPr/>
          </p:nvSpPr>
          <p:spPr bwMode="auto">
            <a:xfrm>
              <a:off x="5527" y="1454"/>
              <a:ext cx="0" cy="1525"/>
            </a:xfrm>
            <a:prstGeom prst="line">
              <a:avLst/>
            </a:prstGeom>
            <a:noFill/>
            <a:ln w="9525">
              <a:solidFill>
                <a:srgbClr val="000000"/>
              </a:solidFill>
              <a:round/>
              <a:headEnd/>
              <a:tailEnd/>
            </a:ln>
          </p:spPr>
          <p:txBody>
            <a:bodyPr/>
            <a:lstStyle/>
            <a:p>
              <a:endParaRPr lang="ko-KR" altLang="en-US"/>
            </a:p>
          </p:txBody>
        </p:sp>
        <p:sp>
          <p:nvSpPr>
            <p:cNvPr id="328790" name="Text Box 86"/>
            <p:cNvSpPr txBox="1">
              <a:spLocks noChangeArrowheads="1"/>
            </p:cNvSpPr>
            <p:nvPr/>
          </p:nvSpPr>
          <p:spPr bwMode="auto">
            <a:xfrm>
              <a:off x="4614" y="1879"/>
              <a:ext cx="913" cy="388"/>
            </a:xfrm>
            <a:prstGeom prst="rect">
              <a:avLst/>
            </a:prstGeom>
            <a:solidFill>
              <a:srgbClr val="FFFFFF"/>
            </a:solidFill>
            <a:ln w="9525">
              <a:noFill/>
              <a:miter lim="800000"/>
              <a:headEnd/>
              <a:tailEnd/>
            </a:ln>
          </p:spPr>
          <p:txBody>
            <a:bodyPr/>
            <a:lstStyle/>
            <a:p>
              <a:r>
                <a:rPr lang="en-US" altLang="ko-KR" sz="1600">
                  <a:ea typeface="굴림" charset="-127"/>
                </a:rPr>
                <a:t>.  .  .</a:t>
              </a:r>
              <a:endParaRPr lang="en-US" altLang="ko-KR" sz="1900">
                <a:ea typeface="굴림" charset="-127"/>
              </a:endParaRPr>
            </a:p>
          </p:txBody>
        </p:sp>
        <p:sp>
          <p:nvSpPr>
            <p:cNvPr id="328791" name="Text Box 87"/>
            <p:cNvSpPr txBox="1">
              <a:spLocks noChangeArrowheads="1"/>
            </p:cNvSpPr>
            <p:nvPr/>
          </p:nvSpPr>
          <p:spPr bwMode="auto">
            <a:xfrm>
              <a:off x="3802" y="3054"/>
              <a:ext cx="537"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0</a:t>
              </a:r>
              <a:endParaRPr lang="en-US" altLang="ko-KR" sz="1900">
                <a:ea typeface="굴림" charset="-127"/>
              </a:endParaRPr>
            </a:p>
          </p:txBody>
        </p:sp>
        <p:sp>
          <p:nvSpPr>
            <p:cNvPr id="328792" name="Text Box 88"/>
            <p:cNvSpPr txBox="1">
              <a:spLocks noChangeArrowheads="1"/>
            </p:cNvSpPr>
            <p:nvPr/>
          </p:nvSpPr>
          <p:spPr bwMode="auto">
            <a:xfrm>
              <a:off x="4339" y="3054"/>
              <a:ext cx="538"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2</a:t>
              </a:r>
              <a:endParaRPr lang="en-US" altLang="ko-KR" sz="1900">
                <a:ea typeface="굴림" charset="-127"/>
              </a:endParaRPr>
            </a:p>
          </p:txBody>
        </p:sp>
        <p:sp>
          <p:nvSpPr>
            <p:cNvPr id="328793" name="Text Box 89"/>
            <p:cNvSpPr txBox="1">
              <a:spLocks noChangeArrowheads="1"/>
            </p:cNvSpPr>
            <p:nvPr/>
          </p:nvSpPr>
          <p:spPr bwMode="auto">
            <a:xfrm>
              <a:off x="5226" y="3054"/>
              <a:ext cx="538"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n-2</a:t>
              </a:r>
              <a:endParaRPr lang="en-US" altLang="ko-KR" sz="1900">
                <a:ea typeface="굴림" charset="-127"/>
              </a:endParaRPr>
            </a:p>
          </p:txBody>
        </p:sp>
        <p:sp>
          <p:nvSpPr>
            <p:cNvPr id="328794" name="Text Box 90"/>
            <p:cNvSpPr txBox="1">
              <a:spLocks noChangeArrowheads="1"/>
            </p:cNvSpPr>
            <p:nvPr/>
          </p:nvSpPr>
          <p:spPr bwMode="auto">
            <a:xfrm>
              <a:off x="5764" y="3054"/>
              <a:ext cx="537" cy="500"/>
            </a:xfrm>
            <a:prstGeom prst="rect">
              <a:avLst/>
            </a:prstGeom>
            <a:solidFill>
              <a:srgbClr val="FFFFFF"/>
            </a:solidFill>
            <a:ln w="9525">
              <a:noFill/>
              <a:miter lim="800000"/>
              <a:headEnd/>
              <a:tailEnd/>
            </a:ln>
          </p:spPr>
          <p:txBody>
            <a:bodyPr/>
            <a:lstStyle/>
            <a:p>
              <a:r>
                <a:rPr lang="en-US" altLang="ko-KR" sz="1200" i="1">
                  <a:ea typeface="굴림" charset="-127"/>
                </a:rPr>
                <a:t>x</a:t>
              </a:r>
              <a:r>
                <a:rPr lang="en-US" altLang="ko-KR" sz="1200" i="1" baseline="-25000">
                  <a:ea typeface="굴림" charset="-127"/>
                </a:rPr>
                <a:t>n</a:t>
              </a:r>
              <a:endParaRPr lang="en-US" altLang="ko-KR" sz="1900">
                <a:ea typeface="굴림" charset="-127"/>
              </a:endParaRPr>
            </a:p>
          </p:txBody>
        </p:sp>
        <p:sp>
          <p:nvSpPr>
            <p:cNvPr id="328795" name="Text Box 91"/>
            <p:cNvSpPr txBox="1">
              <a:spLocks noChangeArrowheads="1"/>
            </p:cNvSpPr>
            <p:nvPr/>
          </p:nvSpPr>
          <p:spPr bwMode="auto">
            <a:xfrm>
              <a:off x="6438" y="2516"/>
              <a:ext cx="413" cy="375"/>
            </a:xfrm>
            <a:prstGeom prst="rect">
              <a:avLst/>
            </a:prstGeom>
            <a:solidFill>
              <a:srgbClr val="FFFFFF"/>
            </a:solidFill>
            <a:ln w="9525">
              <a:noFill/>
              <a:miter lim="800000"/>
              <a:headEnd/>
              <a:tailEnd/>
            </a:ln>
          </p:spPr>
          <p:txBody>
            <a:bodyPr/>
            <a:lstStyle/>
            <a:p>
              <a:pPr algn="l"/>
              <a:r>
                <a:rPr lang="en-US" altLang="ko-KR" sz="1200" i="1">
                  <a:ea typeface="굴림" charset="-127"/>
                </a:rPr>
                <a:t>x</a:t>
              </a:r>
              <a:endParaRPr lang="en-US" altLang="ko-KR" sz="1900">
                <a:ea typeface="굴림" charset="-127"/>
              </a:endParaRPr>
            </a:p>
          </p:txBody>
        </p:sp>
      </p:grpSp>
      <p:sp>
        <p:nvSpPr>
          <p:cNvPr id="328797" name="Rectangle 93"/>
          <p:cNvSpPr>
            <a:spLocks noChangeArrowheads="1"/>
          </p:cNvSpPr>
          <p:nvPr/>
        </p:nvSpPr>
        <p:spPr bwMode="auto">
          <a:xfrm>
            <a:off x="0" y="28257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796" name="Object 92"/>
          <p:cNvGraphicFramePr>
            <a:graphicFrameLocks noChangeAspect="1"/>
          </p:cNvGraphicFramePr>
          <p:nvPr/>
        </p:nvGraphicFramePr>
        <p:xfrm>
          <a:off x="304800" y="2025650"/>
          <a:ext cx="4608513" cy="838200"/>
        </p:xfrm>
        <a:graphic>
          <a:graphicData uri="http://schemas.openxmlformats.org/presentationml/2006/ole">
            <p:oleObj spid="_x0000_s111620" name="Equation" r:id="rId5" imgW="4609800" imgH="838080" progId="Equation.3">
              <p:embed/>
            </p:oleObj>
          </a:graphicData>
        </a:graphic>
      </p:graphicFrame>
      <p:sp>
        <p:nvSpPr>
          <p:cNvPr id="328799" name="Rectangle 95"/>
          <p:cNvSpPr>
            <a:spLocks noChangeArrowheads="1"/>
          </p:cNvSpPr>
          <p:nvPr/>
        </p:nvSpPr>
        <p:spPr bwMode="auto">
          <a:xfrm>
            <a:off x="0" y="28257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798" name="Object 94"/>
          <p:cNvGraphicFramePr>
            <a:graphicFrameLocks noChangeAspect="1"/>
          </p:cNvGraphicFramePr>
          <p:nvPr/>
        </p:nvGraphicFramePr>
        <p:xfrm>
          <a:off x="1524000" y="3016250"/>
          <a:ext cx="3343275" cy="838200"/>
        </p:xfrm>
        <a:graphic>
          <a:graphicData uri="http://schemas.openxmlformats.org/presentationml/2006/ole">
            <p:oleObj spid="_x0000_s111621" name="Equation" r:id="rId6" imgW="3340100" imgH="838200" progId="Equation.3">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29742" name="Rectangle 14"/>
          <p:cNvSpPr>
            <a:spLocks noChangeArrowheads="1"/>
          </p:cNvSpPr>
          <p:nvPr/>
        </p:nvSpPr>
        <p:spPr bwMode="auto">
          <a:xfrm>
            <a:off x="0" y="-498475"/>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9743" name="Rectangle 15"/>
          <p:cNvSpPr>
            <a:spLocks noChangeArrowheads="1"/>
          </p:cNvSpPr>
          <p:nvPr/>
        </p:nvSpPr>
        <p:spPr bwMode="auto">
          <a:xfrm>
            <a:off x="0" y="1492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4" name="Rectangle 16"/>
          <p:cNvSpPr>
            <a:spLocks noChangeArrowheads="1"/>
          </p:cNvSpPr>
          <p:nvPr/>
        </p:nvSpPr>
        <p:spPr bwMode="auto">
          <a:xfrm>
            <a:off x="0" y="11001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5" name="Rectangle 17"/>
          <p:cNvSpPr>
            <a:spLocks noChangeArrowheads="1"/>
          </p:cNvSpPr>
          <p:nvPr/>
        </p:nvSpPr>
        <p:spPr bwMode="auto">
          <a:xfrm>
            <a:off x="0" y="2051050"/>
            <a:ext cx="565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6" name="Rectangle 18"/>
          <p:cNvSpPr>
            <a:spLocks noChangeArrowheads="1"/>
          </p:cNvSpPr>
          <p:nvPr/>
        </p:nvSpPr>
        <p:spPr bwMode="auto">
          <a:xfrm>
            <a:off x="0" y="30019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7" name="Rectangle 19"/>
          <p:cNvSpPr>
            <a:spLocks noChangeArrowheads="1"/>
          </p:cNvSpPr>
          <p:nvPr/>
        </p:nvSpPr>
        <p:spPr bwMode="auto">
          <a:xfrm>
            <a:off x="0" y="4038600"/>
            <a:ext cx="1403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8" name="Rectangle 20"/>
          <p:cNvSpPr>
            <a:spLocks noChangeArrowheads="1"/>
          </p:cNvSpPr>
          <p:nvPr/>
        </p:nvSpPr>
        <p:spPr bwMode="auto">
          <a:xfrm>
            <a:off x="0" y="507523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58" name="Rectangle 30"/>
          <p:cNvSpPr>
            <a:spLocks noChangeArrowheads="1"/>
          </p:cNvSpPr>
          <p:nvPr/>
        </p:nvSpPr>
        <p:spPr bwMode="auto">
          <a:xfrm>
            <a:off x="0" y="17938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9761" name="Rectangle 33"/>
          <p:cNvSpPr>
            <a:spLocks noChangeArrowheads="1"/>
          </p:cNvSpPr>
          <p:nvPr/>
        </p:nvSpPr>
        <p:spPr bwMode="auto">
          <a:xfrm>
            <a:off x="0" y="3829050"/>
            <a:ext cx="831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64" name="Rectangle 36"/>
          <p:cNvSpPr>
            <a:spLocks noChangeArrowheads="1"/>
          </p:cNvSpPr>
          <p:nvPr/>
        </p:nvSpPr>
        <p:spPr bwMode="auto">
          <a:xfrm>
            <a:off x="-1176338" y="3024188"/>
            <a:ext cx="9144001"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63" name="Object 35"/>
          <p:cNvGraphicFramePr>
            <a:graphicFrameLocks noChangeAspect="1"/>
          </p:cNvGraphicFramePr>
          <p:nvPr/>
        </p:nvGraphicFramePr>
        <p:xfrm>
          <a:off x="1085850" y="2057400"/>
          <a:ext cx="6478588" cy="785813"/>
        </p:xfrm>
        <a:graphic>
          <a:graphicData uri="http://schemas.openxmlformats.org/presentationml/2006/ole">
            <p:oleObj spid="_x0000_s112642" name="Equation" r:id="rId3" imgW="6476760" imgH="787320" progId="Equation.3">
              <p:embed/>
            </p:oleObj>
          </a:graphicData>
        </a:graphic>
      </p:graphicFrame>
      <p:sp>
        <p:nvSpPr>
          <p:cNvPr id="329766" name="Rectangle 38"/>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65" name="Object 37"/>
          <p:cNvGraphicFramePr>
            <a:graphicFrameLocks noChangeAspect="1"/>
          </p:cNvGraphicFramePr>
          <p:nvPr/>
        </p:nvGraphicFramePr>
        <p:xfrm>
          <a:off x="1295400" y="3200400"/>
          <a:ext cx="5295900" cy="790575"/>
        </p:xfrm>
        <a:graphic>
          <a:graphicData uri="http://schemas.openxmlformats.org/presentationml/2006/ole">
            <p:oleObj spid="_x0000_s112643" name="Equation" r:id="rId4" imgW="5295900" imgH="787400" progId="Equation.3">
              <p:embed/>
            </p:oleObj>
          </a:graphicData>
        </a:graphic>
      </p:graphicFrame>
      <p:sp>
        <p:nvSpPr>
          <p:cNvPr id="329767" name="Rectangle 39"/>
          <p:cNvSpPr>
            <a:spLocks noChangeArrowheads="1"/>
          </p:cNvSpPr>
          <p:nvPr/>
        </p:nvSpPr>
        <p:spPr bwMode="auto">
          <a:xfrm>
            <a:off x="609600" y="4419600"/>
            <a:ext cx="7477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Since</a:t>
            </a:r>
          </a:p>
        </p:txBody>
      </p:sp>
      <p:sp>
        <p:nvSpPr>
          <p:cNvPr id="329770" name="Rectangle 42"/>
          <p:cNvSpPr>
            <a:spLocks noChangeArrowheads="1"/>
          </p:cNvSpPr>
          <p:nvPr/>
        </p:nvSpPr>
        <p:spPr bwMode="auto">
          <a:xfrm>
            <a:off x="0" y="29305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69" name="Object 41"/>
          <p:cNvGraphicFramePr>
            <a:graphicFrameLocks noChangeAspect="1"/>
          </p:cNvGraphicFramePr>
          <p:nvPr/>
        </p:nvGraphicFramePr>
        <p:xfrm>
          <a:off x="1905000" y="5105400"/>
          <a:ext cx="1676400" cy="381000"/>
        </p:xfrm>
        <a:graphic>
          <a:graphicData uri="http://schemas.openxmlformats.org/presentationml/2006/ole">
            <p:oleObj spid="_x0000_s112644" name="Equation" r:id="rId5" imgW="1676400" imgH="381000" progId="Equation.3">
              <p:embed/>
            </p:oleObj>
          </a:graphicData>
        </a:graphic>
      </p:graphicFrame>
      <p:sp>
        <p:nvSpPr>
          <p:cNvPr id="329771" name="Rectangle 43"/>
          <p:cNvSpPr>
            <a:spLocks noChangeArrowheads="1"/>
          </p:cNvSpPr>
          <p:nvPr/>
        </p:nvSpPr>
        <p:spPr bwMode="auto">
          <a:xfrm>
            <a:off x="0" y="33115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68" name="Object 40"/>
          <p:cNvGraphicFramePr>
            <a:graphicFrameLocks noChangeAspect="1"/>
          </p:cNvGraphicFramePr>
          <p:nvPr/>
        </p:nvGraphicFramePr>
        <p:xfrm>
          <a:off x="4648200" y="5105400"/>
          <a:ext cx="1571625" cy="342900"/>
        </p:xfrm>
        <a:graphic>
          <a:graphicData uri="http://schemas.openxmlformats.org/presentationml/2006/ole">
            <p:oleObj spid="_x0000_s112645" name="Equation" r:id="rId6" imgW="1574800" imgH="342900" progId="Equation.3">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30758" name="Rectangle 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2" name="Rectangle 10"/>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0763" name="Rectangle 11"/>
          <p:cNvSpPr>
            <a:spLocks noChangeArrowheads="1"/>
          </p:cNvSpPr>
          <p:nvPr/>
        </p:nvSpPr>
        <p:spPr bwMode="auto">
          <a:xfrm>
            <a:off x="0" y="3119438"/>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64" name="Rectangle 12"/>
          <p:cNvSpPr>
            <a:spLocks noChangeArrowheads="1"/>
          </p:cNvSpPr>
          <p:nvPr/>
        </p:nvSpPr>
        <p:spPr bwMode="auto">
          <a:xfrm>
            <a:off x="0" y="40132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5" name="Rectangle 13"/>
          <p:cNvSpPr>
            <a:spLocks noChangeArrowheads="1"/>
          </p:cNvSpPr>
          <p:nvPr/>
        </p:nvSpPr>
        <p:spPr bwMode="auto">
          <a:xfrm>
            <a:off x="838200" y="1905000"/>
            <a:ext cx="7223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Then</a:t>
            </a:r>
          </a:p>
        </p:txBody>
      </p:sp>
      <p:sp>
        <p:nvSpPr>
          <p:cNvPr id="330770" name="Rectangle 18"/>
          <p:cNvSpPr>
            <a:spLocks noChangeArrowheads="1"/>
          </p:cNvSpPr>
          <p:nvPr/>
        </p:nvSpPr>
        <p:spPr bwMode="auto">
          <a:xfrm>
            <a:off x="0" y="1903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0771" name="Rectangle 19"/>
          <p:cNvSpPr>
            <a:spLocks noChangeArrowheads="1"/>
          </p:cNvSpPr>
          <p:nvPr/>
        </p:nvSpPr>
        <p:spPr bwMode="auto">
          <a:xfrm>
            <a:off x="0" y="23606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72" name="Rectangle 20"/>
          <p:cNvSpPr>
            <a:spLocks noChangeArrowheads="1"/>
          </p:cNvSpPr>
          <p:nvPr/>
        </p:nvSpPr>
        <p:spPr bwMode="auto">
          <a:xfrm>
            <a:off x="0" y="291147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73" name="Rectangle 21"/>
          <p:cNvSpPr>
            <a:spLocks noChangeArrowheads="1"/>
          </p:cNvSpPr>
          <p:nvPr/>
        </p:nvSpPr>
        <p:spPr bwMode="auto">
          <a:xfrm>
            <a:off x="0" y="40243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75" name="Rectangle 23"/>
          <p:cNvSpPr>
            <a:spLocks noChangeArrowheads="1"/>
          </p:cNvSpPr>
          <p:nvPr/>
        </p:nvSpPr>
        <p:spPr bwMode="auto">
          <a:xfrm>
            <a:off x="-242888" y="3024188"/>
            <a:ext cx="9144001"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74" name="Object 22"/>
          <p:cNvGraphicFramePr>
            <a:graphicFrameLocks noChangeAspect="1"/>
          </p:cNvGraphicFramePr>
          <p:nvPr/>
        </p:nvGraphicFramePr>
        <p:xfrm>
          <a:off x="1174750" y="2362200"/>
          <a:ext cx="5489575" cy="784225"/>
        </p:xfrm>
        <a:graphic>
          <a:graphicData uri="http://schemas.openxmlformats.org/presentationml/2006/ole">
            <p:oleObj spid="_x0000_s113666" name="Equation" r:id="rId3" imgW="5486400" imgH="787320" progId="Equation.3">
              <p:embed/>
            </p:oleObj>
          </a:graphicData>
        </a:graphic>
      </p:graphicFrame>
      <p:sp>
        <p:nvSpPr>
          <p:cNvPr id="330777" name="Rectangle 25"/>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76" name="Object 24"/>
          <p:cNvGraphicFramePr>
            <a:graphicFrameLocks noChangeAspect="1"/>
          </p:cNvGraphicFramePr>
          <p:nvPr/>
        </p:nvGraphicFramePr>
        <p:xfrm>
          <a:off x="2438400" y="3276600"/>
          <a:ext cx="4343400" cy="790575"/>
        </p:xfrm>
        <a:graphic>
          <a:graphicData uri="http://schemas.openxmlformats.org/presentationml/2006/ole">
            <p:oleObj spid="_x0000_s113667" name="Equation" r:id="rId4" imgW="4343400" imgH="787400" progId="Equation.3">
              <p:embed/>
            </p:oleObj>
          </a:graphicData>
        </a:graphic>
      </p:graphicFrame>
      <p:sp>
        <p:nvSpPr>
          <p:cNvPr id="330779" name="Rectangle 27"/>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78" name="Object 26"/>
          <p:cNvGraphicFramePr>
            <a:graphicFrameLocks noChangeAspect="1"/>
          </p:cNvGraphicFramePr>
          <p:nvPr/>
        </p:nvGraphicFramePr>
        <p:xfrm>
          <a:off x="2362200" y="4267200"/>
          <a:ext cx="5002213" cy="784225"/>
        </p:xfrm>
        <a:graphic>
          <a:graphicData uri="http://schemas.openxmlformats.org/presentationml/2006/ole">
            <p:oleObj spid="_x0000_s113668" name="Equation" r:id="rId5" imgW="5003640" imgH="787320" progId="Equation.3">
              <p:embed/>
            </p:oleObj>
          </a:graphicData>
        </a:graphic>
      </p:graphicFrame>
      <p:sp>
        <p:nvSpPr>
          <p:cNvPr id="330781" name="Rectangle 29"/>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80" name="Object 28"/>
          <p:cNvGraphicFramePr>
            <a:graphicFrameLocks noChangeAspect="1"/>
          </p:cNvGraphicFramePr>
          <p:nvPr/>
        </p:nvGraphicFramePr>
        <p:xfrm>
          <a:off x="2438400" y="5181600"/>
          <a:ext cx="4295775" cy="790575"/>
        </p:xfrm>
        <a:graphic>
          <a:graphicData uri="http://schemas.openxmlformats.org/presentationml/2006/ole">
            <p:oleObj spid="_x0000_s113669" name="Equation" r:id="rId6" imgW="4292600" imgH="787400" progId="Equation.3">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normAutofit fontScale="90000"/>
          </a:bodyPr>
          <a:lstStyle/>
          <a:p>
            <a:r>
              <a:rPr lang="en-US" altLang="ko-KR" sz="4000">
                <a:ea typeface="굴림" charset="-127"/>
              </a:rPr>
              <a:t>Multiple Segment Simpson’s 1/3</a:t>
            </a:r>
            <a:r>
              <a:rPr lang="en-US" altLang="ko-KR" sz="4000" baseline="30000">
                <a:ea typeface="굴림" charset="-127"/>
              </a:rPr>
              <a:t>rd</a:t>
            </a:r>
            <a:r>
              <a:rPr lang="en-US" altLang="ko-KR" sz="4000">
                <a:ea typeface="굴림" charset="-127"/>
              </a:rPr>
              <a:t> Rule</a:t>
            </a:r>
          </a:p>
        </p:txBody>
      </p:sp>
      <p:sp>
        <p:nvSpPr>
          <p:cNvPr id="331785" name="Rectangle 9"/>
          <p:cNvSpPr>
            <a:spLocks noChangeArrowheads="1"/>
          </p:cNvSpPr>
          <p:nvPr/>
        </p:nvSpPr>
        <p:spPr bwMode="auto">
          <a:xfrm>
            <a:off x="896938" y="1962150"/>
            <a:ext cx="1389062" cy="0"/>
          </a:xfrm>
          <a:prstGeom prst="rect">
            <a:avLst/>
          </a:prstGeom>
          <a:noFill/>
          <a:ln w="9525">
            <a:noFill/>
            <a:miter lim="800000"/>
            <a:headEnd/>
            <a:tailEnd/>
          </a:ln>
          <a:effectLst/>
        </p:spPr>
        <p:txBody>
          <a:bodyPr wrap="none">
            <a:spAutoFit/>
          </a:bodyPr>
          <a:lstStyle/>
          <a:p>
            <a:endParaRPr lang="ko-KR" altLang="en-US"/>
          </a:p>
        </p:txBody>
      </p:sp>
      <p:sp>
        <p:nvSpPr>
          <p:cNvPr id="331787" name="Rectangle 11"/>
          <p:cNvSpPr>
            <a:spLocks noChangeArrowheads="1"/>
          </p:cNvSpPr>
          <p:nvPr/>
        </p:nvSpPr>
        <p:spPr bwMode="auto">
          <a:xfrm>
            <a:off x="896938" y="1962150"/>
            <a:ext cx="1389062" cy="0"/>
          </a:xfrm>
          <a:prstGeom prst="rect">
            <a:avLst/>
          </a:prstGeom>
          <a:noFill/>
          <a:ln w="9525">
            <a:noFill/>
            <a:miter lim="800000"/>
            <a:headEnd/>
            <a:tailEnd/>
          </a:ln>
          <a:effectLst/>
        </p:spPr>
        <p:txBody>
          <a:bodyPr wrap="none">
            <a:spAutoFit/>
          </a:bodyPr>
          <a:lstStyle/>
          <a:p>
            <a:endParaRPr lang="ko-KR" altLang="en-US"/>
          </a:p>
        </p:txBody>
      </p:sp>
      <p:sp>
        <p:nvSpPr>
          <p:cNvPr id="331997" name="Rectangle 221"/>
          <p:cNvSpPr>
            <a:spLocks noChangeArrowheads="1"/>
          </p:cNvSpPr>
          <p:nvPr/>
        </p:nvSpPr>
        <p:spPr bwMode="auto">
          <a:xfrm>
            <a:off x="0" y="35861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4" name="Rectangle 228"/>
          <p:cNvSpPr>
            <a:spLocks noChangeArrowheads="1"/>
          </p:cNvSpPr>
          <p:nvPr/>
        </p:nvSpPr>
        <p:spPr bwMode="auto">
          <a:xfrm>
            <a:off x="0" y="29956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8" name="Rectangle 232"/>
          <p:cNvSpPr>
            <a:spLocks noChangeArrowheads="1"/>
          </p:cNvSpPr>
          <p:nvPr/>
        </p:nvSpPr>
        <p:spPr bwMode="auto">
          <a:xfrm>
            <a:off x="0" y="25304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9" name="Rectangle 233"/>
          <p:cNvSpPr>
            <a:spLocks noChangeArrowheads="1"/>
          </p:cNvSpPr>
          <p:nvPr/>
        </p:nvSpPr>
        <p:spPr bwMode="auto">
          <a:xfrm>
            <a:off x="0" y="33210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2012" name="Rectangle 236"/>
          <p:cNvSpPr>
            <a:spLocks noChangeArrowheads="1"/>
          </p:cNvSpPr>
          <p:nvPr/>
        </p:nvSpPr>
        <p:spPr bwMode="auto">
          <a:xfrm>
            <a:off x="0" y="27813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1" name="Object 235"/>
          <p:cNvGraphicFramePr>
            <a:graphicFrameLocks noChangeAspect="1"/>
          </p:cNvGraphicFramePr>
          <p:nvPr/>
        </p:nvGraphicFramePr>
        <p:xfrm>
          <a:off x="990600" y="2133600"/>
          <a:ext cx="1130300" cy="787400"/>
        </p:xfrm>
        <a:graphic>
          <a:graphicData uri="http://schemas.openxmlformats.org/presentationml/2006/ole">
            <p:oleObj spid="_x0000_s114690" name="Equation" r:id="rId3" imgW="1130040" imgH="787320" progId="Equation.3">
              <p:embed/>
            </p:oleObj>
          </a:graphicData>
        </a:graphic>
      </p:graphicFrame>
      <p:sp>
        <p:nvSpPr>
          <p:cNvPr id="332014" name="Rectangle 238"/>
          <p:cNvSpPr>
            <a:spLocks noChangeArrowheads="1"/>
          </p:cNvSpPr>
          <p:nvPr/>
        </p:nvSpPr>
        <p:spPr bwMode="auto">
          <a:xfrm>
            <a:off x="-1009650" y="28336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16" name="Rectangle 240"/>
          <p:cNvSpPr>
            <a:spLocks noChangeArrowheads="1"/>
          </p:cNvSpPr>
          <p:nvPr/>
        </p:nvSpPr>
        <p:spPr bwMode="auto">
          <a:xfrm>
            <a:off x="-1009650" y="2833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5" name="Object 239"/>
          <p:cNvGraphicFramePr>
            <a:graphicFrameLocks noChangeAspect="1"/>
          </p:cNvGraphicFramePr>
          <p:nvPr/>
        </p:nvGraphicFramePr>
        <p:xfrm>
          <a:off x="2228850" y="2133600"/>
          <a:ext cx="5981700" cy="720725"/>
        </p:xfrm>
        <a:graphic>
          <a:graphicData uri="http://schemas.openxmlformats.org/presentationml/2006/ole">
            <p:oleObj spid="_x0000_s114691" name="Equation" r:id="rId4" imgW="5981400" imgH="723600" progId="Equation.3">
              <p:embed/>
            </p:oleObj>
          </a:graphicData>
        </a:graphic>
      </p:graphicFrame>
      <p:sp>
        <p:nvSpPr>
          <p:cNvPr id="332018" name="Rectangle 242"/>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7" name="Object 241"/>
          <p:cNvGraphicFramePr>
            <a:graphicFrameLocks noChangeAspect="1"/>
          </p:cNvGraphicFramePr>
          <p:nvPr/>
        </p:nvGraphicFramePr>
        <p:xfrm>
          <a:off x="2832100" y="3124200"/>
          <a:ext cx="5440363" cy="381000"/>
        </p:xfrm>
        <a:graphic>
          <a:graphicData uri="http://schemas.openxmlformats.org/presentationml/2006/ole">
            <p:oleObj spid="_x0000_s114692" name="Equation" r:id="rId5" imgW="5435280" imgH="380880" progId="Equation.3">
              <p:embed/>
            </p:oleObj>
          </a:graphicData>
        </a:graphic>
      </p:graphicFrame>
      <p:sp>
        <p:nvSpPr>
          <p:cNvPr id="332020" name="Rectangle 244"/>
          <p:cNvSpPr>
            <a:spLocks noChangeArrowheads="1"/>
          </p:cNvSpPr>
          <p:nvPr/>
        </p:nvSpPr>
        <p:spPr bwMode="auto">
          <a:xfrm>
            <a:off x="0" y="25908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9" name="Object 243"/>
          <p:cNvGraphicFramePr>
            <a:graphicFrameLocks noChangeAspect="1"/>
          </p:cNvGraphicFramePr>
          <p:nvPr/>
        </p:nvGraphicFramePr>
        <p:xfrm>
          <a:off x="2286000" y="3657600"/>
          <a:ext cx="5610225" cy="1219200"/>
        </p:xfrm>
        <a:graphic>
          <a:graphicData uri="http://schemas.openxmlformats.org/presentationml/2006/ole">
            <p:oleObj spid="_x0000_s114693" name="Equation" r:id="rId6" imgW="5613400" imgH="1219200" progId="Equation.3">
              <p:embed/>
            </p:oleObj>
          </a:graphicData>
        </a:graphic>
      </p:graphicFrame>
      <p:sp>
        <p:nvSpPr>
          <p:cNvPr id="332022" name="Rectangle 246"/>
          <p:cNvSpPr>
            <a:spLocks noChangeArrowheads="1"/>
          </p:cNvSpPr>
          <p:nvPr/>
        </p:nvSpPr>
        <p:spPr bwMode="auto">
          <a:xfrm>
            <a:off x="0" y="25908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21" name="Object 245"/>
          <p:cNvGraphicFramePr>
            <a:graphicFrameLocks noChangeAspect="1"/>
          </p:cNvGraphicFramePr>
          <p:nvPr/>
        </p:nvGraphicFramePr>
        <p:xfrm>
          <a:off x="2209800" y="5029200"/>
          <a:ext cx="6019800" cy="1219200"/>
        </p:xfrm>
        <a:graphic>
          <a:graphicData uri="http://schemas.openxmlformats.org/presentationml/2006/ole">
            <p:oleObj spid="_x0000_s114694" name="Equation" r:id="rId7" imgW="6019800" imgH="1219200" progId="Equation.3">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609600" y="381000"/>
            <a:ext cx="7793037" cy="1143000"/>
          </a:xfrm>
        </p:spPr>
        <p:txBody>
          <a:bodyPr/>
          <a:lstStyle/>
          <a:p>
            <a:r>
              <a:rPr lang="en-US" altLang="ko-KR">
                <a:ea typeface="굴림" charset="-127"/>
              </a:rPr>
              <a:t>Example 2</a:t>
            </a:r>
          </a:p>
        </p:txBody>
      </p:sp>
      <p:sp>
        <p:nvSpPr>
          <p:cNvPr id="350211" name="Rectangle 3"/>
          <p:cNvSpPr>
            <a:spLocks noGrp="1" noChangeArrowheads="1"/>
          </p:cNvSpPr>
          <p:nvPr>
            <p:ph type="body" sz="half" idx="1"/>
          </p:nvPr>
        </p:nvSpPr>
        <p:spPr>
          <a:xfrm>
            <a:off x="381000" y="1752600"/>
            <a:ext cx="8153400" cy="4114800"/>
          </a:xfrm>
        </p:spPr>
        <p:txBody>
          <a:bodyPr/>
          <a:lstStyle/>
          <a:p>
            <a:pPr>
              <a:buFont typeface="Wingdings" pitchFamily="2" charset="2"/>
              <a:buNone/>
            </a:pPr>
            <a:r>
              <a:rPr lang="en-US" altLang="ko-KR" sz="1700" dirty="0">
                <a:ea typeface="굴림" charset="-127"/>
              </a:rPr>
              <a:t>	</a:t>
            </a:r>
            <a:r>
              <a:rPr lang="en-US" altLang="ko-KR" sz="2000" dirty="0">
                <a:ea typeface="굴림" charset="-127"/>
              </a:rPr>
              <a:t>Use 4-segment Simpson’s 1/3rd Rule to approximate the distance</a:t>
            </a:r>
          </a:p>
        </p:txBody>
      </p:sp>
      <p:graphicFrame>
        <p:nvGraphicFramePr>
          <p:cNvPr id="350216" name="Object 8"/>
          <p:cNvGraphicFramePr>
            <a:graphicFrameLocks noChangeAspect="1"/>
          </p:cNvGraphicFramePr>
          <p:nvPr>
            <p:ph sz="quarter" idx="2"/>
          </p:nvPr>
        </p:nvGraphicFramePr>
        <p:xfrm>
          <a:off x="3352800" y="4876800"/>
          <a:ext cx="325438" cy="419100"/>
        </p:xfrm>
        <a:graphic>
          <a:graphicData uri="http://schemas.openxmlformats.org/presentationml/2006/ole">
            <p:oleObj spid="_x0000_s115714" name="Equation" r:id="rId3" imgW="177646" imgH="228402" progId="Equation.3">
              <p:embed/>
            </p:oleObj>
          </a:graphicData>
        </a:graphic>
      </p:graphicFrame>
      <p:graphicFrame>
        <p:nvGraphicFramePr>
          <p:cNvPr id="350218" name="Object 10"/>
          <p:cNvGraphicFramePr>
            <a:graphicFrameLocks noChangeAspect="1"/>
          </p:cNvGraphicFramePr>
          <p:nvPr>
            <p:ph sz="quarter" idx="3"/>
          </p:nvPr>
        </p:nvGraphicFramePr>
        <p:xfrm>
          <a:off x="5334000" y="5181600"/>
          <a:ext cx="409575" cy="431800"/>
        </p:xfrm>
        <a:graphic>
          <a:graphicData uri="http://schemas.openxmlformats.org/presentationml/2006/ole">
            <p:oleObj spid="_x0000_s115716" name="Equation" r:id="rId4" imgW="241195" imgH="253890" progId="Equation.3">
              <p:embed/>
            </p:oleObj>
          </a:graphicData>
        </a:graphic>
      </p:graphicFrame>
      <p:sp>
        <p:nvSpPr>
          <p:cNvPr id="350212" name="Text Box 4"/>
          <p:cNvSpPr txBox="1">
            <a:spLocks noChangeArrowheads="1"/>
          </p:cNvSpPr>
          <p:nvPr/>
        </p:nvSpPr>
        <p:spPr bwMode="auto">
          <a:xfrm>
            <a:off x="762000" y="2286000"/>
            <a:ext cx="6934200" cy="396875"/>
          </a:xfrm>
          <a:prstGeom prst="rect">
            <a:avLst/>
          </a:prstGeom>
          <a:noFill/>
          <a:ln w="9525">
            <a:noFill/>
            <a:miter lim="800000"/>
            <a:headEnd/>
            <a:tailEnd/>
          </a:ln>
          <a:effectLst/>
        </p:spPr>
        <p:txBody>
          <a:bodyPr>
            <a:spAutoFit/>
          </a:bodyPr>
          <a:lstStyle/>
          <a:p>
            <a:pPr algn="l">
              <a:spcBef>
                <a:spcPct val="50000"/>
              </a:spcBef>
            </a:pPr>
            <a:r>
              <a:rPr lang="en-US" altLang="ko-KR" sz="2000" dirty="0">
                <a:ea typeface="굴림" charset="-127"/>
              </a:rPr>
              <a:t>covered by a rocket from t= 8 to t=30 as given by</a:t>
            </a:r>
          </a:p>
        </p:txBody>
      </p:sp>
      <p:sp>
        <p:nvSpPr>
          <p:cNvPr id="350214" name="Rectangle 6"/>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0213" name="Object 5"/>
          <p:cNvGraphicFramePr>
            <a:graphicFrameLocks noChangeAspect="1"/>
          </p:cNvGraphicFramePr>
          <p:nvPr/>
        </p:nvGraphicFramePr>
        <p:xfrm>
          <a:off x="1905000" y="3048000"/>
          <a:ext cx="5067300" cy="809625"/>
        </p:xfrm>
        <a:graphic>
          <a:graphicData uri="http://schemas.openxmlformats.org/presentationml/2006/ole">
            <p:oleObj spid="_x0000_s115715" name="Equation" r:id="rId5" imgW="5067300" imgH="812800" progId="Equation.3">
              <p:embed/>
            </p:oleObj>
          </a:graphicData>
        </a:graphic>
      </p:graphicFrame>
      <p:sp>
        <p:nvSpPr>
          <p:cNvPr id="350215" name="Rectangle 7"/>
          <p:cNvSpPr>
            <a:spLocks noChangeArrowheads="1"/>
          </p:cNvSpPr>
          <p:nvPr/>
        </p:nvSpPr>
        <p:spPr bwMode="auto">
          <a:xfrm>
            <a:off x="609600" y="4343400"/>
            <a:ext cx="8153400" cy="1323439"/>
          </a:xfrm>
          <a:prstGeom prst="rect">
            <a:avLst/>
          </a:prstGeom>
          <a:noFill/>
          <a:ln w="9525">
            <a:noFill/>
            <a:miter lim="800000"/>
            <a:headEnd/>
            <a:tailEnd/>
          </a:ln>
          <a:effectLst/>
        </p:spPr>
        <p:txBody>
          <a:bodyPr>
            <a:spAutoFit/>
          </a:bodyPr>
          <a:lstStyle/>
          <a:p>
            <a:pPr marL="457200" indent="-457200" algn="l">
              <a:buFontTx/>
              <a:buAutoNum type="alphaLcParenR"/>
            </a:pPr>
            <a:r>
              <a:rPr lang="en-US" altLang="ko-KR" sz="2000" dirty="0" smtClean="0">
                <a:ea typeface="굴림" charset="-127"/>
              </a:rPr>
              <a:t>Use </a:t>
            </a:r>
            <a:r>
              <a:rPr lang="en-US" altLang="ko-KR" sz="2000" dirty="0">
                <a:ea typeface="굴림" charset="-127"/>
              </a:rPr>
              <a:t>four segment Simpson’s 1/3rd Rule to find the approximate value  of </a:t>
            </a:r>
            <a:r>
              <a:rPr lang="en-US" altLang="ko-KR" sz="2000" i="1" dirty="0">
                <a:ea typeface="굴림" charset="-127"/>
              </a:rPr>
              <a:t>x</a:t>
            </a:r>
            <a:r>
              <a:rPr lang="en-US" altLang="ko-KR" sz="2000" dirty="0">
                <a:ea typeface="굴림" charset="-127"/>
              </a:rPr>
              <a:t>.</a:t>
            </a:r>
          </a:p>
          <a:p>
            <a:pPr marL="457200" indent="-457200" algn="l">
              <a:buFontTx/>
              <a:buAutoNum type="alphaLcParenR"/>
            </a:pPr>
            <a:r>
              <a:rPr lang="en-US" altLang="ko-KR" sz="2000" dirty="0" smtClean="0">
                <a:ea typeface="굴림" charset="-127"/>
              </a:rPr>
              <a:t>Find </a:t>
            </a:r>
            <a:r>
              <a:rPr lang="en-US" altLang="ko-KR" sz="2000" dirty="0">
                <a:ea typeface="굴림" charset="-127"/>
              </a:rPr>
              <a:t>the true error,      for part (a).</a:t>
            </a:r>
          </a:p>
          <a:p>
            <a:pPr marL="457200" indent="-457200" algn="l">
              <a:buFontTx/>
              <a:buAutoNum type="alphaLcParenR"/>
            </a:pPr>
            <a:r>
              <a:rPr lang="en-US" altLang="ko-KR" sz="2000" dirty="0">
                <a:ea typeface="굴림" charset="-127"/>
              </a:rPr>
              <a:t>Find the absolute relative true error,      </a:t>
            </a:r>
            <a:r>
              <a:rPr lang="en-US" altLang="ko-KR" sz="2000" dirty="0" smtClean="0">
                <a:ea typeface="굴림" charset="-127"/>
              </a:rPr>
              <a:t>  for </a:t>
            </a:r>
            <a:r>
              <a:rPr lang="en-US" altLang="ko-KR" sz="2000" dirty="0">
                <a:ea typeface="굴림" charset="-127"/>
              </a:rPr>
              <a:t>part (a</a:t>
            </a:r>
            <a:r>
              <a:rPr lang="en-US" altLang="ko-KR" sz="2000" dirty="0" smtClean="0">
                <a:ea typeface="굴림" charset="-127"/>
              </a:rPr>
              <a:t>).</a:t>
            </a:r>
            <a:endParaRPr lang="en-US" altLang="ko-KR" sz="2000" dirty="0">
              <a:ea typeface="굴림" charset="-127"/>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ltLang="ko-KR">
                <a:ea typeface="굴림" charset="-127"/>
              </a:rPr>
              <a:t>Solution</a:t>
            </a:r>
          </a:p>
        </p:txBody>
      </p:sp>
      <p:sp>
        <p:nvSpPr>
          <p:cNvPr id="351236" name="Rectangle 4"/>
          <p:cNvSpPr>
            <a:spLocks noChangeArrowheads="1"/>
          </p:cNvSpPr>
          <p:nvPr/>
        </p:nvSpPr>
        <p:spPr bwMode="auto">
          <a:xfrm>
            <a:off x="990600" y="1600200"/>
            <a:ext cx="4381500"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Using n segment Simpson’s 1/3rd Rule,</a:t>
            </a:r>
          </a:p>
        </p:txBody>
      </p:sp>
      <p:sp>
        <p:nvSpPr>
          <p:cNvPr id="351239" name="Rectangle 7"/>
          <p:cNvSpPr>
            <a:spLocks noChangeArrowheads="1"/>
          </p:cNvSpPr>
          <p:nvPr/>
        </p:nvSpPr>
        <p:spPr bwMode="auto">
          <a:xfrm>
            <a:off x="0" y="2792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51240" name="Rectangle 8"/>
          <p:cNvSpPr>
            <a:spLocks noChangeArrowheads="1"/>
          </p:cNvSpPr>
          <p:nvPr/>
        </p:nvSpPr>
        <p:spPr bwMode="auto">
          <a:xfrm>
            <a:off x="381000" y="29829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9"/>
          <p:cNvGrpSpPr>
            <a:grpSpLocks/>
          </p:cNvGrpSpPr>
          <p:nvPr/>
        </p:nvGrpSpPr>
        <p:grpSpPr bwMode="auto">
          <a:xfrm>
            <a:off x="3124200" y="2133600"/>
            <a:ext cx="2019300" cy="723900"/>
            <a:chOff x="1248" y="1680"/>
            <a:chExt cx="1272" cy="456"/>
          </a:xfrm>
        </p:grpSpPr>
        <p:graphicFrame>
          <p:nvGraphicFramePr>
            <p:cNvPr id="351238" name="Object 6"/>
            <p:cNvGraphicFramePr>
              <a:graphicFrameLocks noChangeAspect="1"/>
            </p:cNvGraphicFramePr>
            <p:nvPr/>
          </p:nvGraphicFramePr>
          <p:xfrm>
            <a:off x="1248" y="1680"/>
            <a:ext cx="774" cy="456"/>
          </p:xfrm>
          <a:graphic>
            <a:graphicData uri="http://schemas.openxmlformats.org/presentationml/2006/ole">
              <p:oleObj spid="_x0000_s116747" name="Equation" r:id="rId3" imgW="1231366" imgH="723586" progId="Equation.3">
                <p:embed/>
              </p:oleObj>
            </a:graphicData>
          </a:graphic>
        </p:graphicFrame>
        <p:graphicFrame>
          <p:nvGraphicFramePr>
            <p:cNvPr id="351237" name="Object 5"/>
            <p:cNvGraphicFramePr>
              <a:graphicFrameLocks noChangeAspect="1"/>
            </p:cNvGraphicFramePr>
            <p:nvPr/>
          </p:nvGraphicFramePr>
          <p:xfrm>
            <a:off x="2112" y="1824"/>
            <a:ext cx="408" cy="174"/>
          </p:xfrm>
          <a:graphic>
            <a:graphicData uri="http://schemas.openxmlformats.org/presentationml/2006/ole">
              <p:oleObj spid="_x0000_s116748" name="Equation" r:id="rId4" imgW="647700" imgH="279400" progId="Equation.3">
                <p:embed/>
              </p:oleObj>
            </a:graphicData>
          </a:graphic>
        </p:graphicFrame>
      </p:grpSp>
      <p:sp>
        <p:nvSpPr>
          <p:cNvPr id="351242" name="Text Box 10"/>
          <p:cNvSpPr txBox="1">
            <a:spLocks noChangeArrowheads="1"/>
          </p:cNvSpPr>
          <p:nvPr/>
        </p:nvSpPr>
        <p:spPr bwMode="auto">
          <a:xfrm>
            <a:off x="1371600" y="3048000"/>
            <a:ext cx="533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So</a:t>
            </a:r>
          </a:p>
        </p:txBody>
      </p:sp>
      <p:sp>
        <p:nvSpPr>
          <p:cNvPr id="351252" name="Rectangle 20"/>
          <p:cNvSpPr>
            <a:spLocks noChangeArrowheads="1"/>
          </p:cNvSpPr>
          <p:nvPr/>
        </p:nvSpPr>
        <p:spPr bwMode="auto">
          <a:xfrm>
            <a:off x="0" y="7016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1251" name="Object 19"/>
          <p:cNvGraphicFramePr>
            <a:graphicFrameLocks noChangeAspect="1"/>
          </p:cNvGraphicFramePr>
          <p:nvPr/>
        </p:nvGraphicFramePr>
        <p:xfrm>
          <a:off x="2209800" y="3124200"/>
          <a:ext cx="1590675" cy="381000"/>
        </p:xfrm>
        <a:graphic>
          <a:graphicData uri="http://schemas.openxmlformats.org/presentationml/2006/ole">
            <p:oleObj spid="_x0000_s116738" name="Equation" r:id="rId5" imgW="1587500" imgH="381000" progId="Equation.3">
              <p:embed/>
            </p:oleObj>
          </a:graphicData>
        </a:graphic>
      </p:graphicFrame>
      <p:sp>
        <p:nvSpPr>
          <p:cNvPr id="351253" name="Rectangle 21"/>
          <p:cNvSpPr>
            <a:spLocks noChangeArrowheads="1"/>
          </p:cNvSpPr>
          <p:nvPr/>
        </p:nvSpPr>
        <p:spPr bwMode="auto">
          <a:xfrm>
            <a:off x="0" y="10826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50" name="Object 18"/>
          <p:cNvGraphicFramePr>
            <a:graphicFrameLocks noChangeAspect="1"/>
          </p:cNvGraphicFramePr>
          <p:nvPr/>
        </p:nvGraphicFramePr>
        <p:xfrm>
          <a:off x="2209800" y="3657600"/>
          <a:ext cx="2200275" cy="371475"/>
        </p:xfrm>
        <a:graphic>
          <a:graphicData uri="http://schemas.openxmlformats.org/presentationml/2006/ole">
            <p:oleObj spid="_x0000_s116739" name="Equation" r:id="rId6" imgW="2197100" imgH="368300" progId="Equation.3">
              <p:embed/>
            </p:oleObj>
          </a:graphicData>
        </a:graphic>
      </p:graphicFrame>
      <p:sp>
        <p:nvSpPr>
          <p:cNvPr id="351254" name="Rectangle 22"/>
          <p:cNvSpPr>
            <a:spLocks noChangeArrowheads="1"/>
          </p:cNvSpPr>
          <p:nvPr/>
        </p:nvSpPr>
        <p:spPr bwMode="auto">
          <a:xfrm>
            <a:off x="0" y="1728788"/>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9" name="Object 17"/>
          <p:cNvGraphicFramePr>
            <a:graphicFrameLocks noChangeAspect="1"/>
          </p:cNvGraphicFramePr>
          <p:nvPr/>
        </p:nvGraphicFramePr>
        <p:xfrm>
          <a:off x="4495800" y="3657600"/>
          <a:ext cx="1209675" cy="342900"/>
        </p:xfrm>
        <a:graphic>
          <a:graphicData uri="http://schemas.openxmlformats.org/presentationml/2006/ole">
            <p:oleObj spid="_x0000_s116740" name="Equation" r:id="rId7" imgW="1206500" imgH="342900" progId="Equation.3">
              <p:embed/>
            </p:oleObj>
          </a:graphicData>
        </a:graphic>
      </p:graphicFrame>
      <p:sp>
        <p:nvSpPr>
          <p:cNvPr id="351255" name="Rectangle 23"/>
          <p:cNvSpPr>
            <a:spLocks noChangeArrowheads="1"/>
          </p:cNvSpPr>
          <p:nvPr/>
        </p:nvSpPr>
        <p:spPr bwMode="auto">
          <a:xfrm>
            <a:off x="533400" y="1600200"/>
            <a:ext cx="1098550" cy="396875"/>
          </a:xfrm>
          <a:prstGeom prst="rect">
            <a:avLst/>
          </a:prstGeom>
          <a:noFill/>
          <a:ln w="9525">
            <a:noFill/>
            <a:miter lim="800000"/>
            <a:headEnd/>
            <a:tailEnd/>
          </a:ln>
          <a:effectLst/>
        </p:spPr>
        <p:txBody>
          <a:bodyPr wrap="none" anchor="ctr">
            <a:spAutoFit/>
          </a:bodyPr>
          <a:lstStyle/>
          <a:p>
            <a:pPr algn="l" eaLnBrk="0" hangingPunct="0"/>
            <a:r>
              <a:rPr lang="en-US" altLang="ko-KR" sz="2000">
                <a:latin typeface="Times New Roman" pitchFamily="18" charset="0"/>
                <a:ea typeface="굴림" charset="-127"/>
                <a:cs typeface="Times New Roman" pitchFamily="18" charset="0"/>
              </a:rPr>
              <a:t>a)</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8" name="Object 16"/>
          <p:cNvGraphicFramePr>
            <a:graphicFrameLocks noChangeAspect="1"/>
          </p:cNvGraphicFramePr>
          <p:nvPr/>
        </p:nvGraphicFramePr>
        <p:xfrm>
          <a:off x="2209800" y="4267200"/>
          <a:ext cx="2600325" cy="371475"/>
        </p:xfrm>
        <a:graphic>
          <a:graphicData uri="http://schemas.openxmlformats.org/presentationml/2006/ole">
            <p:oleObj spid="_x0000_s116741" name="Equation" r:id="rId8" imgW="2603500" imgH="368300" progId="Equation.3">
              <p:embed/>
            </p:oleObj>
          </a:graphicData>
        </a:graphic>
      </p:graphicFrame>
      <p:sp>
        <p:nvSpPr>
          <p:cNvPr id="351256" name="Rectangle 24"/>
          <p:cNvSpPr>
            <a:spLocks noChangeArrowheads="1"/>
          </p:cNvSpPr>
          <p:nvPr/>
        </p:nvSpPr>
        <p:spPr bwMode="auto">
          <a:xfrm>
            <a:off x="381000" y="2459038"/>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7" name="Object 15"/>
          <p:cNvGraphicFramePr>
            <a:graphicFrameLocks noChangeAspect="1"/>
          </p:cNvGraphicFramePr>
          <p:nvPr/>
        </p:nvGraphicFramePr>
        <p:xfrm>
          <a:off x="4876800" y="4267200"/>
          <a:ext cx="981075" cy="342900"/>
        </p:xfrm>
        <a:graphic>
          <a:graphicData uri="http://schemas.openxmlformats.org/presentationml/2006/ole">
            <p:oleObj spid="_x0000_s116742" name="Equation" r:id="rId9" imgW="977476" imgH="342751" progId="Equation.3">
              <p:embed/>
            </p:oleObj>
          </a:graphicData>
        </a:graphic>
      </p:graphicFrame>
      <p:sp>
        <p:nvSpPr>
          <p:cNvPr id="351257" name="Rectangle 25"/>
          <p:cNvSpPr>
            <a:spLocks noChangeArrowheads="1"/>
          </p:cNvSpPr>
          <p:nvPr/>
        </p:nvSpPr>
        <p:spPr bwMode="auto">
          <a:xfrm>
            <a:off x="381000" y="30765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6" name="Object 14"/>
          <p:cNvGraphicFramePr>
            <a:graphicFrameLocks noChangeAspect="1"/>
          </p:cNvGraphicFramePr>
          <p:nvPr/>
        </p:nvGraphicFramePr>
        <p:xfrm>
          <a:off x="2209800" y="4876800"/>
          <a:ext cx="2371725" cy="381000"/>
        </p:xfrm>
        <a:graphic>
          <a:graphicData uri="http://schemas.openxmlformats.org/presentationml/2006/ole">
            <p:oleObj spid="_x0000_s116743" name="Equation" r:id="rId10" imgW="2374900" imgH="381000" progId="Equation.3">
              <p:embed/>
            </p:oleObj>
          </a:graphicData>
        </a:graphic>
      </p:graphicFrame>
      <p:sp>
        <p:nvSpPr>
          <p:cNvPr id="351258" name="Rectangle 26"/>
          <p:cNvSpPr>
            <a:spLocks noChangeArrowheads="1"/>
          </p:cNvSpPr>
          <p:nvPr/>
        </p:nvSpPr>
        <p:spPr bwMode="auto">
          <a:xfrm>
            <a:off x="381000" y="3732213"/>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5" name="Object 13"/>
          <p:cNvGraphicFramePr>
            <a:graphicFrameLocks noChangeAspect="1"/>
          </p:cNvGraphicFramePr>
          <p:nvPr/>
        </p:nvGraphicFramePr>
        <p:xfrm>
          <a:off x="4648200" y="4876800"/>
          <a:ext cx="1247775" cy="342900"/>
        </p:xfrm>
        <a:graphic>
          <a:graphicData uri="http://schemas.openxmlformats.org/presentationml/2006/ole">
            <p:oleObj spid="_x0000_s116744" name="Equation" r:id="rId11" imgW="1244600" imgH="342900" progId="Equation.3">
              <p:embed/>
            </p:oleObj>
          </a:graphicData>
        </a:graphic>
      </p:graphicFrame>
      <p:sp>
        <p:nvSpPr>
          <p:cNvPr id="351259" name="Rectangle 27"/>
          <p:cNvSpPr>
            <a:spLocks noChangeArrowheads="1"/>
          </p:cNvSpPr>
          <p:nvPr/>
        </p:nvSpPr>
        <p:spPr bwMode="auto">
          <a:xfrm>
            <a:off x="381000" y="434975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4" name="Object 12"/>
          <p:cNvGraphicFramePr>
            <a:graphicFrameLocks noChangeAspect="1"/>
          </p:cNvGraphicFramePr>
          <p:nvPr/>
        </p:nvGraphicFramePr>
        <p:xfrm>
          <a:off x="2209800" y="5486400"/>
          <a:ext cx="688975" cy="404813"/>
        </p:xfrm>
        <a:graphic>
          <a:graphicData uri="http://schemas.openxmlformats.org/presentationml/2006/ole">
            <p:oleObj spid="_x0000_s116745" name="Equation" r:id="rId12" imgW="368280" imgH="215640" progId="Equation.3">
              <p:embed/>
            </p:oleObj>
          </a:graphicData>
        </a:graphic>
      </p:graphicFrame>
      <p:sp>
        <p:nvSpPr>
          <p:cNvPr id="351260" name="Rectangle 28"/>
          <p:cNvSpPr>
            <a:spLocks noChangeArrowheads="1"/>
          </p:cNvSpPr>
          <p:nvPr/>
        </p:nvSpPr>
        <p:spPr bwMode="auto">
          <a:xfrm>
            <a:off x="381000" y="5005388"/>
            <a:ext cx="1479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1243" name="Object 11"/>
          <p:cNvGraphicFramePr>
            <a:graphicFrameLocks noChangeAspect="1"/>
          </p:cNvGraphicFramePr>
          <p:nvPr/>
        </p:nvGraphicFramePr>
        <p:xfrm>
          <a:off x="2895600" y="5562600"/>
          <a:ext cx="1000125" cy="342900"/>
        </p:xfrm>
        <a:graphic>
          <a:graphicData uri="http://schemas.openxmlformats.org/presentationml/2006/ole">
            <p:oleObj spid="_x0000_s116746" name="Equation" r:id="rId13" imgW="1002865" imgH="342751" progId="Equation.3">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52266" name="Rectangle 10"/>
          <p:cNvSpPr>
            <a:spLocks noChangeArrowheads="1"/>
          </p:cNvSpPr>
          <p:nvPr/>
        </p:nvSpPr>
        <p:spPr bwMode="auto">
          <a:xfrm>
            <a:off x="0" y="2571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65" name="Object 9"/>
          <p:cNvGraphicFramePr>
            <a:graphicFrameLocks noChangeAspect="1"/>
          </p:cNvGraphicFramePr>
          <p:nvPr/>
        </p:nvGraphicFramePr>
        <p:xfrm>
          <a:off x="533400" y="1905000"/>
          <a:ext cx="5981700" cy="1219200"/>
        </p:xfrm>
        <a:graphic>
          <a:graphicData uri="http://schemas.openxmlformats.org/presentationml/2006/ole">
            <p:oleObj spid="_x0000_s117762" name="Equation" r:id="rId3" imgW="5981700" imgH="1219200" progId="Equation.3">
              <p:embed/>
            </p:oleObj>
          </a:graphicData>
        </a:graphic>
      </p:graphicFrame>
      <p:sp>
        <p:nvSpPr>
          <p:cNvPr id="352267" name="Rectangle 11"/>
          <p:cNvSpPr>
            <a:spLocks noChangeArrowheads="1"/>
          </p:cNvSpPr>
          <p:nvPr/>
        </p:nvSpPr>
        <p:spPr bwMode="auto">
          <a:xfrm>
            <a:off x="0" y="14763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2264" name="Object 8"/>
          <p:cNvGraphicFramePr>
            <a:graphicFrameLocks noChangeAspect="1"/>
          </p:cNvGraphicFramePr>
          <p:nvPr/>
        </p:nvGraphicFramePr>
        <p:xfrm>
          <a:off x="685800" y="3276600"/>
          <a:ext cx="5867400" cy="1219200"/>
        </p:xfrm>
        <a:graphic>
          <a:graphicData uri="http://schemas.openxmlformats.org/presentationml/2006/ole">
            <p:oleObj spid="_x0000_s117763" name="Equation" r:id="rId4" imgW="5867400" imgH="1219200" progId="Equation.3">
              <p:embed/>
            </p:oleObj>
          </a:graphicData>
        </a:graphic>
      </p:graphicFrame>
      <p:sp>
        <p:nvSpPr>
          <p:cNvPr id="352268" name="Rectangle 12"/>
          <p:cNvSpPr>
            <a:spLocks noChangeArrowheads="1"/>
          </p:cNvSpPr>
          <p:nvPr/>
        </p:nvSpPr>
        <p:spPr bwMode="auto">
          <a:xfrm>
            <a:off x="0" y="29702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2263" name="Object 7"/>
          <p:cNvGraphicFramePr>
            <a:graphicFrameLocks noChangeAspect="1"/>
          </p:cNvGraphicFramePr>
          <p:nvPr/>
        </p:nvGraphicFramePr>
        <p:xfrm>
          <a:off x="685800" y="5029200"/>
          <a:ext cx="5676900" cy="723900"/>
        </p:xfrm>
        <a:graphic>
          <a:graphicData uri="http://schemas.openxmlformats.org/presentationml/2006/ole">
            <p:oleObj spid="_x0000_s117764" name="Equation" r:id="rId5" imgW="5676900" imgH="723900" progId="Equation.3">
              <p:embed/>
            </p:oleObj>
          </a:graphicData>
        </a:graphic>
      </p:graphicFrame>
      <p:sp>
        <p:nvSpPr>
          <p:cNvPr id="352269" name="Rectangle 13"/>
          <p:cNvSpPr>
            <a:spLocks noChangeArrowheads="1"/>
          </p:cNvSpPr>
          <p:nvPr/>
        </p:nvSpPr>
        <p:spPr bwMode="auto">
          <a:xfrm>
            <a:off x="0" y="3968750"/>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52270" name="Rectangle 14"/>
          <p:cNvSpPr>
            <a:spLocks noChangeArrowheads="1"/>
          </p:cNvSpPr>
          <p:nvPr/>
        </p:nvSpPr>
        <p:spPr bwMode="auto">
          <a:xfrm>
            <a:off x="0" y="49768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52271" name="Rectangle 15"/>
          <p:cNvSpPr>
            <a:spLocks noChangeArrowheads="1"/>
          </p:cNvSpPr>
          <p:nvPr/>
        </p:nvSpPr>
        <p:spPr bwMode="auto">
          <a:xfrm>
            <a:off x="0" y="59848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53287" name="Rectangle 7"/>
          <p:cNvSpPr>
            <a:spLocks noChangeArrowheads="1"/>
          </p:cNvSpPr>
          <p:nvPr/>
        </p:nvSpPr>
        <p:spPr bwMode="auto">
          <a:xfrm>
            <a:off x="0" y="194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3286" name="Object 6"/>
          <p:cNvGraphicFramePr>
            <a:graphicFrameLocks noChangeAspect="1"/>
          </p:cNvGraphicFramePr>
          <p:nvPr/>
        </p:nvGraphicFramePr>
        <p:xfrm>
          <a:off x="381000" y="2590800"/>
          <a:ext cx="6257925" cy="733425"/>
        </p:xfrm>
        <a:graphic>
          <a:graphicData uri="http://schemas.openxmlformats.org/presentationml/2006/ole">
            <p:oleObj spid="_x0000_s118786" name="Equation" r:id="rId3" imgW="6261100" imgH="736600" progId="Equation.3">
              <p:embed/>
            </p:oleObj>
          </a:graphicData>
        </a:graphic>
      </p:graphicFrame>
      <p:sp>
        <p:nvSpPr>
          <p:cNvPr id="353288" name="Rectangle 8"/>
          <p:cNvSpPr>
            <a:spLocks noChangeArrowheads="1"/>
          </p:cNvSpPr>
          <p:nvPr/>
        </p:nvSpPr>
        <p:spPr bwMode="auto">
          <a:xfrm>
            <a:off x="0" y="2678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3285" name="Object 5"/>
          <p:cNvGraphicFramePr>
            <a:graphicFrameLocks noChangeAspect="1"/>
          </p:cNvGraphicFramePr>
          <p:nvPr/>
        </p:nvGraphicFramePr>
        <p:xfrm>
          <a:off x="304800" y="3733800"/>
          <a:ext cx="8648700" cy="733425"/>
        </p:xfrm>
        <a:graphic>
          <a:graphicData uri="http://schemas.openxmlformats.org/presentationml/2006/ole">
            <p:oleObj spid="_x0000_s118787" name="Equation" r:id="rId4" imgW="8648700" imgH="736600" progId="Equation.3">
              <p:embed/>
            </p:oleObj>
          </a:graphicData>
        </a:graphic>
      </p:graphicFrame>
      <p:sp>
        <p:nvSpPr>
          <p:cNvPr id="353289" name="Rectangle 9"/>
          <p:cNvSpPr>
            <a:spLocks noChangeArrowheads="1"/>
          </p:cNvSpPr>
          <p:nvPr/>
        </p:nvSpPr>
        <p:spPr bwMode="auto">
          <a:xfrm>
            <a:off x="0" y="36861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3284" name="Object 4"/>
          <p:cNvGraphicFramePr>
            <a:graphicFrameLocks noChangeAspect="1"/>
          </p:cNvGraphicFramePr>
          <p:nvPr/>
        </p:nvGraphicFramePr>
        <p:xfrm>
          <a:off x="304800" y="4953000"/>
          <a:ext cx="1714500" cy="342900"/>
        </p:xfrm>
        <a:graphic>
          <a:graphicData uri="http://schemas.openxmlformats.org/presentationml/2006/ole">
            <p:oleObj spid="_x0000_s118788" name="Equation" r:id="rId5" imgW="1714500" imgH="34290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p:txBody>
          <a:bodyPr/>
          <a:lstStyle/>
          <a:p>
            <a:r>
              <a:rPr lang="en-US" altLang="ko-KR" sz="4000" smtClean="0">
                <a:ea typeface="굴림" charset="-127"/>
                <a:cs typeface="Times New Roman" pitchFamily="18" charset="0"/>
              </a:rPr>
              <a:t>Method Derived From Geometry</a:t>
            </a:r>
          </a:p>
        </p:txBody>
      </p:sp>
      <p:sp>
        <p:nvSpPr>
          <p:cNvPr id="4105" name="Text Box 28"/>
          <p:cNvSpPr txBox="1">
            <a:spLocks noChangeArrowheads="1"/>
          </p:cNvSpPr>
          <p:nvPr/>
        </p:nvSpPr>
        <p:spPr bwMode="auto">
          <a:xfrm>
            <a:off x="304800" y="2057400"/>
            <a:ext cx="2895600" cy="1096963"/>
          </a:xfrm>
          <a:prstGeom prst="rect">
            <a:avLst/>
          </a:prstGeom>
          <a:noFill/>
          <a:ln w="9525">
            <a:noFill/>
            <a:miter lim="800000"/>
            <a:headEnd/>
            <a:tailEnd/>
          </a:ln>
        </p:spPr>
        <p:txBody>
          <a:bodyPr>
            <a:spAutoFit/>
          </a:bodyPr>
          <a:lstStyle/>
          <a:p>
            <a:pPr algn="l">
              <a:spcBef>
                <a:spcPct val="50000"/>
              </a:spcBef>
            </a:pPr>
            <a:r>
              <a:rPr lang="en-US" altLang="ko-KR" sz="2200" dirty="0">
                <a:ea typeface="굴림" charset="-127"/>
              </a:rPr>
              <a:t>The area under the curve is a trapezoid. The integral</a:t>
            </a:r>
          </a:p>
        </p:txBody>
      </p:sp>
      <p:pic>
        <p:nvPicPr>
          <p:cNvPr id="4106" name="Picture 30"/>
          <p:cNvPicPr>
            <a:picLocks noChangeAspect="1" noChangeArrowheads="1"/>
          </p:cNvPicPr>
          <p:nvPr/>
        </p:nvPicPr>
        <p:blipFill>
          <a:blip r:embed="rId4" cstate="print"/>
          <a:srcRect/>
          <a:stretch>
            <a:fillRect/>
          </a:stretch>
        </p:blipFill>
        <p:spPr bwMode="auto">
          <a:xfrm>
            <a:off x="381000" y="3276600"/>
            <a:ext cx="3254375" cy="833438"/>
          </a:xfrm>
          <a:prstGeom prst="rect">
            <a:avLst/>
          </a:prstGeom>
          <a:noFill/>
          <a:ln w="9525">
            <a:noFill/>
            <a:miter lim="800000"/>
            <a:headEnd/>
            <a:tailEnd/>
          </a:ln>
        </p:spPr>
      </p:pic>
      <p:grpSp>
        <p:nvGrpSpPr>
          <p:cNvPr id="4107" name="Group 38"/>
          <p:cNvGrpSpPr>
            <a:grpSpLocks/>
          </p:cNvGrpSpPr>
          <p:nvPr/>
        </p:nvGrpSpPr>
        <p:grpSpPr bwMode="auto">
          <a:xfrm>
            <a:off x="381000" y="4038600"/>
            <a:ext cx="3602038" cy="2138363"/>
            <a:chOff x="96" y="2640"/>
            <a:chExt cx="2514" cy="1488"/>
          </a:xfrm>
        </p:grpSpPr>
        <p:graphicFrame>
          <p:nvGraphicFramePr>
            <p:cNvPr id="4099" name="Object 39"/>
            <p:cNvGraphicFramePr>
              <a:graphicFrameLocks noChangeAspect="1"/>
            </p:cNvGraphicFramePr>
            <p:nvPr/>
          </p:nvGraphicFramePr>
          <p:xfrm>
            <a:off x="96" y="2640"/>
            <a:ext cx="2514" cy="408"/>
          </p:xfrm>
          <a:graphic>
            <a:graphicData uri="http://schemas.openxmlformats.org/presentationml/2006/ole">
              <p:oleObj spid="_x0000_s4099" name="Equation" r:id="rId5" imgW="3987800" imgH="647700" progId="Equation.3">
                <p:embed/>
              </p:oleObj>
            </a:graphicData>
          </a:graphic>
        </p:graphicFrame>
        <p:graphicFrame>
          <p:nvGraphicFramePr>
            <p:cNvPr id="4100" name="Object 40"/>
            <p:cNvGraphicFramePr>
              <a:graphicFrameLocks noChangeAspect="1"/>
            </p:cNvGraphicFramePr>
            <p:nvPr/>
          </p:nvGraphicFramePr>
          <p:xfrm>
            <a:off x="144" y="3168"/>
            <a:ext cx="1734" cy="408"/>
          </p:xfrm>
          <a:graphic>
            <a:graphicData uri="http://schemas.openxmlformats.org/presentationml/2006/ole">
              <p:oleObj spid="_x0000_s4100" name="Equation" r:id="rId6" imgW="2755900" imgH="647700" progId="Equation.3">
                <p:embed/>
              </p:oleObj>
            </a:graphicData>
          </a:graphic>
        </p:graphicFrame>
        <p:graphicFrame>
          <p:nvGraphicFramePr>
            <p:cNvPr id="4101" name="Object 41"/>
            <p:cNvGraphicFramePr>
              <a:graphicFrameLocks noChangeAspect="1"/>
            </p:cNvGraphicFramePr>
            <p:nvPr/>
          </p:nvGraphicFramePr>
          <p:xfrm>
            <a:off x="144" y="3696"/>
            <a:ext cx="1650" cy="432"/>
          </p:xfrm>
          <a:graphic>
            <a:graphicData uri="http://schemas.openxmlformats.org/presentationml/2006/ole">
              <p:oleObj spid="_x0000_s4101" name="Equation" r:id="rId7" imgW="2616200" imgH="685800" progId="Equation.3">
                <p:embed/>
              </p:oleObj>
            </a:graphicData>
          </a:graphic>
        </p:graphicFrame>
      </p:grpSp>
      <p:graphicFrame>
        <p:nvGraphicFramePr>
          <p:cNvPr id="4098" name="Object 42"/>
          <p:cNvGraphicFramePr>
            <a:graphicFrameLocks noChangeAspect="1"/>
          </p:cNvGraphicFramePr>
          <p:nvPr/>
        </p:nvGraphicFramePr>
        <p:xfrm>
          <a:off x="3733800" y="152400"/>
          <a:ext cx="5105400" cy="6299722"/>
        </p:xfrm>
        <a:graphic>
          <a:graphicData uri="http://schemas.openxmlformats.org/presentationml/2006/ole">
            <p:oleObj spid="_x0000_s4098" name="Document" r:id="rId8" imgW="6009347" imgH="7414254" progId="Word.Document.8">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54308" name="Rectangle 4"/>
          <p:cNvSpPr>
            <a:spLocks noChangeArrowheads="1"/>
          </p:cNvSpPr>
          <p:nvPr/>
        </p:nvSpPr>
        <p:spPr bwMode="auto">
          <a:xfrm>
            <a:off x="1143000" y="1905000"/>
            <a:ext cx="32496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In this case, the true error is</a:t>
            </a:r>
          </a:p>
        </p:txBody>
      </p:sp>
      <p:sp>
        <p:nvSpPr>
          <p:cNvPr id="354311" name="Rectangle 7"/>
          <p:cNvSpPr>
            <a:spLocks noChangeArrowheads="1"/>
          </p:cNvSpPr>
          <p:nvPr/>
        </p:nvSpPr>
        <p:spPr bwMode="auto">
          <a:xfrm>
            <a:off x="228600" y="26257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4310" name="Object 6"/>
          <p:cNvGraphicFramePr>
            <a:graphicFrameLocks noChangeAspect="1"/>
          </p:cNvGraphicFramePr>
          <p:nvPr/>
        </p:nvGraphicFramePr>
        <p:xfrm>
          <a:off x="1828800" y="2590800"/>
          <a:ext cx="3171825" cy="381000"/>
        </p:xfrm>
        <a:graphic>
          <a:graphicData uri="http://schemas.openxmlformats.org/presentationml/2006/ole">
            <p:oleObj spid="_x0000_s119810" name="Equation" r:id="rId3" imgW="3175000" imgH="381000" progId="Equation.3">
              <p:embed/>
            </p:oleObj>
          </a:graphicData>
        </a:graphic>
      </p:graphicFrame>
      <p:sp>
        <p:nvSpPr>
          <p:cNvPr id="354312" name="Rectangle 8"/>
          <p:cNvSpPr>
            <a:spLocks noChangeArrowheads="1"/>
          </p:cNvSpPr>
          <p:nvPr/>
        </p:nvSpPr>
        <p:spPr bwMode="auto">
          <a:xfrm>
            <a:off x="457200" y="1905000"/>
            <a:ext cx="1289050" cy="396875"/>
          </a:xfrm>
          <a:prstGeom prst="rect">
            <a:avLst/>
          </a:prstGeom>
          <a:noFill/>
          <a:ln w="9525">
            <a:noFill/>
            <a:miter lim="800000"/>
            <a:headEnd/>
            <a:tailEnd/>
          </a:ln>
          <a:effectLst/>
        </p:spPr>
        <p:txBody>
          <a:bodyPr wrap="none" anchor="ctr">
            <a:spAutoFit/>
          </a:bodyPr>
          <a:lstStyle/>
          <a:p>
            <a:pPr algn="l" eaLnBrk="0" hangingPunct="0"/>
            <a:r>
              <a:rPr lang="en-US" altLang="ko-KR" sz="2000">
                <a:latin typeface="Times New Roman" pitchFamily="18" charset="0"/>
                <a:ea typeface="굴림" charset="-127"/>
                <a:cs typeface="Times New Roman" pitchFamily="18" charset="0"/>
              </a:rPr>
              <a:t>b)</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4309" name="Object 5"/>
          <p:cNvGraphicFramePr>
            <a:graphicFrameLocks noChangeAspect="1"/>
          </p:cNvGraphicFramePr>
          <p:nvPr/>
        </p:nvGraphicFramePr>
        <p:xfrm>
          <a:off x="5105400" y="2590800"/>
          <a:ext cx="1295400" cy="342900"/>
        </p:xfrm>
        <a:graphic>
          <a:graphicData uri="http://schemas.openxmlformats.org/presentationml/2006/ole">
            <p:oleObj spid="_x0000_s119811" name="Equation" r:id="rId4" imgW="1295400" imgH="342900" progId="Equation.3">
              <p:embed/>
            </p:oleObj>
          </a:graphicData>
        </a:graphic>
      </p:graphicFrame>
      <p:sp>
        <p:nvSpPr>
          <p:cNvPr id="354313" name="Rectangle 9"/>
          <p:cNvSpPr>
            <a:spLocks noChangeArrowheads="1"/>
          </p:cNvSpPr>
          <p:nvPr/>
        </p:nvSpPr>
        <p:spPr bwMode="auto">
          <a:xfrm>
            <a:off x="1066800" y="3505200"/>
            <a:ext cx="3933825"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The absolute relative true error</a:t>
            </a:r>
          </a:p>
        </p:txBody>
      </p:sp>
      <p:sp>
        <p:nvSpPr>
          <p:cNvPr id="354316" name="Rectangle 12"/>
          <p:cNvSpPr>
            <a:spLocks noChangeArrowheads="1"/>
          </p:cNvSpPr>
          <p:nvPr/>
        </p:nvSpPr>
        <p:spPr bwMode="auto">
          <a:xfrm>
            <a:off x="228600" y="24542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4315" name="Object 11"/>
          <p:cNvGraphicFramePr>
            <a:graphicFrameLocks noChangeAspect="1"/>
          </p:cNvGraphicFramePr>
          <p:nvPr/>
        </p:nvGraphicFramePr>
        <p:xfrm>
          <a:off x="1752600" y="4114800"/>
          <a:ext cx="4276725" cy="790575"/>
        </p:xfrm>
        <a:graphic>
          <a:graphicData uri="http://schemas.openxmlformats.org/presentationml/2006/ole">
            <p:oleObj spid="_x0000_s119812" name="Equation" r:id="rId5" imgW="4279900" imgH="787400" progId="Equation.3">
              <p:embed/>
            </p:oleObj>
          </a:graphicData>
        </a:graphic>
      </p:graphicFrame>
      <p:sp>
        <p:nvSpPr>
          <p:cNvPr id="354317" name="Rectangle 13"/>
          <p:cNvSpPr>
            <a:spLocks noChangeArrowheads="1"/>
          </p:cNvSpPr>
          <p:nvPr/>
        </p:nvSpPr>
        <p:spPr bwMode="auto">
          <a:xfrm>
            <a:off x="457200" y="3505200"/>
            <a:ext cx="1327150" cy="396875"/>
          </a:xfrm>
          <a:prstGeom prst="rect">
            <a:avLst/>
          </a:prstGeom>
          <a:noFill/>
          <a:ln w="9525">
            <a:noFill/>
            <a:miter lim="800000"/>
            <a:headEnd/>
            <a:tailEnd/>
          </a:ln>
          <a:effectLst/>
        </p:spPr>
        <p:txBody>
          <a:bodyPr wrap="none" anchor="ctr">
            <a:spAutoFit/>
          </a:bodyPr>
          <a:lstStyle/>
          <a:p>
            <a:pPr algn="l" eaLnBrk="0" hangingPunct="0"/>
            <a:r>
              <a:rPr lang="en-US" altLang="ko-KR" sz="2000">
                <a:latin typeface="Times New Roman" pitchFamily="18" charset="0"/>
                <a:ea typeface="굴림" charset="-127"/>
                <a:cs typeface="Times New Roman" pitchFamily="18" charset="0"/>
              </a:rPr>
              <a:t>c)</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4314" name="Object 10"/>
          <p:cNvGraphicFramePr>
            <a:graphicFrameLocks noChangeAspect="1"/>
          </p:cNvGraphicFramePr>
          <p:nvPr/>
        </p:nvGraphicFramePr>
        <p:xfrm>
          <a:off x="2209800" y="5257800"/>
          <a:ext cx="1371600" cy="276225"/>
        </p:xfrm>
        <a:graphic>
          <a:graphicData uri="http://schemas.openxmlformats.org/presentationml/2006/ole">
            <p:oleObj spid="_x0000_s119813" name="Equation" r:id="rId6" imgW="1371600" imgH="279400" progId="Equation.3">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55332" name="Rectangle 4"/>
          <p:cNvSpPr>
            <a:spLocks noChangeArrowheads="1"/>
          </p:cNvSpPr>
          <p:nvPr/>
        </p:nvSpPr>
        <p:spPr bwMode="auto">
          <a:xfrm>
            <a:off x="228600" y="2590800"/>
            <a:ext cx="8555038" cy="381000"/>
          </a:xfrm>
          <a:prstGeom prst="rect">
            <a:avLst/>
          </a:prstGeom>
          <a:noFill/>
          <a:ln w="9525">
            <a:noFill/>
            <a:miter lim="800000"/>
            <a:headEnd/>
            <a:tailEnd/>
          </a:ln>
          <a:effectLst/>
        </p:spPr>
        <p:txBody>
          <a:bodyPr wrap="none" anchor="ctr">
            <a:spAutoFit/>
          </a:bodyPr>
          <a:lstStyle/>
          <a:p>
            <a:pPr eaLnBrk="0" hangingPunct="0"/>
            <a:r>
              <a:rPr lang="en-US" altLang="ko-KR" sz="1900">
                <a:ea typeface="굴림" charset="-127"/>
              </a:rPr>
              <a:t>Table 1: Values of Simpson’s 1/3rd Rule for Example 2 with multiple segments</a:t>
            </a:r>
          </a:p>
        </p:txBody>
      </p:sp>
      <p:sp>
        <p:nvSpPr>
          <p:cNvPr id="355336" name="Rectangle 8"/>
          <p:cNvSpPr>
            <a:spLocks noChangeArrowheads="1"/>
          </p:cNvSpPr>
          <p:nvPr/>
        </p:nvSpPr>
        <p:spPr bwMode="auto">
          <a:xfrm>
            <a:off x="1458913" y="2668588"/>
            <a:ext cx="457200" cy="0"/>
          </a:xfrm>
          <a:prstGeom prst="rect">
            <a:avLst/>
          </a:prstGeom>
          <a:noFill/>
          <a:ln w="9525">
            <a:noFill/>
            <a:miter lim="800000"/>
            <a:headEnd/>
            <a:tailEnd/>
          </a:ln>
          <a:effectLst/>
        </p:spPr>
        <p:txBody>
          <a:bodyPr wrap="none">
            <a:spAutoFit/>
          </a:bodyPr>
          <a:lstStyle/>
          <a:p>
            <a:endParaRPr lang="ko-KR" altLang="en-US"/>
          </a:p>
        </p:txBody>
      </p:sp>
      <p:sp>
        <p:nvSpPr>
          <p:cNvPr id="355339" name="Rectangle 11"/>
          <p:cNvSpPr>
            <a:spLocks noChangeArrowheads="1"/>
          </p:cNvSpPr>
          <p:nvPr/>
        </p:nvSpPr>
        <p:spPr bwMode="auto">
          <a:xfrm>
            <a:off x="1458913" y="2668588"/>
            <a:ext cx="752475" cy="0"/>
          </a:xfrm>
          <a:prstGeom prst="rect">
            <a:avLst/>
          </a:prstGeom>
          <a:noFill/>
          <a:ln w="9525">
            <a:noFill/>
            <a:miter lim="800000"/>
            <a:headEnd/>
            <a:tailEnd/>
          </a:ln>
          <a:effectLst/>
        </p:spPr>
        <p:txBody>
          <a:bodyPr wrap="none">
            <a:spAutoFit/>
          </a:bodyPr>
          <a:lstStyle/>
          <a:p>
            <a:endParaRPr lang="ko-KR" altLang="en-US"/>
          </a:p>
        </p:txBody>
      </p:sp>
      <p:sp>
        <p:nvSpPr>
          <p:cNvPr id="355341" name="Rectangle 13"/>
          <p:cNvSpPr>
            <a:spLocks noChangeArrowheads="1"/>
          </p:cNvSpPr>
          <p:nvPr/>
        </p:nvSpPr>
        <p:spPr bwMode="auto">
          <a:xfrm>
            <a:off x="1458913" y="2668588"/>
            <a:ext cx="739775" cy="0"/>
          </a:xfrm>
          <a:prstGeom prst="rect">
            <a:avLst/>
          </a:prstGeom>
          <a:noFill/>
          <a:ln w="9525">
            <a:noFill/>
            <a:miter lim="800000"/>
            <a:headEnd/>
            <a:tailEnd/>
          </a:ln>
          <a:effectLst/>
        </p:spPr>
        <p:txBody>
          <a:bodyPr wrap="none">
            <a:spAutoFit/>
          </a:bodyPr>
          <a:lstStyle/>
          <a:p>
            <a:endParaRPr lang="ko-KR" altLang="en-US"/>
          </a:p>
        </p:txBody>
      </p:sp>
      <p:graphicFrame>
        <p:nvGraphicFramePr>
          <p:cNvPr id="355396" name="Group 68"/>
          <p:cNvGraphicFramePr>
            <a:graphicFrameLocks noGrp="1"/>
          </p:cNvGraphicFramePr>
          <p:nvPr/>
        </p:nvGraphicFramePr>
        <p:xfrm>
          <a:off x="1524000" y="3429000"/>
          <a:ext cx="5715000" cy="2211388"/>
        </p:xfrm>
        <a:graphic>
          <a:graphicData uri="http://schemas.openxmlformats.org/drawingml/2006/table">
            <a:tbl>
              <a:tblPr/>
              <a:tblGrid>
                <a:gridCol w="788988"/>
                <a:gridCol w="2349500"/>
                <a:gridCol w="1300162"/>
                <a:gridCol w="1276350"/>
              </a:tblGrid>
              <a:tr h="2746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ko-KR" sz="1900" b="0" i="0" u="none" strike="noStrike" cap="none" normalizeH="0" baseline="0" smtClean="0">
                          <a:ln>
                            <a:noFill/>
                          </a:ln>
                          <a:solidFill>
                            <a:schemeClr val="tx1"/>
                          </a:solidFill>
                          <a:effectLst/>
                          <a:latin typeface="Tahoma" pitchFamily="34" charset="0"/>
                          <a:ea typeface="굴림" charset="-127"/>
                        </a:rPr>
                        <a:t>n</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Approximate Value</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ko-KR" sz="1900" b="0" i="0" u="none" strike="noStrike" cap="none" normalizeH="0" baseline="0" smtClean="0">
                          <a:ln>
                            <a:noFill/>
                          </a:ln>
                          <a:solidFill>
                            <a:schemeClr val="tx1"/>
                          </a:solidFill>
                          <a:effectLst/>
                          <a:latin typeface="Tahoma" pitchFamily="34" charset="0"/>
                          <a:ea typeface="굴림" charset="-127"/>
                        </a:rPr>
                        <a:t>E</a:t>
                      </a:r>
                      <a:r>
                        <a:rPr kumimoji="0" lang="en-US" altLang="ko-KR" sz="1900" b="0" i="0" u="none" strike="noStrike" cap="none" normalizeH="0" baseline="-25000" smtClean="0">
                          <a:ln>
                            <a:noFill/>
                          </a:ln>
                          <a:solidFill>
                            <a:schemeClr val="tx1"/>
                          </a:solidFill>
                          <a:effectLst/>
                          <a:latin typeface="Tahoma" pitchFamily="34" charset="0"/>
                          <a:ea typeface="굴림" charset="-127"/>
                        </a:rPr>
                        <a:t>t</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a:t>
                      </a:r>
                      <a:r>
                        <a:rPr kumimoji="0" lang="ru-RU" sz="1900" b="0" i="0" u="none" strike="noStrike" cap="none" normalizeH="0" baseline="0" smtClean="0">
                          <a:ln>
                            <a:noFill/>
                          </a:ln>
                          <a:solidFill>
                            <a:schemeClr val="tx1"/>
                          </a:solidFill>
                          <a:effectLst/>
                          <a:latin typeface="Tahoma" pitchFamily="34" charset="0"/>
                          <a:cs typeface="Times New Roman" pitchFamily="18" charset="0"/>
                        </a:rPr>
                        <a:t>Є</a:t>
                      </a:r>
                      <a:r>
                        <a:rPr kumimoji="0" lang="en-US" altLang="ko-KR" sz="1900" b="0" i="0" u="none" strike="noStrike" cap="none" normalizeH="0" baseline="-25000" smtClean="0">
                          <a:ln>
                            <a:noFill/>
                          </a:ln>
                          <a:solidFill>
                            <a:schemeClr val="tx1"/>
                          </a:solidFill>
                          <a:effectLst/>
                          <a:latin typeface="Tahoma" pitchFamily="34" charset="0"/>
                          <a:ea typeface="굴림" charset="-127"/>
                          <a:cs typeface="Times New Roman" pitchFamily="18" charset="0"/>
                        </a:rPr>
                        <a:t>t</a:t>
                      </a:r>
                      <a:r>
                        <a:rPr kumimoji="0" lang="ru-RU" sz="1900" b="0" i="0" u="none" strike="noStrike" cap="none" normalizeH="0" baseline="0" smtClean="0">
                          <a:ln>
                            <a:noFill/>
                          </a:ln>
                          <a:solidFill>
                            <a:schemeClr val="tx1"/>
                          </a:solidFill>
                          <a:effectLst/>
                          <a:latin typeface="Tahoma" pitchFamily="34" charset="0"/>
                          <a:cs typeface="Times New Roman" pitchFamily="18" charset="0"/>
                        </a:rPr>
                        <a:t> </a:t>
                      </a: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a:t>
                      </a:r>
                      <a:endParaRPr kumimoji="0" lang="ru-RU" sz="19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830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10</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11065.72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11061.64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11061.40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11061.35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11061.34</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4.38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0.30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0.00</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0.0396%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0.0027%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0.0005%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0.0001%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900" b="0" i="0" u="none" strike="noStrike" cap="none" normalizeH="0" baseline="0" smtClean="0">
                          <a:ln>
                            <a:noFill/>
                          </a:ln>
                          <a:solidFill>
                            <a:schemeClr val="tx1"/>
                          </a:solidFill>
                          <a:effectLst/>
                          <a:latin typeface="Tahoma" pitchFamily="34" charset="0"/>
                          <a:ea typeface="굴림" charset="-127"/>
                          <a:cs typeface="Times New Roman" pitchFamily="18" charset="0"/>
                        </a:rPr>
                        <a:t>0.0000%</a:t>
                      </a:r>
                      <a:endParaRPr kumimoji="0" lang="en-US" altLang="ko-KR" sz="19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6356" name="Rectangle 4"/>
          <p:cNvSpPr>
            <a:spLocks noChangeArrowheads="1"/>
          </p:cNvSpPr>
          <p:nvPr/>
        </p:nvSpPr>
        <p:spPr bwMode="auto">
          <a:xfrm>
            <a:off x="493712" y="1752600"/>
            <a:ext cx="788828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The true error in a single application of Simpson’s 1/3rd Rule is given as</a:t>
            </a:r>
          </a:p>
        </p:txBody>
      </p:sp>
      <p:sp>
        <p:nvSpPr>
          <p:cNvPr id="356358" name="Rectangle 6"/>
          <p:cNvSpPr>
            <a:spLocks noChangeArrowheads="1"/>
          </p:cNvSpPr>
          <p:nvPr/>
        </p:nvSpPr>
        <p:spPr bwMode="auto">
          <a:xfrm>
            <a:off x="0" y="27289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57" name="Object 5"/>
          <p:cNvGraphicFramePr>
            <a:graphicFrameLocks noChangeAspect="1"/>
          </p:cNvGraphicFramePr>
          <p:nvPr/>
        </p:nvGraphicFramePr>
        <p:xfrm>
          <a:off x="2057400" y="2286000"/>
          <a:ext cx="4124325" cy="790575"/>
        </p:xfrm>
        <a:graphic>
          <a:graphicData uri="http://schemas.openxmlformats.org/presentationml/2006/ole">
            <p:oleObj spid="_x0000_s120834" name="Equation" r:id="rId3" imgW="4127500" imgH="787400" progId="Equation.3">
              <p:embed/>
            </p:oleObj>
          </a:graphicData>
        </a:graphic>
      </p:graphicFrame>
      <p:sp>
        <p:nvSpPr>
          <p:cNvPr id="356359" name="Rectangle 7"/>
          <p:cNvSpPr>
            <a:spLocks noChangeArrowheads="1"/>
          </p:cNvSpPr>
          <p:nvPr/>
        </p:nvSpPr>
        <p:spPr bwMode="auto">
          <a:xfrm>
            <a:off x="457200" y="3124200"/>
            <a:ext cx="83423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In Multiple Segment Simpson’s 1/3rd Rule, the error is the sum of the errors</a:t>
            </a:r>
          </a:p>
        </p:txBody>
      </p:sp>
      <p:sp>
        <p:nvSpPr>
          <p:cNvPr id="356360" name="Text Box 8"/>
          <p:cNvSpPr txBox="1">
            <a:spLocks noChangeArrowheads="1"/>
          </p:cNvSpPr>
          <p:nvPr/>
        </p:nvSpPr>
        <p:spPr bwMode="auto">
          <a:xfrm>
            <a:off x="457200" y="3581400"/>
            <a:ext cx="8686800" cy="38100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in each application of Simpson’s 1/3rd Rule.  The error in n segment Simpson’s</a:t>
            </a:r>
          </a:p>
        </p:txBody>
      </p:sp>
      <p:sp>
        <p:nvSpPr>
          <p:cNvPr id="356361" name="Text Box 9"/>
          <p:cNvSpPr txBox="1">
            <a:spLocks noChangeArrowheads="1"/>
          </p:cNvSpPr>
          <p:nvPr/>
        </p:nvSpPr>
        <p:spPr bwMode="auto">
          <a:xfrm>
            <a:off x="457200" y="4038600"/>
            <a:ext cx="3200400" cy="38100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1/3rd Rule is given by </a:t>
            </a:r>
          </a:p>
        </p:txBody>
      </p:sp>
      <p:sp>
        <p:nvSpPr>
          <p:cNvPr id="356366" name="Rectangle 14"/>
          <p:cNvSpPr>
            <a:spLocks noChangeArrowheads="1"/>
          </p:cNvSpPr>
          <p:nvPr/>
        </p:nvSpPr>
        <p:spPr bwMode="auto">
          <a:xfrm>
            <a:off x="0" y="14319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65" name="Object 13"/>
          <p:cNvGraphicFramePr>
            <a:graphicFrameLocks noChangeAspect="1"/>
          </p:cNvGraphicFramePr>
          <p:nvPr/>
        </p:nvGraphicFramePr>
        <p:xfrm>
          <a:off x="1465263" y="4737100"/>
          <a:ext cx="3211512" cy="774700"/>
        </p:xfrm>
        <a:graphic>
          <a:graphicData uri="http://schemas.openxmlformats.org/presentationml/2006/ole">
            <p:oleObj spid="_x0000_s120835" name="Equation" r:id="rId4" imgW="3213000" imgH="774360" progId="Equation.3">
              <p:embed/>
            </p:oleObj>
          </a:graphicData>
        </a:graphic>
      </p:graphicFrame>
      <p:sp>
        <p:nvSpPr>
          <p:cNvPr id="356367" name="Rectangle 15"/>
          <p:cNvSpPr>
            <a:spLocks noChangeArrowheads="1"/>
          </p:cNvSpPr>
          <p:nvPr/>
        </p:nvSpPr>
        <p:spPr bwMode="auto">
          <a:xfrm>
            <a:off x="0" y="19272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6364" name="Object 12"/>
          <p:cNvGraphicFramePr>
            <a:graphicFrameLocks noChangeAspect="1"/>
          </p:cNvGraphicFramePr>
          <p:nvPr/>
        </p:nvGraphicFramePr>
        <p:xfrm>
          <a:off x="4743450" y="4737100"/>
          <a:ext cx="1981200" cy="765175"/>
        </p:xfrm>
        <a:graphic>
          <a:graphicData uri="http://schemas.openxmlformats.org/presentationml/2006/ole">
            <p:oleObj spid="_x0000_s120836" name="Equation" r:id="rId5" imgW="1981080" imgH="761760" progId="Equation.3">
              <p:embed/>
            </p:oleObj>
          </a:graphicData>
        </a:graphic>
      </p:graphicFrame>
      <p:sp>
        <p:nvSpPr>
          <p:cNvPr id="356368" name="Rectangle 16"/>
          <p:cNvSpPr>
            <a:spLocks noChangeArrowheads="1"/>
          </p:cNvSpPr>
          <p:nvPr/>
        </p:nvSpPr>
        <p:spPr bwMode="auto">
          <a:xfrm>
            <a:off x="0" y="2992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6363" name="Object 11"/>
          <p:cNvGraphicFramePr>
            <a:graphicFrameLocks noChangeAspect="1"/>
          </p:cNvGraphicFramePr>
          <p:nvPr/>
        </p:nvGraphicFramePr>
        <p:xfrm>
          <a:off x="1408113" y="5575300"/>
          <a:ext cx="3287712" cy="765175"/>
        </p:xfrm>
        <a:graphic>
          <a:graphicData uri="http://schemas.openxmlformats.org/presentationml/2006/ole">
            <p:oleObj spid="_x0000_s120837" name="Equation" r:id="rId6" imgW="3288960" imgH="761760" progId="Equation.3">
              <p:embed/>
            </p:oleObj>
          </a:graphicData>
        </a:graphic>
      </p:graphicFrame>
      <p:sp>
        <p:nvSpPr>
          <p:cNvPr id="356369" name="Rectangle 17"/>
          <p:cNvSpPr>
            <a:spLocks noChangeArrowheads="1"/>
          </p:cNvSpPr>
          <p:nvPr/>
        </p:nvSpPr>
        <p:spPr bwMode="auto">
          <a:xfrm>
            <a:off x="0" y="4057650"/>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6362" name="Object 10"/>
          <p:cNvGraphicFramePr>
            <a:graphicFrameLocks noChangeAspect="1"/>
          </p:cNvGraphicFramePr>
          <p:nvPr/>
        </p:nvGraphicFramePr>
        <p:xfrm>
          <a:off x="4819650" y="5562600"/>
          <a:ext cx="2019300" cy="765175"/>
        </p:xfrm>
        <a:graphic>
          <a:graphicData uri="http://schemas.openxmlformats.org/presentationml/2006/ole">
            <p:oleObj spid="_x0000_s120838" name="Equation" r:id="rId7" imgW="2019240" imgH="761760" progId="Equation.3">
              <p:embed/>
            </p:oleObj>
          </a:graphicData>
        </a:graphic>
      </p:graphicFrame>
      <p:sp>
        <p:nvSpPr>
          <p:cNvPr id="356371" name="Rectangle 19"/>
          <p:cNvSpPr>
            <a:spLocks noChangeArrowheads="1"/>
          </p:cNvSpPr>
          <p:nvPr/>
        </p:nvSpPr>
        <p:spPr bwMode="auto">
          <a:xfrm>
            <a:off x="0" y="2933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70" name="Object 18"/>
          <p:cNvGraphicFramePr>
            <a:graphicFrameLocks noChangeAspect="1"/>
          </p:cNvGraphicFramePr>
          <p:nvPr/>
        </p:nvGraphicFramePr>
        <p:xfrm>
          <a:off x="6858000" y="4953000"/>
          <a:ext cx="1533525" cy="381000"/>
        </p:xfrm>
        <a:graphic>
          <a:graphicData uri="http://schemas.openxmlformats.org/presentationml/2006/ole">
            <p:oleObj spid="_x0000_s120839" name="Equation" r:id="rId8" imgW="1536700" imgH="381000" progId="Equation.3">
              <p:embed/>
            </p:oleObj>
          </a:graphicData>
        </a:graphic>
      </p:graphicFrame>
      <p:sp>
        <p:nvSpPr>
          <p:cNvPr id="356373" name="Rectangle 21"/>
          <p:cNvSpPr>
            <a:spLocks noChangeArrowheads="1"/>
          </p:cNvSpPr>
          <p:nvPr/>
        </p:nvSpPr>
        <p:spPr bwMode="auto">
          <a:xfrm>
            <a:off x="0" y="2938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6372" name="Object 20"/>
          <p:cNvGraphicFramePr>
            <a:graphicFrameLocks noChangeAspect="1"/>
          </p:cNvGraphicFramePr>
          <p:nvPr/>
        </p:nvGraphicFramePr>
        <p:xfrm>
          <a:off x="6934200" y="5791200"/>
          <a:ext cx="1524000" cy="371475"/>
        </p:xfrm>
        <a:graphic>
          <a:graphicData uri="http://schemas.openxmlformats.org/presentationml/2006/ole">
            <p:oleObj spid="_x0000_s120840" name="Equation" r:id="rId9" imgW="1524000" imgH="368300" progId="Equation.3">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7382" name="Rectangle 6"/>
          <p:cNvSpPr>
            <a:spLocks noChangeArrowheads="1"/>
          </p:cNvSpPr>
          <p:nvPr/>
        </p:nvSpPr>
        <p:spPr bwMode="auto">
          <a:xfrm>
            <a:off x="0" y="24780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81" name="Object 5"/>
          <p:cNvGraphicFramePr>
            <a:graphicFrameLocks noChangeAspect="1"/>
          </p:cNvGraphicFramePr>
          <p:nvPr/>
        </p:nvGraphicFramePr>
        <p:xfrm>
          <a:off x="914400" y="2057400"/>
          <a:ext cx="3706813" cy="812800"/>
        </p:xfrm>
        <a:graphic>
          <a:graphicData uri="http://schemas.openxmlformats.org/presentationml/2006/ole">
            <p:oleObj spid="_x0000_s121858" name="Equation" r:id="rId3" imgW="3708360" imgH="812520" progId="Equation.3">
              <p:embed/>
            </p:oleObj>
          </a:graphicData>
        </a:graphic>
      </p:graphicFrame>
      <p:sp>
        <p:nvSpPr>
          <p:cNvPr id="357383" name="Rectangle 7"/>
          <p:cNvSpPr>
            <a:spLocks noChangeArrowheads="1"/>
          </p:cNvSpPr>
          <p:nvPr/>
        </p:nvSpPr>
        <p:spPr bwMode="auto">
          <a:xfrm>
            <a:off x="352425" y="324008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0" name="Object 4"/>
          <p:cNvGraphicFramePr>
            <a:graphicFrameLocks noChangeAspect="1"/>
          </p:cNvGraphicFramePr>
          <p:nvPr/>
        </p:nvGraphicFramePr>
        <p:xfrm>
          <a:off x="4597400" y="2146300"/>
          <a:ext cx="1968500" cy="765175"/>
        </p:xfrm>
        <a:graphic>
          <a:graphicData uri="http://schemas.openxmlformats.org/presentationml/2006/ole">
            <p:oleObj spid="_x0000_s121859" name="Equation" r:id="rId4" imgW="1968480" imgH="761760" progId="Equation.3">
              <p:embed/>
            </p:oleObj>
          </a:graphicData>
        </a:graphic>
      </p:graphicFrame>
      <p:sp>
        <p:nvSpPr>
          <p:cNvPr id="357388" name="Rectangle 12"/>
          <p:cNvSpPr>
            <a:spLocks noChangeArrowheads="1"/>
          </p:cNvSpPr>
          <p:nvPr/>
        </p:nvSpPr>
        <p:spPr bwMode="auto">
          <a:xfrm>
            <a:off x="0" y="11318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87" name="Object 11"/>
          <p:cNvGraphicFramePr>
            <a:graphicFrameLocks noChangeAspect="1"/>
          </p:cNvGraphicFramePr>
          <p:nvPr/>
        </p:nvGraphicFramePr>
        <p:xfrm>
          <a:off x="123825" y="3810000"/>
          <a:ext cx="4140200" cy="917575"/>
        </p:xfrm>
        <a:graphic>
          <a:graphicData uri="http://schemas.openxmlformats.org/presentationml/2006/ole">
            <p:oleObj spid="_x0000_s121860" name="Equation" r:id="rId5" imgW="4140000" imgH="914400" progId="Equation.3">
              <p:embed/>
            </p:oleObj>
          </a:graphicData>
        </a:graphic>
      </p:graphicFrame>
      <p:sp>
        <p:nvSpPr>
          <p:cNvPr id="357389" name="Rectangle 13"/>
          <p:cNvSpPr>
            <a:spLocks noChangeArrowheads="1"/>
          </p:cNvSpPr>
          <p:nvPr/>
        </p:nvSpPr>
        <p:spPr bwMode="auto">
          <a:xfrm>
            <a:off x="0" y="2074863"/>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6" name="Object 10"/>
          <p:cNvGraphicFramePr>
            <a:graphicFrameLocks noChangeAspect="1"/>
          </p:cNvGraphicFramePr>
          <p:nvPr/>
        </p:nvGraphicFramePr>
        <p:xfrm>
          <a:off x="4314825" y="3886200"/>
          <a:ext cx="2232025" cy="917575"/>
        </p:xfrm>
        <a:graphic>
          <a:graphicData uri="http://schemas.openxmlformats.org/presentationml/2006/ole">
            <p:oleObj spid="_x0000_s121861" name="Equation" r:id="rId6" imgW="2234880" imgH="914400" progId="Equation.3">
              <p:embed/>
            </p:oleObj>
          </a:graphicData>
        </a:graphic>
      </p:graphicFrame>
      <p:sp>
        <p:nvSpPr>
          <p:cNvPr id="357390" name="Rectangle 14"/>
          <p:cNvSpPr>
            <a:spLocks noChangeArrowheads="1"/>
          </p:cNvSpPr>
          <p:nvPr/>
        </p:nvSpPr>
        <p:spPr bwMode="auto">
          <a:xfrm>
            <a:off x="352425" y="32162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5" name="Object 9"/>
          <p:cNvGraphicFramePr>
            <a:graphicFrameLocks noChangeAspect="1"/>
          </p:cNvGraphicFramePr>
          <p:nvPr/>
        </p:nvGraphicFramePr>
        <p:xfrm>
          <a:off x="6448425" y="5257800"/>
          <a:ext cx="1955800" cy="636588"/>
        </p:xfrm>
        <a:graphic>
          <a:graphicData uri="http://schemas.openxmlformats.org/presentationml/2006/ole">
            <p:oleObj spid="_x0000_s121862" name="Equation" r:id="rId7" imgW="1955520" imgH="634680" progId="Equation.3">
              <p:embed/>
            </p:oleObj>
          </a:graphicData>
        </a:graphic>
      </p:graphicFrame>
      <p:sp>
        <p:nvSpPr>
          <p:cNvPr id="357391" name="Rectangle 15"/>
          <p:cNvSpPr>
            <a:spLocks noChangeArrowheads="1"/>
          </p:cNvSpPr>
          <p:nvPr/>
        </p:nvSpPr>
        <p:spPr bwMode="auto">
          <a:xfrm>
            <a:off x="123825" y="3976688"/>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4" name="Object 8"/>
          <p:cNvGraphicFramePr>
            <a:graphicFrameLocks noChangeAspect="1"/>
          </p:cNvGraphicFramePr>
          <p:nvPr/>
        </p:nvGraphicFramePr>
        <p:xfrm>
          <a:off x="4314825" y="5105400"/>
          <a:ext cx="1990725" cy="942975"/>
        </p:xfrm>
        <a:graphic>
          <a:graphicData uri="http://schemas.openxmlformats.org/presentationml/2006/ole">
            <p:oleObj spid="_x0000_s121863" name="Equation" r:id="rId8" imgW="1993900" imgH="939800" progId="Equation.3">
              <p:embed/>
            </p:oleObj>
          </a:graphicData>
        </a:graphic>
      </p:graphicFrame>
      <p:sp>
        <p:nvSpPr>
          <p:cNvPr id="357393" name="Text Box 17"/>
          <p:cNvSpPr txBox="1">
            <a:spLocks noChangeArrowheads="1"/>
          </p:cNvSpPr>
          <p:nvPr/>
        </p:nvSpPr>
        <p:spPr bwMode="auto">
          <a:xfrm>
            <a:off x="4695825" y="2895600"/>
            <a:ext cx="457200" cy="1247775"/>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t>
            </a:r>
          </a:p>
          <a:p>
            <a:pPr algn="l">
              <a:spcBef>
                <a:spcPct val="50000"/>
              </a:spcBef>
            </a:pPr>
            <a:r>
              <a:rPr lang="en-US" altLang="ko-KR" sz="1900">
                <a:ea typeface="굴림" charset="-127"/>
              </a:rPr>
              <a:t>.</a:t>
            </a:r>
          </a:p>
          <a:p>
            <a:pPr algn="l">
              <a:spcBef>
                <a:spcPct val="50000"/>
              </a:spcBef>
            </a:pPr>
            <a:r>
              <a:rPr lang="en-US" altLang="ko-KR" sz="1900">
                <a:ea typeface="굴림" charset="-127"/>
              </a:rPr>
              <a:t>.</a:t>
            </a:r>
          </a:p>
        </p:txBody>
      </p:sp>
      <p:sp>
        <p:nvSpPr>
          <p:cNvPr id="357395" name="Rectangle 19"/>
          <p:cNvSpPr>
            <a:spLocks noChangeArrowheads="1"/>
          </p:cNvSpPr>
          <p:nvPr/>
        </p:nvSpPr>
        <p:spPr bwMode="auto">
          <a:xfrm>
            <a:off x="352425" y="3143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4" name="Object 18"/>
          <p:cNvGraphicFramePr>
            <a:graphicFrameLocks noChangeAspect="1"/>
          </p:cNvGraphicFramePr>
          <p:nvPr/>
        </p:nvGraphicFramePr>
        <p:xfrm>
          <a:off x="6705600" y="2362200"/>
          <a:ext cx="1981200" cy="419100"/>
        </p:xfrm>
        <a:graphic>
          <a:graphicData uri="http://schemas.openxmlformats.org/presentationml/2006/ole">
            <p:oleObj spid="_x0000_s121864" name="Equation" r:id="rId9" imgW="1981200" imgH="419100" progId="Equation.3">
              <p:embed/>
            </p:oleObj>
          </a:graphicData>
        </a:graphic>
      </p:graphicFrame>
      <p:sp>
        <p:nvSpPr>
          <p:cNvPr id="357397" name="Rectangle 21"/>
          <p:cNvSpPr>
            <a:spLocks noChangeArrowheads="1"/>
          </p:cNvSpPr>
          <p:nvPr/>
        </p:nvSpPr>
        <p:spPr bwMode="auto">
          <a:xfrm>
            <a:off x="352425" y="3028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6" name="Object 20"/>
          <p:cNvGraphicFramePr>
            <a:graphicFrameLocks noChangeAspect="1"/>
          </p:cNvGraphicFramePr>
          <p:nvPr/>
        </p:nvGraphicFramePr>
        <p:xfrm>
          <a:off x="6600825" y="4114800"/>
          <a:ext cx="2314575" cy="647700"/>
        </p:xfrm>
        <a:graphic>
          <a:graphicData uri="http://schemas.openxmlformats.org/presentationml/2006/ole">
            <p:oleObj spid="_x0000_s121865" name="Equation" r:id="rId10" imgW="2311400" imgH="647700" progId="Equation.3">
              <p:embed/>
            </p:oleObj>
          </a:graphicData>
        </a:graphic>
      </p:graphicFrame>
      <p:sp>
        <p:nvSpPr>
          <p:cNvPr id="357399" name="Rectangle 23"/>
          <p:cNvSpPr>
            <a:spLocks noChangeArrowheads="1"/>
          </p:cNvSpPr>
          <p:nvPr/>
        </p:nvSpPr>
        <p:spPr bwMode="auto">
          <a:xfrm>
            <a:off x="352425" y="2895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8" name="Object 22"/>
          <p:cNvGraphicFramePr>
            <a:graphicFrameLocks noChangeAspect="1"/>
          </p:cNvGraphicFramePr>
          <p:nvPr/>
        </p:nvGraphicFramePr>
        <p:xfrm>
          <a:off x="733425" y="5105400"/>
          <a:ext cx="3381375" cy="914400"/>
        </p:xfrm>
        <a:graphic>
          <a:graphicData uri="http://schemas.openxmlformats.org/presentationml/2006/ole">
            <p:oleObj spid="_x0000_s121866" name="Equation" r:id="rId11" imgW="3378200" imgH="914400" progId="Equation.3">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8404" name="Rectangle 4"/>
          <p:cNvSpPr>
            <a:spLocks noChangeArrowheads="1"/>
          </p:cNvSpPr>
          <p:nvPr/>
        </p:nvSpPr>
        <p:spPr bwMode="auto">
          <a:xfrm>
            <a:off x="609600" y="2209800"/>
            <a:ext cx="73263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Hence, the total error in Multiple Segment Simpson’s 1/3rd Rule is </a:t>
            </a:r>
          </a:p>
        </p:txBody>
      </p:sp>
      <p:sp>
        <p:nvSpPr>
          <p:cNvPr id="358409" name="Rectangle 9"/>
          <p:cNvSpPr>
            <a:spLocks noChangeArrowheads="1"/>
          </p:cNvSpPr>
          <p:nvPr/>
        </p:nvSpPr>
        <p:spPr bwMode="auto">
          <a:xfrm>
            <a:off x="0" y="893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08" name="Object 8"/>
          <p:cNvGraphicFramePr>
            <a:graphicFrameLocks noChangeAspect="1"/>
          </p:cNvGraphicFramePr>
          <p:nvPr/>
        </p:nvGraphicFramePr>
        <p:xfrm>
          <a:off x="1066800" y="3048000"/>
          <a:ext cx="1209675" cy="962025"/>
        </p:xfrm>
        <a:graphic>
          <a:graphicData uri="http://schemas.openxmlformats.org/presentationml/2006/ole">
            <p:oleObj spid="_x0000_s122882" name="Equation" r:id="rId3" imgW="1206500" imgH="965200" progId="Equation.3">
              <p:embed/>
            </p:oleObj>
          </a:graphicData>
        </a:graphic>
      </p:graphicFrame>
      <p:sp>
        <p:nvSpPr>
          <p:cNvPr id="358410" name="Rectangle 10"/>
          <p:cNvSpPr>
            <a:spLocks noChangeArrowheads="1"/>
          </p:cNvSpPr>
          <p:nvPr/>
        </p:nvSpPr>
        <p:spPr bwMode="auto">
          <a:xfrm>
            <a:off x="0" y="185578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8407" name="Object 7"/>
          <p:cNvGraphicFramePr>
            <a:graphicFrameLocks noChangeAspect="1"/>
          </p:cNvGraphicFramePr>
          <p:nvPr/>
        </p:nvGraphicFramePr>
        <p:xfrm>
          <a:off x="2438400" y="3048000"/>
          <a:ext cx="2124075" cy="962025"/>
        </p:xfrm>
        <a:graphic>
          <a:graphicData uri="http://schemas.openxmlformats.org/presentationml/2006/ole">
            <p:oleObj spid="_x0000_s122883" name="Equation" r:id="rId4" imgW="2120900" imgH="965200" progId="Equation.3">
              <p:embed/>
            </p:oleObj>
          </a:graphicData>
        </a:graphic>
      </p:graphicFrame>
      <p:sp>
        <p:nvSpPr>
          <p:cNvPr id="358411" name="Rectangle 11"/>
          <p:cNvSpPr>
            <a:spLocks noChangeArrowheads="1"/>
          </p:cNvSpPr>
          <p:nvPr/>
        </p:nvSpPr>
        <p:spPr bwMode="auto">
          <a:xfrm>
            <a:off x="0" y="3092450"/>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8406" name="Object 6"/>
          <p:cNvGraphicFramePr>
            <a:graphicFrameLocks noChangeAspect="1"/>
          </p:cNvGraphicFramePr>
          <p:nvPr/>
        </p:nvGraphicFramePr>
        <p:xfrm>
          <a:off x="4876800" y="2971800"/>
          <a:ext cx="2771775" cy="981075"/>
        </p:xfrm>
        <a:graphic>
          <a:graphicData uri="http://schemas.openxmlformats.org/presentationml/2006/ole">
            <p:oleObj spid="_x0000_s122884" name="Equation" r:id="rId5" imgW="2768600" imgH="977900" progId="Equation.3">
              <p:embed/>
            </p:oleObj>
          </a:graphicData>
        </a:graphic>
      </p:graphicFrame>
      <p:sp>
        <p:nvSpPr>
          <p:cNvPr id="358412" name="Rectangle 12"/>
          <p:cNvSpPr>
            <a:spLocks noChangeArrowheads="1"/>
          </p:cNvSpPr>
          <p:nvPr/>
        </p:nvSpPr>
        <p:spPr bwMode="auto">
          <a:xfrm>
            <a:off x="0" y="43481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8405" name="Object 5"/>
          <p:cNvGraphicFramePr>
            <a:graphicFrameLocks noChangeAspect="1"/>
          </p:cNvGraphicFramePr>
          <p:nvPr/>
        </p:nvGraphicFramePr>
        <p:xfrm>
          <a:off x="2286000" y="4343400"/>
          <a:ext cx="2781300" cy="1343025"/>
        </p:xfrm>
        <a:graphic>
          <a:graphicData uri="http://schemas.openxmlformats.org/presentationml/2006/ole">
            <p:oleObj spid="_x0000_s122885" name="Equation" r:id="rId6" imgW="2781300" imgH="1346200" progId="Equation.3">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normAutofit fontScale="90000"/>
          </a:bodyPr>
          <a:lstStyle/>
          <a:p>
            <a:r>
              <a:rPr lang="en-US" altLang="ko-KR" sz="4000">
                <a:ea typeface="굴림" charset="-127"/>
              </a:rPr>
              <a:t>Error in the Multiple Segment Simpson’s 1/3</a:t>
            </a:r>
            <a:r>
              <a:rPr lang="en-US" altLang="ko-KR" sz="4000" baseline="30000">
                <a:ea typeface="굴림" charset="-127"/>
              </a:rPr>
              <a:t>rd</a:t>
            </a:r>
            <a:r>
              <a:rPr lang="en-US" altLang="ko-KR" sz="4000">
                <a:ea typeface="굴림" charset="-127"/>
              </a:rPr>
              <a:t> Rule</a:t>
            </a:r>
          </a:p>
        </p:txBody>
      </p:sp>
      <p:sp>
        <p:nvSpPr>
          <p:cNvPr id="359428" name="Rectangle 4"/>
          <p:cNvSpPr>
            <a:spLocks noChangeArrowheads="1"/>
          </p:cNvSpPr>
          <p:nvPr/>
        </p:nvSpPr>
        <p:spPr bwMode="auto">
          <a:xfrm>
            <a:off x="685800" y="2133600"/>
            <a:ext cx="123825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term </a:t>
            </a:r>
          </a:p>
        </p:txBody>
      </p:sp>
      <p:sp>
        <p:nvSpPr>
          <p:cNvPr id="359430" name="Rectangle 6"/>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29" name="Object 5"/>
          <p:cNvGraphicFramePr>
            <a:graphicFrameLocks noChangeAspect="1"/>
          </p:cNvGraphicFramePr>
          <p:nvPr/>
        </p:nvGraphicFramePr>
        <p:xfrm>
          <a:off x="2057400" y="1447800"/>
          <a:ext cx="1333500" cy="1333500"/>
        </p:xfrm>
        <a:graphic>
          <a:graphicData uri="http://schemas.openxmlformats.org/presentationml/2006/ole">
            <p:oleObj spid="_x0000_s123906" name="Equation" r:id="rId3" imgW="1333500" imgH="1333500" progId="Equation.3">
              <p:embed/>
            </p:oleObj>
          </a:graphicData>
        </a:graphic>
      </p:graphicFrame>
      <p:sp>
        <p:nvSpPr>
          <p:cNvPr id="359431" name="Rectangle 7"/>
          <p:cNvSpPr>
            <a:spLocks noChangeArrowheads="1"/>
          </p:cNvSpPr>
          <p:nvPr/>
        </p:nvSpPr>
        <p:spPr bwMode="auto">
          <a:xfrm>
            <a:off x="3657600" y="2133600"/>
            <a:ext cx="40147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is an approximate average value of </a:t>
            </a:r>
          </a:p>
        </p:txBody>
      </p:sp>
      <p:sp>
        <p:nvSpPr>
          <p:cNvPr id="359433" name="Rectangle 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32" name="Object 8"/>
          <p:cNvGraphicFramePr>
            <a:graphicFrameLocks noChangeAspect="1"/>
          </p:cNvGraphicFramePr>
          <p:nvPr/>
        </p:nvGraphicFramePr>
        <p:xfrm>
          <a:off x="2819400" y="3048000"/>
          <a:ext cx="2209800" cy="419100"/>
        </p:xfrm>
        <a:graphic>
          <a:graphicData uri="http://schemas.openxmlformats.org/presentationml/2006/ole">
            <p:oleObj spid="_x0000_s123907" name="Equation" r:id="rId4" imgW="2209800" imgH="419100" progId="Equation.3">
              <p:embed/>
            </p:oleObj>
          </a:graphicData>
        </a:graphic>
      </p:graphicFrame>
      <p:sp>
        <p:nvSpPr>
          <p:cNvPr id="359434" name="Rectangle 10"/>
          <p:cNvSpPr>
            <a:spLocks noChangeArrowheads="1"/>
          </p:cNvSpPr>
          <p:nvPr/>
        </p:nvSpPr>
        <p:spPr bwMode="auto">
          <a:xfrm>
            <a:off x="762000" y="3657600"/>
            <a:ext cx="9239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Hence </a:t>
            </a:r>
          </a:p>
        </p:txBody>
      </p:sp>
      <p:sp>
        <p:nvSpPr>
          <p:cNvPr id="359436" name="Rectangle 12"/>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35" name="Object 11"/>
          <p:cNvGraphicFramePr>
            <a:graphicFrameLocks noChangeAspect="1"/>
          </p:cNvGraphicFramePr>
          <p:nvPr/>
        </p:nvGraphicFramePr>
        <p:xfrm>
          <a:off x="2819400" y="3810000"/>
          <a:ext cx="2371725" cy="800100"/>
        </p:xfrm>
        <a:graphic>
          <a:graphicData uri="http://schemas.openxmlformats.org/presentationml/2006/ole">
            <p:oleObj spid="_x0000_s123908" name="Equation" r:id="rId5" imgW="2374900" imgH="800100" progId="Equation.3">
              <p:embed/>
            </p:oleObj>
          </a:graphicData>
        </a:graphic>
      </p:graphicFrame>
      <p:sp>
        <p:nvSpPr>
          <p:cNvPr id="359437" name="Rectangle 13"/>
          <p:cNvSpPr>
            <a:spLocks noChangeArrowheads="1"/>
          </p:cNvSpPr>
          <p:nvPr/>
        </p:nvSpPr>
        <p:spPr bwMode="auto">
          <a:xfrm>
            <a:off x="762000" y="5105400"/>
            <a:ext cx="8397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where</a:t>
            </a:r>
          </a:p>
        </p:txBody>
      </p:sp>
      <p:sp>
        <p:nvSpPr>
          <p:cNvPr id="359439" name="Rectangle 15"/>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9438" name="Object 14"/>
          <p:cNvGraphicFramePr>
            <a:graphicFrameLocks noChangeAspect="1"/>
          </p:cNvGraphicFramePr>
          <p:nvPr/>
        </p:nvGraphicFramePr>
        <p:xfrm>
          <a:off x="2743200" y="4876800"/>
          <a:ext cx="2171700" cy="1333500"/>
        </p:xfrm>
        <a:graphic>
          <a:graphicData uri="http://schemas.openxmlformats.org/presentationml/2006/ole">
            <p:oleObj spid="_x0000_s123909" name="Equation" r:id="rId6" imgW="2171700" imgH="1333500" progId="Equation.3">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1219200" y="838200"/>
            <a:ext cx="7315200" cy="1066800"/>
          </a:xfrm>
        </p:spPr>
        <p:txBody>
          <a:bodyPr>
            <a:normAutofit fontScale="90000"/>
          </a:bodyPr>
          <a:lstStyle/>
          <a:p>
            <a:r>
              <a:rPr lang="en-US" altLang="ko-KR">
                <a:ea typeface="굴림" charset="-127"/>
              </a:rPr>
              <a:t>Gauss Quadrature Rule of Integration</a:t>
            </a:r>
          </a:p>
        </p:txBody>
      </p:sp>
      <p:sp>
        <p:nvSpPr>
          <p:cNvPr id="7" name="부제목 6"/>
          <p:cNvSpPr>
            <a:spLocks noGrp="1"/>
          </p:cNvSpPr>
          <p:nvPr>
            <p:ph type="subTitle" idx="1"/>
          </p:nvPr>
        </p:nvSpPr>
        <p:spPr/>
        <p:txBody>
          <a:bodyPr/>
          <a:lstStyle/>
          <a:p>
            <a:endParaRPr lang="ko-KR"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70" name="Rectangle 6"/>
          <p:cNvSpPr>
            <a:spLocks noGrp="1" noChangeArrowheads="1"/>
          </p:cNvSpPr>
          <p:nvPr>
            <p:ph type="subTitle" idx="1"/>
          </p:nvPr>
        </p:nvSpPr>
        <p:spPr>
          <a:xfrm>
            <a:off x="762000" y="1828800"/>
            <a:ext cx="7772400" cy="1295400"/>
          </a:xfrm>
        </p:spPr>
        <p:txBody>
          <a:bodyPr/>
          <a:lstStyle/>
          <a:p>
            <a:pPr>
              <a:lnSpc>
                <a:spcPct val="80000"/>
              </a:lnSpc>
              <a:spcBef>
                <a:spcPct val="50000"/>
              </a:spcBef>
              <a:buClrTx/>
              <a:buSzTx/>
              <a:buFontTx/>
              <a:buNone/>
            </a:pPr>
            <a:r>
              <a:rPr lang="en-US" altLang="ko-KR" sz="4400" dirty="0">
                <a:solidFill>
                  <a:schemeClr val="tx1"/>
                </a:solidFill>
                <a:ea typeface="굴림" charset="-127"/>
              </a:rPr>
              <a:t>Two-Point Gaussian </a:t>
            </a:r>
            <a:r>
              <a:rPr lang="en-US" altLang="ko-KR" sz="4400" dirty="0" err="1">
                <a:solidFill>
                  <a:schemeClr val="tx1"/>
                </a:solidFill>
                <a:ea typeface="굴림" charset="-127"/>
              </a:rPr>
              <a:t>Quadrature</a:t>
            </a:r>
            <a:r>
              <a:rPr lang="en-US" altLang="ko-KR" sz="4400" dirty="0">
                <a:solidFill>
                  <a:schemeClr val="tx1"/>
                </a:solidFill>
                <a:ea typeface="굴림" charset="-127"/>
              </a:rPr>
              <a:t> Rule</a:t>
            </a:r>
          </a:p>
          <a:p>
            <a:pPr>
              <a:lnSpc>
                <a:spcPct val="80000"/>
              </a:lnSpc>
            </a:pPr>
            <a:endParaRPr lang="en-US" altLang="ko-KR" sz="2800" dirty="0">
              <a:solidFill>
                <a:schemeClr val="tx2"/>
              </a:solidFill>
              <a:ea typeface="굴림" charset="-127"/>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62000" y="609600"/>
            <a:ext cx="7793037" cy="1143000"/>
          </a:xfrm>
        </p:spPr>
        <p:txBody>
          <a:bodyPr>
            <a:normAutofit fontScale="90000"/>
          </a:bodyPr>
          <a:lstStyle/>
          <a:p>
            <a:r>
              <a:rPr lang="en-US" altLang="ko-KR" sz="4000" dirty="0">
                <a:ea typeface="굴림" charset="-127"/>
              </a:rPr>
              <a:t>Basis of the Gaussian  </a:t>
            </a:r>
            <a:r>
              <a:rPr lang="en-US" altLang="ko-KR" sz="4000" dirty="0" err="1" smtClean="0">
                <a:ea typeface="굴림" charset="-127"/>
              </a:rPr>
              <a:t>Quadrature</a:t>
            </a:r>
            <a:endParaRPr lang="en-US" altLang="ko-KR" sz="4000" dirty="0">
              <a:ea typeface="굴림" charset="-127"/>
            </a:endParaRPr>
          </a:p>
        </p:txBody>
      </p:sp>
      <p:sp>
        <p:nvSpPr>
          <p:cNvPr id="250883" name="Rectangle 3"/>
          <p:cNvSpPr>
            <a:spLocks noGrp="1" noChangeArrowheads="1"/>
          </p:cNvSpPr>
          <p:nvPr>
            <p:ph type="body" sz="half" idx="3"/>
          </p:nvPr>
        </p:nvSpPr>
        <p:spPr>
          <a:xfrm>
            <a:off x="838200" y="2057400"/>
            <a:ext cx="7772400" cy="990600"/>
          </a:xfrm>
        </p:spPr>
        <p:txBody>
          <a:bodyPr>
            <a:normAutofit lnSpcReduction="10000"/>
          </a:bodyPr>
          <a:lstStyle/>
          <a:p>
            <a:pPr marL="457200" indent="-457200">
              <a:buFont typeface="Wingdings" pitchFamily="2" charset="2"/>
              <a:buNone/>
            </a:pPr>
            <a:r>
              <a:rPr lang="en-US" altLang="ko-KR" sz="1900" dirty="0">
                <a:ea typeface="굴림" charset="-127"/>
              </a:rPr>
              <a:t>Previously, the Trapezoidal Rule was developed by the method</a:t>
            </a:r>
          </a:p>
          <a:p>
            <a:pPr marL="457200" indent="-457200">
              <a:buFont typeface="Wingdings" pitchFamily="2" charset="2"/>
              <a:buNone/>
            </a:pPr>
            <a:r>
              <a:rPr lang="en-US" altLang="ko-KR" sz="1900" dirty="0">
                <a:ea typeface="굴림" charset="-127"/>
              </a:rPr>
              <a:t>of undetermined coefficients.  The result of that development is</a:t>
            </a:r>
          </a:p>
          <a:p>
            <a:pPr marL="457200" indent="-457200">
              <a:buFont typeface="Wingdings" pitchFamily="2" charset="2"/>
              <a:buNone/>
            </a:pPr>
            <a:r>
              <a:rPr lang="en-US" altLang="ko-KR" sz="1900" dirty="0">
                <a:ea typeface="굴림" charset="-127"/>
              </a:rPr>
              <a:t>summarized below. </a:t>
            </a:r>
          </a:p>
        </p:txBody>
      </p:sp>
      <p:sp>
        <p:nvSpPr>
          <p:cNvPr id="10" name="슬라이드 번호 개체 틀 7"/>
          <p:cNvSpPr>
            <a:spLocks noGrp="1"/>
          </p:cNvSpPr>
          <p:nvPr>
            <p:ph type="sldNum" sz="quarter" idx="12"/>
          </p:nvPr>
        </p:nvSpPr>
        <p:spPr/>
        <p:txBody>
          <a:bodyPr/>
          <a:lstStyle/>
          <a:p>
            <a:fld id="{BBB28026-745C-4812-B68C-113258DA1846}" type="slidenum">
              <a:rPr lang="en-US" altLang="ko-KR"/>
              <a:pPr/>
              <a:t>58</a:t>
            </a:fld>
            <a:endParaRPr lang="en-US" altLang="ko-KR"/>
          </a:p>
        </p:txBody>
      </p:sp>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1828800" y="33528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0897" name="Rectangle 17"/>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896" name="Object 16"/>
          <p:cNvGraphicFramePr>
            <a:graphicFrameLocks noChangeAspect="1"/>
          </p:cNvGraphicFramePr>
          <p:nvPr/>
        </p:nvGraphicFramePr>
        <p:xfrm>
          <a:off x="2209800" y="3657600"/>
          <a:ext cx="3533775" cy="790575"/>
        </p:xfrm>
        <a:graphic>
          <a:graphicData uri="http://schemas.openxmlformats.org/presentationml/2006/ole">
            <p:oleObj spid="_x0000_s124930" name="Equation" r:id="rId4" imgW="3530600" imgH="787400" progId="Equation.3">
              <p:embed/>
            </p:oleObj>
          </a:graphicData>
        </a:graphic>
      </p:graphicFrame>
      <p:graphicFrame>
        <p:nvGraphicFramePr>
          <p:cNvPr id="250898" name="Object 18"/>
          <p:cNvGraphicFramePr>
            <a:graphicFrameLocks noChangeAspect="1"/>
          </p:cNvGraphicFramePr>
          <p:nvPr/>
        </p:nvGraphicFramePr>
        <p:xfrm>
          <a:off x="3276600" y="4724400"/>
          <a:ext cx="3190875" cy="723900"/>
        </p:xfrm>
        <a:graphic>
          <a:graphicData uri="http://schemas.openxmlformats.org/presentationml/2006/ole">
            <p:oleObj spid="_x0000_s124931" name="Equation" r:id="rId5" imgW="3187700" imgH="723900" progId="Equation.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762000" y="457200"/>
            <a:ext cx="7793037" cy="1143000"/>
          </a:xfrm>
        </p:spPr>
        <p:txBody>
          <a:bodyPr>
            <a:normAutofit fontScale="90000"/>
          </a:bodyPr>
          <a:lstStyle/>
          <a:p>
            <a:r>
              <a:rPr lang="en-US" altLang="ko-KR" sz="4000" dirty="0">
                <a:ea typeface="굴림" charset="-127"/>
              </a:rPr>
              <a:t>Basis of the Gaussian  </a:t>
            </a:r>
            <a:r>
              <a:rPr lang="en-US" altLang="ko-KR" sz="4000" dirty="0" err="1" smtClean="0">
                <a:ea typeface="굴림" charset="-127"/>
              </a:rPr>
              <a:t>Quadrature</a:t>
            </a:r>
            <a:endParaRPr lang="en-US" altLang="ko-KR" sz="4000" dirty="0">
              <a:ea typeface="굴림" charset="-127"/>
            </a:endParaRPr>
          </a:p>
        </p:txBody>
      </p:sp>
      <p:sp>
        <p:nvSpPr>
          <p:cNvPr id="11" name="바닥글 개체 틀 6"/>
          <p:cNvSpPr>
            <a:spLocks noGrp="1"/>
          </p:cNvSpPr>
          <p:nvPr>
            <p:ph type="ftr" sz="quarter" idx="11"/>
          </p:nvPr>
        </p:nvSpPr>
        <p:spPr/>
        <p:txBody>
          <a:bodyPr/>
          <a:lstStyle/>
          <a:p>
            <a:pPr>
              <a:defRPr/>
            </a:pPr>
            <a:r>
              <a:rPr lang="en-US"/>
              <a:t>                                           http://numericalmethods.eng.usf.edu</a:t>
            </a:r>
            <a:endParaRPr lang="en-US"/>
          </a:p>
        </p:txBody>
      </p:sp>
      <p:sp>
        <p:nvSpPr>
          <p:cNvPr id="12" name="슬라이드 번호 개체 틀 7"/>
          <p:cNvSpPr>
            <a:spLocks noGrp="1"/>
          </p:cNvSpPr>
          <p:nvPr>
            <p:ph type="sldNum" sz="quarter" idx="12"/>
          </p:nvPr>
        </p:nvSpPr>
        <p:spPr/>
        <p:txBody>
          <a:bodyPr/>
          <a:lstStyle/>
          <a:p>
            <a:fld id="{D2C19369-C098-4746-A5A0-E0D10FBF0BF9}" type="slidenum">
              <a:rPr lang="en-US" altLang="ko-KR"/>
              <a:pPr/>
              <a:t>59</a:t>
            </a:fld>
            <a:endParaRPr lang="en-US" altLang="ko-KR"/>
          </a:p>
        </p:txBody>
      </p:sp>
      <p:sp>
        <p:nvSpPr>
          <p:cNvPr id="340997" name="Text Box 5"/>
          <p:cNvSpPr txBox="1">
            <a:spLocks noChangeArrowheads="1"/>
          </p:cNvSpPr>
          <p:nvPr/>
        </p:nvSpPr>
        <p:spPr bwMode="auto">
          <a:xfrm>
            <a:off x="1600200" y="30480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1016" name="Rectangle 24"/>
          <p:cNvSpPr>
            <a:spLocks noChangeArrowheads="1"/>
          </p:cNvSpPr>
          <p:nvPr/>
        </p:nvSpPr>
        <p:spPr bwMode="auto">
          <a:xfrm>
            <a:off x="762000" y="2057400"/>
            <a:ext cx="7391400" cy="1554272"/>
          </a:xfrm>
          <a:prstGeom prst="rect">
            <a:avLst/>
          </a:prstGeom>
          <a:noFill/>
          <a:ln w="9525">
            <a:noFill/>
            <a:miter lim="800000"/>
            <a:headEnd/>
            <a:tailEnd/>
          </a:ln>
          <a:effectLst/>
        </p:spPr>
        <p:txBody>
          <a:bodyPr wrap="square" anchor="ctr">
            <a:spAutoFit/>
          </a:bodyPr>
          <a:lstStyle/>
          <a:p>
            <a:pPr algn="l" eaLnBrk="0" hangingPunct="0"/>
            <a:r>
              <a:rPr lang="en-US" altLang="ko-KR" sz="1900" dirty="0">
                <a:ea typeface="굴림" charset="-127"/>
              </a:rPr>
              <a:t>The two-point Gauss </a:t>
            </a:r>
            <a:r>
              <a:rPr lang="en-US" altLang="ko-KR" sz="1900" dirty="0" err="1">
                <a:ea typeface="굴림" charset="-127"/>
              </a:rPr>
              <a:t>Quadrature</a:t>
            </a:r>
            <a:r>
              <a:rPr lang="en-US" altLang="ko-KR" sz="1900" dirty="0">
                <a:ea typeface="굴림" charset="-127"/>
              </a:rPr>
              <a:t> Rule is an extension of the Trapezoidal Rule approximation where the arguments of the function are not predetermined as a and b  but as unknowns</a:t>
            </a:r>
          </a:p>
          <a:p>
            <a:pPr algn="l" eaLnBrk="0" hangingPunct="0"/>
            <a:r>
              <a:rPr lang="en-US" altLang="ko-KR" sz="1900" dirty="0">
                <a:ea typeface="굴림" charset="-127"/>
              </a:rPr>
              <a:t>x</a:t>
            </a:r>
            <a:r>
              <a:rPr lang="en-US" altLang="ko-KR" sz="1900" baseline="-25000" dirty="0">
                <a:ea typeface="굴림" charset="-127"/>
              </a:rPr>
              <a:t>1</a:t>
            </a:r>
            <a:r>
              <a:rPr lang="en-US" altLang="ko-KR" sz="1900" dirty="0">
                <a:ea typeface="굴림" charset="-127"/>
              </a:rPr>
              <a:t> and x</a:t>
            </a:r>
            <a:r>
              <a:rPr lang="en-US" altLang="ko-KR" sz="1900" baseline="-25000" dirty="0">
                <a:ea typeface="굴림" charset="-127"/>
              </a:rPr>
              <a:t>2</a:t>
            </a:r>
            <a:r>
              <a:rPr lang="en-US" altLang="ko-KR" sz="1900" dirty="0">
                <a:ea typeface="굴림" charset="-127"/>
              </a:rPr>
              <a:t>.  In the two-point Gauss </a:t>
            </a:r>
            <a:r>
              <a:rPr lang="en-US" altLang="ko-KR" sz="1900" dirty="0" err="1">
                <a:ea typeface="굴림" charset="-127"/>
              </a:rPr>
              <a:t>Quadrature</a:t>
            </a:r>
            <a:r>
              <a:rPr lang="en-US" altLang="ko-KR" sz="1900" dirty="0">
                <a:ea typeface="굴림" charset="-127"/>
              </a:rPr>
              <a:t> Rule, the integral is approximated as</a:t>
            </a:r>
          </a:p>
        </p:txBody>
      </p:sp>
      <p:sp>
        <p:nvSpPr>
          <p:cNvPr id="341020" name="Rectangle 28"/>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2" name="Rectangle 3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41024" name="Rectangle 32"/>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33"/>
          <p:cNvGrpSpPr>
            <a:grpSpLocks/>
          </p:cNvGrpSpPr>
          <p:nvPr/>
        </p:nvGrpSpPr>
        <p:grpSpPr bwMode="auto">
          <a:xfrm>
            <a:off x="2133600" y="4267200"/>
            <a:ext cx="4352925" cy="790575"/>
            <a:chOff x="960" y="2832"/>
            <a:chExt cx="2742" cy="498"/>
          </a:xfrm>
        </p:grpSpPr>
        <p:graphicFrame>
          <p:nvGraphicFramePr>
            <p:cNvPr id="341021" name="Object 29"/>
            <p:cNvGraphicFramePr>
              <a:graphicFrameLocks noChangeAspect="1"/>
            </p:cNvGraphicFramePr>
            <p:nvPr/>
          </p:nvGraphicFramePr>
          <p:xfrm>
            <a:off x="960" y="2832"/>
            <a:ext cx="1008" cy="498"/>
          </p:xfrm>
          <a:graphic>
            <a:graphicData uri="http://schemas.openxmlformats.org/presentationml/2006/ole">
              <p:oleObj spid="_x0000_s125954" name="Equation" r:id="rId4" imgW="1600200" imgH="787400" progId="Equation.3">
                <p:embed/>
              </p:oleObj>
            </a:graphicData>
          </a:graphic>
        </p:graphicFrame>
        <p:graphicFrame>
          <p:nvGraphicFramePr>
            <p:cNvPr id="341023" name="Object 31"/>
            <p:cNvGraphicFramePr>
              <a:graphicFrameLocks noChangeAspect="1"/>
            </p:cNvGraphicFramePr>
            <p:nvPr/>
          </p:nvGraphicFramePr>
          <p:xfrm>
            <a:off x="2064" y="2928"/>
            <a:ext cx="1638" cy="234"/>
          </p:xfrm>
          <a:graphic>
            <a:graphicData uri="http://schemas.openxmlformats.org/presentationml/2006/ole">
              <p:oleObj spid="_x0000_s125955" name="Equation" r:id="rId5" imgW="2603500" imgH="368300" progId="Equation.3">
                <p:embed/>
              </p:oleObj>
            </a:graphicData>
          </a:graphic>
        </p:graphicFrame>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a:xfrm>
            <a:off x="762000" y="533400"/>
            <a:ext cx="7793037" cy="1143000"/>
          </a:xfrm>
        </p:spPr>
        <p:txBody>
          <a:bodyPr/>
          <a:lstStyle/>
          <a:p>
            <a:r>
              <a:rPr lang="en-US" altLang="ko-KR" dirty="0" smtClean="0">
                <a:ea typeface="굴림" charset="-127"/>
              </a:rPr>
              <a:t>Example 1</a:t>
            </a:r>
          </a:p>
        </p:txBody>
      </p:sp>
      <p:sp>
        <p:nvSpPr>
          <p:cNvPr id="5128" name="Rectangle 3"/>
          <p:cNvSpPr>
            <a:spLocks noGrp="1" noChangeArrowheads="1"/>
          </p:cNvSpPr>
          <p:nvPr>
            <p:ph type="body" sz="half" idx="1"/>
          </p:nvPr>
        </p:nvSpPr>
        <p:spPr>
          <a:xfrm>
            <a:off x="304800" y="1905000"/>
            <a:ext cx="7086600" cy="762000"/>
          </a:xfrm>
        </p:spPr>
        <p:txBody>
          <a:bodyPr/>
          <a:lstStyle/>
          <a:p>
            <a:pPr>
              <a:buFont typeface="Wingdings" pitchFamily="2" charset="2"/>
              <a:buNone/>
            </a:pPr>
            <a:r>
              <a:rPr lang="en-US" altLang="ko-KR" sz="2000" dirty="0" smtClean="0">
                <a:ea typeface="굴림" charset="-127"/>
                <a:cs typeface="Times New Roman" pitchFamily="18" charset="0"/>
              </a:rPr>
              <a:t>	The vertical distance covered by a rocket from t=8 to t=30 seconds is given by:</a:t>
            </a:r>
            <a:r>
              <a:rPr lang="en-US" altLang="ko-KR" sz="2000" dirty="0" smtClean="0">
                <a:ea typeface="굴림" charset="-127"/>
              </a:rPr>
              <a:t> </a:t>
            </a:r>
          </a:p>
        </p:txBody>
      </p:sp>
      <p:graphicFrame>
        <p:nvGraphicFramePr>
          <p:cNvPr id="5122" name="Object 9"/>
          <p:cNvGraphicFramePr>
            <a:graphicFrameLocks noChangeAspect="1"/>
          </p:cNvGraphicFramePr>
          <p:nvPr/>
        </p:nvGraphicFramePr>
        <p:xfrm>
          <a:off x="1828800" y="3048000"/>
          <a:ext cx="4429125" cy="723900"/>
        </p:xfrm>
        <a:graphic>
          <a:graphicData uri="http://schemas.openxmlformats.org/presentationml/2006/ole">
            <p:oleObj spid="_x0000_s5122" name="Equation" r:id="rId4" imgW="4432300" imgH="723900" progId="Equation.3">
              <p:embed/>
            </p:oleObj>
          </a:graphicData>
        </a:graphic>
      </p:graphicFrame>
      <p:sp>
        <p:nvSpPr>
          <p:cNvPr id="5129" name="Rectangle 12"/>
          <p:cNvSpPr>
            <a:spLocks noChangeArrowheads="1"/>
          </p:cNvSpPr>
          <p:nvPr/>
        </p:nvSpPr>
        <p:spPr bwMode="auto">
          <a:xfrm>
            <a:off x="533400" y="4114800"/>
            <a:ext cx="7969250" cy="1006475"/>
          </a:xfrm>
          <a:prstGeom prst="rect">
            <a:avLst/>
          </a:prstGeom>
          <a:noFill/>
          <a:ln w="9525">
            <a:noFill/>
            <a:miter lim="800000"/>
            <a:headEnd/>
            <a:tailEnd/>
          </a:ln>
        </p:spPr>
        <p:txBody>
          <a:bodyPr anchor="ctr">
            <a:spAutoFit/>
          </a:bodyPr>
          <a:lstStyle/>
          <a:p>
            <a:pPr marL="457200" indent="-457200" algn="l">
              <a:buFontTx/>
              <a:buAutoNum type="alphaLcParenR"/>
              <a:tabLst>
                <a:tab pos="457200" algn="l"/>
              </a:tabLst>
            </a:pPr>
            <a:r>
              <a:rPr lang="en-US" altLang="ko-KR" sz="2000">
                <a:ea typeface="굴림" charset="-127"/>
              </a:rPr>
              <a:t>Use single segment Trapezoidal rule to find the distance covered.</a:t>
            </a:r>
          </a:p>
          <a:p>
            <a:pPr marL="457200" indent="-457200" algn="l">
              <a:buFontTx/>
              <a:buAutoNum type="alphaLcParenR"/>
              <a:tabLst>
                <a:tab pos="457200" algn="l"/>
              </a:tabLst>
            </a:pPr>
            <a:r>
              <a:rPr lang="en-US" altLang="ko-KR" sz="2000">
                <a:ea typeface="굴림" charset="-127"/>
              </a:rPr>
              <a:t>Find the true error,     for part (a).</a:t>
            </a:r>
          </a:p>
          <a:p>
            <a:pPr marL="457200" indent="-457200" algn="l">
              <a:buFontTx/>
              <a:buAutoNum type="alphaLcParenR"/>
              <a:tabLst>
                <a:tab pos="457200" algn="l"/>
              </a:tabLst>
            </a:pPr>
            <a:r>
              <a:rPr lang="en-US" altLang="ko-KR" sz="2000">
                <a:ea typeface="굴림" charset="-127"/>
              </a:rPr>
              <a:t>Find the absolute relative true error,      for part (a).</a:t>
            </a:r>
          </a:p>
        </p:txBody>
      </p:sp>
      <p:graphicFrame>
        <p:nvGraphicFramePr>
          <p:cNvPr id="5123" name="Object 13"/>
          <p:cNvGraphicFramePr>
            <a:graphicFrameLocks noChangeAspect="1"/>
          </p:cNvGraphicFramePr>
          <p:nvPr/>
        </p:nvGraphicFramePr>
        <p:xfrm>
          <a:off x="2971800" y="4572000"/>
          <a:ext cx="331788" cy="419100"/>
        </p:xfrm>
        <a:graphic>
          <a:graphicData uri="http://schemas.openxmlformats.org/presentationml/2006/ole">
            <p:oleObj spid="_x0000_s5123" name="Equation" r:id="rId5" imgW="177646" imgH="228402" progId="Equation.3">
              <p:embed/>
            </p:oleObj>
          </a:graphicData>
        </a:graphic>
      </p:graphicFrame>
      <p:graphicFrame>
        <p:nvGraphicFramePr>
          <p:cNvPr id="5124" name="Object 15"/>
          <p:cNvGraphicFramePr>
            <a:graphicFrameLocks noChangeAspect="1"/>
          </p:cNvGraphicFramePr>
          <p:nvPr/>
        </p:nvGraphicFramePr>
        <p:xfrm>
          <a:off x="5181600" y="4748212"/>
          <a:ext cx="330200" cy="357188"/>
        </p:xfrm>
        <a:graphic>
          <a:graphicData uri="http://schemas.openxmlformats.org/presentationml/2006/ole">
            <p:oleObj spid="_x0000_s5124" name="Equation" r:id="rId6" imgW="241200" imgH="253800" progId="Equation.3">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title"/>
          </p:nvPr>
        </p:nvSpPr>
        <p:spPr/>
        <p:txBody>
          <a:bodyPr>
            <a:normAutofit/>
          </a:bodyPr>
          <a:lstStyle/>
          <a:p>
            <a:r>
              <a:rPr lang="en-US" altLang="ko-KR" sz="4000" dirty="0">
                <a:ea typeface="굴림" charset="-127"/>
              </a:rPr>
              <a:t>Basis of the Gaussian  </a:t>
            </a:r>
            <a:r>
              <a:rPr lang="en-US" altLang="ko-KR" sz="4000" dirty="0" err="1" smtClean="0">
                <a:ea typeface="굴림" charset="-127"/>
              </a:rPr>
              <a:t>Quadrature</a:t>
            </a:r>
            <a:endParaRPr lang="en-US" altLang="ko-KR" sz="4000" dirty="0">
              <a:ea typeface="굴림" charset="-127"/>
            </a:endParaRPr>
          </a:p>
        </p:txBody>
      </p:sp>
      <p:sp>
        <p:nvSpPr>
          <p:cNvPr id="257028" name="Text Box 4"/>
          <p:cNvSpPr txBox="1">
            <a:spLocks noChangeArrowheads="1"/>
          </p:cNvSpPr>
          <p:nvPr/>
        </p:nvSpPr>
        <p:spPr bwMode="auto">
          <a:xfrm>
            <a:off x="838200" y="1905000"/>
            <a:ext cx="7162800" cy="95885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The four unknowns x</a:t>
            </a:r>
            <a:r>
              <a:rPr lang="en-US" altLang="ko-KR" sz="1900" baseline="-25000">
                <a:ea typeface="굴림" charset="-127"/>
              </a:rPr>
              <a:t>1</a:t>
            </a:r>
            <a:r>
              <a:rPr lang="en-US" altLang="ko-KR" sz="1900">
                <a:ea typeface="굴림" charset="-127"/>
              </a:rPr>
              <a:t>, x</a:t>
            </a:r>
            <a:r>
              <a:rPr lang="en-US" altLang="ko-KR" sz="1900" baseline="-25000">
                <a:ea typeface="굴림" charset="-127"/>
              </a:rPr>
              <a:t>2</a:t>
            </a:r>
            <a:r>
              <a:rPr lang="en-US" altLang="ko-KR" sz="1900">
                <a:ea typeface="굴림" charset="-127"/>
              </a:rPr>
              <a:t>, c</a:t>
            </a:r>
            <a:r>
              <a:rPr lang="en-US" altLang="ko-KR" sz="1900" baseline="-25000">
                <a:ea typeface="굴림" charset="-127"/>
              </a:rPr>
              <a:t>1</a:t>
            </a:r>
            <a:r>
              <a:rPr lang="en-US" altLang="ko-KR" sz="1900">
                <a:ea typeface="굴림" charset="-127"/>
              </a:rPr>
              <a:t> and c</a:t>
            </a:r>
            <a:r>
              <a:rPr lang="en-US" altLang="ko-KR" sz="1900" baseline="-25000">
                <a:ea typeface="굴림" charset="-127"/>
              </a:rPr>
              <a:t>2</a:t>
            </a:r>
            <a:r>
              <a:rPr lang="en-US" altLang="ko-KR" sz="1900">
                <a:ea typeface="굴림" charset="-127"/>
              </a:rPr>
              <a:t>  are found by assuming that the formula gives exact results for integrating a general third order polynomial, </a:t>
            </a:r>
          </a:p>
        </p:txBody>
      </p:sp>
      <p:sp>
        <p:nvSpPr>
          <p:cNvPr id="257030"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29" name="Object 5"/>
          <p:cNvGraphicFramePr>
            <a:graphicFrameLocks noChangeAspect="1"/>
          </p:cNvGraphicFramePr>
          <p:nvPr/>
        </p:nvGraphicFramePr>
        <p:xfrm>
          <a:off x="2971800" y="2514600"/>
          <a:ext cx="3632200" cy="428625"/>
        </p:xfrm>
        <a:graphic>
          <a:graphicData uri="http://schemas.openxmlformats.org/presentationml/2006/ole">
            <p:oleObj spid="_x0000_s126978" name="Equation" r:id="rId4" imgW="3632040" imgH="431640" progId="Equation.3">
              <p:embed/>
            </p:oleObj>
          </a:graphicData>
        </a:graphic>
      </p:graphicFrame>
      <p:sp>
        <p:nvSpPr>
          <p:cNvPr id="257031" name="Rectangle 7"/>
          <p:cNvSpPr>
            <a:spLocks noChangeArrowheads="1"/>
          </p:cNvSpPr>
          <p:nvPr/>
        </p:nvSpPr>
        <p:spPr bwMode="auto">
          <a:xfrm>
            <a:off x="838200" y="2971800"/>
            <a:ext cx="9239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Hence </a:t>
            </a:r>
          </a:p>
        </p:txBody>
      </p:sp>
      <p:sp>
        <p:nvSpPr>
          <p:cNvPr id="257035" name="Rectangle 11"/>
          <p:cNvSpPr>
            <a:spLocks noChangeArrowheads="1"/>
          </p:cNvSpPr>
          <p:nvPr/>
        </p:nvSpPr>
        <p:spPr bwMode="auto">
          <a:xfrm>
            <a:off x="0" y="18351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34" name="Object 10"/>
          <p:cNvGraphicFramePr>
            <a:graphicFrameLocks noChangeAspect="1"/>
          </p:cNvGraphicFramePr>
          <p:nvPr/>
        </p:nvGraphicFramePr>
        <p:xfrm>
          <a:off x="914400" y="3429000"/>
          <a:ext cx="4791075" cy="790575"/>
        </p:xfrm>
        <a:graphic>
          <a:graphicData uri="http://schemas.openxmlformats.org/presentationml/2006/ole">
            <p:oleObj spid="_x0000_s126979" name="Equation" r:id="rId5" imgW="4787900" imgH="787400" progId="Equation.3">
              <p:embed/>
            </p:oleObj>
          </a:graphicData>
        </a:graphic>
      </p:graphicFrame>
      <p:sp>
        <p:nvSpPr>
          <p:cNvPr id="257036" name="Rectangle 12"/>
          <p:cNvSpPr>
            <a:spLocks noChangeArrowheads="1"/>
          </p:cNvSpPr>
          <p:nvPr/>
        </p:nvSpPr>
        <p:spPr bwMode="auto">
          <a:xfrm>
            <a:off x="0" y="2625725"/>
            <a:ext cx="2127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33" name="Object 9"/>
          <p:cNvGraphicFramePr>
            <a:graphicFrameLocks noChangeAspect="1"/>
          </p:cNvGraphicFramePr>
          <p:nvPr/>
        </p:nvGraphicFramePr>
        <p:xfrm>
          <a:off x="2133600" y="4191000"/>
          <a:ext cx="3924300" cy="962025"/>
        </p:xfrm>
        <a:graphic>
          <a:graphicData uri="http://schemas.openxmlformats.org/presentationml/2006/ole">
            <p:oleObj spid="_x0000_s126980" name="Equation" r:id="rId6" imgW="3924300" imgH="965200" progId="Equation.3">
              <p:embed/>
            </p:oleObj>
          </a:graphicData>
        </a:graphic>
      </p:graphicFrame>
      <p:graphicFrame>
        <p:nvGraphicFramePr>
          <p:cNvPr id="257032" name="Object 8"/>
          <p:cNvGraphicFramePr>
            <a:graphicFrameLocks noChangeAspect="1"/>
          </p:cNvGraphicFramePr>
          <p:nvPr/>
        </p:nvGraphicFramePr>
        <p:xfrm>
          <a:off x="2133600" y="5257800"/>
          <a:ext cx="6734175" cy="885825"/>
        </p:xfrm>
        <a:graphic>
          <a:graphicData uri="http://schemas.openxmlformats.org/presentationml/2006/ole">
            <p:oleObj spid="_x0000_s126981" name="Equation" r:id="rId7" imgW="6731000" imgH="889000" progId="Equation.3">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normAutofit fontScale="90000"/>
          </a:bodyPr>
          <a:lstStyle/>
          <a:p>
            <a:r>
              <a:rPr lang="en-US" altLang="ko-KR" sz="4000">
                <a:ea typeface="굴림" charset="-127"/>
              </a:rPr>
              <a:t>Basis of the Gaussian </a:t>
            </a:r>
            <a:br>
              <a:rPr lang="en-US" altLang="ko-KR" sz="4000">
                <a:ea typeface="굴림" charset="-127"/>
              </a:rPr>
            </a:br>
            <a:r>
              <a:rPr lang="en-US" altLang="ko-KR" sz="4000">
                <a:ea typeface="굴림" charset="-127"/>
              </a:rPr>
              <a:t>Quadrature Rule</a:t>
            </a:r>
          </a:p>
        </p:txBody>
      </p:sp>
      <p:sp>
        <p:nvSpPr>
          <p:cNvPr id="338947" name="Text Box 3"/>
          <p:cNvSpPr txBox="1">
            <a:spLocks noChangeArrowheads="1"/>
          </p:cNvSpPr>
          <p:nvPr/>
        </p:nvSpPr>
        <p:spPr bwMode="auto">
          <a:xfrm>
            <a:off x="2727325" y="3843338"/>
            <a:ext cx="184150" cy="457200"/>
          </a:xfrm>
          <a:prstGeom prst="rect">
            <a:avLst/>
          </a:prstGeom>
          <a:noFill/>
          <a:ln w="9525">
            <a:noFill/>
            <a:miter lim="800000"/>
            <a:headEnd/>
            <a:tailEnd/>
          </a:ln>
          <a:effectLst/>
        </p:spPr>
        <p:txBody>
          <a:bodyPr wrap="none">
            <a:spAutoFit/>
          </a:bodyPr>
          <a:lstStyle/>
          <a:p>
            <a:endParaRPr lang="ko-KR" altLang="ko-KR"/>
          </a:p>
        </p:txBody>
      </p:sp>
      <p:sp>
        <p:nvSpPr>
          <p:cNvPr id="338973" name="Rectangle 29"/>
          <p:cNvSpPr>
            <a:spLocks noChangeArrowheads="1"/>
          </p:cNvSpPr>
          <p:nvPr/>
        </p:nvSpPr>
        <p:spPr bwMode="auto">
          <a:xfrm>
            <a:off x="0" y="2552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8975" name="Rectangle 31"/>
          <p:cNvSpPr>
            <a:spLocks noChangeArrowheads="1"/>
          </p:cNvSpPr>
          <p:nvPr/>
        </p:nvSpPr>
        <p:spPr bwMode="auto">
          <a:xfrm>
            <a:off x="0" y="33909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8977" name="Rectangle 33"/>
          <p:cNvSpPr>
            <a:spLocks noChangeArrowheads="1"/>
          </p:cNvSpPr>
          <p:nvPr/>
        </p:nvSpPr>
        <p:spPr bwMode="auto">
          <a:xfrm>
            <a:off x="0" y="24542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8" name="Rectangle 34"/>
          <p:cNvSpPr>
            <a:spLocks noChangeArrowheads="1"/>
          </p:cNvSpPr>
          <p:nvPr/>
        </p:nvSpPr>
        <p:spPr bwMode="auto">
          <a:xfrm>
            <a:off x="0" y="34528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9" name="Rectangle 35"/>
          <p:cNvSpPr>
            <a:spLocks noChangeArrowheads="1"/>
          </p:cNvSpPr>
          <p:nvPr/>
        </p:nvSpPr>
        <p:spPr bwMode="auto">
          <a:xfrm>
            <a:off x="2576513" y="2027238"/>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0" name="Rectangle 36"/>
          <p:cNvSpPr>
            <a:spLocks noChangeArrowheads="1"/>
          </p:cNvSpPr>
          <p:nvPr/>
        </p:nvSpPr>
        <p:spPr bwMode="auto">
          <a:xfrm>
            <a:off x="2576513" y="2644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1" name="Rectangle 37"/>
          <p:cNvSpPr>
            <a:spLocks noChangeArrowheads="1"/>
          </p:cNvSpPr>
          <p:nvPr/>
        </p:nvSpPr>
        <p:spPr bwMode="auto">
          <a:xfrm>
            <a:off x="2576513" y="3567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33" name="Text Box 89"/>
          <p:cNvSpPr txBox="1">
            <a:spLocks noChangeArrowheads="1"/>
          </p:cNvSpPr>
          <p:nvPr/>
        </p:nvSpPr>
        <p:spPr bwMode="auto">
          <a:xfrm>
            <a:off x="304800" y="1828800"/>
            <a:ext cx="1905000" cy="381000"/>
          </a:xfrm>
          <a:prstGeom prst="rect">
            <a:avLst/>
          </a:prstGeom>
          <a:noFill/>
          <a:ln w="9525">
            <a:noFill/>
            <a:miter lim="800000"/>
            <a:headEnd/>
            <a:tailEnd/>
          </a:ln>
          <a:effectLst/>
        </p:spPr>
        <p:txBody>
          <a:bodyPr>
            <a:spAutoFit/>
          </a:bodyPr>
          <a:lstStyle/>
          <a:p>
            <a:pPr algn="l">
              <a:spcBef>
                <a:spcPct val="50000"/>
              </a:spcBef>
            </a:pPr>
            <a:r>
              <a:rPr lang="en-US" altLang="ko-KR" sz="1900" dirty="0">
                <a:ea typeface="굴림" charset="-127"/>
              </a:rPr>
              <a:t>It follows that </a:t>
            </a:r>
          </a:p>
        </p:txBody>
      </p:sp>
      <p:sp>
        <p:nvSpPr>
          <p:cNvPr id="339035" name="Rectangle 91"/>
          <p:cNvSpPr>
            <a:spLocks noChangeArrowheads="1"/>
          </p:cNvSpPr>
          <p:nvPr/>
        </p:nvSpPr>
        <p:spPr bwMode="auto">
          <a:xfrm>
            <a:off x="0" y="27289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34" name="Object 90"/>
          <p:cNvGraphicFramePr>
            <a:graphicFrameLocks noChangeAspect="1"/>
          </p:cNvGraphicFramePr>
          <p:nvPr/>
        </p:nvGraphicFramePr>
        <p:xfrm>
          <a:off x="304800" y="2362200"/>
          <a:ext cx="8620125" cy="790575"/>
        </p:xfrm>
        <a:graphic>
          <a:graphicData uri="http://schemas.openxmlformats.org/presentationml/2006/ole">
            <p:oleObj spid="_x0000_s128002" name="Equation" r:id="rId4" imgW="8623300" imgH="787400" progId="Equation.3">
              <p:embed/>
            </p:oleObj>
          </a:graphicData>
        </a:graphic>
      </p:graphicFrame>
      <p:sp>
        <p:nvSpPr>
          <p:cNvPr id="339036" name="Rectangle 92"/>
          <p:cNvSpPr>
            <a:spLocks noChangeArrowheads="1"/>
          </p:cNvSpPr>
          <p:nvPr/>
        </p:nvSpPr>
        <p:spPr bwMode="auto">
          <a:xfrm>
            <a:off x="304800" y="3200400"/>
            <a:ext cx="6451600"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Equating Equations the two previous two expressions yield</a:t>
            </a:r>
          </a:p>
        </p:txBody>
      </p:sp>
      <p:sp>
        <p:nvSpPr>
          <p:cNvPr id="339040" name="Rectangle 96"/>
          <p:cNvSpPr>
            <a:spLocks noChangeArrowheads="1"/>
          </p:cNvSpPr>
          <p:nvPr/>
        </p:nvSpPr>
        <p:spPr bwMode="auto">
          <a:xfrm>
            <a:off x="0" y="21113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39" name="Object 95"/>
          <p:cNvGraphicFramePr>
            <a:graphicFrameLocks noChangeAspect="1"/>
          </p:cNvGraphicFramePr>
          <p:nvPr/>
        </p:nvGraphicFramePr>
        <p:xfrm>
          <a:off x="990600" y="3810000"/>
          <a:ext cx="6486525" cy="885825"/>
        </p:xfrm>
        <a:graphic>
          <a:graphicData uri="http://schemas.openxmlformats.org/presentationml/2006/ole">
            <p:oleObj spid="_x0000_s128003" name="Equation" r:id="rId5" imgW="6489700" imgH="889000" progId="Equation.3">
              <p:embed/>
            </p:oleObj>
          </a:graphicData>
        </a:graphic>
      </p:graphicFrame>
      <p:sp>
        <p:nvSpPr>
          <p:cNvPr id="339041" name="Rectangle 97"/>
          <p:cNvSpPr>
            <a:spLocks noChangeArrowheads="1"/>
          </p:cNvSpPr>
          <p:nvPr/>
        </p:nvSpPr>
        <p:spPr bwMode="auto">
          <a:xfrm>
            <a:off x="0" y="2692400"/>
            <a:ext cx="20129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8" name="Object 94"/>
          <p:cNvGraphicFramePr>
            <a:graphicFrameLocks noChangeAspect="1"/>
          </p:cNvGraphicFramePr>
          <p:nvPr/>
        </p:nvGraphicFramePr>
        <p:xfrm>
          <a:off x="533400" y="4953000"/>
          <a:ext cx="7458075" cy="447675"/>
        </p:xfrm>
        <a:graphic>
          <a:graphicData uri="http://schemas.openxmlformats.org/presentationml/2006/ole">
            <p:oleObj spid="_x0000_s128004" name="Equation" r:id="rId6" imgW="7454900" imgH="444500" progId="Equation.3">
              <p:embed/>
            </p:oleObj>
          </a:graphicData>
        </a:graphic>
      </p:graphicFrame>
      <p:sp>
        <p:nvSpPr>
          <p:cNvPr id="339042" name="Rectangle 98"/>
          <p:cNvSpPr>
            <a:spLocks noChangeArrowheads="1"/>
          </p:cNvSpPr>
          <p:nvPr/>
        </p:nvSpPr>
        <p:spPr bwMode="auto">
          <a:xfrm>
            <a:off x="0" y="3414713"/>
            <a:ext cx="20129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7" name="Object 93"/>
          <p:cNvGraphicFramePr>
            <a:graphicFrameLocks noChangeAspect="1"/>
          </p:cNvGraphicFramePr>
          <p:nvPr/>
        </p:nvGraphicFramePr>
        <p:xfrm>
          <a:off x="533400" y="5715000"/>
          <a:ext cx="8239125" cy="447675"/>
        </p:xfrm>
        <a:graphic>
          <a:graphicData uri="http://schemas.openxmlformats.org/presentationml/2006/ole">
            <p:oleObj spid="_x0000_s128005" name="Equation" r:id="rId7" imgW="8242300" imgH="444500" progId="Equation.3">
              <p:embed/>
            </p:oleObj>
          </a:graphicData>
        </a:graphic>
      </p:graphicFrame>
      <p:sp>
        <p:nvSpPr>
          <p:cNvPr id="339043" name="Rectangle 99"/>
          <p:cNvSpPr>
            <a:spLocks noChangeArrowheads="1"/>
          </p:cNvSpPr>
          <p:nvPr/>
        </p:nvSpPr>
        <p:spPr bwMode="auto">
          <a:xfrm>
            <a:off x="0" y="41370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762000" y="609600"/>
            <a:ext cx="7793037" cy="1143000"/>
          </a:xfrm>
        </p:spPr>
        <p:txBody>
          <a:bodyPr>
            <a:normAutofit fontScale="90000"/>
          </a:bodyPr>
          <a:lstStyle/>
          <a:p>
            <a:r>
              <a:rPr lang="en-US" altLang="ko-KR" sz="4000" dirty="0">
                <a:ea typeface="굴림" charset="-127"/>
              </a:rPr>
              <a:t>Basis of the Gaussian  </a:t>
            </a:r>
            <a:r>
              <a:rPr lang="en-US" altLang="ko-KR" sz="4000" dirty="0" err="1" smtClean="0">
                <a:ea typeface="굴림" charset="-127"/>
              </a:rPr>
              <a:t>Quadrature</a:t>
            </a:r>
            <a:endParaRPr lang="en-US" altLang="ko-KR" sz="4000" dirty="0">
              <a:ea typeface="굴림" charset="-127"/>
            </a:endParaRPr>
          </a:p>
        </p:txBody>
      </p:sp>
      <p:sp>
        <p:nvSpPr>
          <p:cNvPr id="282629" name="Rectangle 5"/>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2634" name="Rectangle 10"/>
          <p:cNvSpPr>
            <a:spLocks noChangeArrowheads="1"/>
          </p:cNvSpPr>
          <p:nvPr/>
        </p:nvSpPr>
        <p:spPr bwMode="auto">
          <a:xfrm>
            <a:off x="1736725" y="2930525"/>
            <a:ext cx="5670550" cy="274638"/>
          </a:xfrm>
          <a:prstGeom prst="rect">
            <a:avLst/>
          </a:prstGeom>
          <a:noFill/>
          <a:ln w="9525">
            <a:noFill/>
            <a:miter lim="800000"/>
            <a:headEnd/>
            <a:tailEnd/>
          </a:ln>
          <a:effectLst/>
        </p:spPr>
        <p:txBody>
          <a:bodyPr wrap="none" anchor="ctr">
            <a:spAutoFit/>
          </a:bodyPr>
          <a:lstStyle/>
          <a:p>
            <a:pPr indent="457200" algn="just" eaLnBrk="0" hangingPunct="0">
              <a:tabLst>
                <a:tab pos="54864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3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0" name="Rectangle 16"/>
          <p:cNvSpPr>
            <a:spLocks noChangeArrowheads="1"/>
          </p:cNvSpPr>
          <p:nvPr/>
        </p:nvSpPr>
        <p:spPr bwMode="auto">
          <a:xfrm>
            <a:off x="990600" y="2362200"/>
            <a:ext cx="5334000" cy="381000"/>
          </a:xfrm>
          <a:prstGeom prst="rect">
            <a:avLst/>
          </a:prstGeom>
          <a:noFill/>
          <a:ln w="9525">
            <a:noFill/>
            <a:miter lim="800000"/>
            <a:headEnd/>
            <a:tailEnd/>
          </a:ln>
          <a:effectLst/>
        </p:spPr>
        <p:txBody>
          <a:bodyPr anchor="ctr">
            <a:spAutoFit/>
          </a:bodyPr>
          <a:lstStyle/>
          <a:p>
            <a:pPr algn="l" eaLnBrk="0" hangingPunct="0"/>
            <a:r>
              <a:rPr lang="en-US" altLang="ko-KR" sz="1900" dirty="0">
                <a:ea typeface="굴림" charset="-127"/>
              </a:rPr>
              <a:t>Since the constants a</a:t>
            </a:r>
            <a:r>
              <a:rPr lang="en-US" altLang="ko-KR" sz="1900" baseline="-25000" dirty="0">
                <a:ea typeface="굴림" charset="-127"/>
              </a:rPr>
              <a:t>0</a:t>
            </a:r>
            <a:r>
              <a:rPr lang="en-US" altLang="ko-KR" sz="1900" dirty="0">
                <a:ea typeface="굴림" charset="-127"/>
              </a:rPr>
              <a:t>, a</a:t>
            </a:r>
            <a:r>
              <a:rPr lang="en-US" altLang="ko-KR" sz="1900" baseline="-25000" dirty="0">
                <a:ea typeface="굴림" charset="-127"/>
              </a:rPr>
              <a:t>1</a:t>
            </a:r>
            <a:r>
              <a:rPr lang="en-US" altLang="ko-KR" sz="1900" dirty="0">
                <a:ea typeface="굴림" charset="-127"/>
              </a:rPr>
              <a:t>, a</a:t>
            </a:r>
            <a:r>
              <a:rPr lang="en-US" altLang="ko-KR" sz="1900" baseline="-25000" dirty="0">
                <a:ea typeface="굴림" charset="-127"/>
              </a:rPr>
              <a:t>2</a:t>
            </a:r>
            <a:r>
              <a:rPr lang="en-US" altLang="ko-KR" sz="1900" dirty="0">
                <a:ea typeface="굴림" charset="-127"/>
              </a:rPr>
              <a:t>, a</a:t>
            </a:r>
            <a:r>
              <a:rPr lang="en-US" altLang="ko-KR" sz="1900" baseline="-25000" dirty="0">
                <a:ea typeface="굴림" charset="-127"/>
              </a:rPr>
              <a:t>3</a:t>
            </a:r>
            <a:r>
              <a:rPr lang="en-US" altLang="ko-KR" sz="1900" dirty="0">
                <a:ea typeface="굴림" charset="-127"/>
              </a:rPr>
              <a:t> are arbitrary  </a:t>
            </a:r>
          </a:p>
        </p:txBody>
      </p:sp>
      <p:sp>
        <p:nvSpPr>
          <p:cNvPr id="282645" name="Rectangle 21"/>
          <p:cNvSpPr>
            <a:spLocks noChangeArrowheads="1"/>
          </p:cNvSpPr>
          <p:nvPr/>
        </p:nvSpPr>
        <p:spPr bwMode="auto">
          <a:xfrm>
            <a:off x="0" y="16652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44" name="Object 20"/>
          <p:cNvGraphicFramePr>
            <a:graphicFrameLocks noChangeAspect="1"/>
          </p:cNvGraphicFramePr>
          <p:nvPr/>
        </p:nvGraphicFramePr>
        <p:xfrm>
          <a:off x="1295400" y="3505200"/>
          <a:ext cx="1704975" cy="371475"/>
        </p:xfrm>
        <a:graphic>
          <a:graphicData uri="http://schemas.openxmlformats.org/presentationml/2006/ole">
            <p:oleObj spid="_x0000_s129026" name="Equation" r:id="rId4" imgW="1701800" imgH="368300" progId="Equation.3">
              <p:embed/>
            </p:oleObj>
          </a:graphicData>
        </a:graphic>
      </p:graphicFrame>
      <p:sp>
        <p:nvSpPr>
          <p:cNvPr id="282646" name="Rectangle 22"/>
          <p:cNvSpPr>
            <a:spLocks noChangeArrowheads="1"/>
          </p:cNvSpPr>
          <p:nvPr/>
        </p:nvSpPr>
        <p:spPr bwMode="auto">
          <a:xfrm>
            <a:off x="0" y="2036763"/>
            <a:ext cx="565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3" name="Object 19"/>
          <p:cNvGraphicFramePr>
            <a:graphicFrameLocks noChangeAspect="1"/>
          </p:cNvGraphicFramePr>
          <p:nvPr/>
        </p:nvGraphicFramePr>
        <p:xfrm>
          <a:off x="4572000" y="3200400"/>
          <a:ext cx="2543175" cy="771525"/>
        </p:xfrm>
        <a:graphic>
          <a:graphicData uri="http://schemas.openxmlformats.org/presentationml/2006/ole">
            <p:oleObj spid="_x0000_s129027" name="Equation" r:id="rId5" imgW="2540000" imgH="774700" progId="Equation.3">
              <p:embed/>
            </p:oleObj>
          </a:graphicData>
        </a:graphic>
      </p:graphicFrame>
      <p:sp>
        <p:nvSpPr>
          <p:cNvPr id="282647" name="Rectangle 23"/>
          <p:cNvSpPr>
            <a:spLocks noChangeArrowheads="1"/>
          </p:cNvSpPr>
          <p:nvPr/>
        </p:nvSpPr>
        <p:spPr bwMode="auto">
          <a:xfrm>
            <a:off x="0" y="308292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2" name="Object 18"/>
          <p:cNvGraphicFramePr>
            <a:graphicFrameLocks noChangeAspect="1"/>
          </p:cNvGraphicFramePr>
          <p:nvPr/>
        </p:nvGraphicFramePr>
        <p:xfrm>
          <a:off x="1066800" y="4419600"/>
          <a:ext cx="2752725" cy="790575"/>
        </p:xfrm>
        <a:graphic>
          <a:graphicData uri="http://schemas.openxmlformats.org/presentationml/2006/ole">
            <p:oleObj spid="_x0000_s129028" name="Equation" r:id="rId6" imgW="2755900" imgH="787400" progId="Equation.3">
              <p:embed/>
            </p:oleObj>
          </a:graphicData>
        </a:graphic>
      </p:graphicFrame>
      <p:sp>
        <p:nvSpPr>
          <p:cNvPr id="282648" name="Rectangle 24"/>
          <p:cNvSpPr>
            <a:spLocks noChangeArrowheads="1"/>
          </p:cNvSpPr>
          <p:nvPr/>
        </p:nvSpPr>
        <p:spPr bwMode="auto">
          <a:xfrm>
            <a:off x="0" y="4148138"/>
            <a:ext cx="603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1" name="Object 17"/>
          <p:cNvGraphicFramePr>
            <a:graphicFrameLocks noChangeAspect="1"/>
          </p:cNvGraphicFramePr>
          <p:nvPr/>
        </p:nvGraphicFramePr>
        <p:xfrm>
          <a:off x="4572000" y="4495800"/>
          <a:ext cx="2790825" cy="771525"/>
        </p:xfrm>
        <a:graphic>
          <a:graphicData uri="http://schemas.openxmlformats.org/presentationml/2006/ole">
            <p:oleObj spid="_x0000_s129029" name="Equation" r:id="rId7" imgW="2794000" imgH="77470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ko-KR">
                <a:ea typeface="굴림" charset="-127"/>
              </a:rPr>
              <a:t>Basis of Gauss Quadrature</a:t>
            </a:r>
          </a:p>
        </p:txBody>
      </p:sp>
      <p:graphicFrame>
        <p:nvGraphicFramePr>
          <p:cNvPr id="284675" name="Rectangle 3"/>
          <p:cNvGraphicFramePr>
            <a:graphicFrameLocks/>
          </p:cNvGraphicFramePr>
          <p:nvPr/>
        </p:nvGraphicFramePr>
        <p:xfrm>
          <a:off x="1524000" y="1397000"/>
          <a:ext cx="6096000" cy="4064000"/>
        </p:xfrm>
        <a:graphic>
          <a:graphicData uri="http://schemas.openxmlformats.org/presentationml/2006/ole">
            <p:oleObj spid="_x0000_s130050" name="Equation" r:id="rId4" imgW="0" imgH="0" progId="Equation.3">
              <p:embed/>
            </p:oleObj>
          </a:graphicData>
        </a:graphic>
      </p:graphicFrame>
      <p:graphicFrame>
        <p:nvGraphicFramePr>
          <p:cNvPr id="284677" name="Object 5"/>
          <p:cNvGraphicFramePr>
            <a:graphicFrameLocks noChangeAspect="1"/>
          </p:cNvGraphicFramePr>
          <p:nvPr/>
        </p:nvGraphicFramePr>
        <p:xfrm>
          <a:off x="4514850" y="2940050"/>
          <a:ext cx="114300" cy="215900"/>
        </p:xfrm>
        <a:graphic>
          <a:graphicData uri="http://schemas.openxmlformats.org/presentationml/2006/ole">
            <p:oleObj spid="_x0000_s130051" name="Equation" r:id="rId5" imgW="114120" imgH="215640" progId="Equation.3">
              <p:embed/>
            </p:oleObj>
          </a:graphicData>
        </a:graphic>
      </p:graphicFrame>
      <p:sp>
        <p:nvSpPr>
          <p:cNvPr id="284723" name="Rectangle 51"/>
          <p:cNvSpPr>
            <a:spLocks noChangeArrowheads="1"/>
          </p:cNvSpPr>
          <p:nvPr/>
        </p:nvSpPr>
        <p:spPr bwMode="auto">
          <a:xfrm>
            <a:off x="3138488" y="33813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0" y="2100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0" y="31369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0" y="3716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0" y="47529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0" y="533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6" name="Rectangle 74"/>
          <p:cNvSpPr>
            <a:spLocks noChangeArrowheads="1"/>
          </p:cNvSpPr>
          <p:nvPr/>
        </p:nvSpPr>
        <p:spPr bwMode="auto">
          <a:xfrm>
            <a:off x="0" y="34290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3790950" y="2759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0" name="Rectangle 78"/>
          <p:cNvSpPr>
            <a:spLocks noChangeArrowheads="1"/>
          </p:cNvSpPr>
          <p:nvPr/>
        </p:nvSpPr>
        <p:spPr bwMode="auto">
          <a:xfrm>
            <a:off x="457200" y="1828800"/>
            <a:ext cx="6781800" cy="669925"/>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The previous four simultaneous nonlinear Equations have only one acceptable solution,</a:t>
            </a:r>
          </a:p>
        </p:txBody>
      </p:sp>
      <p:sp>
        <p:nvSpPr>
          <p:cNvPr id="284755" name="Rectangle 83"/>
          <p:cNvSpPr>
            <a:spLocks noChangeArrowheads="1"/>
          </p:cNvSpPr>
          <p:nvPr/>
        </p:nvSpPr>
        <p:spPr bwMode="auto">
          <a:xfrm>
            <a:off x="0" y="13509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4754" name="Object 82"/>
          <p:cNvGraphicFramePr>
            <a:graphicFrameLocks noChangeAspect="1"/>
          </p:cNvGraphicFramePr>
          <p:nvPr/>
        </p:nvGraphicFramePr>
        <p:xfrm>
          <a:off x="1828800" y="4724400"/>
          <a:ext cx="1190625" cy="723900"/>
        </p:xfrm>
        <a:graphic>
          <a:graphicData uri="http://schemas.openxmlformats.org/presentationml/2006/ole">
            <p:oleObj spid="_x0000_s130052" name="Equation" r:id="rId6" imgW="1193800" imgH="723900" progId="Equation.3">
              <p:embed/>
            </p:oleObj>
          </a:graphicData>
        </a:graphic>
      </p:graphicFrame>
      <p:sp>
        <p:nvSpPr>
          <p:cNvPr id="284756" name="Rectangle 84"/>
          <p:cNvSpPr>
            <a:spLocks noChangeArrowheads="1"/>
          </p:cNvSpPr>
          <p:nvPr/>
        </p:nvSpPr>
        <p:spPr bwMode="auto">
          <a:xfrm>
            <a:off x="0" y="20748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4753" name="Object 81"/>
          <p:cNvGraphicFramePr>
            <a:graphicFrameLocks noChangeAspect="1"/>
          </p:cNvGraphicFramePr>
          <p:nvPr/>
        </p:nvGraphicFramePr>
        <p:xfrm>
          <a:off x="5562600" y="4648200"/>
          <a:ext cx="1228725" cy="723900"/>
        </p:xfrm>
        <a:graphic>
          <a:graphicData uri="http://schemas.openxmlformats.org/presentationml/2006/ole">
            <p:oleObj spid="_x0000_s130053" name="Equation" r:id="rId7" imgW="1231366" imgH="723586" progId="Equation.3">
              <p:embed/>
            </p:oleObj>
          </a:graphicData>
        </a:graphic>
      </p:graphicFrame>
      <p:sp>
        <p:nvSpPr>
          <p:cNvPr id="284757" name="Rectangle 85"/>
          <p:cNvSpPr>
            <a:spLocks noChangeArrowheads="1"/>
          </p:cNvSpPr>
          <p:nvPr/>
        </p:nvSpPr>
        <p:spPr bwMode="auto">
          <a:xfrm>
            <a:off x="0" y="30734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4752" name="Object 80"/>
          <p:cNvGraphicFramePr>
            <a:graphicFrameLocks noChangeAspect="1"/>
          </p:cNvGraphicFramePr>
          <p:nvPr/>
        </p:nvGraphicFramePr>
        <p:xfrm>
          <a:off x="533400" y="3200400"/>
          <a:ext cx="3314700" cy="790575"/>
        </p:xfrm>
        <a:graphic>
          <a:graphicData uri="http://schemas.openxmlformats.org/presentationml/2006/ole">
            <p:oleObj spid="_x0000_s130054" name="Equation" r:id="rId8" imgW="3314700" imgH="787400" progId="Equation.3">
              <p:embed/>
            </p:oleObj>
          </a:graphicData>
        </a:graphic>
      </p:graphicFrame>
      <p:graphicFrame>
        <p:nvGraphicFramePr>
          <p:cNvPr id="284751" name="Object 79"/>
          <p:cNvGraphicFramePr>
            <a:graphicFrameLocks noChangeAspect="1"/>
          </p:cNvGraphicFramePr>
          <p:nvPr/>
        </p:nvGraphicFramePr>
        <p:xfrm>
          <a:off x="4724400" y="3124200"/>
          <a:ext cx="3124200" cy="790575"/>
        </p:xfrm>
        <a:graphic>
          <a:graphicData uri="http://schemas.openxmlformats.org/presentationml/2006/ole">
            <p:oleObj spid="_x0000_s130055" name="Equation" r:id="rId9" imgW="3124200" imgH="787400" progId="Equation.3">
              <p:embed/>
            </p:oleObj>
          </a:graphicData>
        </a:graphic>
      </p:graphicFrame>
      <p:sp>
        <p:nvSpPr>
          <p:cNvPr id="284759" name="Rectangle 87"/>
          <p:cNvSpPr>
            <a:spLocks noChangeArrowheads="1"/>
          </p:cNvSpPr>
          <p:nvPr/>
        </p:nvSpPr>
        <p:spPr bwMode="auto">
          <a:xfrm>
            <a:off x="0" y="52038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ea typeface="굴림" charset="-127"/>
              </a:rPr>
              <a:t>Basis of Gauss Quadrature</a:t>
            </a:r>
          </a:p>
        </p:txBody>
      </p:sp>
      <p:sp>
        <p:nvSpPr>
          <p:cNvPr id="313356" name="Rectangle 12"/>
          <p:cNvSpPr>
            <a:spLocks noChangeArrowheads="1"/>
          </p:cNvSpPr>
          <p:nvPr/>
        </p:nvSpPr>
        <p:spPr bwMode="auto">
          <a:xfrm>
            <a:off x="0" y="2668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54" name="Object 10"/>
          <p:cNvGraphicFramePr>
            <a:graphicFrameLocks noChangeAspect="1"/>
          </p:cNvGraphicFramePr>
          <p:nvPr/>
        </p:nvGraphicFramePr>
        <p:xfrm>
          <a:off x="0" y="2782888"/>
          <a:ext cx="114300" cy="219075"/>
        </p:xfrm>
        <a:graphic>
          <a:graphicData uri="http://schemas.openxmlformats.org/presentationml/2006/ole">
            <p:oleObj spid="_x0000_s131074" name="Equation" r:id="rId4" imgW="114151" imgH="215619" progId="Equation.3">
              <p:embed/>
            </p:oleObj>
          </a:graphicData>
        </a:graphic>
      </p:graphicFrame>
      <p:sp>
        <p:nvSpPr>
          <p:cNvPr id="313358" name="Rectangle 14"/>
          <p:cNvSpPr>
            <a:spLocks noChangeArrowheads="1"/>
          </p:cNvSpPr>
          <p:nvPr/>
        </p:nvSpPr>
        <p:spPr bwMode="auto">
          <a:xfrm>
            <a:off x="228600" y="30019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3" name="Rectangle 19"/>
          <p:cNvSpPr>
            <a:spLocks noChangeArrowheads="1"/>
          </p:cNvSpPr>
          <p:nvPr/>
        </p:nvSpPr>
        <p:spPr bwMode="auto">
          <a:xfrm>
            <a:off x="0" y="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4" name="Rectangle 20"/>
          <p:cNvSpPr>
            <a:spLocks noChangeArrowheads="1"/>
          </p:cNvSpPr>
          <p:nvPr/>
        </p:nvSpPr>
        <p:spPr bwMode="auto">
          <a:xfrm>
            <a:off x="0" y="91281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3366" name="Rectangle 22"/>
          <p:cNvSpPr>
            <a:spLocks noChangeArrowheads="1"/>
          </p:cNvSpPr>
          <p:nvPr/>
        </p:nvSpPr>
        <p:spPr bwMode="auto">
          <a:xfrm>
            <a:off x="2952750" y="29448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8" name="Rectangle 2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3369" name="Rectangle 25"/>
          <p:cNvSpPr>
            <a:spLocks noChangeArrowheads="1"/>
          </p:cNvSpPr>
          <p:nvPr/>
        </p:nvSpPr>
        <p:spPr bwMode="auto">
          <a:xfrm>
            <a:off x="381000" y="1981200"/>
            <a:ext cx="7848600" cy="549275"/>
          </a:xfrm>
          <a:prstGeom prst="rect">
            <a:avLst/>
          </a:prstGeom>
          <a:noFill/>
          <a:ln w="9525">
            <a:noFill/>
            <a:miter lim="800000"/>
            <a:headEnd/>
            <a:tailEnd/>
          </a:ln>
          <a:effectLst/>
        </p:spPr>
        <p:txBody>
          <a:bodyPr anchor="ctr">
            <a:spAutoFit/>
          </a:bodyPr>
          <a:lstStyle/>
          <a:p>
            <a:pPr algn="l" eaLnBrk="0" hangingPunct="0"/>
            <a:r>
              <a:rPr lang="en-US" altLang="ko-KR" sz="3000" dirty="0">
                <a:ea typeface="굴림" charset="-127"/>
              </a:rPr>
              <a:t>Hence Two-Point Gaussian </a:t>
            </a:r>
            <a:r>
              <a:rPr lang="en-US" altLang="ko-KR" sz="3000" dirty="0" err="1">
                <a:ea typeface="굴림" charset="-127"/>
              </a:rPr>
              <a:t>Quadrature</a:t>
            </a:r>
            <a:r>
              <a:rPr lang="en-US" altLang="ko-KR" sz="3000" dirty="0">
                <a:ea typeface="굴림" charset="-127"/>
              </a:rPr>
              <a:t> Rule</a:t>
            </a:r>
          </a:p>
        </p:txBody>
      </p:sp>
      <p:graphicFrame>
        <p:nvGraphicFramePr>
          <p:cNvPr id="313370" name="Object 26"/>
          <p:cNvGraphicFramePr>
            <a:graphicFrameLocks noChangeAspect="1"/>
          </p:cNvGraphicFramePr>
          <p:nvPr/>
        </p:nvGraphicFramePr>
        <p:xfrm>
          <a:off x="228600" y="3276600"/>
          <a:ext cx="8607425" cy="1905000"/>
        </p:xfrm>
        <a:graphic>
          <a:graphicData uri="http://schemas.openxmlformats.org/presentationml/2006/ole">
            <p:oleObj spid="_x0000_s131075" name="Equation" r:id="rId5" imgW="9258120" imgH="1676160" progId="Equation.3">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subTitle" idx="1"/>
          </p:nvPr>
        </p:nvSpPr>
        <p:spPr>
          <a:xfrm>
            <a:off x="685800" y="1752600"/>
            <a:ext cx="7772400" cy="1295400"/>
          </a:xfrm>
        </p:spPr>
        <p:txBody>
          <a:bodyPr>
            <a:normAutofit lnSpcReduction="10000"/>
          </a:bodyPr>
          <a:lstStyle/>
          <a:p>
            <a:pPr>
              <a:spcBef>
                <a:spcPct val="50000"/>
              </a:spcBef>
              <a:buClrTx/>
              <a:buSzTx/>
              <a:buFontTx/>
              <a:buNone/>
            </a:pPr>
            <a:r>
              <a:rPr lang="en-US" altLang="ko-KR" sz="4000" dirty="0">
                <a:solidFill>
                  <a:schemeClr val="tx1"/>
                </a:solidFill>
                <a:ea typeface="굴림" charset="-127"/>
              </a:rPr>
              <a:t>Higher Point Gaussian </a:t>
            </a:r>
            <a:r>
              <a:rPr lang="en-US" altLang="ko-KR" sz="4000" dirty="0" err="1">
                <a:solidFill>
                  <a:schemeClr val="tx1"/>
                </a:solidFill>
                <a:ea typeface="굴림" charset="-127"/>
              </a:rPr>
              <a:t>Quadrature</a:t>
            </a:r>
            <a:r>
              <a:rPr lang="en-US" altLang="ko-KR" sz="4000" dirty="0">
                <a:solidFill>
                  <a:schemeClr val="tx1"/>
                </a:solidFill>
                <a:ea typeface="굴림" charset="-127"/>
              </a:rPr>
              <a:t> Formulas</a:t>
            </a:r>
          </a:p>
          <a:p>
            <a:endParaRPr lang="en-US" altLang="ko-KR" sz="4000" dirty="0">
              <a:solidFill>
                <a:schemeClr val="tx2"/>
              </a:solidFill>
              <a:ea typeface="굴림" charset="-127"/>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6" name="Rectangle 12"/>
          <p:cNvSpPr>
            <a:spLocks noGrp="1" noChangeArrowheads="1"/>
          </p:cNvSpPr>
          <p:nvPr>
            <p:ph type="title"/>
          </p:nvPr>
        </p:nvSpPr>
        <p:spPr/>
        <p:txBody>
          <a:bodyPr>
            <a:normAutofit/>
          </a:bodyPr>
          <a:lstStyle/>
          <a:p>
            <a:r>
              <a:rPr lang="en-US" altLang="ko-KR" sz="4000" dirty="0">
                <a:ea typeface="굴림" charset="-127"/>
              </a:rPr>
              <a:t>Higher Point Gaussian </a:t>
            </a:r>
            <a:r>
              <a:rPr lang="en-US" altLang="ko-KR" sz="4000" dirty="0" err="1" smtClean="0">
                <a:ea typeface="굴림" charset="-127"/>
              </a:rPr>
              <a:t>Quadrature</a:t>
            </a:r>
            <a:endParaRPr lang="en-US" altLang="ko-KR" sz="4000" dirty="0">
              <a:ea typeface="굴림" charset="-127"/>
            </a:endParaRPr>
          </a:p>
        </p:txBody>
      </p:sp>
      <p:sp>
        <p:nvSpPr>
          <p:cNvPr id="318470" name="Rectangle 6"/>
          <p:cNvSpPr>
            <a:spLocks noChangeArrowheads="1"/>
          </p:cNvSpPr>
          <p:nvPr/>
        </p:nvSpPr>
        <p:spPr bwMode="auto">
          <a:xfrm>
            <a:off x="2179638" y="25923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1" name="Rectangle 7"/>
          <p:cNvSpPr>
            <a:spLocks noChangeArrowheads="1"/>
          </p:cNvSpPr>
          <p:nvPr/>
        </p:nvSpPr>
        <p:spPr bwMode="auto">
          <a:xfrm>
            <a:off x="2179638" y="36576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8473" name="Rectangle 9"/>
          <p:cNvSpPr>
            <a:spLocks noChangeArrowheads="1"/>
          </p:cNvSpPr>
          <p:nvPr/>
        </p:nvSpPr>
        <p:spPr bwMode="auto">
          <a:xfrm>
            <a:off x="2674938" y="2720975"/>
            <a:ext cx="4127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5" name="Rectangle 11"/>
          <p:cNvSpPr>
            <a:spLocks noChangeArrowheads="1"/>
          </p:cNvSpPr>
          <p:nvPr/>
        </p:nvSpPr>
        <p:spPr bwMode="auto">
          <a:xfrm>
            <a:off x="1160463" y="274478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9" name="Rectangle 15"/>
          <p:cNvSpPr>
            <a:spLocks noChangeArrowheads="1"/>
          </p:cNvSpPr>
          <p:nvPr/>
        </p:nvSpPr>
        <p:spPr bwMode="auto">
          <a:xfrm>
            <a:off x="-635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78" name="Object 14"/>
          <p:cNvGraphicFramePr>
            <a:graphicFrameLocks noChangeAspect="1"/>
          </p:cNvGraphicFramePr>
          <p:nvPr/>
        </p:nvGraphicFramePr>
        <p:xfrm>
          <a:off x="1828800" y="1524000"/>
          <a:ext cx="5105400" cy="790575"/>
        </p:xfrm>
        <a:graphic>
          <a:graphicData uri="http://schemas.openxmlformats.org/presentationml/2006/ole">
            <p:oleObj spid="_x0000_s132098" name="Equation" r:id="rId4" imgW="5105400" imgH="787400" progId="Equation.3">
              <p:embed/>
            </p:oleObj>
          </a:graphicData>
        </a:graphic>
      </p:graphicFrame>
      <p:sp>
        <p:nvSpPr>
          <p:cNvPr id="318493" name="Rectangle 29"/>
          <p:cNvSpPr>
            <a:spLocks noChangeArrowheads="1"/>
          </p:cNvSpPr>
          <p:nvPr/>
        </p:nvSpPr>
        <p:spPr bwMode="auto">
          <a:xfrm>
            <a:off x="387350" y="2667000"/>
            <a:ext cx="5403850"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is called the three-point Gauss </a:t>
            </a:r>
            <a:r>
              <a:rPr lang="en-US" altLang="ko-KR" sz="1900" dirty="0" err="1">
                <a:ea typeface="굴림" charset="-127"/>
              </a:rPr>
              <a:t>Quadrature</a:t>
            </a:r>
            <a:r>
              <a:rPr lang="en-US" altLang="ko-KR" sz="1900" dirty="0">
                <a:ea typeface="굴림" charset="-127"/>
              </a:rPr>
              <a:t> Rule. </a:t>
            </a:r>
          </a:p>
        </p:txBody>
      </p:sp>
      <p:sp>
        <p:nvSpPr>
          <p:cNvPr id="318494" name="Rectangle 30"/>
          <p:cNvSpPr>
            <a:spLocks noChangeArrowheads="1"/>
          </p:cNvSpPr>
          <p:nvPr/>
        </p:nvSpPr>
        <p:spPr bwMode="auto">
          <a:xfrm>
            <a:off x="298450" y="3048000"/>
            <a:ext cx="8080375" cy="669925"/>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coefficients c</a:t>
            </a:r>
            <a:r>
              <a:rPr lang="en-US" altLang="ko-KR" sz="1900" baseline="-25000">
                <a:ea typeface="굴림" charset="-127"/>
              </a:rPr>
              <a:t>1</a:t>
            </a:r>
            <a:r>
              <a:rPr lang="en-US" altLang="ko-KR" sz="1900">
                <a:ea typeface="굴림" charset="-127"/>
              </a:rPr>
              <a:t>, c</a:t>
            </a:r>
            <a:r>
              <a:rPr lang="en-US" altLang="ko-KR" sz="1900" baseline="-25000">
                <a:ea typeface="굴림" charset="-127"/>
              </a:rPr>
              <a:t>2</a:t>
            </a:r>
            <a:r>
              <a:rPr lang="en-US" altLang="ko-KR" sz="1900">
                <a:ea typeface="굴림" charset="-127"/>
              </a:rPr>
              <a:t>, and c</a:t>
            </a:r>
            <a:r>
              <a:rPr lang="en-US" altLang="ko-KR" sz="1900" baseline="-25000">
                <a:ea typeface="굴림" charset="-127"/>
              </a:rPr>
              <a:t>3</a:t>
            </a:r>
            <a:r>
              <a:rPr lang="en-US" altLang="ko-KR" sz="1900">
                <a:ea typeface="굴림" charset="-127"/>
              </a:rPr>
              <a:t>, and the functional arguments x</a:t>
            </a:r>
            <a:r>
              <a:rPr lang="en-US" altLang="ko-KR" sz="1900" baseline="-25000">
                <a:ea typeface="굴림" charset="-127"/>
              </a:rPr>
              <a:t>1</a:t>
            </a:r>
            <a:r>
              <a:rPr lang="en-US" altLang="ko-KR" sz="1900">
                <a:ea typeface="굴림" charset="-127"/>
              </a:rPr>
              <a:t>, x</a:t>
            </a:r>
            <a:r>
              <a:rPr lang="en-US" altLang="ko-KR" sz="1900" baseline="-25000">
                <a:ea typeface="굴림" charset="-127"/>
              </a:rPr>
              <a:t>2</a:t>
            </a:r>
            <a:r>
              <a:rPr lang="en-US" altLang="ko-KR" sz="1900">
                <a:ea typeface="굴림" charset="-127"/>
              </a:rPr>
              <a:t>, and x</a:t>
            </a:r>
            <a:r>
              <a:rPr lang="en-US" altLang="ko-KR" sz="1900" baseline="-25000">
                <a:ea typeface="굴림" charset="-127"/>
              </a:rPr>
              <a:t>3</a:t>
            </a:r>
          </a:p>
          <a:p>
            <a:pPr algn="l" eaLnBrk="0" hangingPunct="0"/>
            <a:r>
              <a:rPr lang="en-US" altLang="ko-KR" sz="1900">
                <a:ea typeface="굴림" charset="-127"/>
              </a:rPr>
              <a:t> </a:t>
            </a:r>
          </a:p>
        </p:txBody>
      </p:sp>
      <p:sp>
        <p:nvSpPr>
          <p:cNvPr id="318495" name="Rectangle 31"/>
          <p:cNvSpPr>
            <a:spLocks noChangeArrowheads="1"/>
          </p:cNvSpPr>
          <p:nvPr/>
        </p:nvSpPr>
        <p:spPr bwMode="auto">
          <a:xfrm>
            <a:off x="298450" y="3429000"/>
            <a:ext cx="82296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are calculated by assuming the formula gives exact expressions for</a:t>
            </a:r>
          </a:p>
        </p:txBody>
      </p:sp>
      <p:sp>
        <p:nvSpPr>
          <p:cNvPr id="318497" name="Rectangle 33"/>
          <p:cNvSpPr>
            <a:spLocks noChangeArrowheads="1"/>
          </p:cNvSpPr>
          <p:nvPr/>
        </p:nvSpPr>
        <p:spPr bwMode="auto">
          <a:xfrm>
            <a:off x="-635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96" name="Object 32"/>
          <p:cNvGraphicFramePr>
            <a:graphicFrameLocks noChangeAspect="1"/>
          </p:cNvGraphicFramePr>
          <p:nvPr/>
        </p:nvGraphicFramePr>
        <p:xfrm>
          <a:off x="1752600" y="4343400"/>
          <a:ext cx="5133975" cy="790575"/>
        </p:xfrm>
        <a:graphic>
          <a:graphicData uri="http://schemas.openxmlformats.org/presentationml/2006/ole">
            <p:oleObj spid="_x0000_s132099" name="Equation" r:id="rId5" imgW="5130800" imgH="787400" progId="Equation.3">
              <p:embed/>
            </p:oleObj>
          </a:graphicData>
        </a:graphic>
      </p:graphicFrame>
      <p:sp>
        <p:nvSpPr>
          <p:cNvPr id="318498" name="Rectangle 34"/>
          <p:cNvSpPr>
            <a:spLocks noChangeArrowheads="1"/>
          </p:cNvSpPr>
          <p:nvPr/>
        </p:nvSpPr>
        <p:spPr bwMode="auto">
          <a:xfrm>
            <a:off x="381000" y="5257800"/>
            <a:ext cx="583723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General n-point rules would approximate the integral</a:t>
            </a:r>
          </a:p>
        </p:txBody>
      </p:sp>
      <p:sp>
        <p:nvSpPr>
          <p:cNvPr id="318500" name="Rectangle 36"/>
          <p:cNvSpPr>
            <a:spLocks noChangeArrowheads="1"/>
          </p:cNvSpPr>
          <p:nvPr/>
        </p:nvSpPr>
        <p:spPr bwMode="auto">
          <a:xfrm>
            <a:off x="-635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99" name="Object 35"/>
          <p:cNvGraphicFramePr>
            <a:graphicFrameLocks noChangeAspect="1"/>
          </p:cNvGraphicFramePr>
          <p:nvPr/>
        </p:nvGraphicFramePr>
        <p:xfrm>
          <a:off x="1143000" y="5715000"/>
          <a:ext cx="6400800" cy="790575"/>
        </p:xfrm>
        <a:graphic>
          <a:graphicData uri="http://schemas.openxmlformats.org/presentationml/2006/ole">
            <p:oleObj spid="_x0000_s132100" name="Equation" r:id="rId6" imgW="6400800" imgH="787400" progId="Equation.3">
              <p:embed/>
            </p:oleObj>
          </a:graphicData>
        </a:graphic>
      </p:graphicFrame>
      <p:sp>
        <p:nvSpPr>
          <p:cNvPr id="318501" name="Text Box 37"/>
          <p:cNvSpPr txBox="1">
            <a:spLocks noChangeArrowheads="1"/>
          </p:cNvSpPr>
          <p:nvPr/>
        </p:nvSpPr>
        <p:spPr bwMode="auto">
          <a:xfrm>
            <a:off x="298450" y="3810000"/>
            <a:ext cx="6781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integrating a fifth order polynomial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990600" y="228600"/>
            <a:ext cx="7793038" cy="1592263"/>
          </a:xfrm>
        </p:spPr>
        <p:txBody>
          <a:bodyPr>
            <a:normAutofit/>
          </a:bodyPr>
          <a:lstStyle/>
          <a:p>
            <a:r>
              <a:rPr lang="en-US" altLang="ko-KR" sz="3800" dirty="0">
                <a:ea typeface="굴림" charset="-127"/>
              </a:rPr>
              <a:t>Arguments and Weighing Factors  for </a:t>
            </a:r>
            <a:r>
              <a:rPr lang="en-US" altLang="ko-KR" sz="3800" i="1" dirty="0">
                <a:ea typeface="굴림" charset="-127"/>
              </a:rPr>
              <a:t>n</a:t>
            </a:r>
            <a:r>
              <a:rPr lang="en-US" altLang="ko-KR" sz="3800" dirty="0">
                <a:ea typeface="굴림" charset="-127"/>
              </a:rPr>
              <a:t>-point Gauss </a:t>
            </a:r>
            <a:r>
              <a:rPr lang="en-US" altLang="ko-KR" sz="3800" dirty="0" err="1" smtClean="0">
                <a:ea typeface="굴림" charset="-127"/>
              </a:rPr>
              <a:t>Quadrature</a:t>
            </a:r>
            <a:endParaRPr lang="en-US" altLang="ko-KR" sz="3800" dirty="0">
              <a:ea typeface="굴림" charset="-127"/>
            </a:endParaRPr>
          </a:p>
        </p:txBody>
      </p:sp>
      <p:sp>
        <p:nvSpPr>
          <p:cNvPr id="319497" name="Rectangle 9"/>
          <p:cNvSpPr>
            <a:spLocks noChangeArrowheads="1"/>
          </p:cNvSpPr>
          <p:nvPr/>
        </p:nvSpPr>
        <p:spPr bwMode="auto">
          <a:xfrm>
            <a:off x="719138" y="28590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499" name="Rectangle 11"/>
          <p:cNvSpPr>
            <a:spLocks noChangeArrowheads="1"/>
          </p:cNvSpPr>
          <p:nvPr/>
        </p:nvSpPr>
        <p:spPr bwMode="auto">
          <a:xfrm>
            <a:off x="3252788" y="29686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0" name="Rectangle 12"/>
          <p:cNvSpPr>
            <a:spLocks noChangeArrowheads="1"/>
          </p:cNvSpPr>
          <p:nvPr/>
        </p:nvSpPr>
        <p:spPr bwMode="auto">
          <a:xfrm>
            <a:off x="3252788" y="35861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03" name="Rectangle 1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19505" name="Rectangle 17"/>
          <p:cNvSpPr>
            <a:spLocks noChangeArrowheads="1"/>
          </p:cNvSpPr>
          <p:nvPr/>
        </p:nvSpPr>
        <p:spPr bwMode="auto">
          <a:xfrm>
            <a:off x="3527425" y="3121025"/>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7" name="Rectangle 19"/>
          <p:cNvSpPr>
            <a:spLocks noChangeArrowheads="1"/>
          </p:cNvSpPr>
          <p:nvPr/>
        </p:nvSpPr>
        <p:spPr bwMode="auto">
          <a:xfrm>
            <a:off x="304800" y="2430463"/>
            <a:ext cx="35814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In handbooks, coefficients and</a:t>
            </a:r>
          </a:p>
        </p:txBody>
      </p:sp>
      <p:sp>
        <p:nvSpPr>
          <p:cNvPr id="319508" name="Text Box 20"/>
          <p:cNvSpPr txBox="1">
            <a:spLocks noChangeArrowheads="1"/>
          </p:cNvSpPr>
          <p:nvPr/>
        </p:nvSpPr>
        <p:spPr bwMode="auto">
          <a:xfrm>
            <a:off x="304800" y="3200400"/>
            <a:ext cx="3505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Gauss Quadrature Rule are</a:t>
            </a:r>
          </a:p>
        </p:txBody>
      </p:sp>
      <p:sp>
        <p:nvSpPr>
          <p:cNvPr id="319510" name="Rectangle 22"/>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09" name="Object 21"/>
          <p:cNvGraphicFramePr>
            <a:graphicFrameLocks noChangeAspect="1"/>
          </p:cNvGraphicFramePr>
          <p:nvPr/>
        </p:nvGraphicFramePr>
        <p:xfrm>
          <a:off x="381000" y="4191000"/>
          <a:ext cx="2695575" cy="771525"/>
        </p:xfrm>
        <a:graphic>
          <a:graphicData uri="http://schemas.openxmlformats.org/presentationml/2006/ole">
            <p:oleObj spid="_x0000_s133122" name="Equation" r:id="rId4" imgW="2692400" imgH="774700" progId="Equation.3">
              <p:embed/>
            </p:oleObj>
          </a:graphicData>
        </a:graphic>
      </p:graphicFrame>
      <p:sp>
        <p:nvSpPr>
          <p:cNvPr id="319511" name="Rectangle 23"/>
          <p:cNvSpPr>
            <a:spLocks noChangeArrowheads="1"/>
          </p:cNvSpPr>
          <p:nvPr/>
        </p:nvSpPr>
        <p:spPr bwMode="auto">
          <a:xfrm>
            <a:off x="381000" y="5257800"/>
            <a:ext cx="2743200" cy="381000"/>
          </a:xfrm>
          <a:prstGeom prst="rect">
            <a:avLst/>
          </a:prstGeom>
          <a:noFill/>
          <a:ln w="9525">
            <a:noFill/>
            <a:miter lim="800000"/>
            <a:headEnd/>
            <a:tailEnd/>
          </a:ln>
          <a:effectLst/>
        </p:spPr>
        <p:txBody>
          <a:bodyPr anchor="ctr">
            <a:spAutoFit/>
          </a:bodyPr>
          <a:lstStyle/>
          <a:p>
            <a:pPr algn="l" eaLnBrk="0" hangingPunct="0"/>
            <a:r>
              <a:rPr lang="en-US" altLang="ko-KR" sz="1900" dirty="0">
                <a:ea typeface="굴림" charset="-127"/>
              </a:rPr>
              <a:t>as shown in Table 1.</a:t>
            </a:r>
          </a:p>
        </p:txBody>
      </p:sp>
      <p:sp>
        <p:nvSpPr>
          <p:cNvPr id="319674" name="Rectangle 186"/>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5" name="Rectangle 187"/>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6" name="Rectangle 188"/>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77" name="Rectangle 189"/>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8" name="Rectangle 190"/>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79" name="Rectangle 191"/>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80" name="Rectangle 192"/>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1" name="Rectangle 193"/>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2" name="Rectangle 194"/>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3" name="Rectangle 195"/>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84" name="Rectangle 196"/>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5" name="Rectangle 197"/>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6" name="Rectangle 198"/>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7" name="Rectangle 199"/>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88" name="Rectangle 200"/>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89" name="Rectangle 201"/>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0" name="Rectangle 202"/>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1" name="Rectangle 203"/>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2" name="Rectangle 204"/>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3" name="Rectangle 205"/>
          <p:cNvSpPr>
            <a:spLocks noChangeArrowheads="1"/>
          </p:cNvSpPr>
          <p:nvPr/>
        </p:nvSpPr>
        <p:spPr bwMode="auto">
          <a:xfrm>
            <a:off x="1387475" y="2698750"/>
            <a:ext cx="1371600" cy="0"/>
          </a:xfrm>
          <a:prstGeom prst="rect">
            <a:avLst/>
          </a:prstGeom>
          <a:noFill/>
          <a:ln w="9525">
            <a:noFill/>
            <a:miter lim="800000"/>
            <a:headEnd/>
            <a:tailEnd/>
          </a:ln>
          <a:effectLst/>
        </p:spPr>
        <p:txBody>
          <a:bodyPr wrap="none">
            <a:spAutoFit/>
          </a:bodyPr>
          <a:lstStyle/>
          <a:p>
            <a:endParaRPr lang="ko-KR" altLang="en-US"/>
          </a:p>
        </p:txBody>
      </p:sp>
      <p:sp>
        <p:nvSpPr>
          <p:cNvPr id="319695" name="Rectangle 207"/>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696" name="Rectangle 208"/>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697" name="Rectangle 209"/>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698" name="Rectangle 210"/>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699" name="Rectangle 211"/>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0" name="Rectangle 212"/>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701" name="Rectangle 213"/>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2" name="Rectangle 214"/>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3" name="Rectangle 215"/>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4" name="Rectangle 216"/>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705" name="Rectangle 217"/>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6" name="Rectangle 218"/>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7" name="Rectangle 219"/>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8" name="Rectangle 220"/>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09" name="Rectangle 221"/>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pPr algn="l" eaLnBrk="0" hangingPunct="0"/>
            <a:endParaRPr lang="ko-KR" altLang="ko-KR">
              <a:latin typeface="Times New Roman" pitchFamily="18" charset="0"/>
            </a:endParaRPr>
          </a:p>
        </p:txBody>
      </p:sp>
      <p:sp>
        <p:nvSpPr>
          <p:cNvPr id="319710" name="Rectangle 222"/>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1" name="Rectangle 223"/>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2" name="Rectangle 224"/>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3" name="Rectangle 225"/>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sp>
        <p:nvSpPr>
          <p:cNvPr id="319714" name="Rectangle 226"/>
          <p:cNvSpPr>
            <a:spLocks noChangeArrowheads="1"/>
          </p:cNvSpPr>
          <p:nvPr/>
        </p:nvSpPr>
        <p:spPr bwMode="auto">
          <a:xfrm>
            <a:off x="1387475" y="2698750"/>
            <a:ext cx="1422400" cy="0"/>
          </a:xfrm>
          <a:prstGeom prst="rect">
            <a:avLst/>
          </a:prstGeom>
          <a:noFill/>
          <a:ln w="9525">
            <a:noFill/>
            <a:miter lim="800000"/>
            <a:headEnd/>
            <a:tailEnd/>
          </a:ln>
          <a:effectLst/>
        </p:spPr>
        <p:txBody>
          <a:bodyPr wrap="none">
            <a:spAutoFit/>
          </a:bodyPr>
          <a:lstStyle/>
          <a:p>
            <a:endParaRPr lang="ko-KR" altLang="en-US"/>
          </a:p>
        </p:txBody>
      </p:sp>
      <p:graphicFrame>
        <p:nvGraphicFramePr>
          <p:cNvPr id="347515" name="Group 1403"/>
          <p:cNvGraphicFramePr>
            <a:graphicFrameLocks noGrp="1"/>
          </p:cNvGraphicFramePr>
          <p:nvPr/>
        </p:nvGraphicFramePr>
        <p:xfrm>
          <a:off x="4191000" y="2895600"/>
          <a:ext cx="4800600" cy="2882900"/>
        </p:xfrm>
        <a:graphic>
          <a:graphicData uri="http://schemas.openxmlformats.org/drawingml/2006/table">
            <a:tbl>
              <a:tblPr/>
              <a:tblGrid>
                <a:gridCol w="842963"/>
                <a:gridCol w="1843087"/>
                <a:gridCol w="2114550"/>
              </a:tblGrid>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Points</a:t>
                      </a:r>
                      <a:endParaRPr kumimoji="0" lang="en-US" altLang="ko-KR" sz="2400" b="1"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Weighting</a:t>
                      </a:r>
                      <a:endParaRPr kumimoji="0" lang="en-US" altLang="ko-KR" sz="10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Factors</a:t>
                      </a:r>
                      <a:endParaRPr kumimoji="0" lang="en-US" altLang="ko-KR" sz="24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Function</a:t>
                      </a:r>
                      <a:endParaRPr kumimoji="0" lang="en-US" altLang="ko-KR" sz="10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Arguments</a:t>
                      </a:r>
                      <a:endParaRPr kumimoji="0" lang="en-US" altLang="ko-KR" sz="24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2</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1.000000000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1.000000000</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-0.577350269</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0.577350269</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7778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3</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dirty="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0.555555556</a:t>
                      </a:r>
                      <a:endParaRPr kumimoji="0" lang="en-US" altLang="ko-KR" sz="1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dirty="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0.888888889</a:t>
                      </a:r>
                      <a:endParaRPr kumimoji="0" lang="en-US" altLang="ko-KR" sz="1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dirty="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 0.555555556</a:t>
                      </a:r>
                      <a:endParaRPr kumimoji="0" lang="en-US" altLang="ko-KR" sz="10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-0.774596669</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0.000000000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0.774596669</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4</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0.347854845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0.652145155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0.652145155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0.347854845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-0.861136312</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-0.339981044</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0.339981044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0.861136312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47505" name="Text Box 1393"/>
          <p:cNvSpPr txBox="1">
            <a:spLocks noChangeArrowheads="1"/>
          </p:cNvSpPr>
          <p:nvPr/>
        </p:nvSpPr>
        <p:spPr bwMode="auto">
          <a:xfrm>
            <a:off x="304800" y="2819400"/>
            <a:ext cx="3352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arguments given for n-point</a:t>
            </a:r>
          </a:p>
        </p:txBody>
      </p:sp>
      <p:sp>
        <p:nvSpPr>
          <p:cNvPr id="347507" name="Text Box 1395"/>
          <p:cNvSpPr txBox="1">
            <a:spLocks noChangeArrowheads="1"/>
          </p:cNvSpPr>
          <p:nvPr/>
        </p:nvSpPr>
        <p:spPr bwMode="auto">
          <a:xfrm>
            <a:off x="304800" y="3581400"/>
            <a:ext cx="3352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given for integrals</a:t>
            </a:r>
          </a:p>
        </p:txBody>
      </p:sp>
      <p:sp>
        <p:nvSpPr>
          <p:cNvPr id="347513" name="Text Box 1401"/>
          <p:cNvSpPr txBox="1">
            <a:spLocks noChangeArrowheads="1"/>
          </p:cNvSpPr>
          <p:nvPr/>
        </p:nvSpPr>
        <p:spPr bwMode="auto">
          <a:xfrm>
            <a:off x="4267200" y="2133600"/>
            <a:ext cx="4876800" cy="777875"/>
          </a:xfrm>
          <a:prstGeom prst="rect">
            <a:avLst/>
          </a:prstGeom>
          <a:noFill/>
          <a:ln w="9525">
            <a:noFill/>
            <a:miter lim="800000"/>
            <a:headEnd/>
            <a:tailEnd/>
          </a:ln>
          <a:effectLst/>
        </p:spPr>
        <p:txBody>
          <a:bodyPr wrap="square">
            <a:spAutoFit/>
          </a:bodyPr>
          <a:lstStyle/>
          <a:p>
            <a:pPr algn="l">
              <a:spcBef>
                <a:spcPct val="50000"/>
              </a:spcBef>
            </a:pPr>
            <a:r>
              <a:rPr lang="en-US" altLang="ko-KR" sz="1500" b="1" dirty="0">
                <a:ea typeface="굴림" charset="-127"/>
              </a:rPr>
              <a:t>Table 1: Weighting factors c and function</a:t>
            </a:r>
            <a:br>
              <a:rPr lang="en-US" altLang="ko-KR" sz="1500" b="1" dirty="0">
                <a:ea typeface="굴림" charset="-127"/>
              </a:rPr>
            </a:br>
            <a:r>
              <a:rPr lang="en-US" altLang="ko-KR" sz="1500" b="1" dirty="0">
                <a:ea typeface="굴림" charset="-127"/>
              </a:rPr>
              <a:t>              arguments x used in Gauss </a:t>
            </a:r>
            <a:r>
              <a:rPr lang="en-US" altLang="ko-KR" sz="1500" b="1" dirty="0" err="1">
                <a:ea typeface="굴림" charset="-127"/>
              </a:rPr>
              <a:t>Quadrature</a:t>
            </a:r>
            <a:r>
              <a:rPr lang="en-US" altLang="ko-KR" sz="1500" b="1" dirty="0">
                <a:ea typeface="굴림" charset="-127"/>
              </a:rPr>
              <a:t> </a:t>
            </a:r>
            <a:br>
              <a:rPr lang="en-US" altLang="ko-KR" sz="1500" b="1" dirty="0">
                <a:ea typeface="굴림" charset="-127"/>
              </a:rPr>
            </a:br>
            <a:r>
              <a:rPr lang="en-US" altLang="ko-KR" sz="1500" b="1" dirty="0">
                <a:ea typeface="굴림" charset="-127"/>
              </a:rPr>
              <a:t>              Formulas.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2" name="Rectangle 10"/>
          <p:cNvSpPr>
            <a:spLocks noGrp="1" noChangeArrowheads="1"/>
          </p:cNvSpPr>
          <p:nvPr>
            <p:ph type="title"/>
          </p:nvPr>
        </p:nvSpPr>
        <p:spPr/>
        <p:txBody>
          <a:bodyPr>
            <a:normAutofit fontScale="90000"/>
          </a:bodyPr>
          <a:lstStyle/>
          <a:p>
            <a:r>
              <a:rPr lang="en-US" altLang="ko-KR" sz="3800" dirty="0">
                <a:ea typeface="굴림" charset="-127"/>
              </a:rPr>
              <a:t>Arguments and Weighing Factors  for </a:t>
            </a:r>
            <a:r>
              <a:rPr lang="en-US" altLang="ko-KR" sz="3800" i="1" dirty="0">
                <a:ea typeface="굴림" charset="-127"/>
              </a:rPr>
              <a:t>n</a:t>
            </a:r>
            <a:r>
              <a:rPr lang="en-US" altLang="ko-KR" sz="3800" dirty="0">
                <a:ea typeface="굴림" charset="-127"/>
              </a:rPr>
              <a:t>-point Gauss </a:t>
            </a:r>
            <a:r>
              <a:rPr lang="en-US" altLang="ko-KR" sz="3800" dirty="0" err="1" smtClean="0">
                <a:ea typeface="굴림" charset="-127"/>
              </a:rPr>
              <a:t>Quadrature</a:t>
            </a:r>
            <a:endParaRPr lang="en-US" altLang="ko-KR" sz="3800" dirty="0">
              <a:ea typeface="굴림" charset="-127"/>
            </a:endParaRPr>
          </a:p>
        </p:txBody>
      </p:sp>
      <p:sp>
        <p:nvSpPr>
          <p:cNvPr id="320518" name="Rectangle 6"/>
          <p:cNvSpPr>
            <a:spLocks noChangeArrowheads="1"/>
          </p:cNvSpPr>
          <p:nvPr/>
        </p:nvSpPr>
        <p:spPr bwMode="auto">
          <a:xfrm>
            <a:off x="3386138" y="23352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19" name="Rectangle 7"/>
          <p:cNvSpPr>
            <a:spLocks noChangeArrowheads="1"/>
          </p:cNvSpPr>
          <p:nvPr/>
        </p:nvSpPr>
        <p:spPr bwMode="auto">
          <a:xfrm>
            <a:off x="3386138" y="29908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82" name="Group 70"/>
          <p:cNvGraphicFramePr>
            <a:graphicFrameLocks noGrp="1"/>
          </p:cNvGraphicFramePr>
          <p:nvPr/>
        </p:nvGraphicFramePr>
        <p:xfrm>
          <a:off x="1676400" y="2438400"/>
          <a:ext cx="4953000" cy="3248025"/>
        </p:xfrm>
        <a:graphic>
          <a:graphicData uri="http://schemas.openxmlformats.org/drawingml/2006/table">
            <a:tbl>
              <a:tblPr/>
              <a:tblGrid>
                <a:gridCol w="995363"/>
                <a:gridCol w="1843087"/>
                <a:gridCol w="2114550"/>
              </a:tblGrid>
              <a:tr h="549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Points</a:t>
                      </a:r>
                      <a:endParaRPr kumimoji="0" lang="en-US" altLang="ko-KR" sz="24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Weighting</a:t>
                      </a:r>
                      <a:endParaRPr kumimoji="0" lang="en-US" altLang="ko-KR" sz="10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Factors</a:t>
                      </a:r>
                      <a:endParaRPr kumimoji="0" lang="en-US" altLang="ko-KR" sz="24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Function</a:t>
                      </a:r>
                      <a:endParaRPr kumimoji="0" lang="en-US" altLang="ko-KR" sz="10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Arguments</a:t>
                      </a:r>
                      <a:endParaRPr kumimoji="0" lang="en-US" altLang="ko-KR" sz="2400" b="1"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12350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5</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0.236926885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0.478628670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0.568888889</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0.478628670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0.236926885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-0.906179846</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-0.538469310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0.000000000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0.538469310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0.906179846</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1463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6</a:t>
                      </a:r>
                      <a:endParaRPr kumimoji="0" lang="en-US" altLang="ko-KR" sz="24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0.171324492</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0.360761573</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0.467913935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0.467913935</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0.360761573</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c</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6</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0.171324492</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1</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-0.932469514</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2</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-0.661209386</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3</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-0.2386191860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4</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0.2386191860</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5</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0.661209386</a:t>
                      </a:r>
                      <a:endParaRPr kumimoji="0" lang="en-US" altLang="ko-KR" sz="1000" b="0" i="0"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x</a:t>
                      </a:r>
                      <a:r>
                        <a:rPr kumimoji="0" lang="en-US" altLang="ko-KR" sz="1500" b="0" i="0" u="none" strike="noStrike" cap="none" normalizeH="0" baseline="-30000" smtClean="0">
                          <a:ln>
                            <a:noFill/>
                          </a:ln>
                          <a:solidFill>
                            <a:schemeClr val="tx1"/>
                          </a:solidFill>
                          <a:effectLst/>
                          <a:latin typeface="Tahoma" pitchFamily="34" charset="0"/>
                          <a:ea typeface="Times New Roman" pitchFamily="18" charset="0"/>
                          <a:cs typeface="Tahoma" pitchFamily="34" charset="0"/>
                        </a:rPr>
                        <a:t>6</a:t>
                      </a:r>
                      <a:r>
                        <a:rPr kumimoji="0" lang="en-US" altLang="ko-KR" sz="15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  0.932469514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20578" name="Text Box 66"/>
          <p:cNvSpPr txBox="1">
            <a:spLocks noChangeArrowheads="1"/>
          </p:cNvSpPr>
          <p:nvPr/>
        </p:nvSpPr>
        <p:spPr bwMode="auto">
          <a:xfrm>
            <a:off x="990600" y="1828800"/>
            <a:ext cx="7391400" cy="892175"/>
          </a:xfrm>
          <a:prstGeom prst="rect">
            <a:avLst/>
          </a:prstGeom>
          <a:noFill/>
          <a:ln w="9525">
            <a:noFill/>
            <a:miter lim="800000"/>
            <a:headEnd/>
            <a:tailEnd/>
          </a:ln>
          <a:effectLst/>
        </p:spPr>
        <p:txBody>
          <a:bodyPr>
            <a:spAutoFit/>
          </a:bodyPr>
          <a:lstStyle/>
          <a:p>
            <a:pPr algn="l">
              <a:spcBef>
                <a:spcPct val="50000"/>
              </a:spcBef>
            </a:pPr>
            <a:r>
              <a:rPr lang="en-US" altLang="ko-KR" sz="1500" b="1">
                <a:ea typeface="굴림" charset="-127"/>
              </a:rPr>
              <a:t>Table 1 (cont.) : Weighting factors c and function arguments x used in 	            Gauss Quadrature Formulas.</a:t>
            </a:r>
          </a:p>
          <a:p>
            <a:pPr algn="l">
              <a:spcBef>
                <a:spcPct val="50000"/>
              </a:spcBef>
            </a:pPr>
            <a:endParaRPr lang="en-US" altLang="ko-KR" sz="1500" b="1">
              <a:ea typeface="굴림" charset="-127"/>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rmAutofit fontScale="90000"/>
          </a:bodyPr>
          <a:lstStyle/>
          <a:p>
            <a:r>
              <a:rPr lang="en-US" altLang="ko-KR" sz="3800" dirty="0">
                <a:ea typeface="굴림" charset="-127"/>
              </a:rPr>
              <a:t>Arguments and Weighing Factors  for n-point Gauss </a:t>
            </a:r>
            <a:r>
              <a:rPr lang="en-US" altLang="ko-KR" sz="3800" dirty="0" err="1" smtClean="0">
                <a:ea typeface="굴림" charset="-127"/>
              </a:rPr>
              <a:t>Quadrature</a:t>
            </a:r>
            <a:endParaRPr lang="en-US" altLang="ko-KR" sz="3800" dirty="0">
              <a:ea typeface="굴림" charset="-127"/>
            </a:endParaRPr>
          </a:p>
        </p:txBody>
      </p:sp>
      <p:sp>
        <p:nvSpPr>
          <p:cNvPr id="321609" name="Rectangle 73"/>
          <p:cNvSpPr>
            <a:spLocks noChangeArrowheads="1"/>
          </p:cNvSpPr>
          <p:nvPr/>
        </p:nvSpPr>
        <p:spPr bwMode="auto">
          <a:xfrm>
            <a:off x="4014788" y="29257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14" name="Rectangle 78"/>
          <p:cNvSpPr>
            <a:spLocks noChangeArrowheads="1"/>
          </p:cNvSpPr>
          <p:nvPr/>
        </p:nvSpPr>
        <p:spPr bwMode="auto">
          <a:xfrm>
            <a:off x="995363" y="2849563"/>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1676" name="Rectangle 14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78" name="Rectangle 142"/>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680" name="Rectangle 14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07" name="Text Box 171"/>
          <p:cNvSpPr txBox="1">
            <a:spLocks noChangeArrowheads="1"/>
          </p:cNvSpPr>
          <p:nvPr/>
        </p:nvSpPr>
        <p:spPr bwMode="auto">
          <a:xfrm>
            <a:off x="5273675" y="5372100"/>
            <a:ext cx="184150" cy="381000"/>
          </a:xfrm>
          <a:prstGeom prst="rect">
            <a:avLst/>
          </a:prstGeom>
          <a:noFill/>
          <a:ln w="9525">
            <a:noFill/>
            <a:miter lim="800000"/>
            <a:headEnd/>
            <a:tailEnd/>
          </a:ln>
        </p:spPr>
        <p:txBody>
          <a:bodyPr wrap="none">
            <a:spAutoFit/>
          </a:bodyPr>
          <a:lstStyle/>
          <a:p>
            <a:endParaRPr lang="ko-KR" altLang="ko-KR" sz="1900"/>
          </a:p>
        </p:txBody>
      </p:sp>
      <p:sp>
        <p:nvSpPr>
          <p:cNvPr id="321708" name="Text Box 172"/>
          <p:cNvSpPr txBox="1">
            <a:spLocks noChangeArrowheads="1"/>
          </p:cNvSpPr>
          <p:nvPr/>
        </p:nvSpPr>
        <p:spPr bwMode="auto">
          <a:xfrm>
            <a:off x="6057900" y="5338763"/>
            <a:ext cx="184150" cy="381000"/>
          </a:xfrm>
          <a:prstGeom prst="rect">
            <a:avLst/>
          </a:prstGeom>
          <a:noFill/>
          <a:ln w="9525">
            <a:noFill/>
            <a:miter lim="800000"/>
            <a:headEnd/>
            <a:tailEnd/>
          </a:ln>
        </p:spPr>
        <p:txBody>
          <a:bodyPr wrap="none">
            <a:spAutoFit/>
          </a:bodyPr>
          <a:lstStyle/>
          <a:p>
            <a:endParaRPr lang="ko-KR" altLang="ko-KR" sz="1900"/>
          </a:p>
        </p:txBody>
      </p:sp>
      <p:sp>
        <p:nvSpPr>
          <p:cNvPr id="321709" name="Text Box 173"/>
          <p:cNvSpPr txBox="1">
            <a:spLocks noChangeArrowheads="1"/>
          </p:cNvSpPr>
          <p:nvPr/>
        </p:nvSpPr>
        <p:spPr bwMode="auto">
          <a:xfrm>
            <a:off x="6821488" y="5364163"/>
            <a:ext cx="184150" cy="381000"/>
          </a:xfrm>
          <a:prstGeom prst="rect">
            <a:avLst/>
          </a:prstGeom>
          <a:noFill/>
          <a:ln w="9525">
            <a:noFill/>
            <a:miter lim="800000"/>
            <a:headEnd/>
            <a:tailEnd/>
          </a:ln>
        </p:spPr>
        <p:txBody>
          <a:bodyPr wrap="none">
            <a:spAutoFit/>
          </a:bodyPr>
          <a:lstStyle/>
          <a:p>
            <a:endParaRPr lang="ko-KR" altLang="ko-KR" sz="1900"/>
          </a:p>
        </p:txBody>
      </p:sp>
      <p:sp>
        <p:nvSpPr>
          <p:cNvPr id="321713" name="Rectangle 17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15" name="Rectangle 17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17" name="Rectangle 181"/>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21" name="Rectangle 185"/>
          <p:cNvSpPr>
            <a:spLocks noChangeArrowheads="1"/>
          </p:cNvSpPr>
          <p:nvPr/>
        </p:nvSpPr>
        <p:spPr bwMode="auto">
          <a:xfrm>
            <a:off x="609600" y="2057400"/>
            <a:ext cx="301307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So if the table is given for </a:t>
            </a:r>
          </a:p>
        </p:txBody>
      </p:sp>
      <p:sp>
        <p:nvSpPr>
          <p:cNvPr id="321723" name="Rectangle 187"/>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22" name="Object 186"/>
          <p:cNvGraphicFramePr>
            <a:graphicFrameLocks noChangeAspect="1"/>
          </p:cNvGraphicFramePr>
          <p:nvPr/>
        </p:nvGraphicFramePr>
        <p:xfrm>
          <a:off x="3581400" y="1905000"/>
          <a:ext cx="1143000" cy="771525"/>
        </p:xfrm>
        <a:graphic>
          <a:graphicData uri="http://schemas.openxmlformats.org/presentationml/2006/ole">
            <p:oleObj spid="_x0000_s134146" name="Equation" r:id="rId4" imgW="1143000" imgH="774700" progId="Equation.3">
              <p:embed/>
            </p:oleObj>
          </a:graphicData>
        </a:graphic>
      </p:graphicFrame>
      <p:sp>
        <p:nvSpPr>
          <p:cNvPr id="321724" name="Rectangle 188"/>
          <p:cNvSpPr>
            <a:spLocks noChangeArrowheads="1"/>
          </p:cNvSpPr>
          <p:nvPr/>
        </p:nvSpPr>
        <p:spPr bwMode="auto">
          <a:xfrm>
            <a:off x="4876800" y="2057400"/>
            <a:ext cx="34305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integrals, how does one solve </a:t>
            </a:r>
          </a:p>
        </p:txBody>
      </p:sp>
      <p:sp>
        <p:nvSpPr>
          <p:cNvPr id="321726" name="Rectangle 19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25" name="Object 189"/>
          <p:cNvGraphicFramePr>
            <a:graphicFrameLocks noChangeAspect="1"/>
          </p:cNvGraphicFramePr>
          <p:nvPr/>
        </p:nvGraphicFramePr>
        <p:xfrm>
          <a:off x="685800" y="2514600"/>
          <a:ext cx="1133475" cy="790575"/>
        </p:xfrm>
        <a:graphic>
          <a:graphicData uri="http://schemas.openxmlformats.org/presentationml/2006/ole">
            <p:oleObj spid="_x0000_s134147" name="Equation" r:id="rId5" imgW="1130300" imgH="787400" progId="Equation.3">
              <p:embed/>
            </p:oleObj>
          </a:graphicData>
        </a:graphic>
      </p:graphicFrame>
      <p:sp>
        <p:nvSpPr>
          <p:cNvPr id="321727" name="Rectangle 191"/>
          <p:cNvSpPr>
            <a:spLocks noChangeArrowheads="1"/>
          </p:cNvSpPr>
          <p:nvPr/>
        </p:nvSpPr>
        <p:spPr bwMode="auto">
          <a:xfrm>
            <a:off x="1752600" y="2667000"/>
            <a:ext cx="37465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 </a:t>
            </a:r>
          </a:p>
        </p:txBody>
      </p:sp>
      <p:sp>
        <p:nvSpPr>
          <p:cNvPr id="321728" name="Rectangle 192"/>
          <p:cNvSpPr>
            <a:spLocks noChangeArrowheads="1"/>
          </p:cNvSpPr>
          <p:nvPr/>
        </p:nvSpPr>
        <p:spPr bwMode="auto">
          <a:xfrm>
            <a:off x="2133600" y="2667000"/>
            <a:ext cx="54752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answer lies in that any integral with limits of </a:t>
            </a:r>
          </a:p>
        </p:txBody>
      </p:sp>
      <p:sp>
        <p:nvSpPr>
          <p:cNvPr id="321730" name="Rectangle 194"/>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29" name="Object 193"/>
          <p:cNvGraphicFramePr>
            <a:graphicFrameLocks noChangeAspect="1"/>
          </p:cNvGraphicFramePr>
          <p:nvPr/>
        </p:nvGraphicFramePr>
        <p:xfrm>
          <a:off x="7543800" y="2667000"/>
          <a:ext cx="647700" cy="371475"/>
        </p:xfrm>
        <a:graphic>
          <a:graphicData uri="http://schemas.openxmlformats.org/presentationml/2006/ole">
            <p:oleObj spid="_x0000_s134148" name="Equation" r:id="rId6" imgW="647700" imgH="368300" progId="Equation.3">
              <p:embed/>
            </p:oleObj>
          </a:graphicData>
        </a:graphic>
      </p:graphicFrame>
      <p:sp>
        <p:nvSpPr>
          <p:cNvPr id="321731" name="Rectangle 195"/>
          <p:cNvSpPr>
            <a:spLocks noChangeArrowheads="1"/>
          </p:cNvSpPr>
          <p:nvPr/>
        </p:nvSpPr>
        <p:spPr bwMode="auto">
          <a:xfrm>
            <a:off x="533400" y="3352800"/>
            <a:ext cx="49577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can be converted into an integral with limits </a:t>
            </a:r>
          </a:p>
        </p:txBody>
      </p:sp>
      <p:sp>
        <p:nvSpPr>
          <p:cNvPr id="321733" name="Rectangle 197"/>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32" name="Object 196"/>
          <p:cNvGraphicFramePr>
            <a:graphicFrameLocks noChangeAspect="1"/>
          </p:cNvGraphicFramePr>
          <p:nvPr/>
        </p:nvGraphicFramePr>
        <p:xfrm>
          <a:off x="5486400" y="3352800"/>
          <a:ext cx="752475" cy="371475"/>
        </p:xfrm>
        <a:graphic>
          <a:graphicData uri="http://schemas.openxmlformats.org/presentationml/2006/ole">
            <p:oleObj spid="_x0000_s134149" name="Equation" r:id="rId7" imgW="749300" imgH="368300" progId="Equation.3">
              <p:embed/>
            </p:oleObj>
          </a:graphicData>
        </a:graphic>
      </p:graphicFrame>
      <p:sp>
        <p:nvSpPr>
          <p:cNvPr id="321734" name="Rectangle 198"/>
          <p:cNvSpPr>
            <a:spLocks noChangeArrowheads="1"/>
          </p:cNvSpPr>
          <p:nvPr/>
        </p:nvSpPr>
        <p:spPr bwMode="auto">
          <a:xfrm>
            <a:off x="6400800" y="3352800"/>
            <a:ext cx="5889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Let </a:t>
            </a:r>
          </a:p>
        </p:txBody>
      </p:sp>
      <p:sp>
        <p:nvSpPr>
          <p:cNvPr id="321736" name="Rectangle 200"/>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35" name="Object 199"/>
          <p:cNvGraphicFramePr>
            <a:graphicFrameLocks noChangeAspect="1"/>
          </p:cNvGraphicFramePr>
          <p:nvPr/>
        </p:nvGraphicFramePr>
        <p:xfrm>
          <a:off x="3200400" y="4038600"/>
          <a:ext cx="1257300" cy="238125"/>
        </p:xfrm>
        <a:graphic>
          <a:graphicData uri="http://schemas.openxmlformats.org/presentationml/2006/ole">
            <p:oleObj spid="_x0000_s134150" name="Equation" r:id="rId8" imgW="1257300" imgH="241300" progId="Equation.3">
              <p:embed/>
            </p:oleObj>
          </a:graphicData>
        </a:graphic>
      </p:graphicFrame>
      <p:sp>
        <p:nvSpPr>
          <p:cNvPr id="321739" name="Rectangle 20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41" name="Rectangle 205"/>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43" name="Rectangle 207"/>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1746" name="Rectangle 210"/>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16"/>
          <p:cNvGrpSpPr>
            <a:grpSpLocks/>
          </p:cNvGrpSpPr>
          <p:nvPr/>
        </p:nvGrpSpPr>
        <p:grpSpPr bwMode="auto">
          <a:xfrm>
            <a:off x="1676400" y="4495800"/>
            <a:ext cx="3038475" cy="914400"/>
            <a:chOff x="528" y="2784"/>
            <a:chExt cx="1914" cy="576"/>
          </a:xfrm>
        </p:grpSpPr>
        <p:grpSp>
          <p:nvGrpSpPr>
            <p:cNvPr id="3" name="Group 215"/>
            <p:cNvGrpSpPr>
              <a:grpSpLocks/>
            </p:cNvGrpSpPr>
            <p:nvPr/>
          </p:nvGrpSpPr>
          <p:grpSpPr bwMode="auto">
            <a:xfrm>
              <a:off x="528" y="2784"/>
              <a:ext cx="1902" cy="576"/>
              <a:chOff x="528" y="2784"/>
              <a:chExt cx="1902" cy="576"/>
            </a:xfrm>
          </p:grpSpPr>
          <p:sp>
            <p:nvSpPr>
              <p:cNvPr id="321737" name="Text Box 201"/>
              <p:cNvSpPr txBox="1">
                <a:spLocks noChangeArrowheads="1"/>
              </p:cNvSpPr>
              <p:nvPr/>
            </p:nvSpPr>
            <p:spPr bwMode="auto">
              <a:xfrm>
                <a:off x="528" y="2784"/>
                <a:ext cx="1392" cy="24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If                 then</a:t>
                </a:r>
              </a:p>
            </p:txBody>
          </p:sp>
          <p:graphicFrame>
            <p:nvGraphicFramePr>
              <p:cNvPr id="321738" name="Object 202"/>
              <p:cNvGraphicFramePr>
                <a:graphicFrameLocks noChangeAspect="1"/>
              </p:cNvGraphicFramePr>
              <p:nvPr/>
            </p:nvGraphicFramePr>
            <p:xfrm>
              <a:off x="864" y="2880"/>
              <a:ext cx="456" cy="144"/>
            </p:xfrm>
            <a:graphic>
              <a:graphicData uri="http://schemas.openxmlformats.org/presentationml/2006/ole">
                <p:oleObj spid="_x0000_s134153" name="Equation" r:id="rId9" imgW="723586" imgH="228501" progId="Equation.3">
                  <p:embed/>
                </p:oleObj>
              </a:graphicData>
            </a:graphic>
          </p:graphicFrame>
          <p:graphicFrame>
            <p:nvGraphicFramePr>
              <p:cNvPr id="321740" name="Object 204"/>
              <p:cNvGraphicFramePr>
                <a:graphicFrameLocks noChangeAspect="1"/>
              </p:cNvGraphicFramePr>
              <p:nvPr/>
            </p:nvGraphicFramePr>
            <p:xfrm>
              <a:off x="1968" y="2832"/>
              <a:ext cx="462" cy="174"/>
            </p:xfrm>
            <a:graphic>
              <a:graphicData uri="http://schemas.openxmlformats.org/presentationml/2006/ole">
                <p:oleObj spid="_x0000_s134154" name="Equation" r:id="rId10" imgW="736600" imgH="279400" progId="Equation.3">
                  <p:embed/>
                </p:oleObj>
              </a:graphicData>
            </a:graphic>
          </p:graphicFrame>
          <p:grpSp>
            <p:nvGrpSpPr>
              <p:cNvPr id="4" name="Group 214"/>
              <p:cNvGrpSpPr>
                <a:grpSpLocks/>
              </p:cNvGrpSpPr>
              <p:nvPr/>
            </p:nvGrpSpPr>
            <p:grpSpPr bwMode="auto">
              <a:xfrm>
                <a:off x="528" y="3120"/>
                <a:ext cx="1392" cy="240"/>
                <a:chOff x="528" y="3120"/>
                <a:chExt cx="1392" cy="240"/>
              </a:xfrm>
            </p:grpSpPr>
            <p:graphicFrame>
              <p:nvGraphicFramePr>
                <p:cNvPr id="321742" name="Object 206"/>
                <p:cNvGraphicFramePr>
                  <a:graphicFrameLocks noChangeAspect="1"/>
                </p:cNvGraphicFramePr>
                <p:nvPr/>
              </p:nvGraphicFramePr>
              <p:xfrm>
                <a:off x="864" y="3168"/>
                <a:ext cx="450" cy="192"/>
              </p:xfrm>
              <a:graphic>
                <a:graphicData uri="http://schemas.openxmlformats.org/presentationml/2006/ole">
                  <p:oleObj spid="_x0000_s134155" name="Equation" r:id="rId11" imgW="710891" imgH="304668" progId="Equation.3">
                    <p:embed/>
                  </p:oleObj>
                </a:graphicData>
              </a:graphic>
            </p:graphicFrame>
            <p:sp>
              <p:nvSpPr>
                <p:cNvPr id="321744" name="Text Box 208"/>
                <p:cNvSpPr txBox="1">
                  <a:spLocks noChangeArrowheads="1"/>
                </p:cNvSpPr>
                <p:nvPr/>
              </p:nvSpPr>
              <p:spPr bwMode="auto">
                <a:xfrm>
                  <a:off x="528" y="3120"/>
                  <a:ext cx="1392" cy="24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If                 then</a:t>
                  </a:r>
                </a:p>
              </p:txBody>
            </p:sp>
          </p:grpSp>
        </p:grpSp>
        <p:graphicFrame>
          <p:nvGraphicFramePr>
            <p:cNvPr id="321745" name="Object 209"/>
            <p:cNvGraphicFramePr>
              <a:graphicFrameLocks noChangeAspect="1"/>
            </p:cNvGraphicFramePr>
            <p:nvPr/>
          </p:nvGraphicFramePr>
          <p:xfrm>
            <a:off x="1968" y="3120"/>
            <a:ext cx="474" cy="216"/>
          </p:xfrm>
          <a:graphic>
            <a:graphicData uri="http://schemas.openxmlformats.org/presentationml/2006/ole">
              <p:oleObj spid="_x0000_s134152" name="Equation" r:id="rId12" imgW="748975" imgH="342751" progId="Equation.3">
                <p:embed/>
              </p:oleObj>
            </a:graphicData>
          </a:graphic>
        </p:graphicFrame>
      </p:grpSp>
      <p:sp>
        <p:nvSpPr>
          <p:cNvPr id="321747" name="Text Box 211"/>
          <p:cNvSpPr txBox="1">
            <a:spLocks noChangeArrowheads="1"/>
          </p:cNvSpPr>
          <p:nvPr/>
        </p:nvSpPr>
        <p:spPr bwMode="auto">
          <a:xfrm>
            <a:off x="5334000" y="4724400"/>
            <a:ext cx="2057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Such that:</a:t>
            </a:r>
          </a:p>
        </p:txBody>
      </p:sp>
      <p:sp>
        <p:nvSpPr>
          <p:cNvPr id="321749" name="Rectangle 213"/>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1748" name="Object 212"/>
          <p:cNvGraphicFramePr>
            <a:graphicFrameLocks noChangeAspect="1"/>
          </p:cNvGraphicFramePr>
          <p:nvPr/>
        </p:nvGraphicFramePr>
        <p:xfrm>
          <a:off x="6858000" y="4572000"/>
          <a:ext cx="1181100" cy="723900"/>
        </p:xfrm>
        <a:graphic>
          <a:graphicData uri="http://schemas.openxmlformats.org/presentationml/2006/ole">
            <p:oleObj spid="_x0000_s134151" name="Equation" r:id="rId13" imgW="1180588" imgH="723586"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6" name="Rectangle 2"/>
          <p:cNvSpPr>
            <a:spLocks noGrp="1" noChangeArrowheads="1"/>
          </p:cNvSpPr>
          <p:nvPr>
            <p:ph type="title"/>
          </p:nvPr>
        </p:nvSpPr>
        <p:spPr/>
        <p:txBody>
          <a:bodyPr/>
          <a:lstStyle/>
          <a:p>
            <a:r>
              <a:rPr lang="en-US" altLang="ko-KR" smtClean="0">
                <a:ea typeface="굴림" charset="-127"/>
              </a:rPr>
              <a:t>Solution</a:t>
            </a:r>
          </a:p>
        </p:txBody>
      </p:sp>
      <p:graphicFrame>
        <p:nvGraphicFramePr>
          <p:cNvPr id="6146" name="Object 49"/>
          <p:cNvGraphicFramePr>
            <a:graphicFrameLocks noChangeAspect="1"/>
          </p:cNvGraphicFramePr>
          <p:nvPr/>
        </p:nvGraphicFramePr>
        <p:xfrm>
          <a:off x="1447800" y="2133600"/>
          <a:ext cx="2867025" cy="695325"/>
        </p:xfrm>
        <a:graphic>
          <a:graphicData uri="http://schemas.openxmlformats.org/presentationml/2006/ole">
            <p:oleObj spid="_x0000_s6146" name="Equation" r:id="rId4" imgW="2870200" imgH="698500" progId="Equation.3">
              <p:embed/>
            </p:oleObj>
          </a:graphicData>
        </a:graphic>
      </p:graphicFrame>
      <p:sp>
        <p:nvSpPr>
          <p:cNvPr id="6157" name="Text Box 52"/>
          <p:cNvSpPr txBox="1">
            <a:spLocks noChangeArrowheads="1"/>
          </p:cNvSpPr>
          <p:nvPr/>
        </p:nvSpPr>
        <p:spPr bwMode="auto">
          <a:xfrm>
            <a:off x="609600" y="2209800"/>
            <a:ext cx="685800" cy="457200"/>
          </a:xfrm>
          <a:prstGeom prst="rect">
            <a:avLst/>
          </a:prstGeom>
          <a:noFill/>
          <a:ln w="9525">
            <a:noFill/>
            <a:miter lim="800000"/>
            <a:headEnd/>
            <a:tailEnd/>
          </a:ln>
        </p:spPr>
        <p:txBody>
          <a:bodyPr>
            <a:spAutoFit/>
          </a:bodyPr>
          <a:lstStyle/>
          <a:p>
            <a:pPr>
              <a:spcBef>
                <a:spcPct val="50000"/>
              </a:spcBef>
            </a:pPr>
            <a:r>
              <a:rPr lang="en-US" altLang="ko-KR" dirty="0">
                <a:ea typeface="굴림" charset="-127"/>
              </a:rPr>
              <a:t>a)</a:t>
            </a:r>
          </a:p>
        </p:txBody>
      </p:sp>
      <p:graphicFrame>
        <p:nvGraphicFramePr>
          <p:cNvPr id="6147" name="Object 61"/>
          <p:cNvGraphicFramePr>
            <a:graphicFrameLocks noChangeAspect="1"/>
          </p:cNvGraphicFramePr>
          <p:nvPr/>
        </p:nvGraphicFramePr>
        <p:xfrm>
          <a:off x="1828800" y="2971800"/>
          <a:ext cx="571500" cy="257175"/>
        </p:xfrm>
        <a:graphic>
          <a:graphicData uri="http://schemas.openxmlformats.org/presentationml/2006/ole">
            <p:oleObj spid="_x0000_s6147" name="Equation" r:id="rId5" imgW="571252" imgH="253890" progId="Equation.3">
              <p:embed/>
            </p:oleObj>
          </a:graphicData>
        </a:graphic>
      </p:graphicFrame>
      <p:graphicFrame>
        <p:nvGraphicFramePr>
          <p:cNvPr id="6148" name="Object 60"/>
          <p:cNvGraphicFramePr>
            <a:graphicFrameLocks noChangeAspect="1"/>
          </p:cNvGraphicFramePr>
          <p:nvPr/>
        </p:nvGraphicFramePr>
        <p:xfrm>
          <a:off x="3124200" y="2971800"/>
          <a:ext cx="695325" cy="257175"/>
        </p:xfrm>
        <a:graphic>
          <a:graphicData uri="http://schemas.openxmlformats.org/presentationml/2006/ole">
            <p:oleObj spid="_x0000_s6148" name="Equation" r:id="rId6" imgW="698197" imgH="253890" progId="Equation.3">
              <p:embed/>
            </p:oleObj>
          </a:graphicData>
        </a:graphic>
      </p:graphicFrame>
      <p:graphicFrame>
        <p:nvGraphicFramePr>
          <p:cNvPr id="6149" name="Object 59"/>
          <p:cNvGraphicFramePr>
            <a:graphicFrameLocks noChangeAspect="1"/>
          </p:cNvGraphicFramePr>
          <p:nvPr/>
        </p:nvGraphicFramePr>
        <p:xfrm>
          <a:off x="1447800" y="3352800"/>
          <a:ext cx="4162425" cy="695325"/>
        </p:xfrm>
        <a:graphic>
          <a:graphicData uri="http://schemas.openxmlformats.org/presentationml/2006/ole">
            <p:oleObj spid="_x0000_s6149" name="Equation" r:id="rId7" imgW="4165600" imgH="698500" progId="Equation.3">
              <p:embed/>
            </p:oleObj>
          </a:graphicData>
        </a:graphic>
      </p:graphicFrame>
      <p:graphicFrame>
        <p:nvGraphicFramePr>
          <p:cNvPr id="6150" name="Object 58"/>
          <p:cNvGraphicFramePr>
            <a:graphicFrameLocks noChangeAspect="1"/>
          </p:cNvGraphicFramePr>
          <p:nvPr/>
        </p:nvGraphicFramePr>
        <p:xfrm>
          <a:off x="1371600" y="4343400"/>
          <a:ext cx="4752975" cy="762000"/>
        </p:xfrm>
        <a:graphic>
          <a:graphicData uri="http://schemas.openxmlformats.org/presentationml/2006/ole">
            <p:oleObj spid="_x0000_s6150" name="Equation" r:id="rId8" imgW="4749800" imgH="762000" progId="Equation.3">
              <p:embed/>
            </p:oleObj>
          </a:graphicData>
        </a:graphic>
      </p:graphicFrame>
      <p:graphicFrame>
        <p:nvGraphicFramePr>
          <p:cNvPr id="6151" name="Object 56"/>
          <p:cNvGraphicFramePr>
            <a:graphicFrameLocks noChangeAspect="1"/>
          </p:cNvGraphicFramePr>
          <p:nvPr/>
        </p:nvGraphicFramePr>
        <p:xfrm>
          <a:off x="1219200" y="5334000"/>
          <a:ext cx="5181600" cy="762000"/>
        </p:xfrm>
        <a:graphic>
          <a:graphicData uri="http://schemas.openxmlformats.org/presentationml/2006/ole">
            <p:oleObj spid="_x0000_s6151" name="Equation" r:id="rId9" imgW="5181600" imgH="762000" progId="Equation.3">
              <p:embed/>
            </p:oleObj>
          </a:graphicData>
        </a:graphic>
      </p:graphicFrame>
      <p:graphicFrame>
        <p:nvGraphicFramePr>
          <p:cNvPr id="6152" name="Object 72"/>
          <p:cNvGraphicFramePr>
            <a:graphicFrameLocks noChangeAspect="1"/>
          </p:cNvGraphicFramePr>
          <p:nvPr/>
        </p:nvGraphicFramePr>
        <p:xfrm>
          <a:off x="6553200" y="4572000"/>
          <a:ext cx="1533525" cy="304800"/>
        </p:xfrm>
        <a:graphic>
          <a:graphicData uri="http://schemas.openxmlformats.org/presentationml/2006/ole">
            <p:oleObj spid="_x0000_s6152" name="Equation" r:id="rId10" imgW="1536033" imgH="304668" progId="Equation.3">
              <p:embed/>
            </p:oleObj>
          </a:graphicData>
        </a:graphic>
      </p:graphicFrame>
      <p:graphicFrame>
        <p:nvGraphicFramePr>
          <p:cNvPr id="6153" name="Object 76"/>
          <p:cNvGraphicFramePr>
            <a:graphicFrameLocks noChangeAspect="1"/>
          </p:cNvGraphicFramePr>
          <p:nvPr/>
        </p:nvGraphicFramePr>
        <p:xfrm>
          <a:off x="6553200" y="5562600"/>
          <a:ext cx="1562100" cy="304800"/>
        </p:xfrm>
        <a:graphic>
          <a:graphicData uri="http://schemas.openxmlformats.org/presentationml/2006/ole">
            <p:oleObj spid="_x0000_s6153" name="Equation" r:id="rId11" imgW="1562100" imgH="304800" progId="Equation.3">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normAutofit fontScale="90000"/>
          </a:bodyPr>
          <a:lstStyle/>
          <a:p>
            <a:r>
              <a:rPr lang="en-US" altLang="ko-KR" sz="3800" dirty="0">
                <a:ea typeface="굴림" charset="-127"/>
              </a:rPr>
              <a:t>Arguments and Weighing Factors  for n-point Gauss </a:t>
            </a:r>
            <a:r>
              <a:rPr lang="en-US" altLang="ko-KR" sz="3800" dirty="0" err="1" smtClean="0">
                <a:ea typeface="굴림" charset="-127"/>
              </a:rPr>
              <a:t>Quadrature</a:t>
            </a:r>
            <a:endParaRPr lang="en-US" altLang="ko-KR" sz="3800" dirty="0">
              <a:ea typeface="굴림" charset="-127"/>
            </a:endParaRPr>
          </a:p>
        </p:txBody>
      </p:sp>
      <p:sp>
        <p:nvSpPr>
          <p:cNvPr id="322572" name="Rectangle 12"/>
          <p:cNvSpPr>
            <a:spLocks noChangeArrowheads="1"/>
          </p:cNvSpPr>
          <p:nvPr/>
        </p:nvSpPr>
        <p:spPr bwMode="auto">
          <a:xfrm>
            <a:off x="0" y="30670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71" name="Object 11"/>
          <p:cNvGraphicFramePr>
            <a:graphicFrameLocks noChangeAspect="1"/>
          </p:cNvGraphicFramePr>
          <p:nvPr/>
        </p:nvGraphicFramePr>
        <p:xfrm>
          <a:off x="2514600" y="1828800"/>
          <a:ext cx="1095375" cy="723900"/>
        </p:xfrm>
        <a:graphic>
          <a:graphicData uri="http://schemas.openxmlformats.org/presentationml/2006/ole">
            <p:oleObj spid="_x0000_s135170" name="Equation" r:id="rId4" imgW="1091726" imgH="723586" progId="Equation.3">
              <p:embed/>
            </p:oleObj>
          </a:graphicData>
        </a:graphic>
      </p:graphicFrame>
      <p:sp>
        <p:nvSpPr>
          <p:cNvPr id="322573" name="Text Box 13"/>
          <p:cNvSpPr txBox="1">
            <a:spLocks noChangeArrowheads="1"/>
          </p:cNvSpPr>
          <p:nvPr/>
        </p:nvSpPr>
        <p:spPr bwMode="auto">
          <a:xfrm>
            <a:off x="1066800" y="1981200"/>
            <a:ext cx="838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Then</a:t>
            </a:r>
          </a:p>
        </p:txBody>
      </p:sp>
      <p:sp>
        <p:nvSpPr>
          <p:cNvPr id="322574" name="Text Box 14"/>
          <p:cNvSpPr txBox="1">
            <a:spLocks noChangeArrowheads="1"/>
          </p:cNvSpPr>
          <p:nvPr/>
        </p:nvSpPr>
        <p:spPr bwMode="auto">
          <a:xfrm>
            <a:off x="4419600" y="1981200"/>
            <a:ext cx="1295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Hence</a:t>
            </a:r>
          </a:p>
        </p:txBody>
      </p:sp>
      <p:sp>
        <p:nvSpPr>
          <p:cNvPr id="322577" name="Rectangle 17"/>
          <p:cNvSpPr>
            <a:spLocks noChangeArrowheads="1"/>
          </p:cNvSpPr>
          <p:nvPr/>
        </p:nvSpPr>
        <p:spPr bwMode="auto">
          <a:xfrm>
            <a:off x="0" y="25685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76" name="Object 16"/>
          <p:cNvGraphicFramePr>
            <a:graphicFrameLocks noChangeAspect="1"/>
          </p:cNvGraphicFramePr>
          <p:nvPr/>
        </p:nvGraphicFramePr>
        <p:xfrm>
          <a:off x="1676400" y="3124200"/>
          <a:ext cx="2162175" cy="723900"/>
        </p:xfrm>
        <a:graphic>
          <a:graphicData uri="http://schemas.openxmlformats.org/presentationml/2006/ole">
            <p:oleObj spid="_x0000_s135171" name="Equation" r:id="rId5" imgW="2159000" imgH="723900" progId="Equation.3">
              <p:embed/>
            </p:oleObj>
          </a:graphicData>
        </a:graphic>
      </p:graphicFrame>
      <p:sp>
        <p:nvSpPr>
          <p:cNvPr id="322578" name="Rectangle 18"/>
          <p:cNvSpPr>
            <a:spLocks noChangeArrowheads="1"/>
          </p:cNvSpPr>
          <p:nvPr/>
        </p:nvSpPr>
        <p:spPr bwMode="auto">
          <a:xfrm>
            <a:off x="0" y="32924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2575" name="Object 15"/>
          <p:cNvGraphicFramePr>
            <a:graphicFrameLocks noChangeAspect="1"/>
          </p:cNvGraphicFramePr>
          <p:nvPr/>
        </p:nvGraphicFramePr>
        <p:xfrm>
          <a:off x="4572000" y="3048000"/>
          <a:ext cx="1552575" cy="723900"/>
        </p:xfrm>
        <a:graphic>
          <a:graphicData uri="http://schemas.openxmlformats.org/presentationml/2006/ole">
            <p:oleObj spid="_x0000_s135172" name="Equation" r:id="rId6" imgW="1548728" imgH="723586" progId="Equation.3">
              <p:embed/>
            </p:oleObj>
          </a:graphicData>
        </a:graphic>
      </p:graphicFrame>
      <p:sp>
        <p:nvSpPr>
          <p:cNvPr id="322579" name="Text Box 19"/>
          <p:cNvSpPr txBox="1">
            <a:spLocks noChangeArrowheads="1"/>
          </p:cNvSpPr>
          <p:nvPr/>
        </p:nvSpPr>
        <p:spPr bwMode="auto">
          <a:xfrm>
            <a:off x="838200" y="4191000"/>
            <a:ext cx="7772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Substituting our values of x, and dx into the integral gives us</a:t>
            </a:r>
          </a:p>
        </p:txBody>
      </p:sp>
      <p:sp>
        <p:nvSpPr>
          <p:cNvPr id="322581" name="Rectangle 2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2580" name="Object 20"/>
          <p:cNvGraphicFramePr>
            <a:graphicFrameLocks noChangeAspect="1"/>
          </p:cNvGraphicFramePr>
          <p:nvPr/>
        </p:nvGraphicFramePr>
        <p:xfrm>
          <a:off x="1905000" y="5105400"/>
          <a:ext cx="4829175" cy="790575"/>
        </p:xfrm>
        <a:graphic>
          <a:graphicData uri="http://schemas.openxmlformats.org/presentationml/2006/ole">
            <p:oleObj spid="_x0000_s135173" name="Equation" r:id="rId7" imgW="4826000" imgH="787400" progId="Equation.3">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ko-KR">
                <a:ea typeface="굴림" charset="-127"/>
              </a:rPr>
              <a:t>Example 1</a:t>
            </a:r>
          </a:p>
        </p:txBody>
      </p:sp>
      <p:sp>
        <p:nvSpPr>
          <p:cNvPr id="323593" name="Text Box 9"/>
          <p:cNvSpPr txBox="1">
            <a:spLocks noChangeArrowheads="1"/>
          </p:cNvSpPr>
          <p:nvPr/>
        </p:nvSpPr>
        <p:spPr bwMode="auto">
          <a:xfrm>
            <a:off x="609600" y="2209800"/>
            <a:ext cx="17526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For an integral </a:t>
            </a:r>
          </a:p>
        </p:txBody>
      </p:sp>
      <p:sp>
        <p:nvSpPr>
          <p:cNvPr id="323595" name="Rectangle 11"/>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3599" name="Rectangle 15"/>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0" name="Rectangle 16"/>
          <p:cNvSpPr>
            <a:spLocks noChangeArrowheads="1"/>
          </p:cNvSpPr>
          <p:nvPr/>
        </p:nvSpPr>
        <p:spPr bwMode="auto">
          <a:xfrm>
            <a:off x="3581400" y="2209800"/>
            <a:ext cx="466725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derive the one-point Gaussian Quadrature</a:t>
            </a:r>
          </a:p>
        </p:txBody>
      </p:sp>
      <p:sp>
        <p:nvSpPr>
          <p:cNvPr id="323601" name="Text Box 17"/>
          <p:cNvSpPr txBox="1">
            <a:spLocks noChangeArrowheads="1"/>
          </p:cNvSpPr>
          <p:nvPr/>
        </p:nvSpPr>
        <p:spPr bwMode="auto">
          <a:xfrm>
            <a:off x="609600" y="2667000"/>
            <a:ext cx="838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Rule.</a:t>
            </a:r>
          </a:p>
        </p:txBody>
      </p:sp>
      <p:sp>
        <p:nvSpPr>
          <p:cNvPr id="323603" name="Rectangle 19"/>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09" name="Rectangle 25"/>
          <p:cNvSpPr>
            <a:spLocks noChangeArrowheads="1"/>
          </p:cNvSpPr>
          <p:nvPr/>
        </p:nvSpPr>
        <p:spPr bwMode="auto">
          <a:xfrm>
            <a:off x="0" y="1893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3610" name="Rectangle 26"/>
          <p:cNvSpPr>
            <a:spLocks noChangeArrowheads="1"/>
          </p:cNvSpPr>
          <p:nvPr/>
        </p:nvSpPr>
        <p:spPr bwMode="auto">
          <a:xfrm>
            <a:off x="0" y="22653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1" name="Rectangle 27"/>
          <p:cNvSpPr>
            <a:spLocks noChangeArrowheads="1"/>
          </p:cNvSpPr>
          <p:nvPr/>
        </p:nvSpPr>
        <p:spPr bwMode="auto">
          <a:xfrm>
            <a:off x="0" y="29114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2" name="Rectangle 28"/>
          <p:cNvSpPr>
            <a:spLocks noChangeArrowheads="1"/>
          </p:cNvSpPr>
          <p:nvPr/>
        </p:nvSpPr>
        <p:spPr bwMode="auto">
          <a:xfrm>
            <a:off x="0" y="39385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3614" name="Rectangle 30"/>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3613" name="Object 29"/>
          <p:cNvGraphicFramePr>
            <a:graphicFrameLocks noChangeAspect="1"/>
          </p:cNvGraphicFramePr>
          <p:nvPr/>
        </p:nvGraphicFramePr>
        <p:xfrm>
          <a:off x="2362200" y="2057400"/>
          <a:ext cx="1190625" cy="790575"/>
        </p:xfrm>
        <a:graphic>
          <a:graphicData uri="http://schemas.openxmlformats.org/presentationml/2006/ole">
            <p:oleObj spid="_x0000_s136194" name="Equation" r:id="rId4" imgW="1193800" imgH="787400" progId="Equation.3">
              <p:embed/>
            </p:oleObj>
          </a:graphicData>
        </a:graphic>
      </p:graphicFrame>
      <p:sp>
        <p:nvSpPr>
          <p:cNvPr id="323615" name="Text Box 31"/>
          <p:cNvSpPr txBox="1">
            <a:spLocks noChangeArrowheads="1"/>
          </p:cNvSpPr>
          <p:nvPr/>
        </p:nvSpPr>
        <p:spPr bwMode="auto">
          <a:xfrm>
            <a:off x="457200" y="3505200"/>
            <a:ext cx="1828800" cy="519113"/>
          </a:xfrm>
          <a:prstGeom prst="rect">
            <a:avLst/>
          </a:prstGeom>
          <a:noFill/>
          <a:ln w="9525">
            <a:noFill/>
            <a:miter lim="800000"/>
            <a:headEnd/>
            <a:tailEnd/>
          </a:ln>
          <a:effectLst/>
        </p:spPr>
        <p:txBody>
          <a:bodyPr>
            <a:spAutoFit/>
          </a:bodyPr>
          <a:lstStyle/>
          <a:p>
            <a:pPr>
              <a:spcBef>
                <a:spcPct val="50000"/>
              </a:spcBef>
            </a:pPr>
            <a:r>
              <a:rPr lang="en-US" altLang="ko-KR" sz="2800" b="1">
                <a:ea typeface="굴림" charset="-127"/>
              </a:rPr>
              <a:t>Solution</a:t>
            </a:r>
          </a:p>
        </p:txBody>
      </p:sp>
      <p:sp>
        <p:nvSpPr>
          <p:cNvPr id="323616" name="Rectangle 32"/>
          <p:cNvSpPr>
            <a:spLocks noChangeArrowheads="1"/>
          </p:cNvSpPr>
          <p:nvPr/>
        </p:nvSpPr>
        <p:spPr bwMode="auto">
          <a:xfrm>
            <a:off x="685800" y="4191000"/>
            <a:ext cx="478313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The one-point Gaussian </a:t>
            </a:r>
            <a:r>
              <a:rPr lang="en-US" altLang="ko-KR" sz="1900" dirty="0" err="1">
                <a:ea typeface="굴림" charset="-127"/>
              </a:rPr>
              <a:t>Quadrature</a:t>
            </a:r>
            <a:r>
              <a:rPr lang="en-US" altLang="ko-KR" sz="1900" dirty="0">
                <a:ea typeface="굴림" charset="-127"/>
              </a:rPr>
              <a:t> Rule is</a:t>
            </a:r>
          </a:p>
        </p:txBody>
      </p:sp>
      <p:sp>
        <p:nvSpPr>
          <p:cNvPr id="323618" name="Rectangle 34"/>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3617" name="Object 33"/>
          <p:cNvGraphicFramePr>
            <a:graphicFrameLocks noChangeAspect="1"/>
          </p:cNvGraphicFramePr>
          <p:nvPr/>
        </p:nvGraphicFramePr>
        <p:xfrm>
          <a:off x="2514600" y="4876800"/>
          <a:ext cx="2352675" cy="790575"/>
        </p:xfrm>
        <a:graphic>
          <a:graphicData uri="http://schemas.openxmlformats.org/presentationml/2006/ole">
            <p:oleObj spid="_x0000_s136195" name="Equation" r:id="rId5" imgW="2349500" imgH="787400" progId="Equation.3">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ko-KR">
                <a:ea typeface="굴림" charset="-127"/>
              </a:rPr>
              <a:t>Solution</a:t>
            </a:r>
          </a:p>
        </p:txBody>
      </p:sp>
      <p:sp>
        <p:nvSpPr>
          <p:cNvPr id="324614" name="Rectangle 6"/>
          <p:cNvSpPr>
            <a:spLocks noChangeArrowheads="1"/>
          </p:cNvSpPr>
          <p:nvPr/>
        </p:nvSpPr>
        <p:spPr bwMode="auto">
          <a:xfrm>
            <a:off x="1538288" y="23923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15" name="Rectangle 7"/>
          <p:cNvSpPr>
            <a:spLocks noChangeArrowheads="1"/>
          </p:cNvSpPr>
          <p:nvPr/>
        </p:nvSpPr>
        <p:spPr bwMode="auto">
          <a:xfrm>
            <a:off x="1538288" y="340042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22" name="Rectangle 14"/>
          <p:cNvSpPr>
            <a:spLocks noChangeArrowheads="1"/>
          </p:cNvSpPr>
          <p:nvPr/>
        </p:nvSpPr>
        <p:spPr bwMode="auto">
          <a:xfrm>
            <a:off x="0" y="13620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4624" name="Rectangle 16"/>
          <p:cNvSpPr>
            <a:spLocks noChangeArrowheads="1"/>
          </p:cNvSpPr>
          <p:nvPr/>
        </p:nvSpPr>
        <p:spPr bwMode="auto">
          <a:xfrm>
            <a:off x="228600" y="21510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5" name="Rectangle 17"/>
          <p:cNvSpPr>
            <a:spLocks noChangeArrowheads="1"/>
          </p:cNvSpPr>
          <p:nvPr/>
        </p:nvSpPr>
        <p:spPr bwMode="auto">
          <a:xfrm>
            <a:off x="0" y="2865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6" name="Rectangle 18"/>
          <p:cNvSpPr>
            <a:spLocks noChangeArrowheads="1"/>
          </p:cNvSpPr>
          <p:nvPr/>
        </p:nvSpPr>
        <p:spPr bwMode="auto">
          <a:xfrm>
            <a:off x="0" y="3787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7" name="Rectangle 19"/>
          <p:cNvSpPr>
            <a:spLocks noChangeArrowheads="1"/>
          </p:cNvSpPr>
          <p:nvPr/>
        </p:nvSpPr>
        <p:spPr bwMode="auto">
          <a:xfrm>
            <a:off x="0" y="4710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28" name="Rectangle 20"/>
          <p:cNvSpPr>
            <a:spLocks noChangeArrowheads="1"/>
          </p:cNvSpPr>
          <p:nvPr/>
        </p:nvSpPr>
        <p:spPr bwMode="auto">
          <a:xfrm>
            <a:off x="228600" y="5222875"/>
            <a:ext cx="641350" cy="274638"/>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35" name="Rectangle 27"/>
          <p:cNvSpPr>
            <a:spLocks noChangeArrowheads="1"/>
          </p:cNvSpPr>
          <p:nvPr/>
        </p:nvSpPr>
        <p:spPr bwMode="auto">
          <a:xfrm>
            <a:off x="762000" y="1828800"/>
            <a:ext cx="596265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Assuming the formula gives exact values for integrals </a:t>
            </a:r>
          </a:p>
        </p:txBody>
      </p:sp>
      <p:sp>
        <p:nvSpPr>
          <p:cNvPr id="324640" name="Rectangle 32"/>
          <p:cNvSpPr>
            <a:spLocks noChangeArrowheads="1"/>
          </p:cNvSpPr>
          <p:nvPr/>
        </p:nvSpPr>
        <p:spPr bwMode="auto">
          <a:xfrm>
            <a:off x="0" y="13223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39" name="Object 31"/>
          <p:cNvGraphicFramePr>
            <a:graphicFrameLocks noChangeAspect="1"/>
          </p:cNvGraphicFramePr>
          <p:nvPr/>
        </p:nvGraphicFramePr>
        <p:xfrm>
          <a:off x="2209800" y="2286000"/>
          <a:ext cx="676275" cy="771525"/>
        </p:xfrm>
        <a:graphic>
          <a:graphicData uri="http://schemas.openxmlformats.org/presentationml/2006/ole">
            <p:oleObj spid="_x0000_s137218" name="Equation" r:id="rId4" imgW="672808" imgH="774364" progId="Equation.3">
              <p:embed/>
            </p:oleObj>
          </a:graphicData>
        </a:graphic>
      </p:graphicFrame>
      <p:sp>
        <p:nvSpPr>
          <p:cNvPr id="324641" name="Rectangle 33"/>
          <p:cNvSpPr>
            <a:spLocks noChangeArrowheads="1"/>
          </p:cNvSpPr>
          <p:nvPr/>
        </p:nvSpPr>
        <p:spPr bwMode="auto">
          <a:xfrm>
            <a:off x="0" y="20939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4638" name="Object 30"/>
          <p:cNvGraphicFramePr>
            <a:graphicFrameLocks noChangeAspect="1"/>
          </p:cNvGraphicFramePr>
          <p:nvPr/>
        </p:nvGraphicFramePr>
        <p:xfrm>
          <a:off x="3810000" y="2286000"/>
          <a:ext cx="723900" cy="771525"/>
        </p:xfrm>
        <a:graphic>
          <a:graphicData uri="http://schemas.openxmlformats.org/presentationml/2006/ole">
            <p:oleObj spid="_x0000_s137219" name="Equation" r:id="rId5" imgW="723586" imgH="774364" progId="Equation.3">
              <p:embed/>
            </p:oleObj>
          </a:graphicData>
        </a:graphic>
      </p:graphicFrame>
      <p:sp>
        <p:nvSpPr>
          <p:cNvPr id="324642" name="Rectangle 34"/>
          <p:cNvSpPr>
            <a:spLocks noChangeArrowheads="1"/>
          </p:cNvSpPr>
          <p:nvPr/>
        </p:nvSpPr>
        <p:spPr bwMode="auto">
          <a:xfrm>
            <a:off x="0" y="314007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3" name="Rectangle 35"/>
          <p:cNvSpPr>
            <a:spLocks noChangeArrowheads="1"/>
          </p:cNvSpPr>
          <p:nvPr/>
        </p:nvSpPr>
        <p:spPr bwMode="auto">
          <a:xfrm>
            <a:off x="0" y="4186238"/>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4644" name="Rectangle 36"/>
          <p:cNvSpPr>
            <a:spLocks noChangeArrowheads="1"/>
          </p:cNvSpPr>
          <p:nvPr/>
        </p:nvSpPr>
        <p:spPr bwMode="auto">
          <a:xfrm>
            <a:off x="0" y="52324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4646" name="Text Box 38"/>
          <p:cNvSpPr txBox="1">
            <a:spLocks noChangeArrowheads="1"/>
          </p:cNvSpPr>
          <p:nvPr/>
        </p:nvSpPr>
        <p:spPr bwMode="auto">
          <a:xfrm>
            <a:off x="2971800" y="2438400"/>
            <a:ext cx="8382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and</a:t>
            </a:r>
          </a:p>
        </p:txBody>
      </p:sp>
      <p:sp>
        <p:nvSpPr>
          <p:cNvPr id="324649" name="Rectangle 41"/>
          <p:cNvSpPr>
            <a:spLocks noChangeArrowheads="1"/>
          </p:cNvSpPr>
          <p:nvPr/>
        </p:nvSpPr>
        <p:spPr bwMode="auto">
          <a:xfrm>
            <a:off x="0" y="26193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48" name="Object 40"/>
          <p:cNvGraphicFramePr>
            <a:graphicFrameLocks noChangeAspect="1"/>
          </p:cNvGraphicFramePr>
          <p:nvPr/>
        </p:nvGraphicFramePr>
        <p:xfrm>
          <a:off x="990600" y="3352800"/>
          <a:ext cx="2009775" cy="790575"/>
        </p:xfrm>
        <a:graphic>
          <a:graphicData uri="http://schemas.openxmlformats.org/presentationml/2006/ole">
            <p:oleObj spid="_x0000_s137220" name="Equation" r:id="rId6" imgW="2006600" imgH="787400" progId="Equation.3">
              <p:embed/>
            </p:oleObj>
          </a:graphicData>
        </a:graphic>
      </p:graphicFrame>
      <p:sp>
        <p:nvSpPr>
          <p:cNvPr id="324650" name="Rectangle 42"/>
          <p:cNvSpPr>
            <a:spLocks noChangeArrowheads="1"/>
          </p:cNvSpPr>
          <p:nvPr/>
        </p:nvSpPr>
        <p:spPr bwMode="auto">
          <a:xfrm>
            <a:off x="0" y="3409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47" name="Object 39"/>
          <p:cNvGraphicFramePr>
            <a:graphicFrameLocks noChangeAspect="1"/>
          </p:cNvGraphicFramePr>
          <p:nvPr/>
        </p:nvGraphicFramePr>
        <p:xfrm>
          <a:off x="3505200" y="3352800"/>
          <a:ext cx="2619375" cy="828675"/>
        </p:xfrm>
        <a:graphic>
          <a:graphicData uri="http://schemas.openxmlformats.org/presentationml/2006/ole">
            <p:oleObj spid="_x0000_s137221" name="Equation" r:id="rId7" imgW="2616200" imgH="825500" progId="Equation.3">
              <p:embed/>
            </p:oleObj>
          </a:graphicData>
        </a:graphic>
      </p:graphicFrame>
      <p:sp>
        <p:nvSpPr>
          <p:cNvPr id="324651" name="Text Box 43"/>
          <p:cNvSpPr txBox="1">
            <a:spLocks noChangeArrowheads="1"/>
          </p:cNvSpPr>
          <p:nvPr/>
        </p:nvSpPr>
        <p:spPr bwMode="auto">
          <a:xfrm>
            <a:off x="990600" y="4572000"/>
            <a:ext cx="18288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Since</a:t>
            </a:r>
          </a:p>
        </p:txBody>
      </p:sp>
      <p:sp>
        <p:nvSpPr>
          <p:cNvPr id="324653" name="Rectangle 45"/>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52" name="Object 44"/>
          <p:cNvGraphicFramePr>
            <a:graphicFrameLocks noChangeAspect="1"/>
          </p:cNvGraphicFramePr>
          <p:nvPr/>
        </p:nvGraphicFramePr>
        <p:xfrm>
          <a:off x="1905000" y="4572000"/>
          <a:ext cx="1228725" cy="371475"/>
        </p:xfrm>
        <a:graphic>
          <a:graphicData uri="http://schemas.openxmlformats.org/presentationml/2006/ole">
            <p:oleObj spid="_x0000_s137222" name="Equation" r:id="rId8" imgW="1231366" imgH="368140" progId="Equation.3">
              <p:embed/>
            </p:oleObj>
          </a:graphicData>
        </a:graphic>
      </p:graphicFrame>
      <p:sp>
        <p:nvSpPr>
          <p:cNvPr id="324654" name="Rectangle 46"/>
          <p:cNvSpPr>
            <a:spLocks noChangeArrowheads="1"/>
          </p:cNvSpPr>
          <p:nvPr/>
        </p:nvSpPr>
        <p:spPr bwMode="auto">
          <a:xfrm>
            <a:off x="3276600" y="4572000"/>
            <a:ext cx="32607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other equation becomes </a:t>
            </a:r>
          </a:p>
        </p:txBody>
      </p:sp>
      <p:sp>
        <p:nvSpPr>
          <p:cNvPr id="324657" name="Rectangle 49"/>
          <p:cNvSpPr>
            <a:spLocks noChangeArrowheads="1"/>
          </p:cNvSpPr>
          <p:nvPr/>
        </p:nvSpPr>
        <p:spPr bwMode="auto">
          <a:xfrm>
            <a:off x="0" y="26812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56" name="Object 48"/>
          <p:cNvGraphicFramePr>
            <a:graphicFrameLocks noChangeAspect="1"/>
          </p:cNvGraphicFramePr>
          <p:nvPr/>
        </p:nvGraphicFramePr>
        <p:xfrm>
          <a:off x="914400" y="5181600"/>
          <a:ext cx="2428875" cy="771525"/>
        </p:xfrm>
        <a:graphic>
          <a:graphicData uri="http://schemas.openxmlformats.org/presentationml/2006/ole">
            <p:oleObj spid="_x0000_s137223" name="Equation" r:id="rId9" imgW="2425700" imgH="774700" progId="Equation.3">
              <p:embed/>
            </p:oleObj>
          </a:graphicData>
        </a:graphic>
      </p:graphicFrame>
      <p:sp>
        <p:nvSpPr>
          <p:cNvPr id="324658" name="Rectangle 50"/>
          <p:cNvSpPr>
            <a:spLocks noChangeArrowheads="1"/>
          </p:cNvSpPr>
          <p:nvPr/>
        </p:nvSpPr>
        <p:spPr bwMode="auto">
          <a:xfrm>
            <a:off x="0" y="34528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4655" name="Object 47"/>
          <p:cNvGraphicFramePr>
            <a:graphicFrameLocks noChangeAspect="1"/>
          </p:cNvGraphicFramePr>
          <p:nvPr/>
        </p:nvGraphicFramePr>
        <p:xfrm>
          <a:off x="4267200" y="5257800"/>
          <a:ext cx="1219200" cy="723900"/>
        </p:xfrm>
        <a:graphic>
          <a:graphicData uri="http://schemas.openxmlformats.org/presentationml/2006/ole">
            <p:oleObj spid="_x0000_s137224" name="Equation" r:id="rId10" imgW="1218671" imgH="723586" progId="Equation.3">
              <p:embed/>
            </p:oleObj>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25640" name="Rectangle 8"/>
          <p:cNvSpPr>
            <a:spLocks noChangeArrowheads="1"/>
          </p:cNvSpPr>
          <p:nvPr/>
        </p:nvSpPr>
        <p:spPr bwMode="auto">
          <a:xfrm>
            <a:off x="2119313" y="1712913"/>
            <a:ext cx="641350" cy="274637"/>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2" name="Rectangle 10"/>
          <p:cNvSpPr>
            <a:spLocks noChangeArrowheads="1"/>
          </p:cNvSpPr>
          <p:nvPr/>
        </p:nvSpPr>
        <p:spPr bwMode="auto">
          <a:xfrm>
            <a:off x="2043113" y="3186113"/>
            <a:ext cx="7556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3" name="Rectangle 11"/>
          <p:cNvSpPr>
            <a:spLocks noChangeArrowheads="1"/>
          </p:cNvSpPr>
          <p:nvPr/>
        </p:nvSpPr>
        <p:spPr bwMode="auto">
          <a:xfrm>
            <a:off x="2043113" y="4108450"/>
            <a:ext cx="7556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5648" name="Rectangle 1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17"/>
          <p:cNvGrpSpPr>
            <a:grpSpLocks/>
          </p:cNvGrpSpPr>
          <p:nvPr/>
        </p:nvGrpSpPr>
        <p:grpSpPr bwMode="auto">
          <a:xfrm>
            <a:off x="838200" y="2286000"/>
            <a:ext cx="7178675" cy="1552575"/>
            <a:chOff x="576" y="1344"/>
            <a:chExt cx="4522" cy="978"/>
          </a:xfrm>
        </p:grpSpPr>
        <p:sp>
          <p:nvSpPr>
            <p:cNvPr id="325646" name="Rectangle 14"/>
            <p:cNvSpPr>
              <a:spLocks noChangeArrowheads="1"/>
            </p:cNvSpPr>
            <p:nvPr/>
          </p:nvSpPr>
          <p:spPr bwMode="auto">
            <a:xfrm>
              <a:off x="576" y="1344"/>
              <a:ext cx="452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Therefore, one-point Gauss Quadrature Rule can be expressed as</a:t>
              </a:r>
            </a:p>
          </p:txBody>
        </p:sp>
        <p:graphicFrame>
          <p:nvGraphicFramePr>
            <p:cNvPr id="325647" name="Object 15"/>
            <p:cNvGraphicFramePr>
              <a:graphicFrameLocks noChangeAspect="1"/>
            </p:cNvGraphicFramePr>
            <p:nvPr/>
          </p:nvGraphicFramePr>
          <p:xfrm>
            <a:off x="1392" y="1824"/>
            <a:ext cx="2184" cy="498"/>
          </p:xfrm>
          <a:graphic>
            <a:graphicData uri="http://schemas.openxmlformats.org/presentationml/2006/ole">
              <p:oleObj spid="_x0000_s138242" name="Equation" r:id="rId4" imgW="3467100" imgH="787400" progId="Equation.3">
                <p:embed/>
              </p:oleObj>
            </a:graphicData>
          </a:graphic>
        </p:graphicFrame>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ko-KR">
                <a:ea typeface="굴림" charset="-127"/>
              </a:rPr>
              <a:t>Example 2</a:t>
            </a:r>
          </a:p>
        </p:txBody>
      </p:sp>
      <p:graphicFrame>
        <p:nvGraphicFramePr>
          <p:cNvPr id="326688" name="Object 32"/>
          <p:cNvGraphicFramePr>
            <a:graphicFrameLocks noChangeAspect="1"/>
          </p:cNvGraphicFramePr>
          <p:nvPr>
            <p:ph idx="1"/>
          </p:nvPr>
        </p:nvGraphicFramePr>
        <p:xfrm>
          <a:off x="3124200" y="4876800"/>
          <a:ext cx="296863" cy="381000"/>
        </p:xfrm>
        <a:graphic>
          <a:graphicData uri="http://schemas.openxmlformats.org/presentationml/2006/ole">
            <p:oleObj spid="_x0000_s139269" name="Equation" r:id="rId4" imgW="177646" imgH="228402" progId="Equation.3">
              <p:embed/>
            </p:oleObj>
          </a:graphicData>
        </a:graphic>
      </p:graphicFrame>
      <p:graphicFrame>
        <p:nvGraphicFramePr>
          <p:cNvPr id="326663" name="Object 7"/>
          <p:cNvGraphicFramePr>
            <a:graphicFrameLocks noChangeAspect="1"/>
          </p:cNvGraphicFramePr>
          <p:nvPr/>
        </p:nvGraphicFramePr>
        <p:xfrm>
          <a:off x="0" y="2355850"/>
          <a:ext cx="114300" cy="219075"/>
        </p:xfrm>
        <a:graphic>
          <a:graphicData uri="http://schemas.openxmlformats.org/presentationml/2006/ole">
            <p:oleObj spid="_x0000_s139266" name="Equation" r:id="rId5" imgW="114151" imgH="215619" progId="Equation.3">
              <p:embed/>
            </p:oleObj>
          </a:graphicData>
        </a:graphic>
      </p:graphicFrame>
      <p:sp>
        <p:nvSpPr>
          <p:cNvPr id="326665" name="Rectangle 9"/>
          <p:cNvSpPr>
            <a:spLocks noChangeArrowheads="1"/>
          </p:cNvSpPr>
          <p:nvPr/>
        </p:nvSpPr>
        <p:spPr bwMode="auto">
          <a:xfrm>
            <a:off x="228600" y="25749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66" name="Rectangle 10"/>
          <p:cNvSpPr>
            <a:spLocks noChangeArrowheads="1"/>
          </p:cNvSpPr>
          <p:nvPr/>
        </p:nvSpPr>
        <p:spPr bwMode="auto">
          <a:xfrm>
            <a:off x="0" y="3582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61" name="Object 5"/>
          <p:cNvGraphicFramePr>
            <a:graphicFrameLocks noChangeAspect="1"/>
          </p:cNvGraphicFramePr>
          <p:nvPr/>
        </p:nvGraphicFramePr>
        <p:xfrm>
          <a:off x="0" y="3582988"/>
          <a:ext cx="114300" cy="219075"/>
        </p:xfrm>
        <a:graphic>
          <a:graphicData uri="http://schemas.openxmlformats.org/presentationml/2006/ole">
            <p:oleObj spid="_x0000_s139267" name="Equation" r:id="rId6" imgW="114151" imgH="215619" progId="Equation.3">
              <p:embed/>
            </p:oleObj>
          </a:graphicData>
        </a:graphic>
      </p:graphicFrame>
      <p:sp>
        <p:nvSpPr>
          <p:cNvPr id="326667" name="Rectangle 11"/>
          <p:cNvSpPr>
            <a:spLocks noChangeArrowheads="1"/>
          </p:cNvSpPr>
          <p:nvPr/>
        </p:nvSpPr>
        <p:spPr bwMode="auto">
          <a:xfrm>
            <a:off x="228600" y="38020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3" name="Rectangle 17"/>
          <p:cNvSpPr>
            <a:spLocks noChangeArrowheads="1"/>
          </p:cNvSpPr>
          <p:nvPr/>
        </p:nvSpPr>
        <p:spPr bwMode="auto">
          <a:xfrm>
            <a:off x="0" y="2611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6674" name="Rectangle 18"/>
          <p:cNvSpPr>
            <a:spLocks noChangeArrowheads="1"/>
          </p:cNvSpPr>
          <p:nvPr/>
        </p:nvSpPr>
        <p:spPr bwMode="auto">
          <a:xfrm>
            <a:off x="0" y="29543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6676" name="Rectangle 20"/>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6680" name="Rectangle 24"/>
          <p:cNvSpPr>
            <a:spLocks noChangeArrowheads="1"/>
          </p:cNvSpPr>
          <p:nvPr/>
        </p:nvSpPr>
        <p:spPr bwMode="auto">
          <a:xfrm>
            <a:off x="0" y="26431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6"/>
          <p:cNvGrpSpPr>
            <a:grpSpLocks/>
          </p:cNvGrpSpPr>
          <p:nvPr/>
        </p:nvGrpSpPr>
        <p:grpSpPr bwMode="auto">
          <a:xfrm>
            <a:off x="762000" y="2057400"/>
            <a:ext cx="7278688" cy="3778250"/>
            <a:chOff x="384" y="1392"/>
            <a:chExt cx="4585" cy="2380"/>
          </a:xfrm>
        </p:grpSpPr>
        <p:sp>
          <p:nvSpPr>
            <p:cNvPr id="326677" name="Rectangle 21"/>
            <p:cNvSpPr>
              <a:spLocks noChangeArrowheads="1"/>
            </p:cNvSpPr>
            <p:nvPr/>
          </p:nvSpPr>
          <p:spPr bwMode="auto">
            <a:xfrm>
              <a:off x="384" y="1392"/>
              <a:ext cx="4585"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Use two-point Gauss Quadrature Rule to approximate the distance</a:t>
              </a:r>
            </a:p>
          </p:txBody>
        </p:sp>
        <p:sp>
          <p:nvSpPr>
            <p:cNvPr id="326678" name="Text Box 22"/>
            <p:cNvSpPr txBox="1">
              <a:spLocks noChangeArrowheads="1"/>
            </p:cNvSpPr>
            <p:nvPr/>
          </p:nvSpPr>
          <p:spPr bwMode="auto">
            <a:xfrm>
              <a:off x="384" y="1728"/>
              <a:ext cx="3936" cy="24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covered by a rocket from t=8 to t=30 as given by </a:t>
              </a:r>
            </a:p>
          </p:txBody>
        </p:sp>
        <p:graphicFrame>
          <p:nvGraphicFramePr>
            <p:cNvPr id="326679" name="Object 23"/>
            <p:cNvGraphicFramePr>
              <a:graphicFrameLocks noChangeAspect="1"/>
            </p:cNvGraphicFramePr>
            <p:nvPr/>
          </p:nvGraphicFramePr>
          <p:xfrm>
            <a:off x="912" y="2304"/>
            <a:ext cx="3186" cy="510"/>
          </p:xfrm>
          <a:graphic>
            <a:graphicData uri="http://schemas.openxmlformats.org/presentationml/2006/ole">
              <p:oleObj spid="_x0000_s139270" name="Equation" r:id="rId7" imgW="5054600" imgH="812800" progId="Equation.3">
                <p:embed/>
              </p:oleObj>
            </a:graphicData>
          </a:graphic>
        </p:graphicFrame>
        <p:sp>
          <p:nvSpPr>
            <p:cNvPr id="326681" name="Rectangle 25"/>
            <p:cNvSpPr>
              <a:spLocks noChangeArrowheads="1"/>
            </p:cNvSpPr>
            <p:nvPr/>
          </p:nvSpPr>
          <p:spPr bwMode="auto">
            <a:xfrm>
              <a:off x="384" y="2804"/>
              <a:ext cx="4076" cy="968"/>
            </a:xfrm>
            <a:prstGeom prst="rect">
              <a:avLst/>
            </a:prstGeom>
            <a:noFill/>
            <a:ln w="9525">
              <a:noFill/>
              <a:miter lim="800000"/>
              <a:headEnd/>
              <a:tailEnd/>
            </a:ln>
            <a:effectLst/>
          </p:spPr>
          <p:txBody>
            <a:bodyPr wrap="none" anchor="ctr">
              <a:spAutoFit/>
            </a:bodyPr>
            <a:lstStyle/>
            <a:p>
              <a:pPr algn="l" eaLnBrk="0" hangingPunct="0"/>
              <a:endParaRPr lang="en-US" altLang="ko-KR" sz="1900">
                <a:ea typeface="굴림" charset="-127"/>
              </a:endParaRPr>
            </a:p>
            <a:p>
              <a:pPr algn="l" eaLnBrk="0" hangingPunct="0"/>
              <a:endParaRPr lang="en-US" altLang="ko-KR" sz="1900">
                <a:ea typeface="굴림" charset="-127"/>
              </a:endParaRPr>
            </a:p>
            <a:p>
              <a:pPr algn="l" eaLnBrk="0" hangingPunct="0"/>
              <a:r>
                <a:rPr lang="en-US" altLang="ko-KR" sz="1900">
                  <a:ea typeface="굴림" charset="-127"/>
                </a:rPr>
                <a:t>Find the true error,          for part (a).</a:t>
              </a:r>
            </a:p>
            <a:p>
              <a:pPr algn="l" eaLnBrk="0" hangingPunct="0"/>
              <a:endParaRPr lang="en-US" altLang="ko-KR" sz="1900">
                <a:ea typeface="굴림" charset="-127"/>
              </a:endParaRPr>
            </a:p>
            <a:p>
              <a:pPr algn="l" eaLnBrk="0" hangingPunct="0"/>
              <a:r>
                <a:rPr lang="en-US" altLang="ko-KR" sz="1900">
                  <a:ea typeface="굴림" charset="-127"/>
                </a:rPr>
                <a:t>Also, find the absolute relative true error,        for part (a).</a:t>
              </a:r>
            </a:p>
          </p:txBody>
        </p:sp>
      </p:grpSp>
      <p:sp>
        <p:nvSpPr>
          <p:cNvPr id="326684" name="Rectangle 28"/>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6683" name="Object 27"/>
          <p:cNvGraphicFramePr>
            <a:graphicFrameLocks noChangeAspect="1"/>
          </p:cNvGraphicFramePr>
          <p:nvPr/>
        </p:nvGraphicFramePr>
        <p:xfrm>
          <a:off x="5334000" y="5410200"/>
          <a:ext cx="401638" cy="433388"/>
        </p:xfrm>
        <a:graphic>
          <a:graphicData uri="http://schemas.openxmlformats.org/presentationml/2006/ole">
            <p:oleObj spid="_x0000_s139268" name="Equation" r:id="rId8" imgW="241195" imgH="253890" progId="Equation.3">
              <p:embed/>
            </p:oleObj>
          </a:graphicData>
        </a:graphic>
      </p:graphicFrame>
      <p:sp>
        <p:nvSpPr>
          <p:cNvPr id="326685" name="Text Box 29"/>
          <p:cNvSpPr txBox="1">
            <a:spLocks noChangeArrowheads="1"/>
          </p:cNvSpPr>
          <p:nvPr/>
        </p:nvSpPr>
        <p:spPr bwMode="auto">
          <a:xfrm>
            <a:off x="228600" y="2057400"/>
            <a:ext cx="403225" cy="381000"/>
          </a:xfrm>
          <a:prstGeom prst="rect">
            <a:avLst/>
          </a:prstGeom>
          <a:noFill/>
          <a:ln w="9525">
            <a:noFill/>
            <a:miter lim="800000"/>
            <a:headEnd/>
            <a:tailEnd/>
          </a:ln>
          <a:effectLst/>
        </p:spPr>
        <p:txBody>
          <a:bodyPr wrap="none">
            <a:spAutoFit/>
          </a:bodyPr>
          <a:lstStyle/>
          <a:p>
            <a:pPr algn="l"/>
            <a:r>
              <a:rPr lang="en-US" altLang="ko-KR" sz="1900">
                <a:ea typeface="굴림" charset="-127"/>
              </a:rPr>
              <a:t>a)</a:t>
            </a:r>
          </a:p>
        </p:txBody>
      </p:sp>
      <p:sp>
        <p:nvSpPr>
          <p:cNvPr id="326686" name="Text Box 30"/>
          <p:cNvSpPr txBox="1">
            <a:spLocks noChangeArrowheads="1"/>
          </p:cNvSpPr>
          <p:nvPr/>
        </p:nvSpPr>
        <p:spPr bwMode="auto">
          <a:xfrm>
            <a:off x="228600" y="4876800"/>
            <a:ext cx="409575" cy="381000"/>
          </a:xfrm>
          <a:prstGeom prst="rect">
            <a:avLst/>
          </a:prstGeom>
          <a:noFill/>
          <a:ln w="9525">
            <a:noFill/>
            <a:miter lim="800000"/>
            <a:headEnd/>
            <a:tailEnd/>
          </a:ln>
          <a:effectLst/>
        </p:spPr>
        <p:txBody>
          <a:bodyPr wrap="none">
            <a:spAutoFit/>
          </a:bodyPr>
          <a:lstStyle/>
          <a:p>
            <a:pPr algn="l"/>
            <a:r>
              <a:rPr lang="en-US" altLang="ko-KR" sz="1900">
                <a:ea typeface="굴림" charset="-127"/>
              </a:rPr>
              <a:t>b)</a:t>
            </a:r>
          </a:p>
        </p:txBody>
      </p:sp>
      <p:sp>
        <p:nvSpPr>
          <p:cNvPr id="326687" name="Text Box 31"/>
          <p:cNvSpPr txBox="1">
            <a:spLocks noChangeArrowheads="1"/>
          </p:cNvSpPr>
          <p:nvPr/>
        </p:nvSpPr>
        <p:spPr bwMode="auto">
          <a:xfrm>
            <a:off x="228600" y="5486400"/>
            <a:ext cx="387350" cy="381000"/>
          </a:xfrm>
          <a:prstGeom prst="rect">
            <a:avLst/>
          </a:prstGeom>
          <a:noFill/>
          <a:ln w="9525">
            <a:noFill/>
            <a:miter lim="800000"/>
            <a:headEnd/>
            <a:tailEnd/>
          </a:ln>
          <a:effectLst/>
        </p:spPr>
        <p:txBody>
          <a:bodyPr wrap="none">
            <a:spAutoFit/>
          </a:bodyPr>
          <a:lstStyle/>
          <a:p>
            <a:pPr algn="l"/>
            <a:r>
              <a:rPr lang="en-US" altLang="ko-KR" sz="1900">
                <a:ea typeface="굴림" charset="-127"/>
              </a:rPr>
              <a:t>c)</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ko-KR">
                <a:ea typeface="굴림" charset="-127"/>
              </a:rPr>
              <a:t>Solution</a:t>
            </a:r>
          </a:p>
        </p:txBody>
      </p:sp>
      <p:sp>
        <p:nvSpPr>
          <p:cNvPr id="327686" name="Rectangle 6"/>
          <p:cNvSpPr>
            <a:spLocks noChangeArrowheads="1"/>
          </p:cNvSpPr>
          <p:nvPr/>
        </p:nvSpPr>
        <p:spPr bwMode="auto">
          <a:xfrm>
            <a:off x="2328863" y="26971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692" name="Rectangle 12"/>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694" name="Rectangle 14"/>
          <p:cNvSpPr>
            <a:spLocks noChangeArrowheads="1"/>
          </p:cNvSpPr>
          <p:nvPr/>
        </p:nvSpPr>
        <p:spPr bwMode="auto">
          <a:xfrm>
            <a:off x="2171700" y="1849438"/>
            <a:ext cx="960438" cy="0"/>
          </a:xfrm>
          <a:prstGeom prst="rect">
            <a:avLst/>
          </a:prstGeom>
          <a:noFill/>
          <a:ln w="9525">
            <a:noFill/>
            <a:miter lim="800000"/>
            <a:headEnd/>
            <a:tailEnd/>
          </a:ln>
          <a:effectLst/>
        </p:spPr>
        <p:txBody>
          <a:bodyPr wrap="none">
            <a:spAutoFit/>
          </a:bodyPr>
          <a:lstStyle/>
          <a:p>
            <a:endParaRPr lang="ko-KR" altLang="en-US"/>
          </a:p>
        </p:txBody>
      </p:sp>
      <p:sp>
        <p:nvSpPr>
          <p:cNvPr id="327987" name="Rectangle 307"/>
          <p:cNvSpPr>
            <a:spLocks noChangeArrowheads="1"/>
          </p:cNvSpPr>
          <p:nvPr/>
        </p:nvSpPr>
        <p:spPr bwMode="auto">
          <a:xfrm>
            <a:off x="2576513" y="2735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7990" name="Rectangle 310"/>
          <p:cNvSpPr>
            <a:spLocks noChangeArrowheads="1"/>
          </p:cNvSpPr>
          <p:nvPr/>
        </p:nvSpPr>
        <p:spPr bwMode="auto">
          <a:xfrm>
            <a:off x="4092575" y="2805113"/>
            <a:ext cx="960438" cy="0"/>
          </a:xfrm>
          <a:prstGeom prst="rect">
            <a:avLst/>
          </a:prstGeom>
          <a:noFill/>
          <a:ln w="9525">
            <a:noFill/>
            <a:miter lim="800000"/>
            <a:headEnd/>
            <a:tailEnd/>
          </a:ln>
          <a:effectLst/>
        </p:spPr>
        <p:txBody>
          <a:bodyPr wrap="none">
            <a:spAutoFit/>
          </a:bodyPr>
          <a:lstStyle/>
          <a:p>
            <a:endParaRPr lang="ko-KR" altLang="en-US"/>
          </a:p>
        </p:txBody>
      </p:sp>
      <p:sp>
        <p:nvSpPr>
          <p:cNvPr id="328008" name="Rectangle 328"/>
          <p:cNvSpPr>
            <a:spLocks noChangeArrowheads="1"/>
          </p:cNvSpPr>
          <p:nvPr/>
        </p:nvSpPr>
        <p:spPr bwMode="auto">
          <a:xfrm>
            <a:off x="0" y="3028950"/>
            <a:ext cx="9144000" cy="0"/>
          </a:xfrm>
          <a:prstGeom prst="rect">
            <a:avLst/>
          </a:prstGeom>
          <a:noFill/>
          <a:ln w="9525">
            <a:noFill/>
            <a:miter lim="800000"/>
            <a:headEnd/>
            <a:tailEnd/>
          </a:ln>
          <a:effectLst/>
        </p:spPr>
        <p:txBody>
          <a:bodyPr wrap="none" anchor="ctr">
            <a:spAutoFit/>
          </a:bodyPr>
          <a:lstStyle/>
          <a:p>
            <a:pPr algn="l" eaLnBrk="0" hangingPunct="0">
              <a:tabLst>
                <a:tab pos="457200" algn="l"/>
              </a:tabLst>
            </a:pPr>
            <a:endParaRPr lang="ko-KR" altLang="ko-KR">
              <a:latin typeface="Times New Roman" pitchFamily="18" charset="0"/>
            </a:endParaRPr>
          </a:p>
        </p:txBody>
      </p:sp>
      <p:sp>
        <p:nvSpPr>
          <p:cNvPr id="328010" name="Rectangle 330"/>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14" name="Rectangle 334"/>
          <p:cNvSpPr>
            <a:spLocks noChangeArrowheads="1"/>
          </p:cNvSpPr>
          <p:nvPr/>
        </p:nvSpPr>
        <p:spPr bwMode="auto">
          <a:xfrm>
            <a:off x="685800" y="1981200"/>
            <a:ext cx="7239000" cy="381000"/>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First, change the limits of integration from [8,30] to [-1,1]</a:t>
            </a:r>
          </a:p>
        </p:txBody>
      </p:sp>
      <p:sp>
        <p:nvSpPr>
          <p:cNvPr id="328017" name="Rectangle 337"/>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018" name="Text Box 338"/>
          <p:cNvSpPr txBox="1">
            <a:spLocks noChangeArrowheads="1"/>
          </p:cNvSpPr>
          <p:nvPr/>
        </p:nvSpPr>
        <p:spPr bwMode="auto">
          <a:xfrm>
            <a:off x="685800" y="2438400"/>
            <a:ext cx="3581400" cy="381000"/>
          </a:xfrm>
          <a:prstGeom prst="rect">
            <a:avLst/>
          </a:prstGeom>
          <a:noFill/>
          <a:ln w="9525">
            <a:noFill/>
            <a:miter lim="800000"/>
            <a:headEnd/>
            <a:tailEnd/>
          </a:ln>
          <a:effectLst/>
        </p:spPr>
        <p:txBody>
          <a:bodyPr>
            <a:spAutoFit/>
          </a:bodyPr>
          <a:lstStyle/>
          <a:p>
            <a:pPr algn="l">
              <a:spcBef>
                <a:spcPct val="50000"/>
              </a:spcBef>
            </a:pPr>
            <a:r>
              <a:rPr lang="en-US" altLang="ko-KR" sz="1900">
                <a:ea typeface="굴림" charset="-127"/>
              </a:rPr>
              <a:t>by previous relations as follows</a:t>
            </a:r>
          </a:p>
        </p:txBody>
      </p:sp>
      <p:sp>
        <p:nvSpPr>
          <p:cNvPr id="328021" name="Rectangle 341"/>
          <p:cNvSpPr>
            <a:spLocks noChangeArrowheads="1"/>
          </p:cNvSpPr>
          <p:nvPr/>
        </p:nvSpPr>
        <p:spPr bwMode="auto">
          <a:xfrm>
            <a:off x="0" y="22828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8020" name="Object 340"/>
          <p:cNvGraphicFramePr>
            <a:graphicFrameLocks noChangeAspect="1"/>
          </p:cNvGraphicFramePr>
          <p:nvPr/>
        </p:nvGraphicFramePr>
        <p:xfrm>
          <a:off x="1600200" y="3352800"/>
          <a:ext cx="5133975" cy="790575"/>
        </p:xfrm>
        <a:graphic>
          <a:graphicData uri="http://schemas.openxmlformats.org/presentationml/2006/ole">
            <p:oleObj spid="_x0000_s140290" name="Equation" r:id="rId4" imgW="5130800" imgH="787400" progId="Equation.3">
              <p:embed/>
            </p:oleObj>
          </a:graphicData>
        </a:graphic>
      </p:graphicFrame>
      <p:sp>
        <p:nvSpPr>
          <p:cNvPr id="328022" name="Rectangle 342"/>
          <p:cNvSpPr>
            <a:spLocks noChangeArrowheads="1"/>
          </p:cNvSpPr>
          <p:nvPr/>
        </p:nvSpPr>
        <p:spPr bwMode="auto">
          <a:xfrm>
            <a:off x="0" y="3073400"/>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8019" name="Object 339"/>
          <p:cNvGraphicFramePr>
            <a:graphicFrameLocks noChangeAspect="1"/>
          </p:cNvGraphicFramePr>
          <p:nvPr/>
        </p:nvGraphicFramePr>
        <p:xfrm>
          <a:off x="2743200" y="4724400"/>
          <a:ext cx="2400300" cy="771525"/>
        </p:xfrm>
        <a:graphic>
          <a:graphicData uri="http://schemas.openxmlformats.org/presentationml/2006/ole">
            <p:oleObj spid="_x0000_s140291" name="Equation" r:id="rId5" imgW="2400300" imgH="774700" progId="Equation.3">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28710" name="Rectangle 6"/>
          <p:cNvSpPr>
            <a:spLocks noChangeArrowheads="1"/>
          </p:cNvSpPr>
          <p:nvPr/>
        </p:nvSpPr>
        <p:spPr bwMode="auto">
          <a:xfrm>
            <a:off x="3886200" y="29924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8718" name="Rectangle 14"/>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19" name="Rectangle 15"/>
          <p:cNvSpPr>
            <a:spLocks noChangeArrowheads="1"/>
          </p:cNvSpPr>
          <p:nvPr/>
        </p:nvSpPr>
        <p:spPr bwMode="auto">
          <a:xfrm>
            <a:off x="0" y="3395663"/>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8722" name="Rectangle 18"/>
          <p:cNvSpPr>
            <a:spLocks noChangeArrowheads="1"/>
          </p:cNvSpPr>
          <p:nvPr/>
        </p:nvSpPr>
        <p:spPr bwMode="auto">
          <a:xfrm>
            <a:off x="-304800" y="32766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5" name="Rectangle 21"/>
          <p:cNvSpPr>
            <a:spLocks noChangeArrowheads="1"/>
          </p:cNvSpPr>
          <p:nvPr/>
        </p:nvSpPr>
        <p:spPr bwMode="auto">
          <a:xfrm>
            <a:off x="0" y="30353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28" name="Rectangle 24"/>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0" name="Rectangle 26"/>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3" name="Rectangle 29"/>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34" name="Rectangle 30"/>
          <p:cNvSpPr>
            <a:spLocks noChangeArrowheads="1"/>
          </p:cNvSpPr>
          <p:nvPr/>
        </p:nvSpPr>
        <p:spPr bwMode="auto">
          <a:xfrm>
            <a:off x="0" y="3248025"/>
            <a:ext cx="222250" cy="639763"/>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algn="l" eaLnBrk="0" hangingPunct="0"/>
            <a:endParaRPr lang="en-US" altLang="ko-KR">
              <a:latin typeface="Times New Roman" pitchFamily="18" charset="0"/>
              <a:ea typeface="굴림" charset="-127"/>
            </a:endParaRPr>
          </a:p>
        </p:txBody>
      </p:sp>
      <p:sp>
        <p:nvSpPr>
          <p:cNvPr id="328743" name="Rectangle 39"/>
          <p:cNvSpPr>
            <a:spLocks noChangeArrowheads="1"/>
          </p:cNvSpPr>
          <p:nvPr/>
        </p:nvSpPr>
        <p:spPr bwMode="auto">
          <a:xfrm>
            <a:off x="685800" y="2209800"/>
            <a:ext cx="77771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Next, get weighting factors and function argument values from Table 1</a:t>
            </a:r>
          </a:p>
        </p:txBody>
      </p:sp>
      <p:sp>
        <p:nvSpPr>
          <p:cNvPr id="328744" name="Text Box 40"/>
          <p:cNvSpPr txBox="1">
            <a:spLocks noChangeArrowheads="1"/>
          </p:cNvSpPr>
          <p:nvPr/>
        </p:nvSpPr>
        <p:spPr bwMode="auto">
          <a:xfrm>
            <a:off x="685800" y="2667000"/>
            <a:ext cx="2667000" cy="381000"/>
          </a:xfrm>
          <a:prstGeom prst="rect">
            <a:avLst/>
          </a:prstGeom>
          <a:noFill/>
          <a:ln w="9525">
            <a:noFill/>
            <a:miter lim="800000"/>
            <a:headEnd/>
            <a:tailEnd/>
          </a:ln>
          <a:effectLst/>
        </p:spPr>
        <p:txBody>
          <a:bodyPr>
            <a:spAutoFit/>
          </a:bodyPr>
          <a:lstStyle/>
          <a:p>
            <a:pPr algn="l" eaLnBrk="0" hangingPunct="0"/>
            <a:r>
              <a:rPr lang="en-US" altLang="ko-KR" sz="1900">
                <a:ea typeface="굴림" charset="-127"/>
              </a:rPr>
              <a:t>for the two point rule,</a:t>
            </a:r>
          </a:p>
        </p:txBody>
      </p:sp>
      <p:sp>
        <p:nvSpPr>
          <p:cNvPr id="328749" name="Rectangle 45"/>
          <p:cNvSpPr>
            <a:spLocks noChangeArrowheads="1"/>
          </p:cNvSpPr>
          <p:nvPr/>
        </p:nvSpPr>
        <p:spPr bwMode="auto">
          <a:xfrm>
            <a:off x="0" y="23669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50" name="Rectangle 46"/>
          <p:cNvSpPr>
            <a:spLocks noChangeArrowheads="1"/>
          </p:cNvSpPr>
          <p:nvPr/>
        </p:nvSpPr>
        <p:spPr bwMode="auto">
          <a:xfrm>
            <a:off x="0" y="2738438"/>
            <a:ext cx="679450" cy="639762"/>
          </a:xfrm>
          <a:prstGeom prst="rect">
            <a:avLst/>
          </a:prstGeom>
          <a:noFill/>
          <a:ln w="9525">
            <a:noFill/>
            <a:miter lim="800000"/>
            <a:headEnd/>
            <a:tailEnd/>
          </a:ln>
          <a:effectLst/>
        </p:spPr>
        <p:txBody>
          <a:bodyPr wrap="none" anchor="ctr">
            <a:spAutoFit/>
          </a:bodyPr>
          <a:lstStyle/>
          <a:p>
            <a:pPr indent="457200" algn="l" eaLnBrk="0" hangingPunct="0"/>
            <a:r>
              <a:rPr lang="en-US" altLang="ko-KR" sz="1200">
                <a:latin typeface="Times New Roman" pitchFamily="18" charset="0"/>
                <a:ea typeface="굴림" charset="-127"/>
                <a:cs typeface="Times New Roman" pitchFamily="18" charset="0"/>
              </a:rPr>
              <a:t>.</a:t>
            </a:r>
            <a:endParaRPr lang="en-US" altLang="ko-KR" sz="1400">
              <a:latin typeface="Times New Roman" pitchFamily="18" charset="0"/>
              <a:ea typeface="굴림" charset="-127"/>
            </a:endParaRPr>
          </a:p>
          <a:p>
            <a:pPr indent="457200" algn="l" eaLnBrk="0" hangingPunct="0"/>
            <a:endParaRPr lang="en-US" altLang="ko-KR">
              <a:latin typeface="Times New Roman" pitchFamily="18" charset="0"/>
              <a:ea typeface="굴림" charset="-127"/>
            </a:endParaRPr>
          </a:p>
        </p:txBody>
      </p:sp>
      <p:sp>
        <p:nvSpPr>
          <p:cNvPr id="328751" name="Rectangle 47"/>
          <p:cNvSpPr>
            <a:spLocks noChangeArrowheads="1"/>
          </p:cNvSpPr>
          <p:nvPr/>
        </p:nvSpPr>
        <p:spPr bwMode="auto">
          <a:xfrm>
            <a:off x="0" y="37496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8752" name="Rectangle 48"/>
          <p:cNvSpPr>
            <a:spLocks noChangeArrowheads="1"/>
          </p:cNvSpPr>
          <p:nvPr/>
        </p:nvSpPr>
        <p:spPr bwMode="auto">
          <a:xfrm>
            <a:off x="0" y="4121150"/>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49"/>
          <p:cNvGrpSpPr>
            <a:grpSpLocks/>
          </p:cNvGrpSpPr>
          <p:nvPr/>
        </p:nvGrpSpPr>
        <p:grpSpPr bwMode="auto">
          <a:xfrm>
            <a:off x="2819400" y="3581400"/>
            <a:ext cx="2400300" cy="2276475"/>
            <a:chOff x="1488" y="2304"/>
            <a:chExt cx="1512" cy="1434"/>
          </a:xfrm>
        </p:grpSpPr>
        <p:graphicFrame>
          <p:nvGraphicFramePr>
            <p:cNvPr id="328748" name="Object 44"/>
            <p:cNvGraphicFramePr>
              <a:graphicFrameLocks noChangeAspect="1"/>
            </p:cNvGraphicFramePr>
            <p:nvPr/>
          </p:nvGraphicFramePr>
          <p:xfrm>
            <a:off x="1488" y="2304"/>
            <a:ext cx="1488" cy="234"/>
          </p:xfrm>
          <a:graphic>
            <a:graphicData uri="http://schemas.openxmlformats.org/presentationml/2006/ole">
              <p:oleObj spid="_x0000_s141314" name="Equation" r:id="rId4" imgW="2362200" imgH="368300" progId="Equation.3">
                <p:embed/>
              </p:oleObj>
            </a:graphicData>
          </a:graphic>
        </p:graphicFrame>
        <p:graphicFrame>
          <p:nvGraphicFramePr>
            <p:cNvPr id="328747" name="Object 43"/>
            <p:cNvGraphicFramePr>
              <a:graphicFrameLocks noChangeAspect="1"/>
            </p:cNvGraphicFramePr>
            <p:nvPr/>
          </p:nvGraphicFramePr>
          <p:xfrm>
            <a:off x="1488" y="2688"/>
            <a:ext cx="1506" cy="234"/>
          </p:xfrm>
          <a:graphic>
            <a:graphicData uri="http://schemas.openxmlformats.org/presentationml/2006/ole">
              <p:oleObj spid="_x0000_s141315" name="Equation" r:id="rId5" imgW="2387600" imgH="368300" progId="Equation.3">
                <p:embed/>
              </p:oleObj>
            </a:graphicData>
          </a:graphic>
        </p:graphicFrame>
        <p:graphicFrame>
          <p:nvGraphicFramePr>
            <p:cNvPr id="328746" name="Object 42"/>
            <p:cNvGraphicFramePr>
              <a:graphicFrameLocks noChangeAspect="1"/>
            </p:cNvGraphicFramePr>
            <p:nvPr/>
          </p:nvGraphicFramePr>
          <p:xfrm>
            <a:off x="1488" y="3072"/>
            <a:ext cx="1512" cy="234"/>
          </p:xfrm>
          <a:graphic>
            <a:graphicData uri="http://schemas.openxmlformats.org/presentationml/2006/ole">
              <p:oleObj spid="_x0000_s141316" name="Equation" r:id="rId6" imgW="2400300" imgH="368300" progId="Equation.3">
                <p:embed/>
              </p:oleObj>
            </a:graphicData>
          </a:graphic>
        </p:graphicFrame>
        <p:graphicFrame>
          <p:nvGraphicFramePr>
            <p:cNvPr id="328745" name="Object 41"/>
            <p:cNvGraphicFramePr>
              <a:graphicFrameLocks noChangeAspect="1"/>
            </p:cNvGraphicFramePr>
            <p:nvPr/>
          </p:nvGraphicFramePr>
          <p:xfrm>
            <a:off x="1488" y="3504"/>
            <a:ext cx="1506" cy="234"/>
          </p:xfrm>
          <a:graphic>
            <a:graphicData uri="http://schemas.openxmlformats.org/presentationml/2006/ole">
              <p:oleObj spid="_x0000_s141317" name="Equation" r:id="rId7" imgW="2387600" imgH="368300" progId="Equation.3">
                <p:embed/>
              </p:oleObj>
            </a:graphicData>
          </a:graphic>
        </p:graphicFrame>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29742" name="Rectangle 14"/>
          <p:cNvSpPr>
            <a:spLocks noChangeArrowheads="1"/>
          </p:cNvSpPr>
          <p:nvPr/>
        </p:nvSpPr>
        <p:spPr bwMode="auto">
          <a:xfrm>
            <a:off x="0" y="-498475"/>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29743" name="Rectangle 15"/>
          <p:cNvSpPr>
            <a:spLocks noChangeArrowheads="1"/>
          </p:cNvSpPr>
          <p:nvPr/>
        </p:nvSpPr>
        <p:spPr bwMode="auto">
          <a:xfrm>
            <a:off x="0" y="1492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4" name="Rectangle 16"/>
          <p:cNvSpPr>
            <a:spLocks noChangeArrowheads="1"/>
          </p:cNvSpPr>
          <p:nvPr/>
        </p:nvSpPr>
        <p:spPr bwMode="auto">
          <a:xfrm>
            <a:off x="0" y="11001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5" name="Rectangle 17"/>
          <p:cNvSpPr>
            <a:spLocks noChangeArrowheads="1"/>
          </p:cNvSpPr>
          <p:nvPr/>
        </p:nvSpPr>
        <p:spPr bwMode="auto">
          <a:xfrm>
            <a:off x="0" y="2051050"/>
            <a:ext cx="565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6" name="Rectangle 18"/>
          <p:cNvSpPr>
            <a:spLocks noChangeArrowheads="1"/>
          </p:cNvSpPr>
          <p:nvPr/>
        </p:nvSpPr>
        <p:spPr bwMode="auto">
          <a:xfrm>
            <a:off x="0" y="30019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7" name="Rectangle 19"/>
          <p:cNvSpPr>
            <a:spLocks noChangeArrowheads="1"/>
          </p:cNvSpPr>
          <p:nvPr/>
        </p:nvSpPr>
        <p:spPr bwMode="auto">
          <a:xfrm>
            <a:off x="0" y="4038600"/>
            <a:ext cx="1403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8" name="Rectangle 20"/>
          <p:cNvSpPr>
            <a:spLocks noChangeArrowheads="1"/>
          </p:cNvSpPr>
          <p:nvPr/>
        </p:nvSpPr>
        <p:spPr bwMode="auto">
          <a:xfrm>
            <a:off x="0" y="507523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49" name="Rectangle 21"/>
          <p:cNvSpPr>
            <a:spLocks noChangeArrowheads="1"/>
          </p:cNvSpPr>
          <p:nvPr/>
        </p:nvSpPr>
        <p:spPr bwMode="auto">
          <a:xfrm>
            <a:off x="0" y="5959475"/>
            <a:ext cx="1403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50" name="Rectangle 22"/>
          <p:cNvSpPr>
            <a:spLocks noChangeArrowheads="1"/>
          </p:cNvSpPr>
          <p:nvPr/>
        </p:nvSpPr>
        <p:spPr bwMode="auto">
          <a:xfrm>
            <a:off x="0" y="6843713"/>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9752" name="Rectangle 24"/>
          <p:cNvSpPr>
            <a:spLocks noChangeArrowheads="1"/>
          </p:cNvSpPr>
          <p:nvPr/>
        </p:nvSpPr>
        <p:spPr bwMode="auto">
          <a:xfrm>
            <a:off x="609600" y="2057400"/>
            <a:ext cx="5322888"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Now we can use the Gauss </a:t>
            </a:r>
            <a:r>
              <a:rPr lang="en-US" altLang="ko-KR" sz="1900" dirty="0" err="1">
                <a:ea typeface="굴림" charset="-127"/>
              </a:rPr>
              <a:t>Quadrature</a:t>
            </a:r>
            <a:r>
              <a:rPr lang="en-US" altLang="ko-KR" sz="1900" dirty="0">
                <a:ea typeface="굴림" charset="-127"/>
              </a:rPr>
              <a:t> formula </a:t>
            </a:r>
          </a:p>
        </p:txBody>
      </p:sp>
      <p:sp>
        <p:nvSpPr>
          <p:cNvPr id="329758" name="Rectangle 30"/>
          <p:cNvSpPr>
            <a:spLocks noChangeArrowheads="1"/>
          </p:cNvSpPr>
          <p:nvPr/>
        </p:nvSpPr>
        <p:spPr bwMode="auto">
          <a:xfrm>
            <a:off x="0" y="17938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9757" name="Object 29"/>
          <p:cNvGraphicFramePr>
            <a:graphicFrameLocks noChangeAspect="1"/>
          </p:cNvGraphicFramePr>
          <p:nvPr/>
        </p:nvGraphicFramePr>
        <p:xfrm>
          <a:off x="685800" y="2895600"/>
          <a:ext cx="6772275" cy="771525"/>
        </p:xfrm>
        <a:graphic>
          <a:graphicData uri="http://schemas.openxmlformats.org/presentationml/2006/ole">
            <p:oleObj spid="_x0000_s142338" name="Equation" r:id="rId4" imgW="6769100" imgH="774700" progId="Equation.3">
              <p:embed/>
            </p:oleObj>
          </a:graphicData>
        </a:graphic>
      </p:graphicFrame>
      <p:sp>
        <p:nvSpPr>
          <p:cNvPr id="329759" name="Rectangle 31"/>
          <p:cNvSpPr>
            <a:spLocks noChangeArrowheads="1"/>
          </p:cNvSpPr>
          <p:nvPr/>
        </p:nvSpPr>
        <p:spPr bwMode="auto">
          <a:xfrm>
            <a:off x="0" y="2565400"/>
            <a:ext cx="3117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6" name="Object 28"/>
          <p:cNvGraphicFramePr>
            <a:graphicFrameLocks noChangeAspect="1"/>
          </p:cNvGraphicFramePr>
          <p:nvPr/>
        </p:nvGraphicFramePr>
        <p:xfrm>
          <a:off x="1524000" y="3810000"/>
          <a:ext cx="6810375" cy="371475"/>
        </p:xfrm>
        <a:graphic>
          <a:graphicData uri="http://schemas.openxmlformats.org/presentationml/2006/ole">
            <p:oleObj spid="_x0000_s142339" name="Equation" r:id="rId5" imgW="6807200" imgH="368300" progId="Equation.3">
              <p:embed/>
            </p:oleObj>
          </a:graphicData>
        </a:graphic>
      </p:graphicFrame>
      <p:sp>
        <p:nvSpPr>
          <p:cNvPr id="329760" name="Rectangle 32"/>
          <p:cNvSpPr>
            <a:spLocks noChangeArrowheads="1"/>
          </p:cNvSpPr>
          <p:nvPr/>
        </p:nvSpPr>
        <p:spPr bwMode="auto">
          <a:xfrm>
            <a:off x="0" y="3211513"/>
            <a:ext cx="3117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5" name="Object 27"/>
          <p:cNvGraphicFramePr>
            <a:graphicFrameLocks noChangeAspect="1"/>
          </p:cNvGraphicFramePr>
          <p:nvPr/>
        </p:nvGraphicFramePr>
        <p:xfrm>
          <a:off x="1524000" y="4419600"/>
          <a:ext cx="4305300" cy="342900"/>
        </p:xfrm>
        <a:graphic>
          <a:graphicData uri="http://schemas.openxmlformats.org/presentationml/2006/ole">
            <p:oleObj spid="_x0000_s142340" name="Equation" r:id="rId6" imgW="4305300" imgH="342900" progId="Equation.3">
              <p:embed/>
            </p:oleObj>
          </a:graphicData>
        </a:graphic>
      </p:graphicFrame>
      <p:sp>
        <p:nvSpPr>
          <p:cNvPr id="329761" name="Rectangle 33"/>
          <p:cNvSpPr>
            <a:spLocks noChangeArrowheads="1"/>
          </p:cNvSpPr>
          <p:nvPr/>
        </p:nvSpPr>
        <p:spPr bwMode="auto">
          <a:xfrm>
            <a:off x="0" y="3829050"/>
            <a:ext cx="831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4" name="Object 26"/>
          <p:cNvGraphicFramePr>
            <a:graphicFrameLocks noChangeAspect="1"/>
          </p:cNvGraphicFramePr>
          <p:nvPr/>
        </p:nvGraphicFramePr>
        <p:xfrm>
          <a:off x="1524000" y="4953000"/>
          <a:ext cx="3895725" cy="342900"/>
        </p:xfrm>
        <a:graphic>
          <a:graphicData uri="http://schemas.openxmlformats.org/presentationml/2006/ole">
            <p:oleObj spid="_x0000_s142341" name="Equation" r:id="rId7" imgW="3898900" imgH="342900" progId="Equation.3">
              <p:embed/>
            </p:oleObj>
          </a:graphicData>
        </a:graphic>
      </p:graphicFrame>
      <p:sp>
        <p:nvSpPr>
          <p:cNvPr id="329762" name="Rectangle 34"/>
          <p:cNvSpPr>
            <a:spLocks noChangeArrowheads="1"/>
          </p:cNvSpPr>
          <p:nvPr/>
        </p:nvSpPr>
        <p:spPr bwMode="auto">
          <a:xfrm>
            <a:off x="0" y="4446588"/>
            <a:ext cx="3117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9753" name="Object 25"/>
          <p:cNvGraphicFramePr>
            <a:graphicFrameLocks noChangeAspect="1"/>
          </p:cNvGraphicFramePr>
          <p:nvPr/>
        </p:nvGraphicFramePr>
        <p:xfrm>
          <a:off x="1524000" y="5486400"/>
          <a:ext cx="1714500" cy="342900"/>
        </p:xfrm>
        <a:graphic>
          <a:graphicData uri="http://schemas.openxmlformats.org/presentationml/2006/ole">
            <p:oleObj spid="_x0000_s142342" name="Equation" r:id="rId8" imgW="1714500" imgH="342900" progId="Equation.3">
              <p:embed/>
            </p:oleObj>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30758" name="Rectangle 6"/>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2" name="Rectangle 10"/>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0763" name="Rectangle 11"/>
          <p:cNvSpPr>
            <a:spLocks noChangeArrowheads="1"/>
          </p:cNvSpPr>
          <p:nvPr/>
        </p:nvSpPr>
        <p:spPr bwMode="auto">
          <a:xfrm>
            <a:off x="0" y="3500438"/>
            <a:ext cx="13271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0764" name="Rectangle 12"/>
          <p:cNvSpPr>
            <a:spLocks noChangeArrowheads="1"/>
          </p:cNvSpPr>
          <p:nvPr/>
        </p:nvSpPr>
        <p:spPr bwMode="auto">
          <a:xfrm>
            <a:off x="0" y="40132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30765" name="Rectangle 13"/>
          <p:cNvSpPr>
            <a:spLocks noChangeArrowheads="1"/>
          </p:cNvSpPr>
          <p:nvPr/>
        </p:nvSpPr>
        <p:spPr bwMode="auto">
          <a:xfrm>
            <a:off x="457200" y="2209800"/>
            <a:ext cx="7207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since</a:t>
            </a:r>
          </a:p>
        </p:txBody>
      </p:sp>
      <p:sp>
        <p:nvSpPr>
          <p:cNvPr id="330770" name="Rectangle 18"/>
          <p:cNvSpPr>
            <a:spLocks noChangeArrowheads="1"/>
          </p:cNvSpPr>
          <p:nvPr/>
        </p:nvSpPr>
        <p:spPr bwMode="auto">
          <a:xfrm>
            <a:off x="0" y="1903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0769" name="Object 17"/>
          <p:cNvGraphicFramePr>
            <a:graphicFrameLocks noChangeAspect="1"/>
          </p:cNvGraphicFramePr>
          <p:nvPr/>
        </p:nvGraphicFramePr>
        <p:xfrm>
          <a:off x="381000" y="2895600"/>
          <a:ext cx="8334375" cy="838200"/>
        </p:xfrm>
        <a:graphic>
          <a:graphicData uri="http://schemas.openxmlformats.org/presentationml/2006/ole">
            <p:oleObj spid="_x0000_s143362" name="Equation" r:id="rId4" imgW="8331200" imgH="838200" progId="Equation.3">
              <p:embed/>
            </p:oleObj>
          </a:graphicData>
        </a:graphic>
      </p:graphicFrame>
      <p:sp>
        <p:nvSpPr>
          <p:cNvPr id="330771" name="Rectangle 19"/>
          <p:cNvSpPr>
            <a:spLocks noChangeArrowheads="1"/>
          </p:cNvSpPr>
          <p:nvPr/>
        </p:nvSpPr>
        <p:spPr bwMode="auto">
          <a:xfrm>
            <a:off x="0" y="27416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0768" name="Object 16"/>
          <p:cNvGraphicFramePr>
            <a:graphicFrameLocks noChangeAspect="1"/>
          </p:cNvGraphicFramePr>
          <p:nvPr/>
        </p:nvGraphicFramePr>
        <p:xfrm>
          <a:off x="2057400" y="4038600"/>
          <a:ext cx="1438275" cy="276225"/>
        </p:xfrm>
        <a:graphic>
          <a:graphicData uri="http://schemas.openxmlformats.org/presentationml/2006/ole">
            <p:oleObj spid="_x0000_s143363" name="Equation" r:id="rId5" imgW="1435100" imgH="279400" progId="Equation.3">
              <p:embed/>
            </p:oleObj>
          </a:graphicData>
        </a:graphic>
      </p:graphicFrame>
      <p:sp>
        <p:nvSpPr>
          <p:cNvPr id="330772" name="Rectangle 20"/>
          <p:cNvSpPr>
            <a:spLocks noChangeArrowheads="1"/>
          </p:cNvSpPr>
          <p:nvPr/>
        </p:nvSpPr>
        <p:spPr bwMode="auto">
          <a:xfrm>
            <a:off x="0" y="3292475"/>
            <a:ext cx="603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0767" name="Object 15"/>
          <p:cNvGraphicFramePr>
            <a:graphicFrameLocks noChangeAspect="1"/>
          </p:cNvGraphicFramePr>
          <p:nvPr/>
        </p:nvGraphicFramePr>
        <p:xfrm>
          <a:off x="304800" y="4648200"/>
          <a:ext cx="8420100" cy="838200"/>
        </p:xfrm>
        <a:graphic>
          <a:graphicData uri="http://schemas.openxmlformats.org/presentationml/2006/ole">
            <p:oleObj spid="_x0000_s143364" name="Equation" r:id="rId6" imgW="8420100" imgH="838200" progId="Equation.3">
              <p:embed/>
            </p:oleObj>
          </a:graphicData>
        </a:graphic>
      </p:graphicFrame>
      <p:sp>
        <p:nvSpPr>
          <p:cNvPr id="330773" name="Rectangle 21"/>
          <p:cNvSpPr>
            <a:spLocks noChangeArrowheads="1"/>
          </p:cNvSpPr>
          <p:nvPr/>
        </p:nvSpPr>
        <p:spPr bwMode="auto">
          <a:xfrm>
            <a:off x="0" y="4405313"/>
            <a:ext cx="2355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0766" name="Object 14"/>
          <p:cNvGraphicFramePr>
            <a:graphicFrameLocks noChangeAspect="1"/>
          </p:cNvGraphicFramePr>
          <p:nvPr/>
        </p:nvGraphicFramePr>
        <p:xfrm>
          <a:off x="2057400" y="5791200"/>
          <a:ext cx="1400175" cy="276225"/>
        </p:xfrm>
        <a:graphic>
          <a:graphicData uri="http://schemas.openxmlformats.org/presentationml/2006/ole">
            <p:oleObj spid="_x0000_s143365" name="Equation" r:id="rId7" imgW="1397000" imgH="279400" progId="Equation.3">
              <p:embed/>
            </p:oleObj>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graphicFrame>
        <p:nvGraphicFramePr>
          <p:cNvPr id="332014" name="Object 238"/>
          <p:cNvGraphicFramePr>
            <a:graphicFrameLocks noChangeAspect="1"/>
          </p:cNvGraphicFramePr>
          <p:nvPr>
            <p:ph idx="1"/>
          </p:nvPr>
        </p:nvGraphicFramePr>
        <p:xfrm>
          <a:off x="2514600" y="1752600"/>
          <a:ext cx="355600" cy="457200"/>
        </p:xfrm>
        <a:graphic>
          <a:graphicData uri="http://schemas.openxmlformats.org/presentationml/2006/ole">
            <p:oleObj spid="_x0000_s144386" name="Equation" r:id="rId4" imgW="177646" imgH="228402" progId="Equation.3">
              <p:embed/>
            </p:oleObj>
          </a:graphicData>
        </a:graphic>
      </p:graphicFrame>
      <p:sp>
        <p:nvSpPr>
          <p:cNvPr id="331785" name="Rectangle 9"/>
          <p:cNvSpPr>
            <a:spLocks noChangeArrowheads="1"/>
          </p:cNvSpPr>
          <p:nvPr/>
        </p:nvSpPr>
        <p:spPr bwMode="auto">
          <a:xfrm>
            <a:off x="820738" y="1733550"/>
            <a:ext cx="1389062" cy="0"/>
          </a:xfrm>
          <a:prstGeom prst="rect">
            <a:avLst/>
          </a:prstGeom>
          <a:noFill/>
          <a:ln w="9525">
            <a:noFill/>
            <a:miter lim="800000"/>
            <a:headEnd/>
            <a:tailEnd/>
          </a:ln>
          <a:effectLst/>
        </p:spPr>
        <p:txBody>
          <a:bodyPr wrap="none">
            <a:spAutoFit/>
          </a:bodyPr>
          <a:lstStyle/>
          <a:p>
            <a:endParaRPr lang="ko-KR" altLang="en-US"/>
          </a:p>
        </p:txBody>
      </p:sp>
      <p:sp>
        <p:nvSpPr>
          <p:cNvPr id="331787" name="Rectangle 11"/>
          <p:cNvSpPr>
            <a:spLocks noChangeArrowheads="1"/>
          </p:cNvSpPr>
          <p:nvPr/>
        </p:nvSpPr>
        <p:spPr bwMode="auto">
          <a:xfrm>
            <a:off x="820738" y="1733550"/>
            <a:ext cx="1389062" cy="0"/>
          </a:xfrm>
          <a:prstGeom prst="rect">
            <a:avLst/>
          </a:prstGeom>
          <a:noFill/>
          <a:ln w="9525">
            <a:noFill/>
            <a:miter lim="800000"/>
            <a:headEnd/>
            <a:tailEnd/>
          </a:ln>
          <a:effectLst/>
        </p:spPr>
        <p:txBody>
          <a:bodyPr wrap="none">
            <a:spAutoFit/>
          </a:bodyPr>
          <a:lstStyle/>
          <a:p>
            <a:endParaRPr lang="ko-KR" altLang="en-US"/>
          </a:p>
        </p:txBody>
      </p:sp>
      <p:sp>
        <p:nvSpPr>
          <p:cNvPr id="331996" name="Rectangle 220"/>
          <p:cNvSpPr>
            <a:spLocks noChangeArrowheads="1"/>
          </p:cNvSpPr>
          <p:nvPr/>
        </p:nvSpPr>
        <p:spPr bwMode="auto">
          <a:xfrm>
            <a:off x="0" y="3481388"/>
            <a:ext cx="9144000" cy="0"/>
          </a:xfrm>
          <a:prstGeom prst="rect">
            <a:avLst/>
          </a:prstGeom>
          <a:noFill/>
          <a:ln w="9525">
            <a:noFill/>
            <a:miter lim="800000"/>
            <a:headEnd/>
            <a:tailEnd/>
          </a:ln>
          <a:effectLst/>
        </p:spPr>
        <p:txBody>
          <a:bodyPr wrap="none" anchor="ctr">
            <a:spAutoFit/>
          </a:bodyPr>
          <a:lstStyle/>
          <a:p>
            <a:pPr algn="l" eaLnBrk="0" hangingPunct="0">
              <a:tabLst>
                <a:tab pos="4229100" algn="ctr"/>
              </a:tabLst>
            </a:pPr>
            <a:endParaRPr lang="ko-KR" altLang="ko-KR">
              <a:latin typeface="Times New Roman" pitchFamily="18" charset="0"/>
            </a:endParaRPr>
          </a:p>
        </p:txBody>
      </p:sp>
      <p:sp>
        <p:nvSpPr>
          <p:cNvPr id="331997" name="Rectangle 221"/>
          <p:cNvSpPr>
            <a:spLocks noChangeArrowheads="1"/>
          </p:cNvSpPr>
          <p:nvPr/>
        </p:nvSpPr>
        <p:spPr bwMode="auto">
          <a:xfrm>
            <a:off x="0" y="3814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4" name="Rectangle 22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8" name="Rectangle 232"/>
          <p:cNvSpPr>
            <a:spLocks noChangeArrowheads="1"/>
          </p:cNvSpPr>
          <p:nvPr/>
        </p:nvSpPr>
        <p:spPr bwMode="auto">
          <a:xfrm>
            <a:off x="0" y="27590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2009" name="Rectangle 233"/>
          <p:cNvSpPr>
            <a:spLocks noChangeArrowheads="1"/>
          </p:cNvSpPr>
          <p:nvPr/>
        </p:nvSpPr>
        <p:spPr bwMode="auto">
          <a:xfrm>
            <a:off x="0" y="35496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234"/>
          <p:cNvGrpSpPr>
            <a:grpSpLocks/>
          </p:cNvGrpSpPr>
          <p:nvPr/>
        </p:nvGrpSpPr>
        <p:grpSpPr bwMode="auto">
          <a:xfrm>
            <a:off x="609600" y="3429000"/>
            <a:ext cx="7537450" cy="2714625"/>
            <a:chOff x="432" y="1344"/>
            <a:chExt cx="4748" cy="1710"/>
          </a:xfrm>
        </p:grpSpPr>
        <p:sp>
          <p:nvSpPr>
            <p:cNvPr id="332002" name="Rectangle 226"/>
            <p:cNvSpPr>
              <a:spLocks noChangeArrowheads="1"/>
            </p:cNvSpPr>
            <p:nvPr/>
          </p:nvSpPr>
          <p:spPr bwMode="auto">
            <a:xfrm>
              <a:off x="432" y="1392"/>
              <a:ext cx="2313"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absolute relative true error, </a:t>
              </a:r>
            </a:p>
          </p:txBody>
        </p:sp>
        <p:graphicFrame>
          <p:nvGraphicFramePr>
            <p:cNvPr id="332003" name="Object 227"/>
            <p:cNvGraphicFramePr>
              <a:graphicFrameLocks noChangeAspect="1"/>
            </p:cNvGraphicFramePr>
            <p:nvPr/>
          </p:nvGraphicFramePr>
          <p:xfrm>
            <a:off x="2736" y="1344"/>
            <a:ext cx="240" cy="258"/>
          </p:xfrm>
          <a:graphic>
            <a:graphicData uri="http://schemas.openxmlformats.org/presentationml/2006/ole">
              <p:oleObj spid="_x0000_s144390" name="Equation" r:id="rId5" imgW="380835" imgH="406224" progId="Equation.3">
                <p:embed/>
              </p:oleObj>
            </a:graphicData>
          </a:graphic>
        </p:graphicFrame>
        <p:sp>
          <p:nvSpPr>
            <p:cNvPr id="332005" name="Rectangle 229"/>
            <p:cNvSpPr>
              <a:spLocks noChangeArrowheads="1"/>
            </p:cNvSpPr>
            <p:nvPr/>
          </p:nvSpPr>
          <p:spPr bwMode="auto">
            <a:xfrm>
              <a:off x="2928" y="1392"/>
              <a:ext cx="2252" cy="24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 is (Exact value = 11061.34m) </a:t>
              </a:r>
            </a:p>
          </p:txBody>
        </p:sp>
        <p:graphicFrame>
          <p:nvGraphicFramePr>
            <p:cNvPr id="332007" name="Object 231"/>
            <p:cNvGraphicFramePr>
              <a:graphicFrameLocks noChangeAspect="1"/>
            </p:cNvGraphicFramePr>
            <p:nvPr/>
          </p:nvGraphicFramePr>
          <p:xfrm>
            <a:off x="1248" y="1920"/>
            <a:ext cx="2706" cy="498"/>
          </p:xfrm>
          <a:graphic>
            <a:graphicData uri="http://schemas.openxmlformats.org/presentationml/2006/ole">
              <p:oleObj spid="_x0000_s144391" name="Equation" r:id="rId6" imgW="4292600" imgH="787400" progId="Equation.3">
                <p:embed/>
              </p:oleObj>
            </a:graphicData>
          </a:graphic>
        </p:graphicFrame>
        <p:graphicFrame>
          <p:nvGraphicFramePr>
            <p:cNvPr id="332006" name="Object 230"/>
            <p:cNvGraphicFramePr>
              <a:graphicFrameLocks noChangeAspect="1"/>
            </p:cNvGraphicFramePr>
            <p:nvPr/>
          </p:nvGraphicFramePr>
          <p:xfrm>
            <a:off x="1488" y="2880"/>
            <a:ext cx="870" cy="174"/>
          </p:xfrm>
          <a:graphic>
            <a:graphicData uri="http://schemas.openxmlformats.org/presentationml/2006/ole">
              <p:oleObj spid="_x0000_s144392" name="Equation" r:id="rId7" imgW="1384300" imgH="279400" progId="Equation.3">
                <p:embed/>
              </p:oleObj>
            </a:graphicData>
          </a:graphic>
        </p:graphicFrame>
      </p:grpSp>
      <p:sp>
        <p:nvSpPr>
          <p:cNvPr id="332011" name="Text Box 235"/>
          <p:cNvSpPr txBox="1">
            <a:spLocks noChangeArrowheads="1"/>
          </p:cNvSpPr>
          <p:nvPr/>
        </p:nvSpPr>
        <p:spPr bwMode="auto">
          <a:xfrm>
            <a:off x="212725" y="3448050"/>
            <a:ext cx="387350" cy="381000"/>
          </a:xfrm>
          <a:prstGeom prst="rect">
            <a:avLst/>
          </a:prstGeom>
          <a:noFill/>
          <a:ln w="9525">
            <a:noFill/>
            <a:miter lim="800000"/>
            <a:headEnd/>
            <a:tailEnd/>
          </a:ln>
          <a:effectLst/>
        </p:spPr>
        <p:txBody>
          <a:bodyPr wrap="none">
            <a:spAutoFit/>
          </a:bodyPr>
          <a:lstStyle/>
          <a:p>
            <a:pPr algn="l"/>
            <a:r>
              <a:rPr lang="en-US" altLang="ko-KR" sz="1900">
                <a:ea typeface="굴림" charset="-127"/>
              </a:rPr>
              <a:t>c)</a:t>
            </a:r>
          </a:p>
        </p:txBody>
      </p:sp>
      <p:sp>
        <p:nvSpPr>
          <p:cNvPr id="332012" name="Text Box 236"/>
          <p:cNvSpPr txBox="1">
            <a:spLocks noChangeArrowheads="1"/>
          </p:cNvSpPr>
          <p:nvPr/>
        </p:nvSpPr>
        <p:spPr bwMode="auto">
          <a:xfrm>
            <a:off x="685800" y="1752600"/>
            <a:ext cx="2838450" cy="381000"/>
          </a:xfrm>
          <a:prstGeom prst="rect">
            <a:avLst/>
          </a:prstGeom>
          <a:noFill/>
          <a:ln w="9525">
            <a:noFill/>
            <a:miter lim="800000"/>
            <a:headEnd/>
            <a:tailEnd/>
          </a:ln>
          <a:effectLst/>
        </p:spPr>
        <p:txBody>
          <a:bodyPr wrap="none">
            <a:spAutoFit/>
          </a:bodyPr>
          <a:lstStyle/>
          <a:p>
            <a:pPr algn="l"/>
            <a:r>
              <a:rPr lang="en-US" altLang="ko-KR" sz="1900">
                <a:ea typeface="굴림" charset="-127"/>
              </a:rPr>
              <a:t>The true error,         ,  is</a:t>
            </a:r>
          </a:p>
        </p:txBody>
      </p:sp>
      <p:sp>
        <p:nvSpPr>
          <p:cNvPr id="332013" name="Text Box 237"/>
          <p:cNvSpPr txBox="1">
            <a:spLocks noChangeArrowheads="1"/>
          </p:cNvSpPr>
          <p:nvPr/>
        </p:nvSpPr>
        <p:spPr bwMode="auto">
          <a:xfrm>
            <a:off x="228600" y="1752600"/>
            <a:ext cx="409575" cy="381000"/>
          </a:xfrm>
          <a:prstGeom prst="rect">
            <a:avLst/>
          </a:prstGeom>
          <a:noFill/>
          <a:ln w="9525">
            <a:noFill/>
            <a:miter lim="800000"/>
            <a:headEnd/>
            <a:tailEnd/>
          </a:ln>
          <a:effectLst/>
        </p:spPr>
        <p:txBody>
          <a:bodyPr wrap="none">
            <a:spAutoFit/>
          </a:bodyPr>
          <a:lstStyle/>
          <a:p>
            <a:pPr algn="l"/>
            <a:r>
              <a:rPr lang="en-US" altLang="ko-KR" sz="1900">
                <a:ea typeface="굴림" charset="-127"/>
              </a:rPr>
              <a:t>b)</a:t>
            </a:r>
          </a:p>
        </p:txBody>
      </p:sp>
      <p:sp>
        <p:nvSpPr>
          <p:cNvPr id="332019" name="Rectangle 243"/>
          <p:cNvSpPr>
            <a:spLocks noChangeArrowheads="1"/>
          </p:cNvSpPr>
          <p:nvPr/>
        </p:nvSpPr>
        <p:spPr bwMode="auto">
          <a:xfrm>
            <a:off x="0" y="28495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2018" name="Object 242"/>
          <p:cNvGraphicFramePr>
            <a:graphicFrameLocks noChangeAspect="1"/>
          </p:cNvGraphicFramePr>
          <p:nvPr/>
        </p:nvGraphicFramePr>
        <p:xfrm>
          <a:off x="1219200" y="2133600"/>
          <a:ext cx="4495800" cy="434975"/>
        </p:xfrm>
        <a:graphic>
          <a:graphicData uri="http://schemas.openxmlformats.org/presentationml/2006/ole">
            <p:oleObj spid="_x0000_s144387" name="Equation" r:id="rId8" imgW="2374900" imgH="228600" progId="Equation.3">
              <p:embed/>
            </p:oleObj>
          </a:graphicData>
        </a:graphic>
      </p:graphicFrame>
      <p:sp>
        <p:nvSpPr>
          <p:cNvPr id="332020" name="Rectangle 244"/>
          <p:cNvSpPr>
            <a:spLocks noChangeArrowheads="1"/>
          </p:cNvSpPr>
          <p:nvPr/>
        </p:nvSpPr>
        <p:spPr bwMode="auto">
          <a:xfrm>
            <a:off x="0" y="3078163"/>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2017" name="Object 241"/>
          <p:cNvGraphicFramePr>
            <a:graphicFrameLocks noChangeAspect="1"/>
          </p:cNvGraphicFramePr>
          <p:nvPr/>
        </p:nvGraphicFramePr>
        <p:xfrm>
          <a:off x="1611313" y="2590800"/>
          <a:ext cx="2643187" cy="338138"/>
        </p:xfrm>
        <a:graphic>
          <a:graphicData uri="http://schemas.openxmlformats.org/presentationml/2006/ole">
            <p:oleObj spid="_x0000_s144388" name="Equation" r:id="rId9" imgW="1409400" imgH="177480" progId="Equation.3">
              <p:embed/>
            </p:oleObj>
          </a:graphicData>
        </a:graphic>
      </p:graphicFrame>
      <p:sp>
        <p:nvSpPr>
          <p:cNvPr id="332021" name="Rectangle 245"/>
          <p:cNvSpPr>
            <a:spLocks noChangeArrowheads="1"/>
          </p:cNvSpPr>
          <p:nvPr/>
        </p:nvSpPr>
        <p:spPr bwMode="auto">
          <a:xfrm>
            <a:off x="0" y="353377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2016" name="Object 240"/>
          <p:cNvGraphicFramePr>
            <a:graphicFrameLocks noChangeAspect="1"/>
          </p:cNvGraphicFramePr>
          <p:nvPr/>
        </p:nvGraphicFramePr>
        <p:xfrm>
          <a:off x="1527175" y="3048000"/>
          <a:ext cx="1441450" cy="385763"/>
        </p:xfrm>
        <a:graphic>
          <a:graphicData uri="http://schemas.openxmlformats.org/presentationml/2006/ole">
            <p:oleObj spid="_x0000_s144389" name="Equation" r:id="rId10" imgW="749160" imgH="203040" progId="Equation.3">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6"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graphicFrame>
        <p:nvGraphicFramePr>
          <p:cNvPr id="7170" name="Object 4"/>
          <p:cNvGraphicFramePr>
            <a:graphicFrameLocks noChangeAspect="1"/>
          </p:cNvGraphicFramePr>
          <p:nvPr>
            <p:ph idx="1"/>
          </p:nvPr>
        </p:nvGraphicFramePr>
        <p:xfrm>
          <a:off x="1447800" y="2209800"/>
          <a:ext cx="3263900" cy="698500"/>
        </p:xfrm>
        <a:graphic>
          <a:graphicData uri="http://schemas.openxmlformats.org/presentationml/2006/ole">
            <p:oleObj spid="_x0000_s7170" name="Equation" r:id="rId3" imgW="3263900" imgH="698500" progId="Equation.3">
              <p:embed/>
            </p:oleObj>
          </a:graphicData>
        </a:graphic>
      </p:graphicFrame>
      <p:graphicFrame>
        <p:nvGraphicFramePr>
          <p:cNvPr id="7171" name="Object 5"/>
          <p:cNvGraphicFramePr>
            <a:graphicFrameLocks noChangeAspect="1"/>
          </p:cNvGraphicFramePr>
          <p:nvPr/>
        </p:nvGraphicFramePr>
        <p:xfrm>
          <a:off x="1828800" y="3276600"/>
          <a:ext cx="1152525" cy="304800"/>
        </p:xfrm>
        <a:graphic>
          <a:graphicData uri="http://schemas.openxmlformats.org/presentationml/2006/ole">
            <p:oleObj spid="_x0000_s7171" name="Equation" r:id="rId4" imgW="1155199" imgH="304668" progId="Equation.3">
              <p:embed/>
            </p:oleObj>
          </a:graphicData>
        </a:graphic>
      </p:graphicFrame>
      <p:sp>
        <p:nvSpPr>
          <p:cNvPr id="7177" name="Text Box 6"/>
          <p:cNvSpPr txBox="1">
            <a:spLocks noChangeArrowheads="1"/>
          </p:cNvSpPr>
          <p:nvPr/>
        </p:nvSpPr>
        <p:spPr bwMode="auto">
          <a:xfrm>
            <a:off x="609600" y="2286000"/>
            <a:ext cx="6096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a)</a:t>
            </a:r>
          </a:p>
        </p:txBody>
      </p:sp>
      <p:grpSp>
        <p:nvGrpSpPr>
          <p:cNvPr id="7178" name="Group 16"/>
          <p:cNvGrpSpPr>
            <a:grpSpLocks/>
          </p:cNvGrpSpPr>
          <p:nvPr/>
        </p:nvGrpSpPr>
        <p:grpSpPr bwMode="auto">
          <a:xfrm>
            <a:off x="457200" y="4114800"/>
            <a:ext cx="5321300" cy="457200"/>
            <a:chOff x="288" y="2496"/>
            <a:chExt cx="3352" cy="288"/>
          </a:xfrm>
        </p:grpSpPr>
        <p:sp>
          <p:nvSpPr>
            <p:cNvPr id="7180" name="Text Box 7"/>
            <p:cNvSpPr txBox="1">
              <a:spLocks noChangeArrowheads="1"/>
            </p:cNvSpPr>
            <p:nvPr/>
          </p:nvSpPr>
          <p:spPr bwMode="auto">
            <a:xfrm>
              <a:off x="288" y="2496"/>
              <a:ext cx="480" cy="288"/>
            </a:xfrm>
            <a:prstGeom prst="rect">
              <a:avLst/>
            </a:prstGeom>
            <a:noFill/>
            <a:ln w="9525">
              <a:noFill/>
              <a:miter lim="800000"/>
              <a:headEnd/>
              <a:tailEnd/>
            </a:ln>
          </p:spPr>
          <p:txBody>
            <a:bodyPr>
              <a:spAutoFit/>
            </a:bodyPr>
            <a:lstStyle/>
            <a:p>
              <a:pPr>
                <a:spcBef>
                  <a:spcPct val="50000"/>
                </a:spcBef>
              </a:pPr>
              <a:r>
                <a:rPr lang="en-US" altLang="ko-KR">
                  <a:ea typeface="굴림" charset="-127"/>
                </a:rPr>
                <a:t>b)</a:t>
              </a:r>
            </a:p>
          </p:txBody>
        </p:sp>
        <p:sp>
          <p:nvSpPr>
            <p:cNvPr id="7181" name="Rectangle 8"/>
            <p:cNvSpPr>
              <a:spLocks noChangeArrowheads="1"/>
            </p:cNvSpPr>
            <p:nvPr/>
          </p:nvSpPr>
          <p:spPr bwMode="auto">
            <a:xfrm>
              <a:off x="672" y="2496"/>
              <a:ext cx="2968" cy="288"/>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rPr>
                <a:t>The exact value of the above integral is</a:t>
              </a:r>
              <a:r>
                <a:rPr lang="en-US" altLang="ko-KR">
                  <a:ea typeface="굴림" charset="-127"/>
                </a:rPr>
                <a:t> </a:t>
              </a:r>
            </a:p>
          </p:txBody>
        </p:sp>
      </p:grpSp>
      <p:grpSp>
        <p:nvGrpSpPr>
          <p:cNvPr id="7179" name="Group 15"/>
          <p:cNvGrpSpPr>
            <a:grpSpLocks/>
          </p:cNvGrpSpPr>
          <p:nvPr/>
        </p:nvGrpSpPr>
        <p:grpSpPr bwMode="auto">
          <a:xfrm>
            <a:off x="914400" y="4953000"/>
            <a:ext cx="5791200" cy="723900"/>
            <a:chOff x="528" y="2928"/>
            <a:chExt cx="3648" cy="456"/>
          </a:xfrm>
        </p:grpSpPr>
        <p:graphicFrame>
          <p:nvGraphicFramePr>
            <p:cNvPr id="7172" name="Object 11"/>
            <p:cNvGraphicFramePr>
              <a:graphicFrameLocks noChangeAspect="1"/>
            </p:cNvGraphicFramePr>
            <p:nvPr/>
          </p:nvGraphicFramePr>
          <p:xfrm>
            <a:off x="528" y="2928"/>
            <a:ext cx="2790" cy="456"/>
          </p:xfrm>
          <a:graphic>
            <a:graphicData uri="http://schemas.openxmlformats.org/presentationml/2006/ole">
              <p:oleObj spid="_x0000_s7172" name="Equation" r:id="rId5" imgW="4432300" imgH="723900" progId="Equation.3">
                <p:embed/>
              </p:oleObj>
            </a:graphicData>
          </a:graphic>
        </p:graphicFrame>
        <p:graphicFrame>
          <p:nvGraphicFramePr>
            <p:cNvPr id="7173" name="Object 9"/>
            <p:cNvGraphicFramePr>
              <a:graphicFrameLocks noChangeAspect="1"/>
            </p:cNvGraphicFramePr>
            <p:nvPr/>
          </p:nvGraphicFramePr>
          <p:xfrm>
            <a:off x="3456" y="3072"/>
            <a:ext cx="720" cy="192"/>
          </p:xfrm>
          <a:graphic>
            <a:graphicData uri="http://schemas.openxmlformats.org/presentationml/2006/ole">
              <p:oleObj spid="_x0000_s7173" name="Equation" r:id="rId6" imgW="1143000" imgH="304800" progId="Equation.3">
                <p:embed/>
              </p:oleObj>
            </a:graphicData>
          </a:graphic>
        </p:graphicFrame>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990600" y="685800"/>
            <a:ext cx="7315200" cy="1066800"/>
          </a:xfrm>
        </p:spPr>
        <p:txBody>
          <a:bodyPr>
            <a:normAutofit fontScale="90000"/>
          </a:bodyPr>
          <a:lstStyle/>
          <a:p>
            <a:r>
              <a:rPr lang="en-US" altLang="ko-KR" dirty="0">
                <a:ea typeface="굴림" charset="-127"/>
              </a:rPr>
              <a:t>Romberg Rule of Integration</a:t>
            </a:r>
          </a:p>
        </p:txBody>
      </p:sp>
      <p:sp>
        <p:nvSpPr>
          <p:cNvPr id="7" name="부제목 6"/>
          <p:cNvSpPr>
            <a:spLocks noGrp="1"/>
          </p:cNvSpPr>
          <p:nvPr>
            <p:ph type="subTitle" idx="1"/>
          </p:nvPr>
        </p:nvSpPr>
        <p:spPr/>
        <p:txBody>
          <a:bodyPr/>
          <a:lstStyle/>
          <a:p>
            <a:endParaRPr lang="ko-KR"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533400"/>
            <a:ext cx="7793037" cy="1143000"/>
          </a:xfrm>
        </p:spPr>
        <p:txBody>
          <a:bodyPr/>
          <a:lstStyle/>
          <a:p>
            <a:r>
              <a:rPr lang="en-US" altLang="ko-KR">
                <a:ea typeface="굴림" charset="-127"/>
              </a:rPr>
              <a:t>What is The Romberg Rule?</a:t>
            </a:r>
          </a:p>
        </p:txBody>
      </p:sp>
      <p:sp>
        <p:nvSpPr>
          <p:cNvPr id="250883" name="Rectangle 3"/>
          <p:cNvSpPr>
            <a:spLocks noGrp="1" noChangeArrowheads="1"/>
          </p:cNvSpPr>
          <p:nvPr>
            <p:ph type="body" sz="half" idx="3"/>
          </p:nvPr>
        </p:nvSpPr>
        <p:spPr>
          <a:xfrm>
            <a:off x="533400" y="2514600"/>
            <a:ext cx="7848600" cy="1676400"/>
          </a:xfrm>
        </p:spPr>
        <p:txBody>
          <a:bodyPr/>
          <a:lstStyle/>
          <a:p>
            <a:pPr marL="457200" indent="-457200">
              <a:buFont typeface="Wingdings" pitchFamily="2" charset="2"/>
              <a:buNone/>
            </a:pPr>
            <a:r>
              <a:rPr lang="en-US" altLang="ko-KR" sz="2800" dirty="0">
                <a:ea typeface="굴림" charset="-127"/>
                <a:cs typeface="Times New Roman" pitchFamily="18" charset="0"/>
              </a:rPr>
              <a:t>    </a:t>
            </a:r>
            <a:r>
              <a:rPr lang="en-US" altLang="ko-KR" sz="2400" dirty="0">
                <a:ea typeface="굴림" charset="-127"/>
                <a:cs typeface="Times New Roman" pitchFamily="18" charset="0"/>
              </a:rPr>
              <a:t>Romberg Integration is an extrapolation formula of the Trapezoidal Rule for </a:t>
            </a:r>
            <a:r>
              <a:rPr lang="en-US" altLang="ko-KR" sz="2400" dirty="0">
                <a:ea typeface="굴림" charset="-127"/>
              </a:rPr>
              <a:t>integration.  It provides a better approximation of the integral by reducing the True Error.</a:t>
            </a:r>
          </a:p>
        </p:txBody>
      </p:sp>
      <p:sp>
        <p:nvSpPr>
          <p:cNvPr id="6" name="바닥글 개체 틀 6"/>
          <p:cNvSpPr>
            <a:spLocks noGrp="1"/>
          </p:cNvSpPr>
          <p:nvPr>
            <p:ph type="ftr" sz="quarter" idx="11"/>
          </p:nvPr>
        </p:nvSpPr>
        <p:spPr/>
        <p:txBody>
          <a:bodyPr/>
          <a:lstStyle/>
          <a:p>
            <a:pPr>
              <a:defRPr/>
            </a:pPr>
            <a:r>
              <a:rPr lang="en-US"/>
              <a:t>                                           http://numericalmethods.eng.usf.edu</a:t>
            </a:r>
            <a:endParaRPr lang="en-US"/>
          </a:p>
        </p:txBody>
      </p:sp>
      <p:sp>
        <p:nvSpPr>
          <p:cNvPr id="7" name="슬라이드 번호 개체 틀 7"/>
          <p:cNvSpPr>
            <a:spLocks noGrp="1"/>
          </p:cNvSpPr>
          <p:nvPr>
            <p:ph type="sldNum" sz="quarter" idx="12"/>
          </p:nvPr>
        </p:nvSpPr>
        <p:spPr/>
        <p:txBody>
          <a:bodyPr/>
          <a:lstStyle/>
          <a:p>
            <a:fld id="{CFDBDBCE-0A4E-48D7-87F2-5B8D079F9C64}" type="slidenum">
              <a:rPr lang="en-US" altLang="ko-KR"/>
              <a:pPr/>
              <a:t>81</a:t>
            </a:fld>
            <a:endParaRPr lang="en-US" altLang="ko-KR"/>
          </a:p>
        </p:txBody>
      </p:sp>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1828800" y="33528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09600" y="533400"/>
            <a:ext cx="7793037" cy="1143000"/>
          </a:xfrm>
        </p:spPr>
        <p:txBody>
          <a:bodyPr>
            <a:normAutofit fontScale="90000"/>
          </a:bodyPr>
          <a:lstStyle/>
          <a:p>
            <a:r>
              <a:rPr lang="en-US" altLang="ko-KR" sz="4000" dirty="0">
                <a:ea typeface="굴림" charset="-127"/>
              </a:rPr>
              <a:t>Error in Multiple Segment  Trapezoidal Rule</a:t>
            </a:r>
          </a:p>
        </p:txBody>
      </p:sp>
      <p:graphicFrame>
        <p:nvGraphicFramePr>
          <p:cNvPr id="252945" name="Object 17"/>
          <p:cNvGraphicFramePr>
            <a:graphicFrameLocks noChangeAspect="1"/>
          </p:cNvGraphicFramePr>
          <p:nvPr>
            <p:ph sz="quarter" idx="1"/>
          </p:nvPr>
        </p:nvGraphicFramePr>
        <p:xfrm>
          <a:off x="3048000" y="2895600"/>
          <a:ext cx="1587500" cy="838200"/>
        </p:xfrm>
        <a:graphic>
          <a:graphicData uri="http://schemas.openxmlformats.org/presentationml/2006/ole">
            <p:oleObj spid="_x0000_s145410" name="Equation" r:id="rId4" imgW="1587240" imgH="838080" progId="Equation.3">
              <p:embed/>
            </p:oleObj>
          </a:graphicData>
        </a:graphic>
      </p:graphicFrame>
      <p:sp>
        <p:nvSpPr>
          <p:cNvPr id="252931" name="Rectangle 3"/>
          <p:cNvSpPr>
            <a:spLocks noGrp="1" noChangeArrowheads="1"/>
          </p:cNvSpPr>
          <p:nvPr>
            <p:ph type="body" sz="half" idx="3"/>
          </p:nvPr>
        </p:nvSpPr>
        <p:spPr>
          <a:xfrm>
            <a:off x="838200" y="1905000"/>
            <a:ext cx="7162800" cy="990600"/>
          </a:xfrm>
        </p:spPr>
        <p:txBody>
          <a:bodyPr/>
          <a:lstStyle/>
          <a:p>
            <a:pPr>
              <a:buFont typeface="Wingdings" pitchFamily="2" charset="2"/>
              <a:buNone/>
            </a:pPr>
            <a:r>
              <a:rPr lang="en-US" altLang="ko-KR" sz="2400" dirty="0">
                <a:ea typeface="굴림" charset="-127"/>
                <a:cs typeface="Times New Roman" pitchFamily="18" charset="0"/>
              </a:rPr>
              <a:t>The true error in a multiple segment Trapezoidal</a:t>
            </a:r>
          </a:p>
          <a:p>
            <a:pPr>
              <a:buFont typeface="Wingdings" pitchFamily="2" charset="2"/>
              <a:buNone/>
            </a:pPr>
            <a:r>
              <a:rPr lang="en-US" altLang="ko-KR" sz="2400" dirty="0">
                <a:ea typeface="굴림" charset="-127"/>
                <a:cs typeface="Times New Roman" pitchFamily="18" charset="0"/>
              </a:rPr>
              <a:t>Rule with n segments for an integral</a:t>
            </a:r>
            <a:r>
              <a:rPr lang="en-US" altLang="ko-KR" sz="2800" dirty="0">
                <a:ea typeface="굴림" charset="-127"/>
                <a:cs typeface="Times New Roman" pitchFamily="18" charset="0"/>
              </a:rPr>
              <a:t> </a:t>
            </a:r>
            <a:endParaRPr lang="en-US" altLang="ko-KR" sz="2800" baseline="30000" dirty="0">
              <a:ea typeface="굴림" charset="-127"/>
            </a:endParaRPr>
          </a:p>
        </p:txBody>
      </p:sp>
      <p:sp>
        <p:nvSpPr>
          <p:cNvPr id="252936" name="Text Box 8"/>
          <p:cNvSpPr txBox="1">
            <a:spLocks noChangeArrowheads="1"/>
          </p:cNvSpPr>
          <p:nvPr/>
        </p:nvSpPr>
        <p:spPr bwMode="auto">
          <a:xfrm>
            <a:off x="1524000" y="29718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2939" name="Text Box 11"/>
          <p:cNvSpPr txBox="1">
            <a:spLocks noChangeArrowheads="1"/>
          </p:cNvSpPr>
          <p:nvPr/>
        </p:nvSpPr>
        <p:spPr bwMode="auto">
          <a:xfrm>
            <a:off x="1066800" y="4191000"/>
            <a:ext cx="6934200" cy="457200"/>
          </a:xfrm>
          <a:prstGeom prst="rect">
            <a:avLst/>
          </a:prstGeom>
          <a:noFill/>
          <a:ln w="9525">
            <a:noFill/>
            <a:miter lim="800000"/>
            <a:headEnd/>
            <a:tailEnd/>
          </a:ln>
          <a:effectLst/>
        </p:spPr>
        <p:txBody>
          <a:bodyPr>
            <a:spAutoFit/>
          </a:bodyPr>
          <a:lstStyle/>
          <a:p>
            <a:pPr algn="l">
              <a:spcBef>
                <a:spcPct val="50000"/>
              </a:spcBef>
            </a:pPr>
            <a:r>
              <a:rPr lang="en-US" altLang="ko-KR" dirty="0" smtClean="0">
                <a:ea typeface="굴림" charset="-127"/>
              </a:rPr>
              <a:t>is </a:t>
            </a:r>
            <a:r>
              <a:rPr lang="en-US" altLang="ko-KR" dirty="0">
                <a:ea typeface="굴림" charset="-127"/>
              </a:rPr>
              <a:t>given by</a:t>
            </a:r>
          </a:p>
        </p:txBody>
      </p:sp>
      <p:sp>
        <p:nvSpPr>
          <p:cNvPr id="252940" name="Text Box 12"/>
          <p:cNvSpPr txBox="1">
            <a:spLocks noChangeArrowheads="1"/>
          </p:cNvSpPr>
          <p:nvPr/>
        </p:nvSpPr>
        <p:spPr bwMode="auto">
          <a:xfrm>
            <a:off x="2438400" y="5486400"/>
            <a:ext cx="40386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2948" name="Rectangle 20"/>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0" name="Rectangle 22"/>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2" name="Rectangle 24"/>
          <p:cNvSpPr>
            <a:spLocks noChangeArrowheads="1"/>
          </p:cNvSpPr>
          <p:nvPr/>
        </p:nvSpPr>
        <p:spPr bwMode="auto">
          <a:xfrm>
            <a:off x="0" y="28908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4" name="Rectangle 26"/>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5" name="Rectangle 27"/>
          <p:cNvSpPr>
            <a:spLocks noChangeArrowheads="1"/>
          </p:cNvSpPr>
          <p:nvPr/>
        </p:nvSpPr>
        <p:spPr bwMode="auto">
          <a:xfrm>
            <a:off x="0" y="379095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52957" name="Rectangle 29"/>
          <p:cNvSpPr>
            <a:spLocks noChangeArrowheads="1"/>
          </p:cNvSpPr>
          <p:nvPr/>
        </p:nvSpPr>
        <p:spPr bwMode="auto">
          <a:xfrm>
            <a:off x="0" y="29146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59" name="Rectangle 31"/>
          <p:cNvSpPr>
            <a:spLocks noChangeArrowheads="1"/>
          </p:cNvSpPr>
          <p:nvPr/>
        </p:nvSpPr>
        <p:spPr bwMode="auto">
          <a:xfrm>
            <a:off x="0" y="28908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2958" name="Object 30"/>
          <p:cNvGraphicFramePr>
            <a:graphicFrameLocks noChangeAspect="1"/>
          </p:cNvGraphicFramePr>
          <p:nvPr/>
        </p:nvGraphicFramePr>
        <p:xfrm>
          <a:off x="2819400" y="3733800"/>
          <a:ext cx="2657475" cy="1076325"/>
        </p:xfrm>
        <a:graphic>
          <a:graphicData uri="http://schemas.openxmlformats.org/presentationml/2006/ole">
            <p:oleObj spid="_x0000_s145411" name="Equation" r:id="rId5" imgW="2654300" imgH="1079500" progId="Equation.3">
              <p:embed/>
            </p:oleObj>
          </a:graphicData>
        </a:graphic>
      </p:graphicFrame>
      <p:sp>
        <p:nvSpPr>
          <p:cNvPr id="252961" name="Text Box 33"/>
          <p:cNvSpPr txBox="1">
            <a:spLocks noChangeArrowheads="1"/>
          </p:cNvSpPr>
          <p:nvPr/>
        </p:nvSpPr>
        <p:spPr bwMode="auto">
          <a:xfrm>
            <a:off x="1066800" y="5029200"/>
            <a:ext cx="7086600" cy="830997"/>
          </a:xfrm>
          <a:prstGeom prst="rect">
            <a:avLst/>
          </a:prstGeom>
          <a:noFill/>
          <a:ln w="9525">
            <a:noFill/>
            <a:miter lim="800000"/>
            <a:headEnd/>
            <a:tailEnd/>
          </a:ln>
          <a:effectLst/>
        </p:spPr>
        <p:txBody>
          <a:bodyPr>
            <a:spAutoFit/>
          </a:bodyPr>
          <a:lstStyle/>
          <a:p>
            <a:pPr algn="l">
              <a:spcBef>
                <a:spcPct val="50000"/>
              </a:spcBef>
            </a:pPr>
            <a:r>
              <a:rPr lang="en-US" altLang="ko-KR" dirty="0">
                <a:ea typeface="굴림" charset="-127"/>
              </a:rPr>
              <a:t>where for each </a:t>
            </a:r>
            <a:r>
              <a:rPr lang="en-US" altLang="ko-KR" i="1" dirty="0" err="1">
                <a:ea typeface="굴림" charset="-127"/>
              </a:rPr>
              <a:t>i</a:t>
            </a:r>
            <a:r>
              <a:rPr lang="en-US" altLang="ko-KR" dirty="0">
                <a:ea typeface="굴림" charset="-127"/>
              </a:rPr>
              <a:t>,    is a point somewhere in the domain ,                          </a:t>
            </a:r>
            <a:r>
              <a:rPr lang="en-US" altLang="ko-KR" dirty="0" smtClean="0">
                <a:ea typeface="굴림" charset="-127"/>
              </a:rPr>
              <a:t>.</a:t>
            </a:r>
            <a:endParaRPr lang="en-US" altLang="ko-KR" dirty="0">
              <a:ea typeface="굴림" charset="-127"/>
            </a:endParaRPr>
          </a:p>
        </p:txBody>
      </p:sp>
      <p:sp>
        <p:nvSpPr>
          <p:cNvPr id="252963" name="Rectangle 3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65" name="Rectangle 3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2967" name="Rectangle 39"/>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2966" name="Object 38"/>
          <p:cNvGraphicFramePr>
            <a:graphicFrameLocks noChangeAspect="1"/>
          </p:cNvGraphicFramePr>
          <p:nvPr/>
        </p:nvGraphicFramePr>
        <p:xfrm>
          <a:off x="3476625" y="5105400"/>
          <a:ext cx="257175" cy="381000"/>
        </p:xfrm>
        <a:graphic>
          <a:graphicData uri="http://schemas.openxmlformats.org/presentationml/2006/ole">
            <p:oleObj spid="_x0000_s145412" name="Equation" r:id="rId6" imgW="253800" imgH="380880" progId="Equation.3">
              <p:embed/>
            </p:oleObj>
          </a:graphicData>
        </a:graphic>
      </p:graphicFrame>
      <p:sp>
        <p:nvSpPr>
          <p:cNvPr id="252969" name="Rectangle 41"/>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2968" name="Object 40"/>
          <p:cNvGraphicFramePr>
            <a:graphicFrameLocks noChangeAspect="1"/>
          </p:cNvGraphicFramePr>
          <p:nvPr/>
        </p:nvGraphicFramePr>
        <p:xfrm>
          <a:off x="2362200" y="5514975"/>
          <a:ext cx="2247900" cy="352425"/>
        </p:xfrm>
        <a:graphic>
          <a:graphicData uri="http://schemas.openxmlformats.org/presentationml/2006/ole">
            <p:oleObj spid="_x0000_s145413" name="Equation" r:id="rId7" imgW="2247900" imgH="355600" progId="Equation.3">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normAutofit fontScale="90000"/>
          </a:bodyPr>
          <a:lstStyle/>
          <a:p>
            <a:r>
              <a:rPr lang="en-US" altLang="ko-KR" sz="4000" dirty="0">
                <a:ea typeface="굴림" charset="-127"/>
              </a:rPr>
              <a:t>Error in Multiple Segment  Trapezoidal Rule</a:t>
            </a:r>
          </a:p>
        </p:txBody>
      </p:sp>
      <p:sp>
        <p:nvSpPr>
          <p:cNvPr id="315397" name="Rectangle 5"/>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5398" name="Rectangle 6"/>
          <p:cNvSpPr>
            <a:spLocks noChangeArrowheads="1"/>
          </p:cNvSpPr>
          <p:nvPr/>
        </p:nvSpPr>
        <p:spPr bwMode="auto">
          <a:xfrm>
            <a:off x="0" y="3633788"/>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5402" name="Rectangle 10"/>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5403" name="Rectangle 11"/>
          <p:cNvSpPr>
            <a:spLocks noChangeArrowheads="1"/>
          </p:cNvSpPr>
          <p:nvPr/>
        </p:nvSpPr>
        <p:spPr bwMode="auto">
          <a:xfrm>
            <a:off x="0" y="36957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5406" name="Text Box 14"/>
          <p:cNvSpPr txBox="1">
            <a:spLocks noChangeArrowheads="1"/>
          </p:cNvSpPr>
          <p:nvPr/>
        </p:nvSpPr>
        <p:spPr bwMode="auto">
          <a:xfrm>
            <a:off x="1219200" y="2133600"/>
            <a:ext cx="68580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The term                   can be viewed as an </a:t>
            </a:r>
          </a:p>
        </p:txBody>
      </p:sp>
      <p:sp>
        <p:nvSpPr>
          <p:cNvPr id="315408" name="Rectangle 16"/>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5407" name="Object 15"/>
          <p:cNvGraphicFramePr>
            <a:graphicFrameLocks noChangeAspect="1"/>
          </p:cNvGraphicFramePr>
          <p:nvPr/>
        </p:nvGraphicFramePr>
        <p:xfrm>
          <a:off x="2971800" y="1981200"/>
          <a:ext cx="1104900" cy="1095375"/>
        </p:xfrm>
        <a:graphic>
          <a:graphicData uri="http://schemas.openxmlformats.org/presentationml/2006/ole">
            <p:oleObj spid="_x0000_s146434" name="Equation" r:id="rId3" imgW="1104900" imgH="1092200" progId="Equation.3">
              <p:embed/>
            </p:oleObj>
          </a:graphicData>
        </a:graphic>
      </p:graphicFrame>
      <p:sp>
        <p:nvSpPr>
          <p:cNvPr id="315409" name="Text Box 17"/>
          <p:cNvSpPr txBox="1">
            <a:spLocks noChangeArrowheads="1"/>
          </p:cNvSpPr>
          <p:nvPr/>
        </p:nvSpPr>
        <p:spPr bwMode="auto">
          <a:xfrm>
            <a:off x="1219200" y="2971800"/>
            <a:ext cx="67818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approximate average value of           in          .</a:t>
            </a:r>
          </a:p>
        </p:txBody>
      </p:sp>
      <p:graphicFrame>
        <p:nvGraphicFramePr>
          <p:cNvPr id="315410" name="Object 18"/>
          <p:cNvGraphicFramePr>
            <a:graphicFrameLocks noChangeAspect="1"/>
          </p:cNvGraphicFramePr>
          <p:nvPr/>
        </p:nvGraphicFramePr>
        <p:xfrm>
          <a:off x="5486400" y="3048000"/>
          <a:ext cx="714375" cy="371475"/>
        </p:xfrm>
        <a:graphic>
          <a:graphicData uri="http://schemas.openxmlformats.org/presentationml/2006/ole">
            <p:oleObj spid="_x0000_s146435" name="Equation" r:id="rId4" imgW="711200" imgH="368300" progId="Equation.3">
              <p:embed/>
            </p:oleObj>
          </a:graphicData>
        </a:graphic>
      </p:graphicFrame>
      <p:graphicFrame>
        <p:nvGraphicFramePr>
          <p:cNvPr id="315415" name="Object 23"/>
          <p:cNvGraphicFramePr>
            <a:graphicFrameLocks noChangeAspect="1"/>
          </p:cNvGraphicFramePr>
          <p:nvPr/>
        </p:nvGraphicFramePr>
        <p:xfrm>
          <a:off x="6858000" y="3048000"/>
          <a:ext cx="600075" cy="352425"/>
        </p:xfrm>
        <a:graphic>
          <a:graphicData uri="http://schemas.openxmlformats.org/presentationml/2006/ole">
            <p:oleObj spid="_x0000_s146436" name="Equation" r:id="rId5" imgW="596641" imgH="355446" progId="Equation.3">
              <p:embed/>
            </p:oleObj>
          </a:graphicData>
        </a:graphic>
      </p:graphicFrame>
      <p:sp>
        <p:nvSpPr>
          <p:cNvPr id="315418" name="Text Box 26"/>
          <p:cNvSpPr txBox="1">
            <a:spLocks noChangeArrowheads="1"/>
          </p:cNvSpPr>
          <p:nvPr/>
        </p:nvSpPr>
        <p:spPr bwMode="auto">
          <a:xfrm>
            <a:off x="1219200" y="3733800"/>
            <a:ext cx="6629400" cy="10048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This leads us to say that the true error, E</a:t>
            </a:r>
            <a:r>
              <a:rPr lang="en-US" altLang="ko-KR" baseline="-25000">
                <a:ea typeface="굴림" charset="-127"/>
              </a:rPr>
              <a:t>t</a:t>
            </a:r>
            <a:r>
              <a:rPr lang="en-US" altLang="ko-KR">
                <a:ea typeface="굴림" charset="-127"/>
              </a:rPr>
              <a:t> </a:t>
            </a:r>
          </a:p>
          <a:p>
            <a:pPr algn="l">
              <a:spcBef>
                <a:spcPct val="50000"/>
              </a:spcBef>
            </a:pPr>
            <a:r>
              <a:rPr lang="en-US" altLang="ko-KR">
                <a:ea typeface="굴림" charset="-127"/>
              </a:rPr>
              <a:t>previously defined can be approximated as </a:t>
            </a:r>
          </a:p>
        </p:txBody>
      </p:sp>
      <p:sp>
        <p:nvSpPr>
          <p:cNvPr id="315420" name="Rectangle 28"/>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5419" name="Object 27"/>
          <p:cNvGraphicFramePr>
            <a:graphicFrameLocks noChangeAspect="1"/>
          </p:cNvGraphicFramePr>
          <p:nvPr/>
        </p:nvGraphicFramePr>
        <p:xfrm>
          <a:off x="3352800" y="5029200"/>
          <a:ext cx="1209675" cy="733425"/>
        </p:xfrm>
        <a:graphic>
          <a:graphicData uri="http://schemas.openxmlformats.org/presentationml/2006/ole">
            <p:oleObj spid="_x0000_s146437" name="Equation" r:id="rId6" imgW="1206500" imgH="736600" progId="Equation.3">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sz="quarter"/>
          </p:nvPr>
        </p:nvSpPr>
        <p:spPr>
          <a:xfrm>
            <a:off x="609600" y="533400"/>
            <a:ext cx="7793037" cy="1143000"/>
          </a:xfrm>
        </p:spPr>
        <p:txBody>
          <a:bodyPr>
            <a:normAutofit fontScale="90000"/>
          </a:bodyPr>
          <a:lstStyle/>
          <a:p>
            <a:r>
              <a:rPr lang="en-US" altLang="ko-KR" sz="4000" dirty="0">
                <a:ea typeface="굴림" charset="-127"/>
              </a:rPr>
              <a:t>Error in Multiple Segment  Trapezoidal Rule</a:t>
            </a:r>
          </a:p>
        </p:txBody>
      </p:sp>
      <p:sp>
        <p:nvSpPr>
          <p:cNvPr id="259097" name="Text Box 25"/>
          <p:cNvSpPr txBox="1">
            <a:spLocks noChangeArrowheads="1"/>
          </p:cNvSpPr>
          <p:nvPr/>
        </p:nvSpPr>
        <p:spPr bwMode="auto">
          <a:xfrm>
            <a:off x="533400" y="2514600"/>
            <a:ext cx="3048000" cy="1311275"/>
          </a:xfrm>
          <a:prstGeom prst="rect">
            <a:avLst/>
          </a:prstGeom>
          <a:noFill/>
          <a:ln w="9525">
            <a:noFill/>
            <a:miter lim="800000"/>
            <a:headEnd/>
            <a:tailEnd/>
          </a:ln>
          <a:effectLst/>
        </p:spPr>
        <p:txBody>
          <a:bodyPr>
            <a:spAutoFit/>
          </a:bodyPr>
          <a:lstStyle/>
          <a:p>
            <a:pPr algn="l">
              <a:spcBef>
                <a:spcPct val="50000"/>
              </a:spcBef>
            </a:pPr>
            <a:r>
              <a:rPr lang="en-US" altLang="ko-KR" sz="2000" dirty="0">
                <a:ea typeface="굴림" charset="-127"/>
              </a:rPr>
              <a:t>Table 1 shows the results obtained for the integral using multiple segment Trapezoidal rule for</a:t>
            </a:r>
          </a:p>
        </p:txBody>
      </p:sp>
      <p:sp>
        <p:nvSpPr>
          <p:cNvPr id="259099" name="Rectangle 27"/>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9105" name="Rectangle 33"/>
          <p:cNvSpPr>
            <a:spLocks noChangeArrowheads="1"/>
          </p:cNvSpPr>
          <p:nvPr/>
        </p:nvSpPr>
        <p:spPr bwMode="auto">
          <a:xfrm>
            <a:off x="2171700" y="2078038"/>
            <a:ext cx="960438" cy="0"/>
          </a:xfrm>
          <a:prstGeom prst="rect">
            <a:avLst/>
          </a:prstGeom>
          <a:noFill/>
          <a:ln w="9525">
            <a:noFill/>
            <a:miter lim="800000"/>
            <a:headEnd/>
            <a:tailEnd/>
          </a:ln>
          <a:effectLst/>
        </p:spPr>
        <p:txBody>
          <a:bodyPr wrap="none">
            <a:spAutoFit/>
          </a:bodyPr>
          <a:lstStyle/>
          <a:p>
            <a:endParaRPr lang="ko-KR" altLang="en-US"/>
          </a:p>
        </p:txBody>
      </p:sp>
      <p:sp>
        <p:nvSpPr>
          <p:cNvPr id="259107" name="Rectangle 35"/>
          <p:cNvSpPr>
            <a:spLocks noChangeArrowheads="1"/>
          </p:cNvSpPr>
          <p:nvPr/>
        </p:nvSpPr>
        <p:spPr bwMode="auto">
          <a:xfrm>
            <a:off x="2171700" y="2078038"/>
            <a:ext cx="960438" cy="0"/>
          </a:xfrm>
          <a:prstGeom prst="rect">
            <a:avLst/>
          </a:prstGeom>
          <a:noFill/>
          <a:ln w="9525">
            <a:noFill/>
            <a:miter lim="800000"/>
            <a:headEnd/>
            <a:tailEnd/>
          </a:ln>
          <a:effectLst/>
        </p:spPr>
        <p:txBody>
          <a:bodyPr wrap="none">
            <a:spAutoFit/>
          </a:bodyPr>
          <a:lstStyle/>
          <a:p>
            <a:endParaRPr lang="ko-KR" altLang="en-US"/>
          </a:p>
        </p:txBody>
      </p:sp>
      <p:graphicFrame>
        <p:nvGraphicFramePr>
          <p:cNvPr id="259398" name="Group 326"/>
          <p:cNvGraphicFramePr>
            <a:graphicFrameLocks noGrp="1"/>
          </p:cNvGraphicFramePr>
          <p:nvPr/>
        </p:nvGraphicFramePr>
        <p:xfrm>
          <a:off x="4267200" y="2133600"/>
          <a:ext cx="4648200" cy="3657600"/>
        </p:xfrm>
        <a:graphic>
          <a:graphicData uri="http://schemas.openxmlformats.org/drawingml/2006/table">
            <a:tbl>
              <a:tblPr/>
              <a:tblGrid>
                <a:gridCol w="930275"/>
                <a:gridCol w="928688"/>
                <a:gridCol w="930275"/>
                <a:gridCol w="928687"/>
                <a:gridCol w="930275"/>
              </a:tblGrid>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n</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Value</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E</a:t>
                      </a:r>
                      <a:r>
                        <a:rPr kumimoji="0" lang="en-US" altLang="ko-KR" sz="1500" b="0" i="0" u="none" strike="noStrike" cap="none" normalizeH="0" baseline="-30000" smtClean="0">
                          <a:ln>
                            <a:noFill/>
                          </a:ln>
                          <a:solidFill>
                            <a:schemeClr val="tx1"/>
                          </a:solidFill>
                          <a:effectLst/>
                          <a:latin typeface="Tahoma" pitchFamily="34" charset="0"/>
                          <a:ea typeface="굴림" charset="-127"/>
                          <a:cs typeface="Times New Roman" pitchFamily="18" charset="0"/>
                        </a:rPr>
                        <a:t>t</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15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11868</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807</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7.296</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2</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11266</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205</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1.854</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5.343</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3</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11153</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91.4</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0.8265</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1.019</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4</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11113</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51.5</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0.4655</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0.3594</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5</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11094</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33.0</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0.2981</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0.1669</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6</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11084</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22.9</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0.2070</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0.09082</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7</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11078</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16.8</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0.1521</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0.05482</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8</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11074</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12.9</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smtClean="0">
                          <a:ln>
                            <a:noFill/>
                          </a:ln>
                          <a:solidFill>
                            <a:schemeClr val="tx1"/>
                          </a:solidFill>
                          <a:effectLst/>
                          <a:latin typeface="Tahoma" pitchFamily="34" charset="0"/>
                          <a:ea typeface="굴림" charset="-127"/>
                          <a:cs typeface="Times New Roman" pitchFamily="18" charset="0"/>
                        </a:rPr>
                        <a:t>0.1165</a:t>
                      </a:r>
                      <a:endParaRPr kumimoji="0" lang="en-US" altLang="ko-KR" sz="15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500" b="0" i="0" u="none" strike="noStrike" cap="none" normalizeH="0" baseline="0" dirty="0" smtClean="0">
                          <a:ln>
                            <a:noFill/>
                          </a:ln>
                          <a:solidFill>
                            <a:schemeClr val="tx1"/>
                          </a:solidFill>
                          <a:effectLst/>
                          <a:latin typeface="Tahoma" pitchFamily="34" charset="0"/>
                          <a:ea typeface="굴림" charset="-127"/>
                          <a:cs typeface="Times New Roman" pitchFamily="18" charset="0"/>
                        </a:rPr>
                        <a:t>0.03560</a:t>
                      </a:r>
                      <a:endParaRPr kumimoji="0" lang="en-US" altLang="ko-KR" sz="1500" b="0" i="0" u="none" strike="noStrike" cap="none" normalizeH="0" baseline="0" dirty="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259400" name="Object 328"/>
          <p:cNvGraphicFramePr>
            <a:graphicFrameLocks noChangeAspect="1"/>
          </p:cNvGraphicFramePr>
          <p:nvPr/>
        </p:nvGraphicFramePr>
        <p:xfrm>
          <a:off x="228600" y="3962400"/>
          <a:ext cx="4038600" cy="731838"/>
        </p:xfrm>
        <a:graphic>
          <a:graphicData uri="http://schemas.openxmlformats.org/presentationml/2006/ole">
            <p:oleObj spid="_x0000_s147458" name="Equation" r:id="rId4" imgW="4000320" imgH="736560" progId="Equation.3">
              <p:embed/>
            </p:oleObj>
          </a:graphicData>
        </a:graphic>
      </p:graphicFrame>
      <p:sp>
        <p:nvSpPr>
          <p:cNvPr id="259401" name="Text Box 329"/>
          <p:cNvSpPr txBox="1">
            <a:spLocks noChangeArrowheads="1"/>
          </p:cNvSpPr>
          <p:nvPr/>
        </p:nvSpPr>
        <p:spPr bwMode="auto">
          <a:xfrm>
            <a:off x="3733800" y="5867400"/>
            <a:ext cx="5410200" cy="274638"/>
          </a:xfrm>
          <a:prstGeom prst="rect">
            <a:avLst/>
          </a:prstGeom>
          <a:noFill/>
          <a:ln w="9525">
            <a:noFill/>
            <a:miter lim="800000"/>
            <a:headEnd/>
            <a:tailEnd/>
          </a:ln>
          <a:effectLst/>
        </p:spPr>
        <p:txBody>
          <a:bodyPr>
            <a:spAutoFit/>
          </a:bodyPr>
          <a:lstStyle/>
          <a:p>
            <a:pPr>
              <a:spcBef>
                <a:spcPct val="50000"/>
              </a:spcBef>
            </a:pPr>
            <a:r>
              <a:rPr lang="en-US" altLang="ko-KR" sz="1200" b="1">
                <a:ea typeface="굴림" charset="-127"/>
              </a:rPr>
              <a:t>Table 1: Multiple Segment Trapezoidal Rule Values</a:t>
            </a:r>
          </a:p>
        </p:txBody>
      </p:sp>
      <p:sp>
        <p:nvSpPr>
          <p:cNvPr id="259403" name="Rectangle 33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9404" name="Object 332"/>
          <p:cNvGraphicFramePr>
            <a:graphicFrameLocks noChangeAspect="1"/>
          </p:cNvGraphicFramePr>
          <p:nvPr/>
        </p:nvGraphicFramePr>
        <p:xfrm>
          <a:off x="7315200" y="2209800"/>
          <a:ext cx="523875" cy="342900"/>
        </p:xfrm>
        <a:graphic>
          <a:graphicData uri="http://schemas.openxmlformats.org/presentationml/2006/ole">
            <p:oleObj spid="_x0000_s147459" name="Equation" r:id="rId5" imgW="520474" imgH="342751" progId="Equation.3">
              <p:embed/>
            </p:oleObj>
          </a:graphicData>
        </a:graphic>
      </p:graphicFrame>
      <p:graphicFrame>
        <p:nvGraphicFramePr>
          <p:cNvPr id="259405" name="Object 333"/>
          <p:cNvGraphicFramePr>
            <a:graphicFrameLocks noChangeAspect="1"/>
          </p:cNvGraphicFramePr>
          <p:nvPr/>
        </p:nvGraphicFramePr>
        <p:xfrm>
          <a:off x="8153400" y="2209800"/>
          <a:ext cx="542925" cy="342900"/>
        </p:xfrm>
        <a:graphic>
          <a:graphicData uri="http://schemas.openxmlformats.org/presentationml/2006/ole">
            <p:oleObj spid="_x0000_s147460" name="Equation" r:id="rId6" imgW="545863" imgH="342751" progId="Equation.3">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609600"/>
            <a:ext cx="7793037" cy="1143000"/>
          </a:xfrm>
        </p:spPr>
        <p:txBody>
          <a:bodyPr>
            <a:normAutofit fontScale="90000"/>
          </a:bodyPr>
          <a:lstStyle/>
          <a:p>
            <a:r>
              <a:rPr lang="en-US" altLang="ko-KR" sz="4000" dirty="0">
                <a:ea typeface="굴림" charset="-127"/>
              </a:rPr>
              <a:t>Error in Multiple Segment  Trapezoidal Rule</a:t>
            </a:r>
          </a:p>
        </p:txBody>
      </p:sp>
      <p:sp>
        <p:nvSpPr>
          <p:cNvPr id="261133" name="Text Box 13"/>
          <p:cNvSpPr txBox="1">
            <a:spLocks noChangeArrowheads="1"/>
          </p:cNvSpPr>
          <p:nvPr/>
        </p:nvSpPr>
        <p:spPr bwMode="auto">
          <a:xfrm>
            <a:off x="381000" y="2743200"/>
            <a:ext cx="8077200" cy="2227263"/>
          </a:xfrm>
          <a:prstGeom prst="rect">
            <a:avLst/>
          </a:prstGeom>
          <a:noFill/>
          <a:ln w="9525">
            <a:noFill/>
            <a:miter lim="800000"/>
            <a:headEnd/>
            <a:tailEnd/>
          </a:ln>
          <a:effectLst/>
        </p:spPr>
        <p:txBody>
          <a:bodyPr>
            <a:spAutoFit/>
          </a:bodyPr>
          <a:lstStyle/>
          <a:p>
            <a:pPr algn="l">
              <a:spcBef>
                <a:spcPct val="50000"/>
              </a:spcBef>
            </a:pPr>
            <a:r>
              <a:rPr lang="en-US" altLang="ko-KR" sz="2800" dirty="0">
                <a:ea typeface="굴림" charset="-127"/>
              </a:rPr>
              <a:t>The true error gets approximately  quartered as the number of segments is doubled.  This information is used to get a better approximation of the integral, and is the basis of Richardson’s extrapolation.</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09600" y="609600"/>
            <a:ext cx="7793037" cy="1143000"/>
          </a:xfrm>
        </p:spPr>
        <p:txBody>
          <a:bodyPr>
            <a:normAutofit fontScale="90000"/>
          </a:bodyPr>
          <a:lstStyle/>
          <a:p>
            <a:r>
              <a:rPr lang="en-US" altLang="ko-KR" sz="3600" dirty="0">
                <a:ea typeface="굴림" charset="-127"/>
                <a:cs typeface="Times New Roman" pitchFamily="18" charset="0"/>
              </a:rPr>
              <a:t>Richardson’s Extrapolation for Trapezoidal Rule</a:t>
            </a:r>
          </a:p>
        </p:txBody>
      </p:sp>
      <p:sp>
        <p:nvSpPr>
          <p:cNvPr id="263174" name="Text Box 6"/>
          <p:cNvSpPr txBox="1">
            <a:spLocks noChangeArrowheads="1"/>
          </p:cNvSpPr>
          <p:nvPr/>
        </p:nvSpPr>
        <p:spPr bwMode="auto">
          <a:xfrm>
            <a:off x="533400" y="2209800"/>
            <a:ext cx="7772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63234" name="Rectangle 66"/>
          <p:cNvSpPr>
            <a:spLocks noChangeArrowheads="1"/>
          </p:cNvSpPr>
          <p:nvPr/>
        </p:nvSpPr>
        <p:spPr bwMode="auto">
          <a:xfrm>
            <a:off x="2305050" y="2797175"/>
            <a:ext cx="2127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3235" name="Text Box 67"/>
          <p:cNvSpPr txBox="1">
            <a:spLocks noChangeArrowheads="1"/>
          </p:cNvSpPr>
          <p:nvPr/>
        </p:nvSpPr>
        <p:spPr bwMode="auto">
          <a:xfrm>
            <a:off x="990600" y="2209800"/>
            <a:ext cx="72390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The true error,     in the </a:t>
            </a:r>
            <a:r>
              <a:rPr lang="en-US" altLang="ko-KR" i="1">
                <a:ea typeface="굴림" charset="-127"/>
              </a:rPr>
              <a:t>n</a:t>
            </a:r>
            <a:r>
              <a:rPr lang="en-US" altLang="ko-KR">
                <a:ea typeface="굴림" charset="-127"/>
              </a:rPr>
              <a:t>-segment Trapezoidal rule is estimated as   </a:t>
            </a:r>
          </a:p>
        </p:txBody>
      </p:sp>
      <p:sp>
        <p:nvSpPr>
          <p:cNvPr id="263237" name="Rectangle 6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3239" name="Rectangle 71"/>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38" name="Object 70"/>
          <p:cNvGraphicFramePr>
            <a:graphicFrameLocks noChangeAspect="1"/>
          </p:cNvGraphicFramePr>
          <p:nvPr/>
        </p:nvGraphicFramePr>
        <p:xfrm>
          <a:off x="3124200" y="2286000"/>
          <a:ext cx="304800" cy="381000"/>
        </p:xfrm>
        <a:graphic>
          <a:graphicData uri="http://schemas.openxmlformats.org/presentationml/2006/ole">
            <p:oleObj spid="_x0000_s148482" name="Equation" r:id="rId4" imgW="304668" imgH="380835" progId="Equation.3">
              <p:embed/>
            </p:oleObj>
          </a:graphicData>
        </a:graphic>
      </p:graphicFrame>
      <p:sp>
        <p:nvSpPr>
          <p:cNvPr id="263241" name="Rectangle 73"/>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40" name="Object 72"/>
          <p:cNvGraphicFramePr>
            <a:graphicFrameLocks noChangeAspect="1"/>
          </p:cNvGraphicFramePr>
          <p:nvPr/>
        </p:nvGraphicFramePr>
        <p:xfrm>
          <a:off x="3200400" y="3048000"/>
          <a:ext cx="990600" cy="752475"/>
        </p:xfrm>
        <a:graphic>
          <a:graphicData uri="http://schemas.openxmlformats.org/presentationml/2006/ole">
            <p:oleObj spid="_x0000_s148483" name="Equation" r:id="rId5" imgW="990170" imgH="748975" progId="Equation.3">
              <p:embed/>
            </p:oleObj>
          </a:graphicData>
        </a:graphic>
      </p:graphicFrame>
      <p:sp>
        <p:nvSpPr>
          <p:cNvPr id="263242" name="Text Box 74"/>
          <p:cNvSpPr txBox="1">
            <a:spLocks noChangeArrowheads="1"/>
          </p:cNvSpPr>
          <p:nvPr/>
        </p:nvSpPr>
        <p:spPr bwMode="auto">
          <a:xfrm>
            <a:off x="990600" y="3810000"/>
            <a:ext cx="72390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a:t>
            </a:r>
            <a:r>
              <a:rPr lang="en-US" altLang="ko-KR" i="1">
                <a:ea typeface="굴림" charset="-127"/>
              </a:rPr>
              <a:t>C</a:t>
            </a:r>
            <a:r>
              <a:rPr lang="en-US" altLang="ko-KR">
                <a:ea typeface="굴림" charset="-127"/>
              </a:rPr>
              <a:t> is an </a:t>
            </a:r>
            <a:r>
              <a:rPr lang="en-US" altLang="ko-KR" i="1">
                <a:ea typeface="굴림" charset="-127"/>
              </a:rPr>
              <a:t>approximate constant</a:t>
            </a:r>
            <a:r>
              <a:rPr lang="en-US" altLang="ko-KR">
                <a:ea typeface="굴림" charset="-127"/>
              </a:rPr>
              <a:t> of proportionality.  Since</a:t>
            </a:r>
          </a:p>
        </p:txBody>
      </p:sp>
      <p:sp>
        <p:nvSpPr>
          <p:cNvPr id="263244" name="Rectangle 76"/>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43" name="Object 75"/>
          <p:cNvGraphicFramePr>
            <a:graphicFrameLocks noChangeAspect="1"/>
          </p:cNvGraphicFramePr>
          <p:nvPr/>
        </p:nvGraphicFramePr>
        <p:xfrm>
          <a:off x="3048000" y="4876800"/>
          <a:ext cx="1562100" cy="381000"/>
        </p:xfrm>
        <a:graphic>
          <a:graphicData uri="http://schemas.openxmlformats.org/presentationml/2006/ole">
            <p:oleObj spid="_x0000_s148484" name="Equation" r:id="rId6" imgW="1562100" imgH="381000" progId="Equation.3">
              <p:embed/>
            </p:oleObj>
          </a:graphicData>
        </a:graphic>
      </p:graphicFrame>
      <p:sp>
        <p:nvSpPr>
          <p:cNvPr id="263245" name="Text Box 77"/>
          <p:cNvSpPr txBox="1">
            <a:spLocks noChangeArrowheads="1"/>
          </p:cNvSpPr>
          <p:nvPr/>
        </p:nvSpPr>
        <p:spPr bwMode="auto">
          <a:xfrm>
            <a:off x="914400" y="5334000"/>
            <a:ext cx="7315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TV = true value and      = approx. value</a:t>
            </a:r>
          </a:p>
        </p:txBody>
      </p:sp>
      <p:sp>
        <p:nvSpPr>
          <p:cNvPr id="263247" name="Rectangle 79"/>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3246" name="Object 78"/>
          <p:cNvGraphicFramePr>
            <a:graphicFrameLocks noChangeAspect="1"/>
          </p:cNvGraphicFramePr>
          <p:nvPr/>
        </p:nvGraphicFramePr>
        <p:xfrm>
          <a:off x="4876800" y="5410200"/>
          <a:ext cx="276225" cy="381000"/>
        </p:xfrm>
        <a:graphic>
          <a:graphicData uri="http://schemas.openxmlformats.org/presentationml/2006/ole">
            <p:oleObj spid="_x0000_s148485" name="Equation" r:id="rId7" imgW="279279" imgH="380835" progId="Equation.3">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762000" y="609600"/>
            <a:ext cx="7793038" cy="1143000"/>
          </a:xfrm>
        </p:spPr>
        <p:txBody>
          <a:bodyPr>
            <a:normAutofit fontScale="90000"/>
          </a:bodyPr>
          <a:lstStyle/>
          <a:p>
            <a:r>
              <a:rPr lang="en-US" altLang="ko-KR" sz="3600" dirty="0">
                <a:ea typeface="굴림" charset="-127"/>
                <a:cs typeface="Times New Roman" pitchFamily="18" charset="0"/>
              </a:rPr>
              <a:t>Richardson’s Extrapolation for Trapezoidal Rule</a:t>
            </a:r>
          </a:p>
        </p:txBody>
      </p:sp>
      <p:sp>
        <p:nvSpPr>
          <p:cNvPr id="265220" name="Rectangle 4"/>
          <p:cNvSpPr>
            <a:spLocks noChangeArrowheads="1"/>
          </p:cNvSpPr>
          <p:nvPr/>
        </p:nvSpPr>
        <p:spPr bwMode="auto">
          <a:xfrm>
            <a:off x="3848100" y="3162300"/>
            <a:ext cx="9144000" cy="0"/>
          </a:xfrm>
          <a:prstGeom prst="rect">
            <a:avLst/>
          </a:prstGeom>
          <a:noFill/>
          <a:ln w="9525">
            <a:noFill/>
            <a:miter lim="800000"/>
            <a:headEnd/>
            <a:tailEnd/>
          </a:ln>
          <a:effectLst/>
        </p:spPr>
        <p:txBody>
          <a:bodyPr>
            <a:spAutoFit/>
          </a:bodyPr>
          <a:lstStyle/>
          <a:p>
            <a:endParaRPr lang="ko-KR" altLang="ko-KR"/>
          </a:p>
        </p:txBody>
      </p:sp>
      <p:sp>
        <p:nvSpPr>
          <p:cNvPr id="265222" name="Rectangle 6"/>
          <p:cNvSpPr>
            <a:spLocks noChangeArrowheads="1"/>
          </p:cNvSpPr>
          <p:nvPr/>
        </p:nvSpPr>
        <p:spPr bwMode="auto">
          <a:xfrm>
            <a:off x="4405313" y="3309938"/>
            <a:ext cx="9144000" cy="0"/>
          </a:xfrm>
          <a:prstGeom prst="rect">
            <a:avLst/>
          </a:prstGeom>
          <a:noFill/>
          <a:ln w="9525">
            <a:noFill/>
            <a:miter lim="800000"/>
            <a:headEnd/>
            <a:tailEnd/>
          </a:ln>
          <a:effectLst/>
        </p:spPr>
        <p:txBody>
          <a:bodyPr>
            <a:spAutoFit/>
          </a:bodyPr>
          <a:lstStyle/>
          <a:p>
            <a:endParaRPr lang="ko-KR" altLang="en-US"/>
          </a:p>
        </p:txBody>
      </p:sp>
      <p:sp>
        <p:nvSpPr>
          <p:cNvPr id="265224" name="Rectangle 8"/>
          <p:cNvSpPr>
            <a:spLocks noChangeArrowheads="1"/>
          </p:cNvSpPr>
          <p:nvPr/>
        </p:nvSpPr>
        <p:spPr bwMode="auto">
          <a:xfrm>
            <a:off x="4648200" y="3309938"/>
            <a:ext cx="9144000" cy="0"/>
          </a:xfrm>
          <a:prstGeom prst="rect">
            <a:avLst/>
          </a:prstGeom>
          <a:noFill/>
          <a:ln w="9525">
            <a:noFill/>
            <a:miter lim="800000"/>
            <a:headEnd/>
            <a:tailEnd/>
          </a:ln>
          <a:effectLst/>
        </p:spPr>
        <p:txBody>
          <a:bodyPr>
            <a:spAutoFit/>
          </a:bodyPr>
          <a:lstStyle/>
          <a:p>
            <a:endParaRPr lang="ko-KR" altLang="en-US"/>
          </a:p>
        </p:txBody>
      </p:sp>
      <p:sp>
        <p:nvSpPr>
          <p:cNvPr id="265231" name="Rectangle 1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5235" name="Text Box 19"/>
          <p:cNvSpPr txBox="1">
            <a:spLocks noChangeArrowheads="1"/>
          </p:cNvSpPr>
          <p:nvPr/>
        </p:nvSpPr>
        <p:spPr bwMode="auto">
          <a:xfrm>
            <a:off x="838200" y="2209800"/>
            <a:ext cx="70866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From the previous development, it can be shown that</a:t>
            </a:r>
          </a:p>
        </p:txBody>
      </p:sp>
      <p:sp>
        <p:nvSpPr>
          <p:cNvPr id="265237" name="Rectangle 21"/>
          <p:cNvSpPr>
            <a:spLocks noChangeArrowheads="1"/>
          </p:cNvSpPr>
          <p:nvPr/>
        </p:nvSpPr>
        <p:spPr bwMode="auto">
          <a:xfrm>
            <a:off x="0" y="30146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5236" name="Object 20"/>
          <p:cNvGraphicFramePr>
            <a:graphicFrameLocks noChangeAspect="1"/>
          </p:cNvGraphicFramePr>
          <p:nvPr/>
        </p:nvGraphicFramePr>
        <p:xfrm>
          <a:off x="2667000" y="2819400"/>
          <a:ext cx="2066925" cy="828675"/>
        </p:xfrm>
        <a:graphic>
          <a:graphicData uri="http://schemas.openxmlformats.org/presentationml/2006/ole">
            <p:oleObj spid="_x0000_s149506" name="Equation" r:id="rId4" imgW="2070100" imgH="825500" progId="Equation.3">
              <p:embed/>
            </p:oleObj>
          </a:graphicData>
        </a:graphic>
      </p:graphicFrame>
      <p:sp>
        <p:nvSpPr>
          <p:cNvPr id="265238" name="Text Box 22"/>
          <p:cNvSpPr txBox="1">
            <a:spLocks noChangeArrowheads="1"/>
          </p:cNvSpPr>
          <p:nvPr/>
        </p:nvSpPr>
        <p:spPr bwMode="auto">
          <a:xfrm>
            <a:off x="914400" y="3733800"/>
            <a:ext cx="6553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when the segment size is doubled and that </a:t>
            </a:r>
          </a:p>
        </p:txBody>
      </p:sp>
      <p:sp>
        <p:nvSpPr>
          <p:cNvPr id="265240" name="Rectangle 24"/>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5239" name="Object 23"/>
          <p:cNvGraphicFramePr>
            <a:graphicFrameLocks noChangeAspect="1"/>
          </p:cNvGraphicFramePr>
          <p:nvPr/>
        </p:nvGraphicFramePr>
        <p:xfrm>
          <a:off x="2362200" y="4572000"/>
          <a:ext cx="2400300" cy="752475"/>
        </p:xfrm>
        <a:graphic>
          <a:graphicData uri="http://schemas.openxmlformats.org/presentationml/2006/ole">
            <p:oleObj spid="_x0000_s149507" name="Equation" r:id="rId5" imgW="2400300" imgH="749300" progId="Equation.3">
              <p:embed/>
            </p:oleObj>
          </a:graphicData>
        </a:graphic>
      </p:graphicFrame>
      <p:sp>
        <p:nvSpPr>
          <p:cNvPr id="265241" name="Text Box 25"/>
          <p:cNvSpPr txBox="1">
            <a:spLocks noChangeArrowheads="1"/>
          </p:cNvSpPr>
          <p:nvPr/>
        </p:nvSpPr>
        <p:spPr bwMode="auto">
          <a:xfrm>
            <a:off x="838200" y="5410200"/>
            <a:ext cx="6019800" cy="457200"/>
          </a:xfrm>
          <a:prstGeom prst="rect">
            <a:avLst/>
          </a:prstGeom>
          <a:noFill/>
          <a:ln w="9525">
            <a:noFill/>
            <a:miter lim="800000"/>
            <a:headEnd/>
            <a:tailEnd/>
          </a:ln>
          <a:effectLst/>
        </p:spPr>
        <p:txBody>
          <a:bodyPr>
            <a:spAutoFit/>
          </a:bodyPr>
          <a:lstStyle/>
          <a:p>
            <a:pPr algn="l">
              <a:spcBef>
                <a:spcPct val="50000"/>
              </a:spcBef>
            </a:pPr>
            <a:endParaRPr lang="ko-KR" altLang="ko-KR"/>
          </a:p>
        </p:txBody>
      </p:sp>
      <p:sp>
        <p:nvSpPr>
          <p:cNvPr id="265242" name="Text Box 26"/>
          <p:cNvSpPr txBox="1">
            <a:spLocks noChangeArrowheads="1"/>
          </p:cNvSpPr>
          <p:nvPr/>
        </p:nvSpPr>
        <p:spPr bwMode="auto">
          <a:xfrm>
            <a:off x="1295400" y="5410200"/>
            <a:ext cx="6553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which is Richardson’s Extrapolation.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609600"/>
            <a:ext cx="7793037" cy="922338"/>
          </a:xfrm>
        </p:spPr>
        <p:txBody>
          <a:bodyPr/>
          <a:lstStyle/>
          <a:p>
            <a:r>
              <a:rPr lang="en-US" altLang="ko-KR" dirty="0">
                <a:ea typeface="굴림" charset="-127"/>
                <a:cs typeface="Times New Roman" pitchFamily="18" charset="0"/>
              </a:rPr>
              <a:t>Example 1 </a:t>
            </a:r>
          </a:p>
        </p:txBody>
      </p:sp>
      <p:sp>
        <p:nvSpPr>
          <p:cNvPr id="267272" name="Text Box 8"/>
          <p:cNvSpPr txBox="1">
            <a:spLocks noChangeArrowheads="1"/>
          </p:cNvSpPr>
          <p:nvPr/>
        </p:nvSpPr>
        <p:spPr bwMode="auto">
          <a:xfrm>
            <a:off x="2574925" y="3843338"/>
            <a:ext cx="184150" cy="457200"/>
          </a:xfrm>
          <a:prstGeom prst="rect">
            <a:avLst/>
          </a:prstGeom>
          <a:noFill/>
          <a:ln w="9525">
            <a:noFill/>
            <a:miter lim="800000"/>
            <a:headEnd/>
            <a:tailEnd/>
          </a:ln>
          <a:effectLst/>
        </p:spPr>
        <p:txBody>
          <a:bodyPr wrap="none">
            <a:spAutoFit/>
          </a:bodyPr>
          <a:lstStyle/>
          <a:p>
            <a:endParaRPr lang="ko-KR" altLang="ko-KR"/>
          </a:p>
        </p:txBody>
      </p:sp>
      <p:sp>
        <p:nvSpPr>
          <p:cNvPr id="267274" name="Text Box 10"/>
          <p:cNvSpPr txBox="1">
            <a:spLocks noChangeArrowheads="1"/>
          </p:cNvSpPr>
          <p:nvPr/>
        </p:nvSpPr>
        <p:spPr bwMode="auto">
          <a:xfrm>
            <a:off x="5105400" y="3810000"/>
            <a:ext cx="184150" cy="457200"/>
          </a:xfrm>
          <a:prstGeom prst="rect">
            <a:avLst/>
          </a:prstGeom>
          <a:noFill/>
          <a:ln w="9525">
            <a:noFill/>
            <a:miter lim="800000"/>
            <a:headEnd/>
            <a:tailEnd/>
          </a:ln>
          <a:effectLst/>
        </p:spPr>
        <p:txBody>
          <a:bodyPr wrap="none">
            <a:spAutoFit/>
          </a:bodyPr>
          <a:lstStyle/>
          <a:p>
            <a:endParaRPr lang="ko-KR" altLang="ko-KR"/>
          </a:p>
        </p:txBody>
      </p:sp>
      <p:sp>
        <p:nvSpPr>
          <p:cNvPr id="267307" name="Rectangle 43"/>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7308" name="Rectangle 44"/>
          <p:cNvSpPr>
            <a:spLocks noChangeArrowheads="1"/>
          </p:cNvSpPr>
          <p:nvPr/>
        </p:nvSpPr>
        <p:spPr bwMode="auto">
          <a:xfrm>
            <a:off x="0" y="36957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67312" name="Rectangle 48"/>
          <p:cNvSpPr>
            <a:spLocks noChangeArrowheads="1"/>
          </p:cNvSpPr>
          <p:nvPr/>
        </p:nvSpPr>
        <p:spPr bwMode="auto">
          <a:xfrm>
            <a:off x="0" y="20351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67313" name="Rectangle 49"/>
          <p:cNvSpPr>
            <a:spLocks noChangeArrowheads="1"/>
          </p:cNvSpPr>
          <p:nvPr/>
        </p:nvSpPr>
        <p:spPr bwMode="auto">
          <a:xfrm>
            <a:off x="0" y="27590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18" name="Rectangle 54"/>
          <p:cNvSpPr>
            <a:spLocks noChangeArrowheads="1"/>
          </p:cNvSpPr>
          <p:nvPr/>
        </p:nvSpPr>
        <p:spPr bwMode="auto">
          <a:xfrm>
            <a:off x="2424113" y="1722438"/>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19" name="Rectangle 55"/>
          <p:cNvSpPr>
            <a:spLocks noChangeArrowheads="1"/>
          </p:cNvSpPr>
          <p:nvPr/>
        </p:nvSpPr>
        <p:spPr bwMode="auto">
          <a:xfrm>
            <a:off x="2424113" y="2644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20" name="Rectangle 56"/>
          <p:cNvSpPr>
            <a:spLocks noChangeArrowheads="1"/>
          </p:cNvSpPr>
          <p:nvPr/>
        </p:nvSpPr>
        <p:spPr bwMode="auto">
          <a:xfrm>
            <a:off x="2424113" y="3567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67322" name="Text Box 58"/>
          <p:cNvSpPr txBox="1">
            <a:spLocks noChangeArrowheads="1"/>
          </p:cNvSpPr>
          <p:nvPr/>
        </p:nvSpPr>
        <p:spPr bwMode="auto">
          <a:xfrm>
            <a:off x="609600" y="1905000"/>
            <a:ext cx="77724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The vertical distance covered by</a:t>
            </a:r>
            <a:r>
              <a:rPr lang="en-US" altLang="ko-KR" b="1" i="1">
                <a:ea typeface="굴림" charset="-127"/>
              </a:rPr>
              <a:t> </a:t>
            </a:r>
            <a:r>
              <a:rPr lang="en-US" altLang="ko-KR">
                <a:ea typeface="굴림" charset="-127"/>
              </a:rPr>
              <a:t>a rocket from 8 to 30  seconds is given by</a:t>
            </a:r>
          </a:p>
        </p:txBody>
      </p:sp>
      <p:sp>
        <p:nvSpPr>
          <p:cNvPr id="267324" name="Rectangle 60"/>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7323" name="Object 59"/>
          <p:cNvGraphicFramePr>
            <a:graphicFrameLocks noChangeAspect="1"/>
          </p:cNvGraphicFramePr>
          <p:nvPr/>
        </p:nvGraphicFramePr>
        <p:xfrm>
          <a:off x="1524000" y="2971800"/>
          <a:ext cx="5057775" cy="809625"/>
        </p:xfrm>
        <a:graphic>
          <a:graphicData uri="http://schemas.openxmlformats.org/presentationml/2006/ole">
            <p:oleObj spid="_x0000_s150530" name="Equation" r:id="rId4" imgW="5054600" imgH="812800" progId="Equation.3">
              <p:embed/>
            </p:oleObj>
          </a:graphicData>
        </a:graphic>
      </p:graphicFrame>
      <p:sp>
        <p:nvSpPr>
          <p:cNvPr id="267325" name="Text Box 61"/>
          <p:cNvSpPr txBox="1">
            <a:spLocks noChangeArrowheads="1"/>
          </p:cNvSpPr>
          <p:nvPr/>
        </p:nvSpPr>
        <p:spPr bwMode="auto">
          <a:xfrm>
            <a:off x="609600" y="4114800"/>
            <a:ext cx="7620000" cy="1917700"/>
          </a:xfrm>
          <a:prstGeom prst="rect">
            <a:avLst/>
          </a:prstGeom>
          <a:noFill/>
          <a:ln w="9525">
            <a:noFill/>
            <a:miter lim="800000"/>
            <a:headEnd/>
            <a:tailEnd/>
          </a:ln>
          <a:effectLst/>
        </p:spPr>
        <p:txBody>
          <a:bodyPr>
            <a:spAutoFit/>
          </a:bodyPr>
          <a:lstStyle/>
          <a:p>
            <a:pPr marL="457200" indent="-457200" algn="l">
              <a:buFontTx/>
              <a:buAutoNum type="alphaLcParenR"/>
            </a:pPr>
            <a:r>
              <a:rPr lang="en-US" altLang="ko-KR">
                <a:ea typeface="굴림" charset="-127"/>
              </a:rPr>
              <a:t>Use Richardson’s rule to find the distance covered. </a:t>
            </a:r>
          </a:p>
          <a:p>
            <a:pPr marL="457200" indent="-457200" algn="l"/>
            <a:r>
              <a:rPr lang="en-US" altLang="ko-KR">
                <a:ea typeface="굴림" charset="-127"/>
              </a:rPr>
              <a:t>    Use the 2-segment and 4-segment Trapezoidal  </a:t>
            </a:r>
          </a:p>
          <a:p>
            <a:pPr marL="457200" indent="-457200" algn="l"/>
            <a:r>
              <a:rPr lang="en-US" altLang="ko-KR">
                <a:ea typeface="굴림" charset="-127"/>
              </a:rPr>
              <a:t>    rule results given in Table 1.</a:t>
            </a:r>
          </a:p>
          <a:p>
            <a:pPr marL="457200" indent="-457200" algn="l"/>
            <a:r>
              <a:rPr lang="en-US" altLang="ko-KR">
                <a:ea typeface="굴림" charset="-127"/>
              </a:rPr>
              <a:t>b) Find the true error, E</a:t>
            </a:r>
            <a:r>
              <a:rPr lang="en-US" altLang="ko-KR" baseline="-25000">
                <a:ea typeface="굴림" charset="-127"/>
              </a:rPr>
              <a:t>t</a:t>
            </a:r>
            <a:r>
              <a:rPr lang="en-US" altLang="ko-KR">
                <a:ea typeface="굴림" charset="-127"/>
              </a:rPr>
              <a:t> for part (a).</a:t>
            </a:r>
          </a:p>
          <a:p>
            <a:pPr marL="457200" indent="-457200" algn="l"/>
            <a:r>
              <a:rPr lang="en-US" altLang="ko-KR">
                <a:ea typeface="굴림" charset="-127"/>
              </a:rPr>
              <a:t>c) Find the absolute relative true error,     for part (a).</a:t>
            </a:r>
          </a:p>
        </p:txBody>
      </p:sp>
      <p:sp>
        <p:nvSpPr>
          <p:cNvPr id="267327" name="Rectangle 6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67326" name="Object 62"/>
          <p:cNvGraphicFramePr>
            <a:graphicFrameLocks noChangeAspect="1"/>
          </p:cNvGraphicFramePr>
          <p:nvPr/>
        </p:nvGraphicFramePr>
        <p:xfrm>
          <a:off x="5943600" y="5562600"/>
          <a:ext cx="400050" cy="433388"/>
        </p:xfrm>
        <a:graphic>
          <a:graphicData uri="http://schemas.openxmlformats.org/presentationml/2006/ole">
            <p:oleObj spid="_x0000_s150531" name="Equation" r:id="rId5" imgW="241195" imgH="253890" progId="Equation.3">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91" name="Rectangle 19"/>
          <p:cNvSpPr>
            <a:spLocks noGrp="1" noChangeArrowheads="1"/>
          </p:cNvSpPr>
          <p:nvPr>
            <p:ph type="title"/>
          </p:nvPr>
        </p:nvSpPr>
        <p:spPr/>
        <p:txBody>
          <a:bodyPr/>
          <a:lstStyle/>
          <a:p>
            <a:r>
              <a:rPr lang="en-US" altLang="ko-KR">
                <a:ea typeface="굴림" charset="-127"/>
              </a:rPr>
              <a:t>Solution</a:t>
            </a:r>
          </a:p>
        </p:txBody>
      </p:sp>
      <p:sp>
        <p:nvSpPr>
          <p:cNvPr id="310279" name="Rectangle 7"/>
          <p:cNvSpPr>
            <a:spLocks noChangeArrowheads="1"/>
          </p:cNvSpPr>
          <p:nvPr/>
        </p:nvSpPr>
        <p:spPr bwMode="auto">
          <a:xfrm>
            <a:off x="3870325" y="3116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1" name="Rectangle 9"/>
          <p:cNvSpPr>
            <a:spLocks noChangeArrowheads="1"/>
          </p:cNvSpPr>
          <p:nvPr/>
        </p:nvSpPr>
        <p:spPr bwMode="auto">
          <a:xfrm>
            <a:off x="3738563" y="2430463"/>
            <a:ext cx="755650" cy="274637"/>
          </a:xfrm>
          <a:prstGeom prst="rect">
            <a:avLst/>
          </a:prstGeom>
          <a:noFill/>
          <a:ln w="9525">
            <a:noFill/>
            <a:miter lim="800000"/>
            <a:headEnd/>
            <a:tailEnd/>
          </a:ln>
          <a:effectLst/>
        </p:spPr>
        <p:txBody>
          <a:bodyPr wrap="none" anchor="ctr">
            <a:spAutoFit/>
          </a:bodyPr>
          <a:lstStyle/>
          <a:p>
            <a:pPr indent="457200" algn="l" eaLnBrk="0" hangingPunct="0">
              <a:tabLst>
                <a:tab pos="29718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7" name="Rectangle 15"/>
          <p:cNvSpPr>
            <a:spLocks noChangeArrowheads="1"/>
          </p:cNvSpPr>
          <p:nvPr/>
        </p:nvSpPr>
        <p:spPr bwMode="auto">
          <a:xfrm>
            <a:off x="2011363" y="17986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8" name="Rectangle 16"/>
          <p:cNvSpPr>
            <a:spLocks noChangeArrowheads="1"/>
          </p:cNvSpPr>
          <p:nvPr/>
        </p:nvSpPr>
        <p:spPr bwMode="auto">
          <a:xfrm>
            <a:off x="1858963" y="21875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89" name="Rectangle 17"/>
          <p:cNvSpPr>
            <a:spLocks noChangeArrowheads="1"/>
          </p:cNvSpPr>
          <p:nvPr/>
        </p:nvSpPr>
        <p:spPr bwMode="auto">
          <a:xfrm>
            <a:off x="1858963" y="31099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90" name="Rectangle 18"/>
          <p:cNvSpPr>
            <a:spLocks noChangeArrowheads="1"/>
          </p:cNvSpPr>
          <p:nvPr/>
        </p:nvSpPr>
        <p:spPr bwMode="auto">
          <a:xfrm>
            <a:off x="6338888" y="3727450"/>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0292" name="Text Box 20"/>
          <p:cNvSpPr txBox="1">
            <a:spLocks noChangeArrowheads="1"/>
          </p:cNvSpPr>
          <p:nvPr/>
        </p:nvSpPr>
        <p:spPr bwMode="auto">
          <a:xfrm>
            <a:off x="609600" y="1676400"/>
            <a:ext cx="73152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a)  </a:t>
            </a:r>
          </a:p>
        </p:txBody>
      </p:sp>
      <p:sp>
        <p:nvSpPr>
          <p:cNvPr id="310294" name="Rectangle 2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0295" name="Object 23"/>
          <p:cNvGraphicFramePr>
            <a:graphicFrameLocks noChangeAspect="1"/>
          </p:cNvGraphicFramePr>
          <p:nvPr/>
        </p:nvGraphicFramePr>
        <p:xfrm>
          <a:off x="1371600" y="1752600"/>
          <a:ext cx="1600200" cy="371475"/>
        </p:xfrm>
        <a:graphic>
          <a:graphicData uri="http://schemas.openxmlformats.org/presentationml/2006/ole">
            <p:oleObj spid="_x0000_s151554" name="Equation" r:id="rId3" imgW="1600200" imgH="368300" progId="Equation.3">
              <p:embed/>
            </p:oleObj>
          </a:graphicData>
        </a:graphic>
      </p:graphicFrame>
      <p:sp>
        <p:nvSpPr>
          <p:cNvPr id="310298" name="Rectangle 26"/>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0297" name="Object 25"/>
          <p:cNvGraphicFramePr>
            <a:graphicFrameLocks noChangeAspect="1"/>
          </p:cNvGraphicFramePr>
          <p:nvPr/>
        </p:nvGraphicFramePr>
        <p:xfrm>
          <a:off x="3733800" y="1752600"/>
          <a:ext cx="1571625" cy="371475"/>
        </p:xfrm>
        <a:graphic>
          <a:graphicData uri="http://schemas.openxmlformats.org/presentationml/2006/ole">
            <p:oleObj spid="_x0000_s151555" name="Equation" r:id="rId4" imgW="1574800" imgH="368300" progId="Equation.3">
              <p:embed/>
            </p:oleObj>
          </a:graphicData>
        </a:graphic>
      </p:graphicFrame>
      <p:sp>
        <p:nvSpPr>
          <p:cNvPr id="310299" name="Text Box 27"/>
          <p:cNvSpPr txBox="1">
            <a:spLocks noChangeArrowheads="1"/>
          </p:cNvSpPr>
          <p:nvPr/>
        </p:nvSpPr>
        <p:spPr bwMode="auto">
          <a:xfrm>
            <a:off x="1143000" y="2209800"/>
            <a:ext cx="60198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Using Richardson’s extrapolation formula for Trapezoidal rule</a:t>
            </a:r>
          </a:p>
        </p:txBody>
      </p:sp>
      <p:sp>
        <p:nvSpPr>
          <p:cNvPr id="310301" name="Rectangle 29"/>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0304" name="Rectangle 32"/>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0306" name="Rectangle 34"/>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0308" name="Rectangle 36"/>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37"/>
          <p:cNvGrpSpPr>
            <a:grpSpLocks/>
          </p:cNvGrpSpPr>
          <p:nvPr/>
        </p:nvGrpSpPr>
        <p:grpSpPr bwMode="auto">
          <a:xfrm>
            <a:off x="1219200" y="3200400"/>
            <a:ext cx="6400800" cy="2333625"/>
            <a:chOff x="864" y="2304"/>
            <a:chExt cx="4032" cy="1470"/>
          </a:xfrm>
        </p:grpSpPr>
        <p:graphicFrame>
          <p:nvGraphicFramePr>
            <p:cNvPr id="310300" name="Object 28"/>
            <p:cNvGraphicFramePr>
              <a:graphicFrameLocks noChangeAspect="1"/>
            </p:cNvGraphicFramePr>
            <p:nvPr/>
          </p:nvGraphicFramePr>
          <p:xfrm>
            <a:off x="864" y="2352"/>
            <a:ext cx="1530" cy="474"/>
          </p:xfrm>
          <a:graphic>
            <a:graphicData uri="http://schemas.openxmlformats.org/presentationml/2006/ole">
              <p:oleObj spid="_x0000_s151556" name="Equation" r:id="rId5" imgW="2425700" imgH="749300" progId="Equation.3">
                <p:embed/>
              </p:oleObj>
            </a:graphicData>
          </a:graphic>
        </p:graphicFrame>
        <p:sp>
          <p:nvSpPr>
            <p:cNvPr id="310302" name="Text Box 30"/>
            <p:cNvSpPr txBox="1">
              <a:spLocks noChangeArrowheads="1"/>
            </p:cNvSpPr>
            <p:nvPr/>
          </p:nvSpPr>
          <p:spPr bwMode="auto">
            <a:xfrm>
              <a:off x="2736" y="2304"/>
              <a:ext cx="2160" cy="2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and choosing </a:t>
              </a:r>
              <a:r>
                <a:rPr lang="en-US" altLang="ko-KR" i="1">
                  <a:ea typeface="굴림" charset="-127"/>
                </a:rPr>
                <a:t>n=2</a:t>
              </a:r>
              <a:r>
                <a:rPr lang="en-US" altLang="ko-KR">
                  <a:ea typeface="굴림" charset="-127"/>
                </a:rPr>
                <a:t>, </a:t>
              </a:r>
            </a:p>
          </p:txBody>
        </p:sp>
        <p:graphicFrame>
          <p:nvGraphicFramePr>
            <p:cNvPr id="310303" name="Object 31"/>
            <p:cNvGraphicFramePr>
              <a:graphicFrameLocks noChangeAspect="1"/>
            </p:cNvGraphicFramePr>
            <p:nvPr/>
          </p:nvGraphicFramePr>
          <p:xfrm>
            <a:off x="864" y="2928"/>
            <a:ext cx="1350" cy="462"/>
          </p:xfrm>
          <a:graphic>
            <a:graphicData uri="http://schemas.openxmlformats.org/presentationml/2006/ole">
              <p:oleObj spid="_x0000_s151557" name="Equation" r:id="rId6" imgW="2146300" imgH="736600" progId="Equation.3">
                <p:embed/>
              </p:oleObj>
            </a:graphicData>
          </a:graphic>
        </p:graphicFrame>
        <p:graphicFrame>
          <p:nvGraphicFramePr>
            <p:cNvPr id="310305" name="Object 33"/>
            <p:cNvGraphicFramePr>
              <a:graphicFrameLocks noChangeAspect="1"/>
            </p:cNvGraphicFramePr>
            <p:nvPr/>
          </p:nvGraphicFramePr>
          <p:xfrm>
            <a:off x="2304" y="2928"/>
            <a:ext cx="1920" cy="462"/>
          </p:xfrm>
          <a:graphic>
            <a:graphicData uri="http://schemas.openxmlformats.org/presentationml/2006/ole">
              <p:oleObj spid="_x0000_s151558" name="Equation" r:id="rId7" imgW="3048000" imgH="736600" progId="Equation.3">
                <p:embed/>
              </p:oleObj>
            </a:graphicData>
          </a:graphic>
        </p:graphicFrame>
        <p:graphicFrame>
          <p:nvGraphicFramePr>
            <p:cNvPr id="310307" name="Object 35"/>
            <p:cNvGraphicFramePr>
              <a:graphicFrameLocks noChangeAspect="1"/>
            </p:cNvGraphicFramePr>
            <p:nvPr/>
          </p:nvGraphicFramePr>
          <p:xfrm>
            <a:off x="2304" y="3600"/>
            <a:ext cx="786" cy="174"/>
          </p:xfrm>
          <a:graphic>
            <a:graphicData uri="http://schemas.openxmlformats.org/presentationml/2006/ole">
              <p:oleObj spid="_x0000_s151559" name="Equation" r:id="rId8" imgW="1244600" imgH="279400" progId="Equation.3">
                <p:embed/>
              </p:oleObj>
            </a:graphicData>
          </a:graphic>
        </p:graphicFrame>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2" name="Rectangle 2"/>
          <p:cNvSpPr>
            <a:spLocks noGrp="1" noChangeArrowheads="1"/>
          </p:cNvSpPr>
          <p:nvPr>
            <p:ph type="title"/>
          </p:nvPr>
        </p:nvSpPr>
        <p:spPr/>
        <p:txBody>
          <a:bodyPr/>
          <a:lstStyle/>
          <a:p>
            <a:r>
              <a:rPr lang="en-US" altLang="ko-KR" dirty="0" smtClean="0">
                <a:ea typeface="굴림" charset="-127"/>
              </a:rPr>
              <a:t>Solution</a:t>
            </a:r>
            <a:endParaRPr lang="en-US" altLang="ko-KR" dirty="0" smtClean="0">
              <a:ea typeface="굴림" charset="-127"/>
            </a:endParaRPr>
          </a:p>
        </p:txBody>
      </p:sp>
      <p:sp>
        <p:nvSpPr>
          <p:cNvPr id="8203" name="Text Box 5"/>
          <p:cNvSpPr txBox="1">
            <a:spLocks noChangeArrowheads="1"/>
          </p:cNvSpPr>
          <p:nvPr/>
        </p:nvSpPr>
        <p:spPr bwMode="auto">
          <a:xfrm>
            <a:off x="533400" y="2209800"/>
            <a:ext cx="6858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b)</a:t>
            </a:r>
          </a:p>
        </p:txBody>
      </p:sp>
      <p:graphicFrame>
        <p:nvGraphicFramePr>
          <p:cNvPr id="8194" name="Object 8"/>
          <p:cNvGraphicFramePr>
            <a:graphicFrameLocks noChangeAspect="1"/>
          </p:cNvGraphicFramePr>
          <p:nvPr/>
        </p:nvGraphicFramePr>
        <p:xfrm>
          <a:off x="1524000" y="2362200"/>
          <a:ext cx="4105275" cy="342900"/>
        </p:xfrm>
        <a:graphic>
          <a:graphicData uri="http://schemas.openxmlformats.org/presentationml/2006/ole">
            <p:oleObj spid="_x0000_s8194" name="Equation" r:id="rId3" imgW="4102100" imgH="342900" progId="Equation.3">
              <p:embed/>
            </p:oleObj>
          </a:graphicData>
        </a:graphic>
      </p:graphicFrame>
      <p:graphicFrame>
        <p:nvGraphicFramePr>
          <p:cNvPr id="8195" name="Object 7"/>
          <p:cNvGraphicFramePr>
            <a:graphicFrameLocks noChangeAspect="1"/>
          </p:cNvGraphicFramePr>
          <p:nvPr/>
        </p:nvGraphicFramePr>
        <p:xfrm>
          <a:off x="1905000" y="2971800"/>
          <a:ext cx="1752600" cy="257175"/>
        </p:xfrm>
        <a:graphic>
          <a:graphicData uri="http://schemas.openxmlformats.org/presentationml/2006/ole">
            <p:oleObj spid="_x0000_s8195" name="Equation" r:id="rId4" imgW="1752600" imgH="254000" progId="Equation.3">
              <p:embed/>
            </p:oleObj>
          </a:graphicData>
        </a:graphic>
      </p:graphicFrame>
      <p:graphicFrame>
        <p:nvGraphicFramePr>
          <p:cNvPr id="8196" name="Object 6"/>
          <p:cNvGraphicFramePr>
            <a:graphicFrameLocks noChangeAspect="1"/>
          </p:cNvGraphicFramePr>
          <p:nvPr/>
        </p:nvGraphicFramePr>
        <p:xfrm>
          <a:off x="1905000" y="3429000"/>
          <a:ext cx="1076325" cy="304800"/>
        </p:xfrm>
        <a:graphic>
          <a:graphicData uri="http://schemas.openxmlformats.org/presentationml/2006/ole">
            <p:oleObj spid="_x0000_s8196" name="Equation" r:id="rId5" imgW="1079032" imgH="304668" progId="Equation.3">
              <p:embed/>
            </p:oleObj>
          </a:graphicData>
        </a:graphic>
      </p:graphicFrame>
      <p:sp>
        <p:nvSpPr>
          <p:cNvPr id="8204" name="Text Box 12"/>
          <p:cNvSpPr txBox="1">
            <a:spLocks noChangeArrowheads="1"/>
          </p:cNvSpPr>
          <p:nvPr/>
        </p:nvSpPr>
        <p:spPr bwMode="auto">
          <a:xfrm>
            <a:off x="609600" y="4343400"/>
            <a:ext cx="533400" cy="457200"/>
          </a:xfrm>
          <a:prstGeom prst="rect">
            <a:avLst/>
          </a:prstGeom>
          <a:noFill/>
          <a:ln w="9525">
            <a:noFill/>
            <a:miter lim="800000"/>
            <a:headEnd/>
            <a:tailEnd/>
          </a:ln>
        </p:spPr>
        <p:txBody>
          <a:bodyPr>
            <a:spAutoFit/>
          </a:bodyPr>
          <a:lstStyle/>
          <a:p>
            <a:pPr>
              <a:spcBef>
                <a:spcPct val="50000"/>
              </a:spcBef>
            </a:pPr>
            <a:r>
              <a:rPr lang="en-US" altLang="ko-KR">
                <a:ea typeface="굴림" charset="-127"/>
              </a:rPr>
              <a:t>c)</a:t>
            </a:r>
          </a:p>
        </p:txBody>
      </p:sp>
      <p:grpSp>
        <p:nvGrpSpPr>
          <p:cNvPr id="8205" name="Group 30"/>
          <p:cNvGrpSpPr>
            <a:grpSpLocks/>
          </p:cNvGrpSpPr>
          <p:nvPr/>
        </p:nvGrpSpPr>
        <p:grpSpPr bwMode="auto">
          <a:xfrm>
            <a:off x="1371600" y="4343400"/>
            <a:ext cx="6477000" cy="471488"/>
            <a:chOff x="864" y="2631"/>
            <a:chExt cx="4080" cy="297"/>
          </a:xfrm>
        </p:grpSpPr>
        <p:sp>
          <p:nvSpPr>
            <p:cNvPr id="8207" name="Rectangle 17"/>
            <p:cNvSpPr>
              <a:spLocks noChangeArrowheads="1"/>
            </p:cNvSpPr>
            <p:nvPr/>
          </p:nvSpPr>
          <p:spPr bwMode="auto">
            <a:xfrm>
              <a:off x="864" y="2631"/>
              <a:ext cx="2442" cy="288"/>
            </a:xfrm>
            <a:prstGeom prst="rect">
              <a:avLst/>
            </a:prstGeom>
            <a:noFill/>
            <a:ln w="9525">
              <a:noFill/>
              <a:miter lim="800000"/>
              <a:headEnd/>
              <a:tailEnd/>
            </a:ln>
          </p:spPr>
          <p:txBody>
            <a:bodyPr wrap="none" anchor="ctr">
              <a:spAutoFit/>
            </a:bodyPr>
            <a:lstStyle/>
            <a:p>
              <a:pPr algn="l" eaLnBrk="0" hangingPunct="0"/>
              <a:r>
                <a:rPr lang="en-US" altLang="ko-KR" sz="2000">
                  <a:ea typeface="굴림" charset="-127"/>
                  <a:cs typeface="Times New Roman" pitchFamily="18" charset="0"/>
                </a:rPr>
                <a:t>The absolute relative true error</a:t>
              </a:r>
              <a:r>
                <a:rPr lang="en-US" altLang="ko-KR">
                  <a:ea typeface="굴림" charset="-127"/>
                  <a:cs typeface="Times New Roman" pitchFamily="18" charset="0"/>
                </a:rPr>
                <a:t>, </a:t>
              </a:r>
              <a:endParaRPr lang="en-US" altLang="ko-KR">
                <a:ea typeface="굴림" charset="-127"/>
              </a:endParaRPr>
            </a:p>
          </p:txBody>
        </p:sp>
        <p:sp>
          <p:nvSpPr>
            <p:cNvPr id="8208" name="Rectangle 18"/>
            <p:cNvSpPr>
              <a:spLocks noChangeArrowheads="1"/>
            </p:cNvSpPr>
            <p:nvPr/>
          </p:nvSpPr>
          <p:spPr bwMode="auto">
            <a:xfrm>
              <a:off x="3504" y="2640"/>
              <a:ext cx="1440" cy="288"/>
            </a:xfrm>
            <a:prstGeom prst="rect">
              <a:avLst/>
            </a:prstGeom>
            <a:noFill/>
            <a:ln w="9525">
              <a:noFill/>
              <a:miter lim="800000"/>
              <a:headEnd/>
              <a:tailEnd/>
            </a:ln>
          </p:spPr>
          <p:txBody>
            <a:bodyPr anchor="ctr">
              <a:spAutoFit/>
            </a:bodyPr>
            <a:lstStyle/>
            <a:p>
              <a:pPr algn="l" eaLnBrk="0" hangingPunct="0"/>
              <a:r>
                <a:rPr lang="en-US" altLang="ko-KR">
                  <a:ea typeface="굴림" charset="-127"/>
                  <a:cs typeface="Times New Roman" pitchFamily="18" charset="0"/>
                </a:rPr>
                <a:t>, </a:t>
              </a:r>
              <a:r>
                <a:rPr lang="en-US" altLang="ko-KR" sz="2000">
                  <a:ea typeface="굴림" charset="-127"/>
                  <a:cs typeface="Times New Roman" pitchFamily="18" charset="0"/>
                </a:rPr>
                <a:t>would be</a:t>
              </a:r>
              <a:r>
                <a:rPr lang="en-US" altLang="ko-KR">
                  <a:ea typeface="굴림" charset="-127"/>
                </a:rPr>
                <a:t> </a:t>
              </a:r>
            </a:p>
          </p:txBody>
        </p:sp>
        <p:graphicFrame>
          <p:nvGraphicFramePr>
            <p:cNvPr id="8199" name="Object 22"/>
            <p:cNvGraphicFramePr>
              <a:graphicFrameLocks noChangeAspect="1"/>
            </p:cNvGraphicFramePr>
            <p:nvPr/>
          </p:nvGraphicFramePr>
          <p:xfrm>
            <a:off x="3264" y="2640"/>
            <a:ext cx="210" cy="234"/>
          </p:xfrm>
          <a:graphic>
            <a:graphicData uri="http://schemas.openxmlformats.org/presentationml/2006/ole">
              <p:oleObj spid="_x0000_s8199" name="Equation" r:id="rId6" imgW="330200" imgH="368300" progId="Equation.3">
                <p:embed/>
              </p:oleObj>
            </a:graphicData>
          </a:graphic>
        </p:graphicFrame>
      </p:grpSp>
      <p:grpSp>
        <p:nvGrpSpPr>
          <p:cNvPr id="8206" name="Group 29"/>
          <p:cNvGrpSpPr>
            <a:grpSpLocks/>
          </p:cNvGrpSpPr>
          <p:nvPr/>
        </p:nvGrpSpPr>
        <p:grpSpPr bwMode="auto">
          <a:xfrm>
            <a:off x="2286000" y="5181600"/>
            <a:ext cx="4114800" cy="695325"/>
            <a:chOff x="1440" y="3072"/>
            <a:chExt cx="2592" cy="438"/>
          </a:xfrm>
        </p:grpSpPr>
        <p:graphicFrame>
          <p:nvGraphicFramePr>
            <p:cNvPr id="8197" name="Object 26"/>
            <p:cNvGraphicFramePr>
              <a:graphicFrameLocks noChangeAspect="1"/>
            </p:cNvGraphicFramePr>
            <p:nvPr/>
          </p:nvGraphicFramePr>
          <p:xfrm>
            <a:off x="1440" y="3072"/>
            <a:ext cx="1776" cy="438"/>
          </p:xfrm>
          <a:graphic>
            <a:graphicData uri="http://schemas.openxmlformats.org/presentationml/2006/ole">
              <p:oleObj spid="_x0000_s8197" name="Equation" r:id="rId7" imgW="2819400" imgH="698500" progId="Equation.3">
                <p:embed/>
              </p:oleObj>
            </a:graphicData>
          </a:graphic>
        </p:graphicFrame>
        <p:graphicFrame>
          <p:nvGraphicFramePr>
            <p:cNvPr id="8198" name="Object 25"/>
            <p:cNvGraphicFramePr>
              <a:graphicFrameLocks noChangeAspect="1"/>
            </p:cNvGraphicFramePr>
            <p:nvPr/>
          </p:nvGraphicFramePr>
          <p:xfrm>
            <a:off x="3264" y="3216"/>
            <a:ext cx="768" cy="162"/>
          </p:xfrm>
          <a:graphic>
            <a:graphicData uri="http://schemas.openxmlformats.org/presentationml/2006/ole">
              <p:oleObj spid="_x0000_s8198" name="Equation" r:id="rId8" imgW="1218671" imgH="253890" progId="Equation.3">
                <p:embed/>
              </p:oleObj>
            </a:graphicData>
          </a:graphic>
        </p:graphicFrame>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57200" y="457200"/>
            <a:ext cx="7793037" cy="1143000"/>
          </a:xfrm>
        </p:spPr>
        <p:txBody>
          <a:bodyPr/>
          <a:lstStyle/>
          <a:p>
            <a:r>
              <a:rPr lang="en-US" altLang="ko-KR" dirty="0" smtClean="0">
                <a:ea typeface="굴림" charset="-127"/>
              </a:rPr>
              <a:t>Solution</a:t>
            </a:r>
            <a:endParaRPr lang="en-US" altLang="ko-KR" dirty="0">
              <a:ea typeface="굴림" charset="-127"/>
            </a:endParaRPr>
          </a:p>
        </p:txBody>
      </p:sp>
      <p:sp>
        <p:nvSpPr>
          <p:cNvPr id="280580" name="Rectangle 4"/>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0608" name="Text Box 32"/>
          <p:cNvSpPr txBox="1">
            <a:spLocks noChangeArrowheads="1"/>
          </p:cNvSpPr>
          <p:nvPr/>
        </p:nvSpPr>
        <p:spPr bwMode="auto">
          <a:xfrm>
            <a:off x="457200" y="2057400"/>
            <a:ext cx="2590800" cy="1004888"/>
          </a:xfrm>
          <a:prstGeom prst="rect">
            <a:avLst/>
          </a:prstGeom>
          <a:noFill/>
          <a:ln w="9525">
            <a:noFill/>
            <a:miter lim="800000"/>
            <a:headEnd/>
            <a:tailEnd/>
          </a:ln>
          <a:effectLst/>
        </p:spPr>
        <p:txBody>
          <a:bodyPr>
            <a:spAutoFit/>
          </a:bodyPr>
          <a:lstStyle/>
          <a:p>
            <a:pPr algn="l">
              <a:spcBef>
                <a:spcPct val="50000"/>
              </a:spcBef>
            </a:pPr>
            <a:endParaRPr lang="en-US" altLang="ko-KR">
              <a:ea typeface="굴림" charset="-127"/>
            </a:endParaRPr>
          </a:p>
          <a:p>
            <a:pPr algn="l">
              <a:spcBef>
                <a:spcPct val="50000"/>
              </a:spcBef>
            </a:pPr>
            <a:endParaRPr lang="en-US" altLang="ko-KR" i="1">
              <a:ea typeface="굴림" charset="-127"/>
            </a:endParaRPr>
          </a:p>
        </p:txBody>
      </p:sp>
      <p:sp>
        <p:nvSpPr>
          <p:cNvPr id="280610" name="Rectangle 34"/>
          <p:cNvSpPr>
            <a:spLocks noChangeArrowheads="1"/>
          </p:cNvSpPr>
          <p:nvPr/>
        </p:nvSpPr>
        <p:spPr bwMode="auto">
          <a:xfrm>
            <a:off x="0" y="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0613" name="Text Box 37"/>
          <p:cNvSpPr txBox="1">
            <a:spLocks noChangeArrowheads="1"/>
          </p:cNvSpPr>
          <p:nvPr/>
        </p:nvSpPr>
        <p:spPr bwMode="auto">
          <a:xfrm>
            <a:off x="1066800" y="1905000"/>
            <a:ext cx="13716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b)</a:t>
            </a:r>
          </a:p>
        </p:txBody>
      </p:sp>
      <p:sp>
        <p:nvSpPr>
          <p:cNvPr id="280614" name="Rectangle 38"/>
          <p:cNvSpPr>
            <a:spLocks noChangeArrowheads="1"/>
          </p:cNvSpPr>
          <p:nvPr/>
        </p:nvSpPr>
        <p:spPr bwMode="auto">
          <a:xfrm>
            <a:off x="1447800" y="1905000"/>
            <a:ext cx="5597525"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The exact value of the above integral is </a:t>
            </a:r>
          </a:p>
        </p:txBody>
      </p:sp>
      <p:sp>
        <p:nvSpPr>
          <p:cNvPr id="280616" name="Rectangle 40"/>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15" name="Object 39"/>
          <p:cNvGraphicFramePr>
            <a:graphicFrameLocks noChangeAspect="1"/>
          </p:cNvGraphicFramePr>
          <p:nvPr/>
        </p:nvGraphicFramePr>
        <p:xfrm>
          <a:off x="1600200" y="2514600"/>
          <a:ext cx="5057775" cy="809625"/>
        </p:xfrm>
        <a:graphic>
          <a:graphicData uri="http://schemas.openxmlformats.org/presentationml/2006/ole">
            <p:oleObj spid="_x0000_s152578" name="Equation" r:id="rId4" imgW="5054600" imgH="812800" progId="Equation.3">
              <p:embed/>
            </p:oleObj>
          </a:graphicData>
        </a:graphic>
      </p:graphicFrame>
      <p:sp>
        <p:nvSpPr>
          <p:cNvPr id="280618" name="Rectangle 42"/>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17" name="Object 41"/>
          <p:cNvGraphicFramePr>
            <a:graphicFrameLocks noChangeAspect="1"/>
          </p:cNvGraphicFramePr>
          <p:nvPr/>
        </p:nvGraphicFramePr>
        <p:xfrm>
          <a:off x="1828800" y="3657600"/>
          <a:ext cx="1304925" cy="342900"/>
        </p:xfrm>
        <a:graphic>
          <a:graphicData uri="http://schemas.openxmlformats.org/presentationml/2006/ole">
            <p:oleObj spid="_x0000_s152579" name="Equation" r:id="rId5" imgW="1307532" imgH="342751" progId="Equation.3">
              <p:embed/>
            </p:oleObj>
          </a:graphicData>
        </a:graphic>
      </p:graphicFrame>
      <p:sp>
        <p:nvSpPr>
          <p:cNvPr id="280619" name="Rectangle 43"/>
          <p:cNvSpPr>
            <a:spLocks noChangeArrowheads="1"/>
          </p:cNvSpPr>
          <p:nvPr/>
        </p:nvSpPr>
        <p:spPr bwMode="auto">
          <a:xfrm>
            <a:off x="1219200" y="4114800"/>
            <a:ext cx="1022350" cy="457200"/>
          </a:xfrm>
          <a:prstGeom prst="rect">
            <a:avLst/>
          </a:prstGeom>
          <a:noFill/>
          <a:ln w="9525">
            <a:noFill/>
            <a:miter lim="800000"/>
            <a:headEnd/>
            <a:tailEnd/>
          </a:ln>
          <a:effectLst/>
        </p:spPr>
        <p:txBody>
          <a:bodyPr wrap="none" anchor="ctr">
            <a:spAutoFit/>
          </a:bodyPr>
          <a:lstStyle/>
          <a:p>
            <a:pPr algn="l" eaLnBrk="0" hangingPunct="0"/>
            <a:r>
              <a:rPr lang="en-US" altLang="ko-KR" dirty="0">
                <a:ea typeface="굴림" charset="-127"/>
              </a:rPr>
              <a:t>Hence</a:t>
            </a:r>
          </a:p>
        </p:txBody>
      </p:sp>
      <p:sp>
        <p:nvSpPr>
          <p:cNvPr id="280621" name="Rectangle 45"/>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20" name="Object 44"/>
          <p:cNvGraphicFramePr>
            <a:graphicFrameLocks noChangeAspect="1"/>
          </p:cNvGraphicFramePr>
          <p:nvPr/>
        </p:nvGraphicFramePr>
        <p:xfrm>
          <a:off x="1447800" y="4648200"/>
          <a:ext cx="4686300" cy="381000"/>
        </p:xfrm>
        <a:graphic>
          <a:graphicData uri="http://schemas.openxmlformats.org/presentationml/2006/ole">
            <p:oleObj spid="_x0000_s152580" name="Equation" r:id="rId6" imgW="4686300" imgH="381000" progId="Equation.3">
              <p:embed/>
            </p:oleObj>
          </a:graphicData>
        </a:graphic>
      </p:graphicFrame>
      <p:sp>
        <p:nvSpPr>
          <p:cNvPr id="280623" name="Rectangle 47"/>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22" name="Object 46"/>
          <p:cNvGraphicFramePr>
            <a:graphicFrameLocks noChangeAspect="1"/>
          </p:cNvGraphicFramePr>
          <p:nvPr/>
        </p:nvGraphicFramePr>
        <p:xfrm>
          <a:off x="1828800" y="5257800"/>
          <a:ext cx="1990725" cy="276225"/>
        </p:xfrm>
        <a:graphic>
          <a:graphicData uri="http://schemas.openxmlformats.org/presentationml/2006/ole">
            <p:oleObj spid="_x0000_s152581" name="Equation" r:id="rId7" imgW="1993900" imgH="279400" progId="Equation.3">
              <p:embed/>
            </p:oleObj>
          </a:graphicData>
        </a:graphic>
      </p:graphicFrame>
      <p:sp>
        <p:nvSpPr>
          <p:cNvPr id="280625" name="Rectangle 49"/>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0624" name="Object 48"/>
          <p:cNvGraphicFramePr>
            <a:graphicFrameLocks noChangeAspect="1"/>
          </p:cNvGraphicFramePr>
          <p:nvPr/>
        </p:nvGraphicFramePr>
        <p:xfrm>
          <a:off x="1828800" y="5791200"/>
          <a:ext cx="876300" cy="342900"/>
        </p:xfrm>
        <a:graphic>
          <a:graphicData uri="http://schemas.openxmlformats.org/presentationml/2006/ole">
            <p:oleObj spid="_x0000_s152582" name="Equation" r:id="rId8" imgW="876300" imgH="342900" progId="Equation.3">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ltLang="ko-KR" dirty="0" smtClean="0">
                <a:ea typeface="굴림" charset="-127"/>
                <a:cs typeface="Times New Roman" pitchFamily="18" charset="0"/>
              </a:rPr>
              <a:t>Solution</a:t>
            </a:r>
            <a:endParaRPr lang="en-US" altLang="ko-KR" dirty="0">
              <a:ea typeface="굴림" charset="-127"/>
              <a:cs typeface="Times New Roman" pitchFamily="18" charset="0"/>
            </a:endParaRPr>
          </a:p>
        </p:txBody>
      </p:sp>
      <p:sp>
        <p:nvSpPr>
          <p:cNvPr id="311302" name="Rectangle 6"/>
          <p:cNvSpPr>
            <a:spLocks noChangeArrowheads="1"/>
          </p:cNvSpPr>
          <p:nvPr/>
        </p:nvSpPr>
        <p:spPr bwMode="auto">
          <a:xfrm>
            <a:off x="3014663" y="27828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1303" name="Rectangle 7"/>
          <p:cNvSpPr>
            <a:spLocks noChangeArrowheads="1"/>
          </p:cNvSpPr>
          <p:nvPr/>
        </p:nvSpPr>
        <p:spPr bwMode="auto">
          <a:xfrm>
            <a:off x="3014663" y="37719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1306" name="Rectangle 10"/>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1307" name="Rectangle 11"/>
          <p:cNvSpPr>
            <a:spLocks noChangeArrowheads="1"/>
          </p:cNvSpPr>
          <p:nvPr/>
        </p:nvSpPr>
        <p:spPr bwMode="auto">
          <a:xfrm>
            <a:off x="0" y="3633788"/>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1309" name="Rectangle 13"/>
          <p:cNvSpPr>
            <a:spLocks noChangeArrowheads="1"/>
          </p:cNvSpPr>
          <p:nvPr/>
        </p:nvSpPr>
        <p:spPr bwMode="auto">
          <a:xfrm>
            <a:off x="4286250" y="279717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1314" name="Rectangle 18"/>
          <p:cNvSpPr>
            <a:spLocks noChangeArrowheads="1"/>
          </p:cNvSpPr>
          <p:nvPr/>
        </p:nvSpPr>
        <p:spPr bwMode="auto">
          <a:xfrm>
            <a:off x="4460875" y="3463925"/>
            <a:ext cx="2222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endParaRPr lang="en-US" altLang="ko-KR">
              <a:latin typeface="Times New Roman" pitchFamily="18" charset="0"/>
              <a:ea typeface="굴림" charset="-127"/>
            </a:endParaRPr>
          </a:p>
        </p:txBody>
      </p:sp>
      <p:sp>
        <p:nvSpPr>
          <p:cNvPr id="311318" name="Rectangle 22"/>
          <p:cNvSpPr>
            <a:spLocks noChangeArrowheads="1"/>
          </p:cNvSpPr>
          <p:nvPr/>
        </p:nvSpPr>
        <p:spPr bwMode="auto">
          <a:xfrm>
            <a:off x="1833563" y="2192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1320" name="Rectangle 24"/>
          <p:cNvSpPr>
            <a:spLocks noChangeArrowheads="1"/>
          </p:cNvSpPr>
          <p:nvPr/>
        </p:nvSpPr>
        <p:spPr bwMode="auto">
          <a:xfrm>
            <a:off x="1833563" y="436245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1321" name="Text Box 25"/>
          <p:cNvSpPr txBox="1">
            <a:spLocks noChangeArrowheads="1"/>
          </p:cNvSpPr>
          <p:nvPr/>
        </p:nvSpPr>
        <p:spPr bwMode="auto">
          <a:xfrm>
            <a:off x="838200" y="2209800"/>
            <a:ext cx="685800" cy="457200"/>
          </a:xfrm>
          <a:prstGeom prst="rect">
            <a:avLst/>
          </a:prstGeom>
          <a:noFill/>
          <a:ln w="9525">
            <a:noFill/>
            <a:miter lim="800000"/>
            <a:headEnd/>
            <a:tailEnd/>
          </a:ln>
          <a:effectLst/>
        </p:spPr>
        <p:txBody>
          <a:bodyPr>
            <a:spAutoFit/>
          </a:bodyPr>
          <a:lstStyle/>
          <a:p>
            <a:pPr>
              <a:spcBef>
                <a:spcPct val="50000"/>
              </a:spcBef>
            </a:pPr>
            <a:r>
              <a:rPr lang="en-US" altLang="ko-KR">
                <a:ea typeface="굴림" charset="-127"/>
              </a:rPr>
              <a:t>c)</a:t>
            </a:r>
          </a:p>
        </p:txBody>
      </p:sp>
      <p:sp>
        <p:nvSpPr>
          <p:cNvPr id="311322" name="Rectangle 26"/>
          <p:cNvSpPr>
            <a:spLocks noChangeArrowheads="1"/>
          </p:cNvSpPr>
          <p:nvPr/>
        </p:nvSpPr>
        <p:spPr bwMode="auto">
          <a:xfrm>
            <a:off x="1447800" y="2209800"/>
            <a:ext cx="4479925"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The absolute relative true error </a:t>
            </a:r>
          </a:p>
        </p:txBody>
      </p:sp>
      <p:sp>
        <p:nvSpPr>
          <p:cNvPr id="311324" name="Rectangle 28"/>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1323" name="Object 27"/>
          <p:cNvGraphicFramePr>
            <a:graphicFrameLocks noChangeAspect="1"/>
          </p:cNvGraphicFramePr>
          <p:nvPr/>
        </p:nvGraphicFramePr>
        <p:xfrm>
          <a:off x="5867400" y="2209800"/>
          <a:ext cx="381000" cy="409575"/>
        </p:xfrm>
        <a:graphic>
          <a:graphicData uri="http://schemas.openxmlformats.org/presentationml/2006/ole">
            <p:oleObj spid="_x0000_s153602" name="Equation" r:id="rId3" imgW="380835" imgH="406224" progId="Equation.3">
              <p:embed/>
            </p:oleObj>
          </a:graphicData>
        </a:graphic>
      </p:graphicFrame>
      <p:sp>
        <p:nvSpPr>
          <p:cNvPr id="311325" name="Rectangle 29"/>
          <p:cNvSpPr>
            <a:spLocks noChangeArrowheads="1"/>
          </p:cNvSpPr>
          <p:nvPr/>
        </p:nvSpPr>
        <p:spPr bwMode="auto">
          <a:xfrm>
            <a:off x="6400800" y="2209800"/>
            <a:ext cx="2200275"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would then be </a:t>
            </a:r>
          </a:p>
        </p:txBody>
      </p:sp>
      <p:sp>
        <p:nvSpPr>
          <p:cNvPr id="311327" name="Rectangle 31"/>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1326" name="Object 30"/>
          <p:cNvGraphicFramePr>
            <a:graphicFrameLocks noChangeAspect="1"/>
          </p:cNvGraphicFramePr>
          <p:nvPr/>
        </p:nvGraphicFramePr>
        <p:xfrm>
          <a:off x="2667000" y="2819400"/>
          <a:ext cx="3209925" cy="790575"/>
        </p:xfrm>
        <a:graphic>
          <a:graphicData uri="http://schemas.openxmlformats.org/presentationml/2006/ole">
            <p:oleObj spid="_x0000_s153603" name="Equation" r:id="rId4" imgW="3213100" imgH="787400" progId="Equation.3">
              <p:embed/>
            </p:oleObj>
          </a:graphicData>
        </a:graphic>
      </p:graphicFrame>
      <p:sp>
        <p:nvSpPr>
          <p:cNvPr id="311329" name="Rectangle 33"/>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1328" name="Object 32"/>
          <p:cNvGraphicFramePr>
            <a:graphicFrameLocks noChangeAspect="1"/>
          </p:cNvGraphicFramePr>
          <p:nvPr/>
        </p:nvGraphicFramePr>
        <p:xfrm>
          <a:off x="3124200" y="4038600"/>
          <a:ext cx="1533525" cy="276225"/>
        </p:xfrm>
        <a:graphic>
          <a:graphicData uri="http://schemas.openxmlformats.org/presentationml/2006/ole">
            <p:oleObj spid="_x0000_s153604" name="Equation" r:id="rId5" imgW="1536700" imgH="279400" progId="Equation.3">
              <p:embed/>
            </p:oleObj>
          </a:graphicData>
        </a:graphic>
      </p:graphicFrame>
      <p:sp>
        <p:nvSpPr>
          <p:cNvPr id="311330" name="Text Box 34"/>
          <p:cNvSpPr txBox="1">
            <a:spLocks noChangeArrowheads="1"/>
          </p:cNvSpPr>
          <p:nvPr/>
        </p:nvSpPr>
        <p:spPr bwMode="auto">
          <a:xfrm>
            <a:off x="1219200" y="4648200"/>
            <a:ext cx="7162800" cy="118745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Table 2 shows the Richardson’s extrapolation results using 1, 2, 4, 8 segments.  Results are compared with those of Trapezoidal rule.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4" name="Rectangle 14"/>
          <p:cNvSpPr>
            <a:spLocks noGrp="1" noChangeArrowheads="1"/>
          </p:cNvSpPr>
          <p:nvPr>
            <p:ph type="title"/>
          </p:nvPr>
        </p:nvSpPr>
        <p:spPr>
          <a:xfrm>
            <a:off x="381000" y="228600"/>
            <a:ext cx="8229600" cy="1143000"/>
          </a:xfrm>
        </p:spPr>
        <p:txBody>
          <a:bodyPr/>
          <a:lstStyle/>
          <a:p>
            <a:r>
              <a:rPr lang="en-US" altLang="ko-KR" dirty="0" smtClean="0">
                <a:ea typeface="굴림" charset="-127"/>
              </a:rPr>
              <a:t>Solution</a:t>
            </a:r>
            <a:endParaRPr lang="en-US" altLang="ko-KR" dirty="0">
              <a:ea typeface="굴림" charset="-127"/>
            </a:endParaRPr>
          </a:p>
        </p:txBody>
      </p:sp>
      <p:sp>
        <p:nvSpPr>
          <p:cNvPr id="312327" name="Rectangle 7"/>
          <p:cNvSpPr>
            <a:spLocks noChangeArrowheads="1"/>
          </p:cNvSpPr>
          <p:nvPr/>
        </p:nvSpPr>
        <p:spPr bwMode="auto">
          <a:xfrm>
            <a:off x="0" y="24923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2328" name="Rectangle 8"/>
          <p:cNvSpPr>
            <a:spLocks noChangeArrowheads="1"/>
          </p:cNvSpPr>
          <p:nvPr/>
        </p:nvSpPr>
        <p:spPr bwMode="auto">
          <a:xfrm>
            <a:off x="0" y="3140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2329" name="Rectangle 9"/>
          <p:cNvSpPr>
            <a:spLocks noChangeArrowheads="1"/>
          </p:cNvSpPr>
          <p:nvPr/>
        </p:nvSpPr>
        <p:spPr bwMode="auto">
          <a:xfrm>
            <a:off x="0" y="406241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2332" name="Rectangle 12"/>
          <p:cNvSpPr>
            <a:spLocks noChangeArrowheads="1"/>
          </p:cNvSpPr>
          <p:nvPr/>
        </p:nvSpPr>
        <p:spPr bwMode="auto">
          <a:xfrm>
            <a:off x="0" y="2919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2333" name="Rectangle 13"/>
          <p:cNvSpPr>
            <a:spLocks noChangeArrowheads="1"/>
          </p:cNvSpPr>
          <p:nvPr/>
        </p:nvSpPr>
        <p:spPr bwMode="auto">
          <a:xfrm>
            <a:off x="0" y="3633788"/>
            <a:ext cx="2667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2335" name="Text Box 15"/>
          <p:cNvSpPr txBox="1">
            <a:spLocks noChangeArrowheads="1"/>
          </p:cNvSpPr>
          <p:nvPr/>
        </p:nvSpPr>
        <p:spPr bwMode="auto">
          <a:xfrm>
            <a:off x="1295400" y="2057400"/>
            <a:ext cx="6096000" cy="701675"/>
          </a:xfrm>
          <a:prstGeom prst="rect">
            <a:avLst/>
          </a:prstGeom>
          <a:noFill/>
          <a:ln w="9525">
            <a:noFill/>
            <a:miter lim="800000"/>
            <a:headEnd/>
            <a:tailEnd/>
          </a:ln>
          <a:effectLst/>
        </p:spPr>
        <p:txBody>
          <a:bodyPr>
            <a:spAutoFit/>
          </a:bodyPr>
          <a:lstStyle/>
          <a:p>
            <a:pPr algn="l">
              <a:spcBef>
                <a:spcPct val="50000"/>
              </a:spcBef>
            </a:pPr>
            <a:r>
              <a:rPr lang="en-US" altLang="ko-KR" sz="2000">
                <a:ea typeface="굴림" charset="-127"/>
              </a:rPr>
              <a:t>Table 2: The values obtained using Richardson’s extrapolation formula for Trapezoidal rule for</a:t>
            </a:r>
          </a:p>
        </p:txBody>
      </p:sp>
      <p:graphicFrame>
        <p:nvGraphicFramePr>
          <p:cNvPr id="312336" name="Object 16"/>
          <p:cNvGraphicFramePr>
            <a:graphicFrameLocks noChangeAspect="1"/>
          </p:cNvGraphicFramePr>
          <p:nvPr/>
        </p:nvGraphicFramePr>
        <p:xfrm>
          <a:off x="1981200" y="2971800"/>
          <a:ext cx="4038600" cy="731838"/>
        </p:xfrm>
        <a:graphic>
          <a:graphicData uri="http://schemas.openxmlformats.org/presentationml/2006/ole">
            <p:oleObj spid="_x0000_s154626" name="Equation" r:id="rId3" imgW="4000320" imgH="736560" progId="Equation.3">
              <p:embed/>
            </p:oleObj>
          </a:graphicData>
        </a:graphic>
      </p:graphicFrame>
      <p:sp>
        <p:nvSpPr>
          <p:cNvPr id="312341" name="Rectangle 21"/>
          <p:cNvSpPr>
            <a:spLocks noChangeArrowheads="1"/>
          </p:cNvSpPr>
          <p:nvPr/>
        </p:nvSpPr>
        <p:spPr bwMode="auto">
          <a:xfrm>
            <a:off x="841375" y="2608263"/>
            <a:ext cx="1485900" cy="0"/>
          </a:xfrm>
          <a:prstGeom prst="rect">
            <a:avLst/>
          </a:prstGeom>
          <a:noFill/>
          <a:ln w="9525">
            <a:noFill/>
            <a:miter lim="800000"/>
            <a:headEnd/>
            <a:tailEnd/>
          </a:ln>
          <a:effectLst/>
        </p:spPr>
        <p:txBody>
          <a:bodyPr wrap="none">
            <a:spAutoFit/>
          </a:bodyPr>
          <a:lstStyle/>
          <a:p>
            <a:endParaRPr lang="ko-KR" altLang="en-US"/>
          </a:p>
        </p:txBody>
      </p:sp>
      <p:sp>
        <p:nvSpPr>
          <p:cNvPr id="312344" name="Rectangle 24"/>
          <p:cNvSpPr>
            <a:spLocks noChangeArrowheads="1"/>
          </p:cNvSpPr>
          <p:nvPr/>
        </p:nvSpPr>
        <p:spPr bwMode="auto">
          <a:xfrm>
            <a:off x="841375" y="2608263"/>
            <a:ext cx="1600200" cy="0"/>
          </a:xfrm>
          <a:prstGeom prst="rect">
            <a:avLst/>
          </a:prstGeom>
          <a:noFill/>
          <a:ln w="9525">
            <a:noFill/>
            <a:miter lim="800000"/>
            <a:headEnd/>
            <a:tailEnd/>
          </a:ln>
          <a:effectLst/>
        </p:spPr>
        <p:txBody>
          <a:bodyPr wrap="none">
            <a:spAutoFit/>
          </a:bodyPr>
          <a:lstStyle/>
          <a:p>
            <a:endParaRPr lang="ko-KR" altLang="en-US"/>
          </a:p>
        </p:txBody>
      </p:sp>
      <p:graphicFrame>
        <p:nvGraphicFramePr>
          <p:cNvPr id="312426" name="Group 106"/>
          <p:cNvGraphicFramePr>
            <a:graphicFrameLocks noGrp="1"/>
          </p:cNvGraphicFramePr>
          <p:nvPr/>
        </p:nvGraphicFramePr>
        <p:xfrm>
          <a:off x="838200" y="4191000"/>
          <a:ext cx="7391400" cy="1463040"/>
        </p:xfrm>
        <a:graphic>
          <a:graphicData uri="http://schemas.openxmlformats.org/drawingml/2006/table">
            <a:tbl>
              <a:tblPr/>
              <a:tblGrid>
                <a:gridCol w="563563"/>
                <a:gridCol w="1341437"/>
                <a:gridCol w="1981200"/>
                <a:gridCol w="1447800"/>
                <a:gridCol w="2057400"/>
              </a:tblGrid>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smtClean="0">
                          <a:ln>
                            <a:noFill/>
                          </a:ln>
                          <a:solidFill>
                            <a:schemeClr val="tx1"/>
                          </a:solidFill>
                          <a:effectLst/>
                          <a:latin typeface="Tahoma" pitchFamily="34" charset="0"/>
                          <a:ea typeface="굴림" charset="-127"/>
                          <a:cs typeface="Times New Roman" pitchFamily="18" charset="0"/>
                        </a:rPr>
                        <a:t>n</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smtClean="0">
                          <a:ln>
                            <a:noFill/>
                          </a:ln>
                          <a:solidFill>
                            <a:schemeClr val="tx1"/>
                          </a:solidFill>
                          <a:effectLst/>
                          <a:latin typeface="Tahoma" pitchFamily="34" charset="0"/>
                          <a:ea typeface="굴림" charset="-127"/>
                          <a:cs typeface="Times New Roman" pitchFamily="18" charset="0"/>
                        </a:rPr>
                        <a:t>Trapezoidal Rule</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smtClean="0">
                          <a:ln>
                            <a:noFill/>
                          </a:ln>
                          <a:solidFill>
                            <a:schemeClr val="tx1"/>
                          </a:solidFill>
                          <a:effectLst/>
                          <a:latin typeface="Tahoma" pitchFamily="34" charset="0"/>
                          <a:ea typeface="굴림" charset="-127"/>
                          <a:cs typeface="Times New Roman" pitchFamily="18" charset="0"/>
                        </a:rPr>
                        <a:t>       for Trapezoidal Rule</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smtClean="0">
                          <a:ln>
                            <a:noFill/>
                          </a:ln>
                          <a:solidFill>
                            <a:schemeClr val="tx1"/>
                          </a:solidFill>
                          <a:effectLst/>
                          <a:latin typeface="Tahoma" pitchFamily="34" charset="0"/>
                          <a:ea typeface="굴림" charset="-127"/>
                          <a:cs typeface="Times New Roman" pitchFamily="18" charset="0"/>
                        </a:rPr>
                        <a:t>Richardson’s Extrapolation</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1" i="0" u="none" strike="noStrike" cap="none" normalizeH="0" baseline="0" smtClean="0">
                          <a:ln>
                            <a:noFill/>
                          </a:ln>
                          <a:solidFill>
                            <a:schemeClr val="tx1"/>
                          </a:solidFill>
                          <a:effectLst/>
                          <a:latin typeface="Tahoma" pitchFamily="34" charset="0"/>
                          <a:ea typeface="굴림" charset="-127"/>
                          <a:cs typeface="Times New Roman" pitchFamily="18" charset="0"/>
                        </a:rPr>
                        <a:t>     for Richardson’s Extrapolation</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22325">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8</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11868</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11266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11113</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11074</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7.296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1.854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0.4655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0.1165</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11065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11062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11061</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0.03616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0.009041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400" b="0" i="0" u="none" strike="noStrike" cap="none" normalizeH="0" baseline="0" smtClean="0">
                          <a:ln>
                            <a:noFill/>
                          </a:ln>
                          <a:solidFill>
                            <a:schemeClr val="tx1"/>
                          </a:solidFill>
                          <a:effectLst/>
                          <a:latin typeface="Tahoma" pitchFamily="34" charset="0"/>
                          <a:ea typeface="굴림" charset="-127"/>
                          <a:cs typeface="Times New Roman" pitchFamily="18" charset="0"/>
                        </a:rPr>
                        <a:t>0.0000</a:t>
                      </a:r>
                      <a:endParaRPr kumimoji="0" lang="en-US" altLang="ko-KR" sz="1400" b="0" i="0" u="none" strike="noStrike" cap="none" normalizeH="0" baseline="0" smtClean="0">
                        <a:ln>
                          <a:noFill/>
                        </a:ln>
                        <a:solidFill>
                          <a:schemeClr val="tx1"/>
                        </a:solidFill>
                        <a:effectLst/>
                        <a:latin typeface="Tahoma" pitchFamily="34" charset="0"/>
                        <a:ea typeface="굴림" charset="-127"/>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12410" name="Rectangle 90"/>
          <p:cNvSpPr>
            <a:spLocks noChangeArrowheads="1"/>
          </p:cNvSpPr>
          <p:nvPr/>
        </p:nvSpPr>
        <p:spPr bwMode="auto">
          <a:xfrm>
            <a:off x="2209800" y="5791200"/>
            <a:ext cx="4267200" cy="304800"/>
          </a:xfrm>
          <a:prstGeom prst="rect">
            <a:avLst/>
          </a:prstGeom>
          <a:noFill/>
          <a:ln w="9525">
            <a:noFill/>
            <a:miter lim="800000"/>
            <a:headEnd/>
            <a:tailEnd/>
          </a:ln>
          <a:effectLst/>
        </p:spPr>
        <p:txBody>
          <a:bodyPr>
            <a:spAutoFit/>
          </a:bodyPr>
          <a:lstStyle/>
          <a:p>
            <a:r>
              <a:rPr lang="en-US" altLang="ko-KR" sz="1400" b="1">
                <a:ea typeface="굴림" charset="-127"/>
              </a:rPr>
              <a:t>Table 2: Richardson’s Extrapolation Values</a:t>
            </a:r>
          </a:p>
        </p:txBody>
      </p:sp>
      <p:graphicFrame>
        <p:nvGraphicFramePr>
          <p:cNvPr id="312423" name="Object 103"/>
          <p:cNvGraphicFramePr>
            <a:graphicFrameLocks noChangeAspect="1"/>
          </p:cNvGraphicFramePr>
          <p:nvPr/>
        </p:nvGraphicFramePr>
        <p:xfrm>
          <a:off x="2819400" y="4191000"/>
          <a:ext cx="342900" cy="352425"/>
        </p:xfrm>
        <a:graphic>
          <a:graphicData uri="http://schemas.openxmlformats.org/presentationml/2006/ole">
            <p:oleObj spid="_x0000_s154627" name="Equation" r:id="rId4" imgW="342603" imgH="355292" progId="Equation.3">
              <p:embed/>
            </p:oleObj>
          </a:graphicData>
        </a:graphic>
      </p:graphicFrame>
      <p:graphicFrame>
        <p:nvGraphicFramePr>
          <p:cNvPr id="312424" name="Object 104"/>
          <p:cNvGraphicFramePr>
            <a:graphicFrameLocks noChangeAspect="1"/>
          </p:cNvGraphicFramePr>
          <p:nvPr/>
        </p:nvGraphicFramePr>
        <p:xfrm>
          <a:off x="6248400" y="4191000"/>
          <a:ext cx="342900" cy="352425"/>
        </p:xfrm>
        <a:graphic>
          <a:graphicData uri="http://schemas.openxmlformats.org/presentationml/2006/ole">
            <p:oleObj spid="_x0000_s154628" name="Equation" r:id="rId5" imgW="342603" imgH="355292" progId="Equation.3">
              <p:embed/>
            </p:oleObj>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ko-KR">
                <a:ea typeface="굴림" charset="-127"/>
              </a:rPr>
              <a:t>Romberg Integration</a:t>
            </a:r>
          </a:p>
        </p:txBody>
      </p:sp>
      <p:sp>
        <p:nvSpPr>
          <p:cNvPr id="282629" name="Rectangle 5"/>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2634" name="Rectangle 10"/>
          <p:cNvSpPr>
            <a:spLocks noChangeArrowheads="1"/>
          </p:cNvSpPr>
          <p:nvPr/>
        </p:nvSpPr>
        <p:spPr bwMode="auto">
          <a:xfrm>
            <a:off x="1736725" y="2930525"/>
            <a:ext cx="5670550" cy="274638"/>
          </a:xfrm>
          <a:prstGeom prst="rect">
            <a:avLst/>
          </a:prstGeom>
          <a:noFill/>
          <a:ln w="9525">
            <a:noFill/>
            <a:miter lim="800000"/>
            <a:headEnd/>
            <a:tailEnd/>
          </a:ln>
          <a:effectLst/>
        </p:spPr>
        <p:txBody>
          <a:bodyPr wrap="none" anchor="ctr">
            <a:spAutoFit/>
          </a:bodyPr>
          <a:lstStyle/>
          <a:p>
            <a:pPr indent="457200" algn="just" eaLnBrk="0" hangingPunct="0">
              <a:tabLst>
                <a:tab pos="5486400" algn="r"/>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38" name="Rectangle 14"/>
          <p:cNvSpPr>
            <a:spLocks noChangeArrowheads="1"/>
          </p:cNvSpPr>
          <p:nvPr/>
        </p:nvSpPr>
        <p:spPr bwMode="auto">
          <a:xfrm>
            <a:off x="685800" y="2057400"/>
            <a:ext cx="7620000" cy="1552575"/>
          </a:xfrm>
          <a:prstGeom prst="rect">
            <a:avLst/>
          </a:prstGeom>
          <a:noFill/>
          <a:ln w="9525">
            <a:noFill/>
            <a:miter lim="800000"/>
            <a:headEnd/>
            <a:tailEnd/>
          </a:ln>
          <a:effectLst/>
        </p:spPr>
        <p:txBody>
          <a:bodyPr anchor="ctr">
            <a:spAutoFit/>
          </a:bodyPr>
          <a:lstStyle/>
          <a:p>
            <a:pPr algn="l" eaLnBrk="0" hangingPunct="0"/>
            <a:r>
              <a:rPr lang="en-US" altLang="ko-KR" dirty="0">
                <a:ea typeface="굴림" charset="-127"/>
              </a:rPr>
              <a:t>Romberg integration is same as Richardson’s extrapolation formula as given previously.  However, Romberg used a recursive algorithm for the extrapolation.  Recall </a:t>
            </a:r>
          </a:p>
        </p:txBody>
      </p:sp>
      <p:sp>
        <p:nvSpPr>
          <p:cNvPr id="282640" name="Rectangle 16"/>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39" name="Object 15"/>
          <p:cNvGraphicFramePr>
            <a:graphicFrameLocks noChangeAspect="1"/>
          </p:cNvGraphicFramePr>
          <p:nvPr/>
        </p:nvGraphicFramePr>
        <p:xfrm>
          <a:off x="2590800" y="3581400"/>
          <a:ext cx="2400300" cy="752475"/>
        </p:xfrm>
        <a:graphic>
          <a:graphicData uri="http://schemas.openxmlformats.org/presentationml/2006/ole">
            <p:oleObj spid="_x0000_s155650" name="Equation" r:id="rId4" imgW="2400300" imgH="749300" progId="Equation.3">
              <p:embed/>
            </p:oleObj>
          </a:graphicData>
        </a:graphic>
      </p:graphicFrame>
      <p:sp>
        <p:nvSpPr>
          <p:cNvPr id="282641" name="Text Box 17"/>
          <p:cNvSpPr txBox="1">
            <a:spLocks noChangeArrowheads="1"/>
          </p:cNvSpPr>
          <p:nvPr/>
        </p:nvSpPr>
        <p:spPr bwMode="auto">
          <a:xfrm>
            <a:off x="762000" y="4419600"/>
            <a:ext cx="66294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This can alternately be written as</a:t>
            </a:r>
          </a:p>
        </p:txBody>
      </p:sp>
      <p:sp>
        <p:nvSpPr>
          <p:cNvPr id="282643" name="Rectangle 19"/>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45" name="Rectangle 21"/>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2"/>
          <p:cNvGrpSpPr>
            <a:grpSpLocks/>
          </p:cNvGrpSpPr>
          <p:nvPr/>
        </p:nvGrpSpPr>
        <p:grpSpPr bwMode="auto">
          <a:xfrm>
            <a:off x="1447800" y="5105400"/>
            <a:ext cx="4981575" cy="752475"/>
            <a:chOff x="576" y="3120"/>
            <a:chExt cx="3138" cy="474"/>
          </a:xfrm>
        </p:grpSpPr>
        <p:graphicFrame>
          <p:nvGraphicFramePr>
            <p:cNvPr id="282642" name="Object 18"/>
            <p:cNvGraphicFramePr>
              <a:graphicFrameLocks noChangeAspect="1"/>
            </p:cNvGraphicFramePr>
            <p:nvPr/>
          </p:nvGraphicFramePr>
          <p:xfrm>
            <a:off x="576" y="3120"/>
            <a:ext cx="1752" cy="474"/>
          </p:xfrm>
          <a:graphic>
            <a:graphicData uri="http://schemas.openxmlformats.org/presentationml/2006/ole">
              <p:oleObj spid="_x0000_s155651" name="Equation" r:id="rId5" imgW="2781300" imgH="749300" progId="Equation.3">
                <p:embed/>
              </p:oleObj>
            </a:graphicData>
          </a:graphic>
        </p:graphicFrame>
        <p:graphicFrame>
          <p:nvGraphicFramePr>
            <p:cNvPr id="282644" name="Object 20"/>
            <p:cNvGraphicFramePr>
              <a:graphicFrameLocks noChangeAspect="1"/>
            </p:cNvGraphicFramePr>
            <p:nvPr/>
          </p:nvGraphicFramePr>
          <p:xfrm>
            <a:off x="2496" y="3120"/>
            <a:ext cx="1218" cy="474"/>
          </p:xfrm>
          <a:graphic>
            <a:graphicData uri="http://schemas.openxmlformats.org/presentationml/2006/ole">
              <p:oleObj spid="_x0000_s155652" name="Equation" r:id="rId6" imgW="1930400" imgH="749300" progId="Equation.3">
                <p:embed/>
              </p:oleObj>
            </a:graphicData>
          </a:graphic>
        </p:graphicFrame>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ko-KR">
                <a:ea typeface="굴림" charset="-127"/>
              </a:rPr>
              <a:t>Romberg Integration</a:t>
            </a:r>
          </a:p>
        </p:txBody>
      </p:sp>
      <p:grpSp>
        <p:nvGrpSpPr>
          <p:cNvPr id="2" name="Group 89"/>
          <p:cNvGrpSpPr>
            <a:grpSpLocks/>
          </p:cNvGrpSpPr>
          <p:nvPr/>
        </p:nvGrpSpPr>
        <p:grpSpPr bwMode="auto">
          <a:xfrm>
            <a:off x="762000" y="2514600"/>
            <a:ext cx="7994650" cy="1552575"/>
            <a:chOff x="480" y="1248"/>
            <a:chExt cx="5036" cy="978"/>
          </a:xfrm>
        </p:grpSpPr>
        <p:sp>
          <p:nvSpPr>
            <p:cNvPr id="284750" name="Rectangle 78"/>
            <p:cNvSpPr>
              <a:spLocks noChangeArrowheads="1"/>
            </p:cNvSpPr>
            <p:nvPr/>
          </p:nvSpPr>
          <p:spPr bwMode="auto">
            <a:xfrm>
              <a:off x="480" y="1248"/>
              <a:ext cx="5036" cy="978"/>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Note that the variable </a:t>
              </a:r>
              <a:r>
                <a:rPr lang="en-US" altLang="ko-KR" i="1">
                  <a:ea typeface="굴림" charset="-127"/>
                </a:rPr>
                <a:t>TV </a:t>
              </a:r>
              <a:r>
                <a:rPr lang="en-US" altLang="ko-KR">
                  <a:ea typeface="굴림" charset="-127"/>
                </a:rPr>
                <a:t>is replaced by           as the </a:t>
              </a:r>
            </a:p>
            <a:p>
              <a:pPr algn="l" eaLnBrk="0" hangingPunct="0"/>
              <a:r>
                <a:rPr lang="en-US" altLang="ko-KR">
                  <a:ea typeface="굴림" charset="-127"/>
                </a:rPr>
                <a:t>value obtained using Richardson’s extrapolation formula.  </a:t>
              </a:r>
            </a:p>
            <a:p>
              <a:pPr algn="l" eaLnBrk="0" hangingPunct="0"/>
              <a:r>
                <a:rPr lang="en-US" altLang="ko-KR">
                  <a:ea typeface="굴림" charset="-127"/>
                </a:rPr>
                <a:t>Note also that the sign     is replaced by = sign.</a:t>
              </a:r>
            </a:p>
            <a:p>
              <a:pPr algn="l" eaLnBrk="0" hangingPunct="0"/>
              <a:endParaRPr lang="en-US" altLang="ko-KR">
                <a:ea typeface="굴림" charset="-127"/>
              </a:endParaRPr>
            </a:p>
          </p:txBody>
        </p:sp>
        <p:graphicFrame>
          <p:nvGraphicFramePr>
            <p:cNvPr id="284751" name="Object 79"/>
            <p:cNvGraphicFramePr>
              <a:graphicFrameLocks noChangeAspect="1"/>
            </p:cNvGraphicFramePr>
            <p:nvPr/>
          </p:nvGraphicFramePr>
          <p:xfrm>
            <a:off x="3984" y="1296"/>
            <a:ext cx="486" cy="246"/>
          </p:xfrm>
          <a:graphic>
            <a:graphicData uri="http://schemas.openxmlformats.org/presentationml/2006/ole">
              <p:oleObj spid="_x0000_s156676" name="Equation" r:id="rId4" imgW="774364" imgH="393529" progId="Equation.3">
                <p:embed/>
              </p:oleObj>
            </a:graphicData>
          </a:graphic>
        </p:graphicFrame>
        <p:graphicFrame>
          <p:nvGraphicFramePr>
            <p:cNvPr id="284756" name="Object 84"/>
            <p:cNvGraphicFramePr>
              <a:graphicFrameLocks noChangeAspect="1"/>
            </p:cNvGraphicFramePr>
            <p:nvPr/>
          </p:nvGraphicFramePr>
          <p:xfrm>
            <a:off x="2544" y="1824"/>
            <a:ext cx="138" cy="126"/>
          </p:xfrm>
          <a:graphic>
            <a:graphicData uri="http://schemas.openxmlformats.org/presentationml/2006/ole">
              <p:oleObj spid="_x0000_s156677" name="Equation" r:id="rId5" imgW="215713" imgH="203024" progId="Equation.3">
                <p:embed/>
              </p:oleObj>
            </a:graphicData>
          </a:graphic>
        </p:graphicFrame>
      </p:grpSp>
      <p:graphicFrame>
        <p:nvGraphicFramePr>
          <p:cNvPr id="284677" name="Object 5"/>
          <p:cNvGraphicFramePr>
            <a:graphicFrameLocks noChangeAspect="1"/>
          </p:cNvGraphicFramePr>
          <p:nvPr/>
        </p:nvGraphicFramePr>
        <p:xfrm>
          <a:off x="4514850" y="3321050"/>
          <a:ext cx="114300" cy="215900"/>
        </p:xfrm>
        <a:graphic>
          <a:graphicData uri="http://schemas.openxmlformats.org/presentationml/2006/ole">
            <p:oleObj spid="_x0000_s156674" name="Equation" r:id="rId6" imgW="114120" imgH="215640" progId="Equation.3">
              <p:embed/>
            </p:oleObj>
          </a:graphicData>
        </a:graphic>
      </p:graphicFrame>
      <p:sp>
        <p:nvSpPr>
          <p:cNvPr id="284723" name="Rectangle 51"/>
          <p:cNvSpPr>
            <a:spLocks noChangeArrowheads="1"/>
          </p:cNvSpPr>
          <p:nvPr/>
        </p:nvSpPr>
        <p:spPr bwMode="auto">
          <a:xfrm>
            <a:off x="3138488" y="37623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0" y="2100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0" y="31369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0" y="3716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0" y="47529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0" y="533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2" name="Rectangle 70"/>
          <p:cNvSpPr>
            <a:spLocks noChangeArrowheads="1"/>
          </p:cNvSpPr>
          <p:nvPr/>
        </p:nvSpPr>
        <p:spPr bwMode="auto">
          <a:xfrm>
            <a:off x="0" y="63023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3" name="Rectangle 71"/>
          <p:cNvSpPr>
            <a:spLocks noChangeArrowheads="1"/>
          </p:cNvSpPr>
          <p:nvPr/>
        </p:nvSpPr>
        <p:spPr bwMode="auto">
          <a:xfrm>
            <a:off x="0" y="68818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284745" name="Rectangle 73"/>
          <p:cNvSpPr>
            <a:spLocks noChangeArrowheads="1"/>
          </p:cNvSpPr>
          <p:nvPr/>
        </p:nvSpPr>
        <p:spPr bwMode="auto">
          <a:xfrm>
            <a:off x="0" y="31242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46" name="Rectangle 74"/>
          <p:cNvSpPr>
            <a:spLocks noChangeArrowheads="1"/>
          </p:cNvSpPr>
          <p:nvPr/>
        </p:nvSpPr>
        <p:spPr bwMode="auto">
          <a:xfrm>
            <a:off x="0" y="34290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3790950" y="3140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52" name="Rectangle 8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55" name="Rectangle 83"/>
          <p:cNvSpPr>
            <a:spLocks noChangeArrowheads="1"/>
          </p:cNvSpPr>
          <p:nvPr/>
        </p:nvSpPr>
        <p:spPr bwMode="auto">
          <a:xfrm>
            <a:off x="762000" y="3657600"/>
            <a:ext cx="6078538" cy="457200"/>
          </a:xfrm>
          <a:prstGeom prst="rect">
            <a:avLst/>
          </a:prstGeom>
          <a:noFill/>
          <a:ln w="9525">
            <a:noFill/>
            <a:miter lim="800000"/>
            <a:headEnd/>
            <a:tailEnd/>
          </a:ln>
          <a:effectLst/>
        </p:spPr>
        <p:txBody>
          <a:bodyPr wrap="none" anchor="ctr">
            <a:spAutoFit/>
          </a:bodyPr>
          <a:lstStyle/>
          <a:p>
            <a:pPr algn="just" eaLnBrk="0" hangingPunct="0">
              <a:tabLst>
                <a:tab pos="457200" algn="l"/>
                <a:tab pos="685800" algn="l"/>
              </a:tabLst>
            </a:pPr>
            <a:r>
              <a:rPr lang="en-US" altLang="ko-KR">
                <a:ea typeface="굴림" charset="-127"/>
                <a:cs typeface="Times New Roman" pitchFamily="18" charset="0"/>
              </a:rPr>
              <a:t>Hence the estimate of the true value now is</a:t>
            </a:r>
            <a:endParaRPr lang="en-US" altLang="ko-KR">
              <a:ea typeface="굴림" charset="-127"/>
            </a:endParaRPr>
          </a:p>
        </p:txBody>
      </p:sp>
      <p:sp>
        <p:nvSpPr>
          <p:cNvPr id="284757" name="Rectangle 8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59" name="Rectangle 8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4758" name="Object 86"/>
          <p:cNvGraphicFramePr>
            <a:graphicFrameLocks noChangeAspect="1"/>
          </p:cNvGraphicFramePr>
          <p:nvPr/>
        </p:nvGraphicFramePr>
        <p:xfrm>
          <a:off x="2895600" y="4495800"/>
          <a:ext cx="2286000" cy="447675"/>
        </p:xfrm>
        <a:graphic>
          <a:graphicData uri="http://schemas.openxmlformats.org/presentationml/2006/ole">
            <p:oleObj spid="_x0000_s156675" name="Equation" r:id="rId7" imgW="2286000" imgH="444500" progId="Equation.3">
              <p:embed/>
            </p:oleObj>
          </a:graphicData>
        </a:graphic>
      </p:graphicFrame>
      <p:sp>
        <p:nvSpPr>
          <p:cNvPr id="284760" name="Text Box 88"/>
          <p:cNvSpPr txBox="1">
            <a:spLocks noChangeArrowheads="1"/>
          </p:cNvSpPr>
          <p:nvPr/>
        </p:nvSpPr>
        <p:spPr bwMode="auto">
          <a:xfrm>
            <a:off x="838200" y="5334000"/>
            <a:ext cx="6705600" cy="45720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Ch</a:t>
            </a:r>
            <a:r>
              <a:rPr lang="en-US" altLang="ko-KR" baseline="30000">
                <a:ea typeface="굴림" charset="-127"/>
              </a:rPr>
              <a:t>4 </a:t>
            </a:r>
            <a:r>
              <a:rPr lang="en-US" altLang="ko-KR">
                <a:ea typeface="굴림" charset="-127"/>
              </a:rPr>
              <a:t>is an approximation of the true error. </a:t>
            </a:r>
            <a:endParaRPr lang="en-US" altLang="ko-KR" baseline="30000">
              <a:ea typeface="굴림" charset="-127"/>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ea typeface="굴림" charset="-127"/>
              </a:rPr>
              <a:t>Romberg Integration</a:t>
            </a:r>
          </a:p>
        </p:txBody>
      </p:sp>
      <p:sp>
        <p:nvSpPr>
          <p:cNvPr id="313356" name="Rectangle 12"/>
          <p:cNvSpPr>
            <a:spLocks noChangeArrowheads="1"/>
          </p:cNvSpPr>
          <p:nvPr/>
        </p:nvSpPr>
        <p:spPr bwMode="auto">
          <a:xfrm>
            <a:off x="0" y="2668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54" name="Object 10"/>
          <p:cNvGraphicFramePr>
            <a:graphicFrameLocks noChangeAspect="1"/>
          </p:cNvGraphicFramePr>
          <p:nvPr/>
        </p:nvGraphicFramePr>
        <p:xfrm>
          <a:off x="0" y="3392488"/>
          <a:ext cx="114300" cy="219075"/>
        </p:xfrm>
        <a:graphic>
          <a:graphicData uri="http://schemas.openxmlformats.org/presentationml/2006/ole">
            <p:oleObj spid="_x0000_s157698" name="Equation" r:id="rId3" imgW="114151" imgH="215619" progId="Equation.3">
              <p:embed/>
            </p:oleObj>
          </a:graphicData>
        </a:graphic>
      </p:graphicFrame>
      <p:sp>
        <p:nvSpPr>
          <p:cNvPr id="313358" name="Rectangle 14"/>
          <p:cNvSpPr>
            <a:spLocks noChangeArrowheads="1"/>
          </p:cNvSpPr>
          <p:nvPr/>
        </p:nvSpPr>
        <p:spPr bwMode="auto">
          <a:xfrm>
            <a:off x="0" y="32305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2" name="Rectangle 18"/>
          <p:cNvSpPr>
            <a:spLocks noChangeArrowheads="1"/>
          </p:cNvSpPr>
          <p:nvPr/>
        </p:nvSpPr>
        <p:spPr bwMode="auto">
          <a:xfrm>
            <a:off x="762000" y="1752600"/>
            <a:ext cx="7391400" cy="822325"/>
          </a:xfrm>
          <a:prstGeom prst="rect">
            <a:avLst/>
          </a:prstGeom>
          <a:noFill/>
          <a:ln w="9525">
            <a:noFill/>
            <a:miter lim="800000"/>
            <a:headEnd/>
            <a:tailEnd/>
          </a:ln>
          <a:effectLst/>
        </p:spPr>
        <p:txBody>
          <a:bodyPr anchor="ctr">
            <a:spAutoFit/>
          </a:bodyPr>
          <a:lstStyle/>
          <a:p>
            <a:pPr algn="just" eaLnBrk="0" hangingPunct="0">
              <a:tabLst>
                <a:tab pos="457200" algn="l"/>
                <a:tab pos="685800" algn="l"/>
              </a:tabLst>
            </a:pPr>
            <a:r>
              <a:rPr lang="en-US" altLang="ko-KR">
                <a:ea typeface="굴림" charset="-127"/>
              </a:rPr>
              <a:t>Determine another integral value with further halving the step size (doubling the number of segments),</a:t>
            </a:r>
          </a:p>
        </p:txBody>
      </p:sp>
      <p:sp>
        <p:nvSpPr>
          <p:cNvPr id="313364" name="Rectangle 20"/>
          <p:cNvSpPr>
            <a:spLocks noChangeArrowheads="1"/>
          </p:cNvSpPr>
          <p:nvPr/>
        </p:nvSpPr>
        <p:spPr bwMode="auto">
          <a:xfrm>
            <a:off x="0" y="30527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63" name="Object 19"/>
          <p:cNvGraphicFramePr>
            <a:graphicFrameLocks noChangeAspect="1"/>
          </p:cNvGraphicFramePr>
          <p:nvPr/>
        </p:nvGraphicFramePr>
        <p:xfrm>
          <a:off x="2362200" y="2743200"/>
          <a:ext cx="2895600" cy="752475"/>
        </p:xfrm>
        <a:graphic>
          <a:graphicData uri="http://schemas.openxmlformats.org/presentationml/2006/ole">
            <p:oleObj spid="_x0000_s157699" name="Equation" r:id="rId4" imgW="2895600" imgH="749300" progId="Equation.3">
              <p:embed/>
            </p:oleObj>
          </a:graphicData>
        </a:graphic>
      </p:graphicFrame>
      <p:sp>
        <p:nvSpPr>
          <p:cNvPr id="313365" name="Text Box 21"/>
          <p:cNvSpPr txBox="1">
            <a:spLocks noChangeArrowheads="1"/>
          </p:cNvSpPr>
          <p:nvPr/>
        </p:nvSpPr>
        <p:spPr bwMode="auto">
          <a:xfrm>
            <a:off x="838200" y="3657600"/>
            <a:ext cx="67056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It follows from the two previous expressions that the true value TV can be written as</a:t>
            </a:r>
          </a:p>
        </p:txBody>
      </p:sp>
      <p:sp>
        <p:nvSpPr>
          <p:cNvPr id="313367" name="Rectangle 23"/>
          <p:cNvSpPr>
            <a:spLocks noChangeArrowheads="1"/>
          </p:cNvSpPr>
          <p:nvPr/>
        </p:nvSpPr>
        <p:spPr bwMode="auto">
          <a:xfrm>
            <a:off x="0" y="30480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3369" name="Rectangle 25"/>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26"/>
          <p:cNvGrpSpPr>
            <a:grpSpLocks/>
          </p:cNvGrpSpPr>
          <p:nvPr/>
        </p:nvGrpSpPr>
        <p:grpSpPr bwMode="auto">
          <a:xfrm>
            <a:off x="1981200" y="4648200"/>
            <a:ext cx="3667125" cy="1647825"/>
            <a:chOff x="912" y="3168"/>
            <a:chExt cx="2310" cy="1038"/>
          </a:xfrm>
        </p:grpSpPr>
        <p:graphicFrame>
          <p:nvGraphicFramePr>
            <p:cNvPr id="313366" name="Object 22"/>
            <p:cNvGraphicFramePr>
              <a:graphicFrameLocks noChangeAspect="1"/>
            </p:cNvGraphicFramePr>
            <p:nvPr/>
          </p:nvGraphicFramePr>
          <p:xfrm>
            <a:off x="912" y="3168"/>
            <a:ext cx="2310" cy="480"/>
          </p:xfrm>
          <a:graphic>
            <a:graphicData uri="http://schemas.openxmlformats.org/presentationml/2006/ole">
              <p:oleObj spid="_x0000_s157700" name="Equation" r:id="rId5" imgW="3670300" imgH="762000" progId="Equation.3">
                <p:embed/>
              </p:oleObj>
            </a:graphicData>
          </a:graphic>
        </p:graphicFrame>
        <p:graphicFrame>
          <p:nvGraphicFramePr>
            <p:cNvPr id="313368" name="Object 24"/>
            <p:cNvGraphicFramePr>
              <a:graphicFrameLocks noChangeAspect="1"/>
            </p:cNvGraphicFramePr>
            <p:nvPr/>
          </p:nvGraphicFramePr>
          <p:xfrm>
            <a:off x="1200" y="3744"/>
            <a:ext cx="1686" cy="462"/>
          </p:xfrm>
          <a:graphic>
            <a:graphicData uri="http://schemas.openxmlformats.org/presentationml/2006/ole">
              <p:oleObj spid="_x0000_s157701" name="Equation" r:id="rId6" imgW="2679700" imgH="736600" progId="Equation.3">
                <p:embed/>
              </p:oleObj>
            </a:graphicData>
          </a:graphic>
        </p:graphicFrame>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ko-KR">
                <a:ea typeface="굴림" charset="-127"/>
              </a:rPr>
              <a:t>Romberg Integration</a:t>
            </a:r>
          </a:p>
        </p:txBody>
      </p:sp>
      <p:sp>
        <p:nvSpPr>
          <p:cNvPr id="314377" name="Rectangle 9"/>
          <p:cNvSpPr>
            <a:spLocks noChangeArrowheads="1"/>
          </p:cNvSpPr>
          <p:nvPr/>
        </p:nvSpPr>
        <p:spPr bwMode="auto">
          <a:xfrm>
            <a:off x="0" y="27019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78" name="Rectangle 10"/>
          <p:cNvSpPr>
            <a:spLocks noChangeArrowheads="1"/>
          </p:cNvSpPr>
          <p:nvPr/>
        </p:nvSpPr>
        <p:spPr bwMode="auto">
          <a:xfrm>
            <a:off x="0" y="30448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79" name="Rectangle 11"/>
          <p:cNvSpPr>
            <a:spLocks noChangeArrowheads="1"/>
          </p:cNvSpPr>
          <p:nvPr/>
        </p:nvSpPr>
        <p:spPr bwMode="auto">
          <a:xfrm>
            <a:off x="0" y="35766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88" name="Rectangle 20"/>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2" name="Rectangle 24"/>
          <p:cNvSpPr>
            <a:spLocks noChangeArrowheads="1"/>
          </p:cNvSpPr>
          <p:nvPr/>
        </p:nvSpPr>
        <p:spPr bwMode="auto">
          <a:xfrm>
            <a:off x="0" y="34782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5" name="Rectangle 27"/>
          <p:cNvSpPr>
            <a:spLocks noChangeArrowheads="1"/>
          </p:cNvSpPr>
          <p:nvPr/>
        </p:nvSpPr>
        <p:spPr bwMode="auto">
          <a:xfrm>
            <a:off x="0" y="28162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6" name="Rectangle 28"/>
          <p:cNvSpPr>
            <a:spLocks noChangeArrowheads="1"/>
          </p:cNvSpPr>
          <p:nvPr/>
        </p:nvSpPr>
        <p:spPr bwMode="auto">
          <a:xfrm>
            <a:off x="0" y="35115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400" name="Rectangle 32"/>
          <p:cNvSpPr>
            <a:spLocks noChangeArrowheads="1"/>
          </p:cNvSpPr>
          <p:nvPr/>
        </p:nvSpPr>
        <p:spPr bwMode="auto">
          <a:xfrm>
            <a:off x="0" y="30337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4399" name="Object 31"/>
          <p:cNvGraphicFramePr>
            <a:graphicFrameLocks noChangeAspect="1"/>
          </p:cNvGraphicFramePr>
          <p:nvPr/>
        </p:nvGraphicFramePr>
        <p:xfrm>
          <a:off x="1524000" y="2743200"/>
          <a:ext cx="4391025" cy="790575"/>
        </p:xfrm>
        <a:graphic>
          <a:graphicData uri="http://schemas.openxmlformats.org/presentationml/2006/ole">
            <p:oleObj spid="_x0000_s158722" name="Equation" r:id="rId3" imgW="4394200" imgH="787400" progId="Equation.3">
              <p:embed/>
            </p:oleObj>
          </a:graphicData>
        </a:graphic>
      </p:graphicFrame>
      <p:sp>
        <p:nvSpPr>
          <p:cNvPr id="314403" name="Rectangle 35"/>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401" name="Rectangle 33"/>
          <p:cNvSpPr>
            <a:spLocks noChangeArrowheads="1"/>
          </p:cNvSpPr>
          <p:nvPr/>
        </p:nvSpPr>
        <p:spPr bwMode="auto">
          <a:xfrm>
            <a:off x="381000" y="4038600"/>
            <a:ext cx="7142163" cy="457200"/>
          </a:xfrm>
          <a:prstGeom prst="rect">
            <a:avLst/>
          </a:prstGeom>
          <a:noFill/>
          <a:ln w="9525">
            <a:noFill/>
            <a:miter lim="800000"/>
            <a:headEnd/>
            <a:tailEnd/>
          </a:ln>
          <a:effectLst/>
        </p:spPr>
        <p:txBody>
          <a:bodyPr anchor="ctr">
            <a:spAutoFit/>
          </a:bodyPr>
          <a:lstStyle/>
          <a:p>
            <a:pPr algn="l" eaLnBrk="0" hangingPunct="0"/>
            <a:r>
              <a:rPr lang="en-US" altLang="ko-KR">
                <a:ea typeface="굴림" charset="-127"/>
              </a:rPr>
              <a:t>The index </a:t>
            </a:r>
            <a:r>
              <a:rPr lang="en-US" altLang="ko-KR" i="1">
                <a:ea typeface="굴림" charset="-127"/>
              </a:rPr>
              <a:t>k</a:t>
            </a:r>
            <a:r>
              <a:rPr lang="en-US" altLang="ko-KR">
                <a:ea typeface="굴림" charset="-127"/>
              </a:rPr>
              <a:t> represents the order of extrapolation. </a:t>
            </a:r>
          </a:p>
        </p:txBody>
      </p:sp>
      <p:sp>
        <p:nvSpPr>
          <p:cNvPr id="314404" name="Rectangle 36"/>
          <p:cNvSpPr>
            <a:spLocks noChangeArrowheads="1"/>
          </p:cNvSpPr>
          <p:nvPr/>
        </p:nvSpPr>
        <p:spPr bwMode="auto">
          <a:xfrm>
            <a:off x="304800" y="4419600"/>
            <a:ext cx="8305800" cy="457200"/>
          </a:xfrm>
          <a:prstGeom prst="rect">
            <a:avLst/>
          </a:prstGeom>
          <a:noFill/>
          <a:ln w="9525">
            <a:noFill/>
            <a:miter lim="800000"/>
            <a:headEnd/>
            <a:tailEnd/>
          </a:ln>
          <a:effectLst/>
        </p:spPr>
        <p:txBody>
          <a:bodyPr anchor="ctr">
            <a:spAutoFit/>
          </a:bodyPr>
          <a:lstStyle/>
          <a:p>
            <a:pPr algn="l" eaLnBrk="0" hangingPunct="0"/>
            <a:r>
              <a:rPr lang="en-US" altLang="ko-KR">
                <a:ea typeface="굴림" charset="-127"/>
              </a:rPr>
              <a:t> k=1 represents the values obtained from the regular </a:t>
            </a:r>
          </a:p>
        </p:txBody>
      </p:sp>
      <p:sp>
        <p:nvSpPr>
          <p:cNvPr id="314405" name="Text Box 37"/>
          <p:cNvSpPr txBox="1">
            <a:spLocks noChangeArrowheads="1"/>
          </p:cNvSpPr>
          <p:nvPr/>
        </p:nvSpPr>
        <p:spPr bwMode="auto">
          <a:xfrm>
            <a:off x="381000" y="4800600"/>
            <a:ext cx="8401050" cy="118745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Trapezoidal rule, k=2 represents values obtained using the true estimate as O(h</a:t>
            </a:r>
            <a:r>
              <a:rPr lang="en-US" altLang="ko-KR" baseline="30000">
                <a:ea typeface="굴림" charset="-127"/>
              </a:rPr>
              <a:t>2</a:t>
            </a:r>
            <a:r>
              <a:rPr lang="en-US" altLang="ko-KR">
                <a:ea typeface="굴림" charset="-127"/>
              </a:rPr>
              <a:t>). The index </a:t>
            </a:r>
            <a:r>
              <a:rPr lang="en-US" altLang="ko-KR" i="1">
                <a:ea typeface="굴림" charset="-127"/>
              </a:rPr>
              <a:t>j</a:t>
            </a:r>
            <a:r>
              <a:rPr lang="en-US" altLang="ko-KR">
                <a:ea typeface="굴림" charset="-127"/>
              </a:rPr>
              <a:t> represents the more and less accurate estimate of the integral. </a:t>
            </a:r>
          </a:p>
        </p:txBody>
      </p:sp>
      <p:sp>
        <p:nvSpPr>
          <p:cNvPr id="314406" name="Text Box 38"/>
          <p:cNvSpPr txBox="1">
            <a:spLocks noChangeArrowheads="1"/>
          </p:cNvSpPr>
          <p:nvPr/>
        </p:nvSpPr>
        <p:spPr bwMode="auto">
          <a:xfrm>
            <a:off x="533400" y="1828800"/>
            <a:ext cx="7696200" cy="822325"/>
          </a:xfrm>
          <a:prstGeom prst="rect">
            <a:avLst/>
          </a:prstGeom>
          <a:noFill/>
          <a:ln w="9525">
            <a:noFill/>
            <a:miter lim="800000"/>
            <a:headEnd/>
            <a:tailEnd/>
          </a:ln>
          <a:effectLst/>
        </p:spPr>
        <p:txBody>
          <a:bodyPr>
            <a:spAutoFit/>
          </a:bodyPr>
          <a:lstStyle/>
          <a:p>
            <a:pPr algn="l">
              <a:spcBef>
                <a:spcPct val="50000"/>
              </a:spcBef>
            </a:pPr>
            <a:r>
              <a:rPr lang="en-US" altLang="ko-KR" dirty="0">
                <a:ea typeface="굴림" charset="-127"/>
              </a:rPr>
              <a:t>A general expression for Romberg integration can be written as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457200" y="457200"/>
            <a:ext cx="7793038" cy="846138"/>
          </a:xfrm>
        </p:spPr>
        <p:txBody>
          <a:bodyPr/>
          <a:lstStyle/>
          <a:p>
            <a:r>
              <a:rPr lang="en-US" altLang="ko-KR" sz="4000" dirty="0">
                <a:ea typeface="굴림" charset="-127"/>
                <a:cs typeface="Times New Roman" pitchFamily="18" charset="0"/>
              </a:rPr>
              <a:t>Example 2</a:t>
            </a:r>
          </a:p>
        </p:txBody>
      </p:sp>
      <p:sp>
        <p:nvSpPr>
          <p:cNvPr id="318471" name="Rectangle 7"/>
          <p:cNvSpPr>
            <a:spLocks noChangeArrowheads="1"/>
          </p:cNvSpPr>
          <p:nvPr/>
        </p:nvSpPr>
        <p:spPr bwMode="auto">
          <a:xfrm>
            <a:off x="2185988" y="38100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8473" name="Rectangle 9"/>
          <p:cNvSpPr>
            <a:spLocks noChangeArrowheads="1"/>
          </p:cNvSpPr>
          <p:nvPr/>
        </p:nvSpPr>
        <p:spPr bwMode="auto">
          <a:xfrm>
            <a:off x="2681288" y="2873375"/>
            <a:ext cx="4127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6" name="Rectangle 12"/>
          <p:cNvSpPr>
            <a:spLocks noChangeArrowheads="1"/>
          </p:cNvSpPr>
          <p:nvPr/>
        </p:nvSpPr>
        <p:spPr bwMode="auto">
          <a:xfrm>
            <a:off x="609600" y="2133600"/>
            <a:ext cx="6516688" cy="457200"/>
          </a:xfrm>
          <a:prstGeom prst="rect">
            <a:avLst/>
          </a:prstGeom>
          <a:noFill/>
          <a:ln w="9525">
            <a:noFill/>
            <a:miter lim="800000"/>
            <a:headEnd/>
            <a:tailEnd/>
          </a:ln>
          <a:effectLst/>
        </p:spPr>
        <p:txBody>
          <a:bodyPr wrap="none" anchor="ctr">
            <a:spAutoFit/>
          </a:bodyPr>
          <a:lstStyle/>
          <a:p>
            <a:pPr algn="l" eaLnBrk="0" hangingPunct="0"/>
            <a:r>
              <a:rPr lang="en-US" altLang="ko-KR">
                <a:ea typeface="굴림" charset="-127"/>
              </a:rPr>
              <a:t>The vertical distance covered by</a:t>
            </a:r>
            <a:r>
              <a:rPr lang="en-US" altLang="ko-KR" b="1" i="1">
                <a:ea typeface="굴림" charset="-127"/>
              </a:rPr>
              <a:t> </a:t>
            </a:r>
            <a:r>
              <a:rPr lang="en-US" altLang="ko-KR">
                <a:ea typeface="굴림" charset="-127"/>
              </a:rPr>
              <a:t>a rocket from </a:t>
            </a:r>
          </a:p>
        </p:txBody>
      </p:sp>
      <p:sp>
        <p:nvSpPr>
          <p:cNvPr id="318478" name="Rectangle 14"/>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8481" name="Rectangle 17"/>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ko-KR" altLang="en-US"/>
          </a:p>
        </p:txBody>
      </p:sp>
      <p:grpSp>
        <p:nvGrpSpPr>
          <p:cNvPr id="2" name="Group 19"/>
          <p:cNvGrpSpPr>
            <a:grpSpLocks/>
          </p:cNvGrpSpPr>
          <p:nvPr/>
        </p:nvGrpSpPr>
        <p:grpSpPr bwMode="auto">
          <a:xfrm>
            <a:off x="685800" y="2590800"/>
            <a:ext cx="6400800" cy="457200"/>
            <a:chOff x="528" y="1632"/>
            <a:chExt cx="4032" cy="288"/>
          </a:xfrm>
        </p:grpSpPr>
        <p:graphicFrame>
          <p:nvGraphicFramePr>
            <p:cNvPr id="318477" name="Object 13"/>
            <p:cNvGraphicFramePr>
              <a:graphicFrameLocks noChangeAspect="1"/>
            </p:cNvGraphicFramePr>
            <p:nvPr/>
          </p:nvGraphicFramePr>
          <p:xfrm>
            <a:off x="528" y="1728"/>
            <a:ext cx="360" cy="174"/>
          </p:xfrm>
          <a:graphic>
            <a:graphicData uri="http://schemas.openxmlformats.org/presentationml/2006/ole">
              <p:oleObj spid="_x0000_s159747" name="Equation" r:id="rId3" imgW="571252" imgH="279279" progId="Equation.3">
                <p:embed/>
              </p:oleObj>
            </a:graphicData>
          </a:graphic>
        </p:graphicFrame>
        <p:sp>
          <p:nvSpPr>
            <p:cNvPr id="318479" name="Text Box 15"/>
            <p:cNvSpPr txBox="1">
              <a:spLocks noChangeArrowheads="1"/>
            </p:cNvSpPr>
            <p:nvPr/>
          </p:nvSpPr>
          <p:spPr bwMode="auto">
            <a:xfrm>
              <a:off x="960" y="1632"/>
              <a:ext cx="576" cy="2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to</a:t>
              </a:r>
            </a:p>
          </p:txBody>
        </p:sp>
        <p:graphicFrame>
          <p:nvGraphicFramePr>
            <p:cNvPr id="318480" name="Object 16"/>
            <p:cNvGraphicFramePr>
              <a:graphicFrameLocks noChangeAspect="1"/>
            </p:cNvGraphicFramePr>
            <p:nvPr/>
          </p:nvGraphicFramePr>
          <p:xfrm>
            <a:off x="1296" y="1728"/>
            <a:ext cx="462" cy="174"/>
          </p:xfrm>
          <a:graphic>
            <a:graphicData uri="http://schemas.openxmlformats.org/presentationml/2006/ole">
              <p:oleObj spid="_x0000_s159748" name="Equation" r:id="rId4" imgW="736600" imgH="279400" progId="Equation.3">
                <p:embed/>
              </p:oleObj>
            </a:graphicData>
          </a:graphic>
        </p:graphicFrame>
        <p:sp>
          <p:nvSpPr>
            <p:cNvPr id="318482" name="Text Box 18"/>
            <p:cNvSpPr txBox="1">
              <a:spLocks noChangeArrowheads="1"/>
            </p:cNvSpPr>
            <p:nvPr/>
          </p:nvSpPr>
          <p:spPr bwMode="auto">
            <a:xfrm>
              <a:off x="1824" y="1632"/>
              <a:ext cx="2736" cy="2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seconds is given by </a:t>
              </a:r>
            </a:p>
          </p:txBody>
        </p:sp>
      </p:grpSp>
      <p:sp>
        <p:nvSpPr>
          <p:cNvPr id="318485" name="Rectangle 21"/>
          <p:cNvSpPr>
            <a:spLocks noChangeArrowheads="1"/>
          </p:cNvSpPr>
          <p:nvPr/>
        </p:nvSpPr>
        <p:spPr bwMode="auto">
          <a:xfrm>
            <a:off x="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8484" name="Object 20"/>
          <p:cNvGraphicFramePr>
            <a:graphicFrameLocks noChangeAspect="1"/>
          </p:cNvGraphicFramePr>
          <p:nvPr/>
        </p:nvGraphicFramePr>
        <p:xfrm>
          <a:off x="1371600" y="3505200"/>
          <a:ext cx="5057775" cy="809625"/>
        </p:xfrm>
        <a:graphic>
          <a:graphicData uri="http://schemas.openxmlformats.org/presentationml/2006/ole">
            <p:oleObj spid="_x0000_s159746" name="Equation" r:id="rId5" imgW="5054600" imgH="812800" progId="Equation.3">
              <p:embed/>
            </p:oleObj>
          </a:graphicData>
        </a:graphic>
      </p:graphicFrame>
      <p:sp>
        <p:nvSpPr>
          <p:cNvPr id="318486" name="Text Box 22"/>
          <p:cNvSpPr txBox="1">
            <a:spLocks noChangeArrowheads="1"/>
          </p:cNvSpPr>
          <p:nvPr/>
        </p:nvSpPr>
        <p:spPr bwMode="auto">
          <a:xfrm>
            <a:off x="533400" y="4648200"/>
            <a:ext cx="7543800" cy="1187450"/>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Use Romberg’s rule to find the distance covered.  Use the 1, 2, 4, and 8-segment Trapezoidal rule results as given in the Table 1.</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304800" y="304800"/>
            <a:ext cx="8229600" cy="1143000"/>
          </a:xfrm>
        </p:spPr>
        <p:txBody>
          <a:bodyPr/>
          <a:lstStyle/>
          <a:p>
            <a:r>
              <a:rPr lang="en-US" altLang="ko-KR" dirty="0">
                <a:ea typeface="굴림" charset="-127"/>
                <a:cs typeface="Times New Roman" pitchFamily="18" charset="0"/>
              </a:rPr>
              <a:t>Solution</a:t>
            </a:r>
          </a:p>
        </p:txBody>
      </p:sp>
      <p:sp>
        <p:nvSpPr>
          <p:cNvPr id="319497" name="Rectangle 9"/>
          <p:cNvSpPr>
            <a:spLocks noChangeArrowheads="1"/>
          </p:cNvSpPr>
          <p:nvPr/>
        </p:nvSpPr>
        <p:spPr bwMode="auto">
          <a:xfrm>
            <a:off x="719138" y="28590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499" name="Rectangle 11"/>
          <p:cNvSpPr>
            <a:spLocks noChangeArrowheads="1"/>
          </p:cNvSpPr>
          <p:nvPr/>
        </p:nvSpPr>
        <p:spPr bwMode="auto">
          <a:xfrm>
            <a:off x="3252788" y="29686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0" name="Rectangle 12"/>
          <p:cNvSpPr>
            <a:spLocks noChangeArrowheads="1"/>
          </p:cNvSpPr>
          <p:nvPr/>
        </p:nvSpPr>
        <p:spPr bwMode="auto">
          <a:xfrm>
            <a:off x="3252788" y="35861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03" name="Rectangle 1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19507" name="Text Box 19"/>
          <p:cNvSpPr txBox="1">
            <a:spLocks noChangeArrowheads="1"/>
          </p:cNvSpPr>
          <p:nvPr/>
        </p:nvSpPr>
        <p:spPr bwMode="auto">
          <a:xfrm>
            <a:off x="609600" y="2057400"/>
            <a:ext cx="76962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From Table 1, the needed values from original Trapezoidal rule are</a:t>
            </a:r>
          </a:p>
        </p:txBody>
      </p:sp>
      <p:sp>
        <p:nvSpPr>
          <p:cNvPr id="319512" name="Rectangle 24"/>
          <p:cNvSpPr>
            <a:spLocks noChangeArrowheads="1"/>
          </p:cNvSpPr>
          <p:nvPr/>
        </p:nvSpPr>
        <p:spPr bwMode="auto">
          <a:xfrm>
            <a:off x="0" y="19923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9513" name="Rectangle 25"/>
          <p:cNvSpPr>
            <a:spLocks noChangeArrowheads="1"/>
          </p:cNvSpPr>
          <p:nvPr/>
        </p:nvSpPr>
        <p:spPr bwMode="auto">
          <a:xfrm>
            <a:off x="0" y="23828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14" name="Rectangle 26"/>
          <p:cNvSpPr>
            <a:spLocks noChangeArrowheads="1"/>
          </p:cNvSpPr>
          <p:nvPr/>
        </p:nvSpPr>
        <p:spPr bwMode="auto">
          <a:xfrm>
            <a:off x="0" y="304800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15" name="Rectangle 27"/>
          <p:cNvSpPr>
            <a:spLocks noChangeArrowheads="1"/>
          </p:cNvSpPr>
          <p:nvPr/>
        </p:nvSpPr>
        <p:spPr bwMode="auto">
          <a:xfrm>
            <a:off x="0" y="37131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 pos="685800" algn="l"/>
              </a:tabLst>
            </a:pPr>
            <a:r>
              <a:rPr lang="en-US" altLang="ko-KR" sz="1200">
                <a:latin typeface="Times New Roman" pitchFamily="18" charset="0"/>
                <a:ea typeface="굴림" charset="-127"/>
                <a:cs typeface="Times New Roman" pitchFamily="18" charset="0"/>
              </a:rPr>
              <a:t>	</a:t>
            </a:r>
          </a:p>
          <a:p>
            <a:pPr algn="l" eaLnBrk="0" hangingPunct="0">
              <a:tabLst>
                <a:tab pos="457200" algn="l"/>
                <a:tab pos="6858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30"/>
          <p:cNvGrpSpPr>
            <a:grpSpLocks/>
          </p:cNvGrpSpPr>
          <p:nvPr/>
        </p:nvGrpSpPr>
        <p:grpSpPr bwMode="auto">
          <a:xfrm>
            <a:off x="1676400" y="3124200"/>
            <a:ext cx="4000500" cy="1076325"/>
            <a:chOff x="1056" y="1872"/>
            <a:chExt cx="2520" cy="678"/>
          </a:xfrm>
        </p:grpSpPr>
        <p:graphicFrame>
          <p:nvGraphicFramePr>
            <p:cNvPr id="319511" name="Object 23"/>
            <p:cNvGraphicFramePr>
              <a:graphicFrameLocks noChangeAspect="1"/>
            </p:cNvGraphicFramePr>
            <p:nvPr/>
          </p:nvGraphicFramePr>
          <p:xfrm>
            <a:off x="1104" y="1872"/>
            <a:ext cx="906" cy="246"/>
          </p:xfrm>
          <a:graphic>
            <a:graphicData uri="http://schemas.openxmlformats.org/presentationml/2006/ole">
              <p:oleObj spid="_x0000_s160770" name="Equation" r:id="rId3" imgW="1435100" imgH="393700" progId="Equation.3">
                <p:embed/>
              </p:oleObj>
            </a:graphicData>
          </a:graphic>
        </p:graphicFrame>
        <p:graphicFrame>
          <p:nvGraphicFramePr>
            <p:cNvPr id="319510" name="Object 22"/>
            <p:cNvGraphicFramePr>
              <a:graphicFrameLocks noChangeAspect="1"/>
            </p:cNvGraphicFramePr>
            <p:nvPr/>
          </p:nvGraphicFramePr>
          <p:xfrm>
            <a:off x="2640" y="1872"/>
            <a:ext cx="936" cy="246"/>
          </p:xfrm>
          <a:graphic>
            <a:graphicData uri="http://schemas.openxmlformats.org/presentationml/2006/ole">
              <p:oleObj spid="_x0000_s160771" name="Equation" r:id="rId4" imgW="1485900" imgH="393700" progId="Equation.3">
                <p:embed/>
              </p:oleObj>
            </a:graphicData>
          </a:graphic>
        </p:graphicFrame>
        <p:graphicFrame>
          <p:nvGraphicFramePr>
            <p:cNvPr id="319509" name="Object 21"/>
            <p:cNvGraphicFramePr>
              <a:graphicFrameLocks noChangeAspect="1"/>
            </p:cNvGraphicFramePr>
            <p:nvPr/>
          </p:nvGraphicFramePr>
          <p:xfrm>
            <a:off x="1056" y="2304"/>
            <a:ext cx="918" cy="246"/>
          </p:xfrm>
          <a:graphic>
            <a:graphicData uri="http://schemas.openxmlformats.org/presentationml/2006/ole">
              <p:oleObj spid="_x0000_s160772" name="Equation" r:id="rId5" imgW="1459866" imgH="393529" progId="Equation.3">
                <p:embed/>
              </p:oleObj>
            </a:graphicData>
          </a:graphic>
        </p:graphicFrame>
        <p:graphicFrame>
          <p:nvGraphicFramePr>
            <p:cNvPr id="319508" name="Object 20"/>
            <p:cNvGraphicFramePr>
              <a:graphicFrameLocks noChangeAspect="1"/>
            </p:cNvGraphicFramePr>
            <p:nvPr/>
          </p:nvGraphicFramePr>
          <p:xfrm>
            <a:off x="2640" y="2256"/>
            <a:ext cx="936" cy="246"/>
          </p:xfrm>
          <a:graphic>
            <a:graphicData uri="http://schemas.openxmlformats.org/presentationml/2006/ole">
              <p:oleObj spid="_x0000_s160773" name="Equation" r:id="rId6" imgW="1485900" imgH="393700" progId="Equation.3">
                <p:embed/>
              </p:oleObj>
            </a:graphicData>
          </a:graphic>
        </p:graphicFrame>
      </p:grpSp>
      <p:sp>
        <p:nvSpPr>
          <p:cNvPr id="319516" name="Rectangle 28"/>
          <p:cNvSpPr>
            <a:spLocks noChangeArrowheads="1"/>
          </p:cNvSpPr>
          <p:nvPr/>
        </p:nvSpPr>
        <p:spPr bwMode="auto">
          <a:xfrm>
            <a:off x="0" y="4560888"/>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17" name="Text Box 29"/>
          <p:cNvSpPr txBox="1">
            <a:spLocks noChangeArrowheads="1"/>
          </p:cNvSpPr>
          <p:nvPr/>
        </p:nvSpPr>
        <p:spPr bwMode="auto">
          <a:xfrm>
            <a:off x="609600" y="4572000"/>
            <a:ext cx="7696200" cy="822325"/>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where the above four values correspond to using 1, 2, 4 and 8 segment Trapezoidal rule, respectively.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ko-KR">
                <a:ea typeface="굴림" charset="-127"/>
                <a:cs typeface="Times New Roman" pitchFamily="18" charset="0"/>
              </a:rPr>
              <a:t>Solution (cont.)</a:t>
            </a:r>
          </a:p>
        </p:txBody>
      </p:sp>
      <p:sp>
        <p:nvSpPr>
          <p:cNvPr id="320518" name="Rectangle 6"/>
          <p:cNvSpPr>
            <a:spLocks noChangeArrowheads="1"/>
          </p:cNvSpPr>
          <p:nvPr/>
        </p:nvSpPr>
        <p:spPr bwMode="auto">
          <a:xfrm>
            <a:off x="3309938" y="2411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22" name="Text Box 10"/>
          <p:cNvSpPr txBox="1">
            <a:spLocks noChangeArrowheads="1"/>
          </p:cNvSpPr>
          <p:nvPr/>
        </p:nvSpPr>
        <p:spPr bwMode="auto">
          <a:xfrm>
            <a:off x="914400" y="1752600"/>
            <a:ext cx="6705600" cy="1004888"/>
          </a:xfrm>
          <a:prstGeom prst="rect">
            <a:avLst/>
          </a:prstGeom>
          <a:noFill/>
          <a:ln w="9525">
            <a:noFill/>
            <a:miter lim="800000"/>
            <a:headEnd/>
            <a:tailEnd/>
          </a:ln>
          <a:effectLst/>
        </p:spPr>
        <p:txBody>
          <a:bodyPr>
            <a:spAutoFit/>
          </a:bodyPr>
          <a:lstStyle/>
          <a:p>
            <a:pPr algn="l">
              <a:spcBef>
                <a:spcPct val="50000"/>
              </a:spcBef>
            </a:pPr>
            <a:r>
              <a:rPr lang="en-US" altLang="ko-KR">
                <a:ea typeface="굴림" charset="-127"/>
              </a:rPr>
              <a:t>To get the first order extrapolation values,</a:t>
            </a:r>
          </a:p>
          <a:p>
            <a:pPr algn="l">
              <a:spcBef>
                <a:spcPct val="50000"/>
              </a:spcBef>
            </a:pPr>
            <a:endParaRPr lang="en-US" altLang="ko-KR">
              <a:ea typeface="굴림" charset="-127"/>
            </a:endParaRPr>
          </a:p>
        </p:txBody>
      </p:sp>
      <p:sp>
        <p:nvSpPr>
          <p:cNvPr id="320526" name="Rectangle 14"/>
          <p:cNvSpPr>
            <a:spLocks noChangeArrowheads="1"/>
          </p:cNvSpPr>
          <p:nvPr/>
        </p:nvSpPr>
        <p:spPr bwMode="auto">
          <a:xfrm>
            <a:off x="0" y="21161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0527" name="Rectangle 15"/>
          <p:cNvSpPr>
            <a:spLocks noChangeArrowheads="1"/>
          </p:cNvSpPr>
          <p:nvPr/>
        </p:nvSpPr>
        <p:spPr bwMode="auto">
          <a:xfrm>
            <a:off x="0" y="28781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28" name="Rectangle 16"/>
          <p:cNvSpPr>
            <a:spLocks noChangeArrowheads="1"/>
          </p:cNvSpPr>
          <p:nvPr/>
        </p:nvSpPr>
        <p:spPr bwMode="auto">
          <a:xfrm>
            <a:off x="0" y="3886200"/>
            <a:ext cx="20129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25" name="Object 13"/>
          <p:cNvGraphicFramePr>
            <a:graphicFrameLocks noChangeAspect="1"/>
          </p:cNvGraphicFramePr>
          <p:nvPr/>
        </p:nvGraphicFramePr>
        <p:xfrm>
          <a:off x="2514600" y="2239963"/>
          <a:ext cx="2476500" cy="762000"/>
        </p:xfrm>
        <a:graphic>
          <a:graphicData uri="http://schemas.openxmlformats.org/presentationml/2006/ole">
            <p:oleObj spid="_x0000_s161794" name="Equation" r:id="rId3" imgW="2476500" imgH="762000" progId="Equation.3">
              <p:embed/>
            </p:oleObj>
          </a:graphicData>
        </a:graphic>
      </p:graphicFrame>
      <p:graphicFrame>
        <p:nvGraphicFramePr>
          <p:cNvPr id="320524" name="Object 12"/>
          <p:cNvGraphicFramePr>
            <a:graphicFrameLocks noChangeAspect="1"/>
          </p:cNvGraphicFramePr>
          <p:nvPr/>
        </p:nvGraphicFramePr>
        <p:xfrm>
          <a:off x="2895600" y="3048000"/>
          <a:ext cx="3076575" cy="733425"/>
        </p:xfrm>
        <a:graphic>
          <a:graphicData uri="http://schemas.openxmlformats.org/presentationml/2006/ole">
            <p:oleObj spid="_x0000_s161795" name="Equation" r:id="rId4" imgW="3073400" imgH="736600" progId="Equation.3">
              <p:embed/>
            </p:oleObj>
          </a:graphicData>
        </a:graphic>
      </p:graphicFrame>
      <p:graphicFrame>
        <p:nvGraphicFramePr>
          <p:cNvPr id="320523" name="Object 11"/>
          <p:cNvGraphicFramePr>
            <a:graphicFrameLocks noChangeAspect="1"/>
          </p:cNvGraphicFramePr>
          <p:nvPr/>
        </p:nvGraphicFramePr>
        <p:xfrm>
          <a:off x="6324600" y="3200400"/>
          <a:ext cx="1000125" cy="276225"/>
        </p:xfrm>
        <a:graphic>
          <a:graphicData uri="http://schemas.openxmlformats.org/presentationml/2006/ole">
            <p:oleObj spid="_x0000_s161796" name="Equation" r:id="rId5" imgW="1002865" imgH="279279" progId="Equation.3">
              <p:embed/>
            </p:oleObj>
          </a:graphicData>
        </a:graphic>
      </p:graphicFrame>
      <p:sp>
        <p:nvSpPr>
          <p:cNvPr id="320529" name="Rectangle 17"/>
          <p:cNvSpPr>
            <a:spLocks noChangeArrowheads="1"/>
          </p:cNvSpPr>
          <p:nvPr/>
        </p:nvSpPr>
        <p:spPr bwMode="auto">
          <a:xfrm>
            <a:off x="0" y="42084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20531" name="Rectangle 19"/>
          <p:cNvSpPr>
            <a:spLocks noChangeArrowheads="1"/>
          </p:cNvSpPr>
          <p:nvPr/>
        </p:nvSpPr>
        <p:spPr bwMode="auto">
          <a:xfrm>
            <a:off x="457200" y="3810000"/>
            <a:ext cx="1403350" cy="457200"/>
          </a:xfrm>
          <a:prstGeom prst="rect">
            <a:avLst/>
          </a:prstGeom>
          <a:noFill/>
          <a:ln w="9525">
            <a:noFill/>
            <a:miter lim="800000"/>
            <a:headEnd/>
            <a:tailEnd/>
          </a:ln>
          <a:effectLst/>
        </p:spPr>
        <p:txBody>
          <a:bodyPr wrap="none" anchor="ctr">
            <a:spAutoFit/>
          </a:bodyPr>
          <a:lstStyle/>
          <a:p>
            <a:pPr algn="just" eaLnBrk="0" hangingPunct="0">
              <a:tabLst>
                <a:tab pos="457200" algn="l"/>
                <a:tab pos="685800" algn="l"/>
              </a:tabLst>
            </a:pPr>
            <a:r>
              <a:rPr lang="en-US" altLang="ko-KR" dirty="0">
                <a:ea typeface="굴림" charset="-127"/>
              </a:rPr>
              <a:t>Similarly,</a:t>
            </a:r>
          </a:p>
        </p:txBody>
      </p:sp>
      <p:sp>
        <p:nvSpPr>
          <p:cNvPr id="320534" name="Rectangle 22"/>
          <p:cNvSpPr>
            <a:spLocks noChangeArrowheads="1"/>
          </p:cNvSpPr>
          <p:nvPr/>
        </p:nvSpPr>
        <p:spPr bwMode="auto">
          <a:xfrm>
            <a:off x="0" y="290195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20535" name="Rectangle 23"/>
          <p:cNvSpPr>
            <a:spLocks noChangeArrowheads="1"/>
          </p:cNvSpPr>
          <p:nvPr/>
        </p:nvSpPr>
        <p:spPr bwMode="auto">
          <a:xfrm>
            <a:off x="0" y="32924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39" name="Rectangle 27"/>
          <p:cNvSpPr>
            <a:spLocks noChangeArrowheads="1"/>
          </p:cNvSpPr>
          <p:nvPr/>
        </p:nvSpPr>
        <p:spPr bwMode="auto">
          <a:xfrm>
            <a:off x="0" y="26590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38" name="Object 26"/>
          <p:cNvGraphicFramePr>
            <a:graphicFrameLocks noChangeAspect="1"/>
          </p:cNvGraphicFramePr>
          <p:nvPr/>
        </p:nvGraphicFramePr>
        <p:xfrm>
          <a:off x="533400" y="4343400"/>
          <a:ext cx="2667000" cy="844123"/>
        </p:xfrm>
        <a:graphic>
          <a:graphicData uri="http://schemas.openxmlformats.org/presentationml/2006/ole">
            <p:oleObj spid="_x0000_s161797" name="Equation" r:id="rId6" imgW="1320227" imgH="418918" progId="Equation.3">
              <p:embed/>
            </p:oleObj>
          </a:graphicData>
        </a:graphic>
      </p:graphicFrame>
      <p:sp>
        <p:nvSpPr>
          <p:cNvPr id="320540" name="Rectangle 28"/>
          <p:cNvSpPr>
            <a:spLocks noChangeArrowheads="1"/>
          </p:cNvSpPr>
          <p:nvPr/>
        </p:nvSpPr>
        <p:spPr bwMode="auto">
          <a:xfrm>
            <a:off x="0" y="30781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37" name="Object 25"/>
          <p:cNvGraphicFramePr>
            <a:graphicFrameLocks noChangeAspect="1"/>
          </p:cNvGraphicFramePr>
          <p:nvPr/>
        </p:nvGraphicFramePr>
        <p:xfrm>
          <a:off x="1066800" y="5334000"/>
          <a:ext cx="2743200" cy="685800"/>
        </p:xfrm>
        <a:graphic>
          <a:graphicData uri="http://schemas.openxmlformats.org/presentationml/2006/ole">
            <p:oleObj spid="_x0000_s161798" name="Equation" r:id="rId7" imgW="1562100" imgH="393700" progId="Equation.3">
              <p:embed/>
            </p:oleObj>
          </a:graphicData>
        </a:graphic>
      </p:graphicFrame>
      <p:sp>
        <p:nvSpPr>
          <p:cNvPr id="320541" name="Rectangle 29"/>
          <p:cNvSpPr>
            <a:spLocks noChangeArrowheads="1"/>
          </p:cNvSpPr>
          <p:nvPr/>
        </p:nvSpPr>
        <p:spPr bwMode="auto">
          <a:xfrm>
            <a:off x="0" y="3743325"/>
            <a:ext cx="13271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36" name="Object 24"/>
          <p:cNvGraphicFramePr>
            <a:graphicFrameLocks noChangeAspect="1"/>
          </p:cNvGraphicFramePr>
          <p:nvPr/>
        </p:nvGraphicFramePr>
        <p:xfrm>
          <a:off x="1066800" y="6019800"/>
          <a:ext cx="990600" cy="336391"/>
        </p:xfrm>
        <a:graphic>
          <a:graphicData uri="http://schemas.openxmlformats.org/presentationml/2006/ole">
            <p:oleObj spid="_x0000_s161799" name="Equation" r:id="rId8" imgW="532937" imgH="177646" progId="Equation.3">
              <p:embed/>
            </p:oleObj>
          </a:graphicData>
        </a:graphic>
      </p:graphicFrame>
      <p:sp>
        <p:nvSpPr>
          <p:cNvPr id="320545" name="Rectangle 33"/>
          <p:cNvSpPr>
            <a:spLocks noChangeArrowheads="1"/>
          </p:cNvSpPr>
          <p:nvPr/>
        </p:nvSpPr>
        <p:spPr bwMode="auto">
          <a:xfrm>
            <a:off x="0" y="26590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44" name="Object 32"/>
          <p:cNvGraphicFramePr>
            <a:graphicFrameLocks noChangeAspect="1"/>
          </p:cNvGraphicFramePr>
          <p:nvPr/>
        </p:nvGraphicFramePr>
        <p:xfrm>
          <a:off x="4648200" y="4343400"/>
          <a:ext cx="2646948" cy="838200"/>
        </p:xfrm>
        <a:graphic>
          <a:graphicData uri="http://schemas.openxmlformats.org/presentationml/2006/ole">
            <p:oleObj spid="_x0000_s161800" name="Equation" r:id="rId9" imgW="1320227" imgH="418918" progId="Equation.3">
              <p:embed/>
            </p:oleObj>
          </a:graphicData>
        </a:graphic>
      </p:graphicFrame>
      <p:sp>
        <p:nvSpPr>
          <p:cNvPr id="320546" name="Rectangle 34"/>
          <p:cNvSpPr>
            <a:spLocks noChangeArrowheads="1"/>
          </p:cNvSpPr>
          <p:nvPr/>
        </p:nvSpPr>
        <p:spPr bwMode="auto">
          <a:xfrm>
            <a:off x="0" y="30781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43" name="Object 31"/>
          <p:cNvGraphicFramePr>
            <a:graphicFrameLocks noChangeAspect="1"/>
          </p:cNvGraphicFramePr>
          <p:nvPr/>
        </p:nvGraphicFramePr>
        <p:xfrm>
          <a:off x="5105399" y="5181600"/>
          <a:ext cx="3067665" cy="762000"/>
        </p:xfrm>
        <a:graphic>
          <a:graphicData uri="http://schemas.openxmlformats.org/presentationml/2006/ole">
            <p:oleObj spid="_x0000_s161801" name="Equation" r:id="rId10" imgW="1574800" imgH="393700" progId="Equation.3">
              <p:embed/>
            </p:oleObj>
          </a:graphicData>
        </a:graphic>
      </p:graphicFrame>
      <p:sp>
        <p:nvSpPr>
          <p:cNvPr id="320547" name="Rectangle 35"/>
          <p:cNvSpPr>
            <a:spLocks noChangeArrowheads="1"/>
          </p:cNvSpPr>
          <p:nvPr/>
        </p:nvSpPr>
        <p:spPr bwMode="auto">
          <a:xfrm>
            <a:off x="0" y="3743325"/>
            <a:ext cx="13271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20542" name="Object 30"/>
          <p:cNvGraphicFramePr>
            <a:graphicFrameLocks noChangeAspect="1"/>
          </p:cNvGraphicFramePr>
          <p:nvPr/>
        </p:nvGraphicFramePr>
        <p:xfrm>
          <a:off x="5105400" y="5943600"/>
          <a:ext cx="1104647" cy="381000"/>
        </p:xfrm>
        <a:graphic>
          <a:graphicData uri="http://schemas.openxmlformats.org/presentationml/2006/ole">
            <p:oleObj spid="_x0000_s161802" name="Equation" r:id="rId11" imgW="520248" imgH="177646" progId="Equation.3">
              <p:embed/>
            </p:oleObj>
          </a:graphicData>
        </a:graphic>
      </p:graphicFrame>
    </p:spTree>
  </p:cSld>
  <p:clrMapOvr>
    <a:masterClrMapping/>
  </p:clrMapOvr>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powerpoint_template</Template>
  <TotalTime>2016</TotalTime>
  <Words>2923</Words>
  <Application>Microsoft Office PowerPoint</Application>
  <PresentationFormat>화면 슬라이드 쇼(4:3)</PresentationFormat>
  <Paragraphs>913</Paragraphs>
  <Slides>102</Slides>
  <Notes>48</Notes>
  <HiddenSlides>0</HiddenSlides>
  <MMClips>0</MMClips>
  <ScaleCrop>false</ScaleCrop>
  <HeadingPairs>
    <vt:vector size="8" baseType="variant">
      <vt:variant>
        <vt:lpstr>사용한 글꼴</vt:lpstr>
      </vt:variant>
      <vt:variant>
        <vt:i4>5</vt:i4>
      </vt:variant>
      <vt:variant>
        <vt:lpstr>테마</vt:lpstr>
      </vt:variant>
      <vt:variant>
        <vt:i4>3</vt:i4>
      </vt:variant>
      <vt:variant>
        <vt:lpstr>포함된 OLE 서버</vt:lpstr>
      </vt:variant>
      <vt:variant>
        <vt:i4>2</vt:i4>
      </vt:variant>
      <vt:variant>
        <vt:lpstr>슬라이드 제목</vt:lpstr>
      </vt:variant>
      <vt:variant>
        <vt:i4>102</vt:i4>
      </vt:variant>
    </vt:vector>
  </HeadingPairs>
  <TitlesOfParts>
    <vt:vector size="112" baseType="lpstr">
      <vt:lpstr>Tahoma</vt:lpstr>
      <vt:lpstr>Arial</vt:lpstr>
      <vt:lpstr>Wingdings</vt:lpstr>
      <vt:lpstr>Times New Roman</vt:lpstr>
      <vt:lpstr>Verdana</vt:lpstr>
      <vt:lpstr>1_Blends</vt:lpstr>
      <vt:lpstr>Blends</vt:lpstr>
      <vt:lpstr>Office 테마</vt:lpstr>
      <vt:lpstr>Microsoft Equation 3.0</vt:lpstr>
      <vt:lpstr>Microsoft Word Document</vt:lpstr>
      <vt:lpstr>Trapezoidal Rule of Integration</vt:lpstr>
      <vt:lpstr>What is Integration</vt:lpstr>
      <vt:lpstr>Basis of Trapezoidal Rule</vt:lpstr>
      <vt:lpstr>Basis of Trapezoidal Rule</vt:lpstr>
      <vt:lpstr>Method Derived From Geometry</vt:lpstr>
      <vt:lpstr>Example 1</vt:lpstr>
      <vt:lpstr>Solution</vt:lpstr>
      <vt:lpstr>Solution</vt:lpstr>
      <vt:lpstr>Solution</vt:lpstr>
      <vt:lpstr>Multiple Segment Trapezoidal Rule</vt:lpstr>
      <vt:lpstr>Multiple Segment Trapezoidal Rule</vt:lpstr>
      <vt:lpstr>Multiple Segment Trapezoidal Rule</vt:lpstr>
      <vt:lpstr>Multiple Segment Trapezoidal Rule</vt:lpstr>
      <vt:lpstr>Multiple Segment Trapezoidal Rule</vt:lpstr>
      <vt:lpstr>Example 2</vt:lpstr>
      <vt:lpstr>Solution</vt:lpstr>
      <vt:lpstr>Solution</vt:lpstr>
      <vt:lpstr>Solution</vt:lpstr>
      <vt:lpstr>Solution</vt:lpstr>
      <vt:lpstr>Solution</vt:lpstr>
      <vt:lpstr>Example 3</vt:lpstr>
      <vt:lpstr>Solution</vt:lpstr>
      <vt:lpstr>Solution</vt:lpstr>
      <vt:lpstr>Solution</vt:lpstr>
      <vt:lpstr>Error in Multiple Segment  Trapezoidal Rule</vt:lpstr>
      <vt:lpstr>Error in Multiple Segment  Trapezoidal Rule</vt:lpstr>
      <vt:lpstr>Error in Multiple Segment  Trapezoidal Rule</vt:lpstr>
      <vt:lpstr>Error in Multiple Segment  Trapezoidal Rule</vt:lpstr>
      <vt:lpstr>슬라이드 29</vt:lpstr>
      <vt:lpstr>Basis of Simpson’s 1/3rd Rule</vt:lpstr>
      <vt:lpstr>Basis of Simpson’s 1/3rd Rule</vt:lpstr>
      <vt:lpstr>Basis of Simpson’s 1/3rd Rule</vt:lpstr>
      <vt:lpstr>Basis of Simpson’s 1/3rd Rule</vt:lpstr>
      <vt:lpstr>Basis of Simpson’s 1/3rd Rule</vt:lpstr>
      <vt:lpstr>Basis of Simpson’s 1/3rd Rule</vt:lpstr>
      <vt:lpstr>Example 1</vt:lpstr>
      <vt:lpstr>Solution</vt:lpstr>
      <vt:lpstr>Solution</vt:lpstr>
      <vt:lpstr>Solution</vt:lpstr>
      <vt:lpstr>슬라이드 40</vt:lpstr>
      <vt:lpstr>Multiple Segment Simpson’s 1/3rd Rule</vt:lpstr>
      <vt:lpstr>Multiple Segment Simpson’s 1/3rd Rule</vt:lpstr>
      <vt:lpstr>Multiple Segment Simpson’s 1/3rd Rule</vt:lpstr>
      <vt:lpstr>Multiple Segment Simpson’s 1/3rd Rule</vt:lpstr>
      <vt:lpstr>Multiple Segment Simpson’s 1/3rd Rule</vt:lpstr>
      <vt:lpstr>Example 2</vt:lpstr>
      <vt:lpstr>Solution</vt:lpstr>
      <vt:lpstr>Solution</vt:lpstr>
      <vt:lpstr>Solution</vt:lpstr>
      <vt:lpstr>Solution</vt:lpstr>
      <vt:lpstr>Solution</vt:lpstr>
      <vt:lpstr>Error in the Multiple Segment Simpson’s 1/3rd Rule</vt:lpstr>
      <vt:lpstr>Error in the Multiple Segment Simpson’s 1/3rd Rule</vt:lpstr>
      <vt:lpstr>Error in the Multiple Segment Simpson’s 1/3rd Rule</vt:lpstr>
      <vt:lpstr>Error in the Multiple Segment Simpson’s 1/3rd Rule</vt:lpstr>
      <vt:lpstr>Gauss Quadrature Rule of Integration</vt:lpstr>
      <vt:lpstr>슬라이드 57</vt:lpstr>
      <vt:lpstr>Basis of the Gaussian  Quadrature</vt:lpstr>
      <vt:lpstr>Basis of the Gaussian  Quadrature</vt:lpstr>
      <vt:lpstr>Basis of the Gaussian  Quadrature</vt:lpstr>
      <vt:lpstr>Basis of the Gaussian  Quadrature Rule</vt:lpstr>
      <vt:lpstr>Basis of the Gaussian  Quadrature</vt:lpstr>
      <vt:lpstr>Basis of Gauss Quadrature</vt:lpstr>
      <vt:lpstr>Basis of Gauss Quadrature</vt:lpstr>
      <vt:lpstr>슬라이드 65</vt:lpstr>
      <vt:lpstr>Higher Point Gaussian Quadrature</vt:lpstr>
      <vt:lpstr>Arguments and Weighing Factors  for n-point Gauss Quadrature</vt:lpstr>
      <vt:lpstr>Arguments and Weighing Factors  for n-point Gauss Quadrature</vt:lpstr>
      <vt:lpstr>Arguments and Weighing Factors  for n-point Gauss Quadrature</vt:lpstr>
      <vt:lpstr>Arguments and Weighing Factors  for n-point Gauss Quadrature</vt:lpstr>
      <vt:lpstr>Example 1</vt:lpstr>
      <vt:lpstr>Solution</vt:lpstr>
      <vt:lpstr>Solution</vt:lpstr>
      <vt:lpstr>Example 2</vt:lpstr>
      <vt:lpstr>Solution</vt:lpstr>
      <vt:lpstr>Solution</vt:lpstr>
      <vt:lpstr>Solution</vt:lpstr>
      <vt:lpstr>Solution</vt:lpstr>
      <vt:lpstr>Solution</vt:lpstr>
      <vt:lpstr>Romberg Rule of Integration</vt:lpstr>
      <vt:lpstr>What is The Romberg Rule?</vt:lpstr>
      <vt:lpstr>Error in Multiple Segment  Trapezoidal Rule</vt:lpstr>
      <vt:lpstr>Error in Multiple Segment  Trapezoidal Rule</vt:lpstr>
      <vt:lpstr>Error in Multiple Segment  Trapezoidal Rule</vt:lpstr>
      <vt:lpstr>Error in Multiple Segment  Trapezoidal Rule</vt:lpstr>
      <vt:lpstr>Richardson’s Extrapolation for Trapezoidal Rule</vt:lpstr>
      <vt:lpstr>Richardson’s Extrapolation for Trapezoidal Rule</vt:lpstr>
      <vt:lpstr>Example 1 </vt:lpstr>
      <vt:lpstr>Solution</vt:lpstr>
      <vt:lpstr>Solution</vt:lpstr>
      <vt:lpstr>Solution</vt:lpstr>
      <vt:lpstr>Solution</vt:lpstr>
      <vt:lpstr>Romberg Integration</vt:lpstr>
      <vt:lpstr>Romberg Integration</vt:lpstr>
      <vt:lpstr>Romberg Integration</vt:lpstr>
      <vt:lpstr>Romberg Integration</vt:lpstr>
      <vt:lpstr>Example 2</vt:lpstr>
      <vt:lpstr>Solution</vt:lpstr>
      <vt:lpstr>Solution (cont.)</vt:lpstr>
      <vt:lpstr>Solution</vt:lpstr>
      <vt:lpstr>Solution</vt:lpstr>
      <vt:lpstr>Solution</vt:lpstr>
    </vt:vector>
  </TitlesOfParts>
  <Company>Holistic Numerical Methods Institute</Company>
  <LinksUpToDate>false</LinksUpToDate>
  <SharedDoc>false</SharedDoc>
  <HyperlinkBase>http://numericalmethods.eng.usf.edu/mws/gen/07int/mws_gen_int_ppt_trapcontinuous</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Trapezoidal Rule Integration</dc:title>
  <dc:subject>Integration</dc:subject>
  <dc:creator>Autar Kaw, Charlie Barker</dc:creator>
  <cp:keywords>Power Point Trapezoidal Rule</cp:keywords>
  <dc:description>A power point presentation describign the Trapezoidal Rule</dc:description>
  <cp:lastModifiedBy>default</cp:lastModifiedBy>
  <cp:revision>139</cp:revision>
  <cp:lastPrinted>1999-03-26T19:03:37Z</cp:lastPrinted>
  <dcterms:created xsi:type="dcterms:W3CDTF">1998-11-18T16:33:10Z</dcterms:created>
  <dcterms:modified xsi:type="dcterms:W3CDTF">2012-01-12T06:53:36Z</dcterms:modified>
  <cp:category>General Engineering</cp:category>
</cp:coreProperties>
</file>