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2da061b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2da061b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4baf256dc_1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4baf256dc_1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4baf256dc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4baf256d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4baf256dc_1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4baf256dc_1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2da061b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2da061b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When Where Why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How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4baf256dc_3_1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4baf256dc_3_1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Frequent: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lesson face the same issue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Big: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Tutors: affect their teaching, need to repeat many times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Students: cannot learn many knowledge within the lesson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Parents: concern about the study progress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Pain: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interviewees face this issue, caveat is varying levels of pain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Urgent: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Pay: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further test this after solution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4baf256dc_3_5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4baf256dc_3_5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4bd7a75ae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4bd7a75ae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4bd7a75ae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4bd7a75ae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2da061b6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2da061b6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Kahoot: identify the downside of Kahoot </a:t>
            </a:r>
            <a:b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Khan Academy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2da061b6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2da061b6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4bde07ca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64bde07ca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4bd7a75ae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4bd7a75ae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4bd7a75ae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4bd7a75ae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Survey: good to get a good grasp of things, but at a very shallow level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Interview: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2da061b65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2da061b65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</a:t>
            </a:r>
            <a:r>
              <a:rPr b="1" lang="en"/>
              <a:t> imagined future</a:t>
            </a:r>
            <a:r>
              <a:rPr lang="en"/>
              <a:t> like?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 is like a world where educators can engage the students with ease, where teachers and students are enjoying learning and don’t want the lesson to 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 = What do you imagine the future to be? Future scenario = Excite + Inspire you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= How you get there. WHat is it you’re building to achieve it?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4bd7a75ae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4bd7a75ae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</a:t>
            </a:r>
            <a:r>
              <a:rPr b="1" lang="en"/>
              <a:t> imagined future</a:t>
            </a:r>
            <a:r>
              <a:rPr lang="en"/>
              <a:t> like?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 is like a world where educators can engage the students with ease, where teachers and students are enjoying learning and don’t want the lesson to 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4baf256dc_1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4baf256dc_1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4baf256dc_1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4baf256dc_1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4baf256dc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4baf256d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4baf256dc_1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4baf256dc_1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4baf256dc_1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4baf256dc_1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theconversation.com/how-games-can-hook-students-with-short-attention-spans-56157" TargetMode="External"/><Relationship Id="rId4" Type="http://schemas.openxmlformats.org/officeDocument/2006/relationships/hyperlink" Target="https://gamification21.wordpress.com/learning-content-4/24-activity-loops/" TargetMode="External"/><Relationship Id="rId5" Type="http://schemas.openxmlformats.org/officeDocument/2006/relationships/hyperlink" Target="https://gamification21.wordpress.com/learning-content-4/24-activity-loops/" TargetMode="External"/><Relationship Id="rId6" Type="http://schemas.openxmlformats.org/officeDocument/2006/relationships/hyperlink" Target="https://docs.google.com/document/d/1wu-uFQ_ondf2Y1hAyweKORpmnI7tDOi-NeQYJPdYUiA/ed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29625" y="3630100"/>
            <a:ext cx="7688100" cy="9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Team Cherps</a:t>
            </a:r>
            <a:br>
              <a:rPr b="1" lang="en" sz="1800"/>
            </a:b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Bang | Sean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Mentor: Cher Han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175" y="1036775"/>
            <a:ext cx="3271000" cy="306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Process</a:t>
            </a:r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1044150" y="4102125"/>
            <a:ext cx="9840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600" y="2571750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9325" y="2655749"/>
            <a:ext cx="1260750" cy="126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6622075" y="4102125"/>
            <a:ext cx="23253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Frustration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7625" y="2571750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819700" y="4102125"/>
            <a:ext cx="17196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Attitude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the right questions</a:t>
            </a:r>
            <a:endParaRPr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does your teaching session typically look like?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do you look forward most in every lesson?</a:t>
            </a:r>
            <a:b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the problems you currently face?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3650" y="1318650"/>
            <a:ext cx="1063725" cy="16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Categorize the problem</a:t>
            </a:r>
            <a:endParaRPr/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4"/>
          <p:cNvPicPr preferRelativeResize="0"/>
          <p:nvPr/>
        </p:nvPicPr>
        <p:blipFill rotWithShape="1">
          <a:blip r:embed="rId3">
            <a:alphaModFix/>
          </a:blip>
          <a:srcRect b="42657" l="0" r="0" t="0"/>
          <a:stretch/>
        </p:blipFill>
        <p:spPr>
          <a:xfrm>
            <a:off x="146325" y="2194050"/>
            <a:ext cx="4380000" cy="294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 rotWithShape="1">
          <a:blip r:embed="rId3">
            <a:alphaModFix/>
          </a:blip>
          <a:srcRect b="0" l="0" r="0" t="56040"/>
          <a:stretch/>
        </p:blipFill>
        <p:spPr>
          <a:xfrm>
            <a:off x="4572000" y="2194050"/>
            <a:ext cx="4380000" cy="226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the problem</a:t>
            </a:r>
            <a:endParaRPr/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3787338"/>
            <a:ext cx="4116058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4200" y="2206600"/>
            <a:ext cx="4662700" cy="12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1025" y="3723038"/>
            <a:ext cx="3418623" cy="114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729450" y="1284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729450" y="2078875"/>
            <a:ext cx="7688700" cy="19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Educators find it difficult to keep young students engaged and motivated during lessons, because of their short attention span.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7"/>
          <p:cNvGrpSpPr/>
          <p:nvPr/>
        </p:nvGrpSpPr>
        <p:grpSpPr>
          <a:xfrm>
            <a:off x="805691" y="2370497"/>
            <a:ext cx="3150585" cy="812354"/>
            <a:chOff x="308838" y="1242975"/>
            <a:chExt cx="3558375" cy="924600"/>
          </a:xfrm>
        </p:grpSpPr>
        <p:cxnSp>
          <p:nvCxnSpPr>
            <p:cNvPr id="203" name="Google Shape;203;p27"/>
            <p:cNvCxnSpPr/>
            <p:nvPr/>
          </p:nvCxnSpPr>
          <p:spPr>
            <a:xfrm rot="10800000">
              <a:off x="2642013" y="1654113"/>
              <a:ext cx="1225200" cy="0"/>
            </a:xfrm>
            <a:prstGeom prst="straightConnector1">
              <a:avLst/>
            </a:prstGeom>
            <a:noFill/>
            <a:ln cap="flat" cmpd="sng" w="9525">
              <a:solidFill>
                <a:srgbClr val="249C90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204" name="Google Shape;204;p27"/>
            <p:cNvSpPr txBox="1"/>
            <p:nvPr/>
          </p:nvSpPr>
          <p:spPr>
            <a:xfrm>
              <a:off x="308838" y="124297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400">
                  <a:latin typeface="Roboto"/>
                  <a:ea typeface="Roboto"/>
                  <a:cs typeface="Roboto"/>
                  <a:sym typeface="Roboto"/>
                </a:rPr>
                <a:t>Frequent</a:t>
              </a:r>
              <a:endParaRPr b="1" sz="24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5" name="Google Shape;205;p27"/>
          <p:cNvGrpSpPr/>
          <p:nvPr/>
        </p:nvGrpSpPr>
        <p:grpSpPr>
          <a:xfrm>
            <a:off x="805691" y="3603305"/>
            <a:ext cx="2889149" cy="812354"/>
            <a:chOff x="308838" y="2646125"/>
            <a:chExt cx="3263100" cy="924600"/>
          </a:xfrm>
        </p:grpSpPr>
        <p:cxnSp>
          <p:nvCxnSpPr>
            <p:cNvPr id="206" name="Google Shape;206;p27"/>
            <p:cNvCxnSpPr/>
            <p:nvPr/>
          </p:nvCxnSpPr>
          <p:spPr>
            <a:xfrm rot="10800000">
              <a:off x="2641938" y="3108425"/>
              <a:ext cx="930000" cy="0"/>
            </a:xfrm>
            <a:prstGeom prst="straightConnector1">
              <a:avLst/>
            </a:prstGeom>
            <a:noFill/>
            <a:ln cap="flat" cmpd="sng" w="9525">
              <a:solidFill>
                <a:srgbClr val="1F887E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207" name="Google Shape;207;p27"/>
            <p:cNvSpPr txBox="1"/>
            <p:nvPr/>
          </p:nvSpPr>
          <p:spPr>
            <a:xfrm>
              <a:off x="308838" y="264612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400">
                  <a:latin typeface="Roboto"/>
                  <a:ea typeface="Roboto"/>
                  <a:cs typeface="Roboto"/>
                  <a:sym typeface="Roboto"/>
                </a:rPr>
                <a:t>Big</a:t>
              </a:r>
              <a:endParaRPr b="1" sz="24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8" name="Google Shape;208;p27"/>
          <p:cNvGrpSpPr/>
          <p:nvPr/>
        </p:nvGrpSpPr>
        <p:grpSpPr>
          <a:xfrm>
            <a:off x="4656207" y="4258367"/>
            <a:ext cx="3685699" cy="812354"/>
            <a:chOff x="4657738" y="3391700"/>
            <a:chExt cx="4162750" cy="924600"/>
          </a:xfrm>
        </p:grpSpPr>
        <p:cxnSp>
          <p:nvCxnSpPr>
            <p:cNvPr id="209" name="Google Shape;209;p27"/>
            <p:cNvCxnSpPr/>
            <p:nvPr/>
          </p:nvCxnSpPr>
          <p:spPr>
            <a:xfrm>
              <a:off x="4657738" y="3854000"/>
              <a:ext cx="1838700" cy="0"/>
            </a:xfrm>
            <a:prstGeom prst="straightConnector1">
              <a:avLst/>
            </a:prstGeom>
            <a:noFill/>
            <a:ln cap="flat" cmpd="sng" w="9525">
              <a:solidFill>
                <a:srgbClr val="1D7E74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210" name="Google Shape;210;p27"/>
            <p:cNvSpPr txBox="1"/>
            <p:nvPr/>
          </p:nvSpPr>
          <p:spPr>
            <a:xfrm>
              <a:off x="6696488" y="3391700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400">
                  <a:latin typeface="Roboto"/>
                  <a:ea typeface="Roboto"/>
                  <a:cs typeface="Roboto"/>
                  <a:sym typeface="Roboto"/>
                </a:rPr>
                <a:t>Pain</a:t>
              </a:r>
              <a:endParaRPr b="1" sz="24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5145037" y="2370497"/>
            <a:ext cx="3196870" cy="812354"/>
            <a:chOff x="5209838" y="1242975"/>
            <a:chExt cx="3610650" cy="924600"/>
          </a:xfrm>
        </p:grpSpPr>
        <p:sp>
          <p:nvSpPr>
            <p:cNvPr id="212" name="Google Shape;212;p27"/>
            <p:cNvSpPr txBox="1"/>
            <p:nvPr/>
          </p:nvSpPr>
          <p:spPr>
            <a:xfrm>
              <a:off x="6696488" y="124297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400">
                  <a:latin typeface="Roboto"/>
                  <a:ea typeface="Roboto"/>
                  <a:cs typeface="Roboto"/>
                  <a:sym typeface="Roboto"/>
                </a:rPr>
                <a:t>Pay</a:t>
              </a:r>
              <a:endParaRPr b="1" sz="24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3" name="Google Shape;213;p27"/>
            <p:cNvCxnSpPr/>
            <p:nvPr/>
          </p:nvCxnSpPr>
          <p:spPr>
            <a:xfrm>
              <a:off x="5209838" y="1654113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55B5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14" name="Google Shape;214;p27"/>
          <p:cNvGrpSpPr/>
          <p:nvPr/>
        </p:nvGrpSpPr>
        <p:grpSpPr>
          <a:xfrm>
            <a:off x="5499595" y="3310929"/>
            <a:ext cx="2842311" cy="812354"/>
            <a:chOff x="5610288" y="2313350"/>
            <a:chExt cx="3210200" cy="924600"/>
          </a:xfrm>
        </p:grpSpPr>
        <p:cxnSp>
          <p:nvCxnSpPr>
            <p:cNvPr id="215" name="Google Shape;215;p27"/>
            <p:cNvCxnSpPr/>
            <p:nvPr/>
          </p:nvCxnSpPr>
          <p:spPr>
            <a:xfrm>
              <a:off x="5610288" y="2775650"/>
              <a:ext cx="886200" cy="0"/>
            </a:xfrm>
            <a:prstGeom prst="straightConnector1">
              <a:avLst/>
            </a:prstGeom>
            <a:noFill/>
            <a:ln cap="flat" cmpd="sng" w="9525">
              <a:solidFill>
                <a:srgbClr val="1B786E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216" name="Google Shape;216;p27"/>
            <p:cNvSpPr txBox="1"/>
            <p:nvPr/>
          </p:nvSpPr>
          <p:spPr>
            <a:xfrm>
              <a:off x="6696488" y="2313350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400">
                  <a:latin typeface="Roboto"/>
                  <a:ea typeface="Roboto"/>
                  <a:cs typeface="Roboto"/>
                  <a:sym typeface="Roboto"/>
                </a:rPr>
                <a:t>Urgent</a:t>
              </a:r>
              <a:endParaRPr b="1" sz="24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7" name="Google Shape;217;p27"/>
          <p:cNvGrpSpPr/>
          <p:nvPr/>
        </p:nvGrpSpPr>
        <p:grpSpPr>
          <a:xfrm>
            <a:off x="2835381" y="1853862"/>
            <a:ext cx="3472716" cy="3440554"/>
            <a:chOff x="2610905" y="610653"/>
            <a:chExt cx="3922200" cy="3922200"/>
          </a:xfrm>
        </p:grpSpPr>
        <p:sp>
          <p:nvSpPr>
            <p:cNvPr id="218" name="Google Shape;218;p27"/>
            <p:cNvSpPr/>
            <p:nvPr/>
          </p:nvSpPr>
          <p:spPr>
            <a:xfrm rot="-4980021">
              <a:off x="3204123" y="1186472"/>
              <a:ext cx="2771960" cy="2771960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 rot="7920309">
              <a:off x="3183402" y="1183149"/>
              <a:ext cx="2777207" cy="2777207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 rot="3600063">
              <a:off x="3186335" y="1195681"/>
              <a:ext cx="2777488" cy="2777488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 rot="4024705">
              <a:off x="5326681" y="1940898"/>
              <a:ext cx="578477" cy="57914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1B786E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 rot="-6816027">
              <a:off x="5326729" y="1940918"/>
              <a:ext cx="578485" cy="579035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 rot="-9359762">
              <a:off x="3193941" y="1176205"/>
              <a:ext cx="2777287" cy="2777287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 rot="-8936366">
              <a:off x="3659126" y="3173505"/>
              <a:ext cx="578551" cy="578963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1F887E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 rot="1824498">
              <a:off x="3659375" y="3173497"/>
              <a:ext cx="578475" cy="578885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 rot="-600092">
              <a:off x="3198852" y="1195456"/>
              <a:ext cx="2777611" cy="2777611"/>
            </a:xfrm>
            <a:prstGeom prst="blockArc">
              <a:avLst>
                <a:gd fmla="val 12513247" name="adj1"/>
                <a:gd fmla="val 16867657" name="adj2"/>
                <a:gd fmla="val 20844" name="adj3"/>
              </a:avLst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 rot="-176551">
              <a:off x="4312105" y="1195442"/>
              <a:ext cx="578563" cy="579162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155B54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 rot="10584085">
              <a:off x="4312088" y="1195622"/>
              <a:ext cx="578340" cy="578939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 rot="8344778">
              <a:off x="4940929" y="3162886"/>
              <a:ext cx="578465" cy="578888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1D7E74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 rot="-2495643">
              <a:off x="4941000" y="3162728"/>
              <a:ext cx="578445" cy="579093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 rot="-4556960">
              <a:off x="3257335" y="1939059"/>
              <a:ext cx="578302" cy="57895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249C90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 rot="6204541">
              <a:off x="3257468" y="1938977"/>
              <a:ext cx="578264" cy="578917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7"/>
            <p:cNvSpPr txBox="1"/>
            <p:nvPr/>
          </p:nvSpPr>
          <p:spPr>
            <a:xfrm>
              <a:off x="4341900" y="127189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05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4" name="Google Shape;234;p27"/>
            <p:cNvSpPr txBox="1"/>
            <p:nvPr/>
          </p:nvSpPr>
          <p:spPr>
            <a:xfrm>
              <a:off x="3274219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" name="Google Shape;235;p27"/>
            <p:cNvSpPr txBox="1"/>
            <p:nvPr/>
          </p:nvSpPr>
          <p:spPr>
            <a:xfrm>
              <a:off x="3685317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" name="Google Shape;236;p27"/>
            <p:cNvSpPr txBox="1"/>
            <p:nvPr/>
          </p:nvSpPr>
          <p:spPr>
            <a:xfrm>
              <a:off x="4955323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7" name="Google Shape;237;p27"/>
            <p:cNvSpPr txBox="1"/>
            <p:nvPr/>
          </p:nvSpPr>
          <p:spPr>
            <a:xfrm>
              <a:off x="5364737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8" name="Google Shape;238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Model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Personas</a:t>
            </a:r>
            <a:endParaRPr/>
          </a:p>
        </p:txBody>
      </p:sp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8"/>
          <p:cNvSpPr txBox="1"/>
          <p:nvPr/>
        </p:nvSpPr>
        <p:spPr>
          <a:xfrm>
            <a:off x="1378425" y="4145200"/>
            <a:ext cx="16809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Primary Teachers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28"/>
          <p:cNvSpPr txBox="1"/>
          <p:nvPr/>
        </p:nvSpPr>
        <p:spPr>
          <a:xfrm>
            <a:off x="4196150" y="4145200"/>
            <a:ext cx="13398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PSLE Tutors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7" name="Google Shape;2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600" y="2547300"/>
            <a:ext cx="2276900" cy="13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1052" y="2304418"/>
            <a:ext cx="2255647" cy="15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5400" y="2332500"/>
            <a:ext cx="2216549" cy="175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8"/>
          <p:cNvSpPr txBox="1"/>
          <p:nvPr/>
        </p:nvSpPr>
        <p:spPr>
          <a:xfrm>
            <a:off x="6385475" y="4145200"/>
            <a:ext cx="22164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Primary School Students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256" name="Google Shape;256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Younger students have shorter attention span.</a:t>
            </a:r>
            <a:b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educators pay?</a:t>
            </a:r>
            <a:b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educators use such apps to create mini-games during class?</a:t>
            </a:r>
            <a:b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parents want educators to use apps?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Inspirations</a:t>
            </a:r>
            <a:endParaRPr/>
          </a:p>
        </p:txBody>
      </p:sp>
      <p:pic>
        <p:nvPicPr>
          <p:cNvPr id="262" name="Google Shape;2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725" y="2783125"/>
            <a:ext cx="4694644" cy="94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0725" y="2783125"/>
            <a:ext cx="2364300" cy="8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Overview</a:t>
            </a:r>
            <a:endParaRPr/>
          </a:p>
        </p:txBody>
      </p:sp>
      <p:sp>
        <p:nvSpPr>
          <p:cNvPr id="269" name="Google Shape;269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Gamified Quiz App that scans in current paper homework and converts them into a gamified experience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1653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27775"/>
            <a:ext cx="2226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Product Vision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Interview Process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Problem Statement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Personas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Solution Overview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Overview (Gamification Activity Loop)</a:t>
            </a:r>
            <a:endParaRPr/>
          </a:p>
        </p:txBody>
      </p:sp>
      <p:pic>
        <p:nvPicPr>
          <p:cNvPr id="275" name="Google Shape;2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725" y="2022175"/>
            <a:ext cx="342014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>
            <p:ph type="title"/>
          </p:nvPr>
        </p:nvSpPr>
        <p:spPr>
          <a:xfrm>
            <a:off x="729450" y="52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Overview</a:t>
            </a:r>
            <a:endParaRPr/>
          </a:p>
        </p:txBody>
      </p:sp>
      <p:sp>
        <p:nvSpPr>
          <p:cNvPr id="281" name="Google Shape;281;p33"/>
          <p:cNvSpPr txBox="1"/>
          <p:nvPr>
            <p:ph idx="1" type="body"/>
          </p:nvPr>
        </p:nvSpPr>
        <p:spPr>
          <a:xfrm>
            <a:off x="729450" y="15534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125" y="1444150"/>
            <a:ext cx="4036050" cy="3027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0325" y="1444162"/>
            <a:ext cx="3980459" cy="298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2900" y="1423300"/>
            <a:ext cx="4036050" cy="302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7275" y="1433725"/>
            <a:ext cx="3980459" cy="29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3"/>
          <p:cNvSpPr txBox="1"/>
          <p:nvPr/>
        </p:nvSpPr>
        <p:spPr>
          <a:xfrm>
            <a:off x="554775" y="4471175"/>
            <a:ext cx="24045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Create quizzes by scanning homework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33"/>
          <p:cNvSpPr txBox="1"/>
          <p:nvPr/>
        </p:nvSpPr>
        <p:spPr>
          <a:xfrm>
            <a:off x="3137050" y="4471175"/>
            <a:ext cx="33123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2. Interactive quiz with visual and audio cues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" name="Google Shape;288;p33"/>
          <p:cNvSpPr txBox="1"/>
          <p:nvPr/>
        </p:nvSpPr>
        <p:spPr>
          <a:xfrm>
            <a:off x="6672225" y="4471175"/>
            <a:ext cx="24045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 Gamified elements like scoreboard and progression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(References)</a:t>
            </a:r>
            <a:endParaRPr/>
          </a:p>
        </p:txBody>
      </p:sp>
      <p:sp>
        <p:nvSpPr>
          <p:cNvPr id="294" name="Google Shape;294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/>
              <a:t>Reference</a:t>
            </a:r>
            <a:br>
              <a:rPr lang="en" sz="1200"/>
            </a:b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http://theconversation.com/how-games-can-hook-students-with-short-attention-spans-56157</a:t>
            </a:r>
            <a:br>
              <a:rPr lang="en" sz="1200"/>
            </a:b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https://gamification21.wordpress.com/learning-content-4/24-activity-loops/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https://gamification21.wordpress.com/learning-content-4/24-activity-loops/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Interview Script</a:t>
            </a:r>
            <a:br>
              <a:rPr lang="en" sz="1400"/>
            </a:b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https://docs.google.com/document/d/1wu-uFQ_ondf2Y1hAyweKORpmnI7tDOi-NeQYJPdYUiA/edit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Vision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464950"/>
            <a:ext cx="79512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C0000"/>
                </a:solidFill>
              </a:rPr>
              <a:t>A world where educators can engage students with ease,</a:t>
            </a:r>
            <a:endParaRPr b="1" sz="24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CC0000"/>
                </a:solidFill>
              </a:rPr>
              <a:t>where teachers and students are enjoying classes and don’t want the lesson to end.</a:t>
            </a:r>
            <a:endParaRPr b="1" sz="24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</a:t>
            </a:r>
            <a:r>
              <a:rPr lang="en"/>
              <a:t>Mission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-251675" y="2502325"/>
            <a:ext cx="57777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CC0000"/>
                </a:solidFill>
              </a:rPr>
              <a:t>How can we create tools to </a:t>
            </a:r>
            <a:endParaRPr b="1" sz="2400">
              <a:solidFill>
                <a:srgbClr val="CC0000"/>
              </a:solidFill>
            </a:endParaRPr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257750" y="2502325"/>
            <a:ext cx="45699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E69138"/>
                </a:solidFill>
              </a:rPr>
              <a:t>empower educators to teach better</a:t>
            </a:r>
            <a:endParaRPr b="1" sz="2400">
              <a:solidFill>
                <a:srgbClr val="6AA84F"/>
              </a:solidFill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4070850" y="2502325"/>
            <a:ext cx="43473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enable students to learn better?</a:t>
            </a:r>
            <a:endParaRPr b="1" sz="24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2025825" y="1685825"/>
            <a:ext cx="2296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Teachers</a:t>
            </a:r>
            <a:endParaRPr sz="3600"/>
          </a:p>
        </p:txBody>
      </p:sp>
      <p:sp>
        <p:nvSpPr>
          <p:cNvPr id="113" name="Google Shape;113;p17"/>
          <p:cNvSpPr txBox="1"/>
          <p:nvPr>
            <p:ph type="title"/>
          </p:nvPr>
        </p:nvSpPr>
        <p:spPr>
          <a:xfrm>
            <a:off x="945925" y="3605125"/>
            <a:ext cx="2428500" cy="8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Students</a:t>
            </a:r>
            <a:endParaRPr sz="3600"/>
          </a:p>
        </p:txBody>
      </p:sp>
      <p:sp>
        <p:nvSpPr>
          <p:cNvPr id="114" name="Google Shape;114;p17"/>
          <p:cNvSpPr txBox="1"/>
          <p:nvPr>
            <p:ph type="title"/>
          </p:nvPr>
        </p:nvSpPr>
        <p:spPr>
          <a:xfrm>
            <a:off x="5047800" y="3214950"/>
            <a:ext cx="2058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Parents</a:t>
            </a:r>
            <a:endParaRPr sz="3600"/>
          </a:p>
        </p:txBody>
      </p:sp>
      <p:sp>
        <p:nvSpPr>
          <p:cNvPr id="115" name="Google Shape;115;p17"/>
          <p:cNvSpPr txBox="1"/>
          <p:nvPr>
            <p:ph type="title"/>
          </p:nvPr>
        </p:nvSpPr>
        <p:spPr>
          <a:xfrm>
            <a:off x="6176675" y="1826475"/>
            <a:ext cx="2058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Tutors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2025825" y="1685825"/>
            <a:ext cx="2296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Teachers</a:t>
            </a:r>
            <a:endParaRPr sz="3600"/>
          </a:p>
        </p:txBody>
      </p:sp>
      <p:sp>
        <p:nvSpPr>
          <p:cNvPr id="121" name="Google Shape;121;p18"/>
          <p:cNvSpPr txBox="1"/>
          <p:nvPr>
            <p:ph type="title"/>
          </p:nvPr>
        </p:nvSpPr>
        <p:spPr>
          <a:xfrm>
            <a:off x="945925" y="3605125"/>
            <a:ext cx="2428500" cy="8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Students</a:t>
            </a:r>
            <a:endParaRPr sz="3600"/>
          </a:p>
        </p:txBody>
      </p:sp>
      <p:sp>
        <p:nvSpPr>
          <p:cNvPr id="122" name="Google Shape;122;p18"/>
          <p:cNvSpPr txBox="1"/>
          <p:nvPr>
            <p:ph type="title"/>
          </p:nvPr>
        </p:nvSpPr>
        <p:spPr>
          <a:xfrm>
            <a:off x="5047800" y="3214950"/>
            <a:ext cx="2058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Parents</a:t>
            </a:r>
            <a:endParaRPr sz="3600"/>
          </a:p>
        </p:txBody>
      </p:sp>
      <p:sp>
        <p:nvSpPr>
          <p:cNvPr id="123" name="Google Shape;123;p18"/>
          <p:cNvSpPr txBox="1"/>
          <p:nvPr>
            <p:ph type="title"/>
          </p:nvPr>
        </p:nvSpPr>
        <p:spPr>
          <a:xfrm>
            <a:off x="6176675" y="1826475"/>
            <a:ext cx="2058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Tutors</a:t>
            </a:r>
            <a:endParaRPr sz="3600"/>
          </a:p>
        </p:txBody>
      </p:sp>
      <p:sp>
        <p:nvSpPr>
          <p:cNvPr id="124" name="Google Shape;124;p18"/>
          <p:cNvSpPr txBox="1"/>
          <p:nvPr>
            <p:ph type="title"/>
          </p:nvPr>
        </p:nvSpPr>
        <p:spPr>
          <a:xfrm>
            <a:off x="721275" y="3000625"/>
            <a:ext cx="17733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Secondary</a:t>
            </a:r>
            <a:endParaRPr b="0" sz="2400"/>
          </a:p>
        </p:txBody>
      </p:sp>
      <p:sp>
        <p:nvSpPr>
          <p:cNvPr id="125" name="Google Shape;125;p18"/>
          <p:cNvSpPr txBox="1"/>
          <p:nvPr>
            <p:ph type="title"/>
          </p:nvPr>
        </p:nvSpPr>
        <p:spPr>
          <a:xfrm>
            <a:off x="399925" y="4438225"/>
            <a:ext cx="13887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Primary</a:t>
            </a:r>
            <a:endParaRPr b="0" sz="2400"/>
          </a:p>
        </p:txBody>
      </p:sp>
      <p:sp>
        <p:nvSpPr>
          <p:cNvPr id="126" name="Google Shape;126;p18"/>
          <p:cNvSpPr txBox="1"/>
          <p:nvPr>
            <p:ph type="title"/>
          </p:nvPr>
        </p:nvSpPr>
        <p:spPr>
          <a:xfrm>
            <a:off x="2789700" y="3090575"/>
            <a:ext cx="14742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Tertiary</a:t>
            </a:r>
            <a:endParaRPr b="0" sz="2400"/>
          </a:p>
        </p:txBody>
      </p:sp>
      <p:sp>
        <p:nvSpPr>
          <p:cNvPr id="127" name="Google Shape;127;p18"/>
          <p:cNvSpPr txBox="1"/>
          <p:nvPr>
            <p:ph type="title"/>
          </p:nvPr>
        </p:nvSpPr>
        <p:spPr>
          <a:xfrm>
            <a:off x="2384250" y="4298975"/>
            <a:ext cx="17733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University</a:t>
            </a:r>
            <a:endParaRPr b="0" sz="2400"/>
          </a:p>
        </p:txBody>
      </p:sp>
      <p:sp>
        <p:nvSpPr>
          <p:cNvPr id="128" name="Google Shape;128;p18"/>
          <p:cNvSpPr txBox="1"/>
          <p:nvPr>
            <p:ph type="title"/>
          </p:nvPr>
        </p:nvSpPr>
        <p:spPr>
          <a:xfrm>
            <a:off x="5233475" y="1177750"/>
            <a:ext cx="19791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Super tutors</a:t>
            </a:r>
            <a:endParaRPr b="0" sz="2400"/>
          </a:p>
        </p:txBody>
      </p:sp>
      <p:sp>
        <p:nvSpPr>
          <p:cNvPr id="129" name="Google Shape;129;p18"/>
          <p:cNvSpPr txBox="1"/>
          <p:nvPr>
            <p:ph type="title"/>
          </p:nvPr>
        </p:nvSpPr>
        <p:spPr>
          <a:xfrm>
            <a:off x="6091675" y="2486063"/>
            <a:ext cx="24285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“Student” tutors</a:t>
            </a:r>
            <a:endParaRPr b="0" sz="2400"/>
          </a:p>
        </p:txBody>
      </p:sp>
      <p:sp>
        <p:nvSpPr>
          <p:cNvPr id="130" name="Google Shape;130;p18"/>
          <p:cNvSpPr txBox="1"/>
          <p:nvPr>
            <p:ph type="title"/>
          </p:nvPr>
        </p:nvSpPr>
        <p:spPr>
          <a:xfrm>
            <a:off x="2683350" y="1138175"/>
            <a:ext cx="17733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Professors</a:t>
            </a:r>
            <a:endParaRPr b="0" sz="2400"/>
          </a:p>
        </p:txBody>
      </p:sp>
      <p:sp>
        <p:nvSpPr>
          <p:cNvPr id="131" name="Google Shape;131;p18"/>
          <p:cNvSpPr txBox="1"/>
          <p:nvPr>
            <p:ph type="title"/>
          </p:nvPr>
        </p:nvSpPr>
        <p:spPr>
          <a:xfrm>
            <a:off x="4857025" y="4132325"/>
            <a:ext cx="22968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Stay at home</a:t>
            </a:r>
            <a:endParaRPr b="0" sz="2400"/>
          </a:p>
        </p:txBody>
      </p:sp>
      <p:sp>
        <p:nvSpPr>
          <p:cNvPr id="132" name="Google Shape;132;p18"/>
          <p:cNvSpPr txBox="1"/>
          <p:nvPr>
            <p:ph type="title"/>
          </p:nvPr>
        </p:nvSpPr>
        <p:spPr>
          <a:xfrm>
            <a:off x="7153825" y="3605125"/>
            <a:ext cx="17733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Busy</a:t>
            </a:r>
            <a:endParaRPr b="0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 rotWithShape="1">
          <a:blip r:embed="rId3">
            <a:alphaModFix/>
          </a:blip>
          <a:srcRect b="0" l="0" r="17464" t="0"/>
          <a:stretch/>
        </p:blipFill>
        <p:spPr>
          <a:xfrm>
            <a:off x="0" y="0"/>
            <a:ext cx="9143998" cy="527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8" y="609675"/>
            <a:ext cx="2846025" cy="43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6550" y="866763"/>
            <a:ext cx="3810000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8" y="609675"/>
            <a:ext cx="2846025" cy="43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6550" y="866763"/>
            <a:ext cx="3810000" cy="3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>
            <p:ph type="title"/>
          </p:nvPr>
        </p:nvSpPr>
        <p:spPr>
          <a:xfrm rot="-206095">
            <a:off x="2087107" y="2236967"/>
            <a:ext cx="5307535" cy="102213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0000"/>
                </a:solidFill>
                <a:highlight>
                  <a:srgbClr val="FFE599"/>
                </a:highlight>
              </a:rPr>
              <a:t>TUTORS   </a:t>
            </a:r>
            <a:endParaRPr sz="9600">
              <a:solidFill>
                <a:srgbClr val="FF0000"/>
              </a:solidFill>
              <a:highlight>
                <a:srgbClr val="FFE599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