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73" r:id="rId3"/>
    <p:sldId id="258" r:id="rId4"/>
    <p:sldId id="260" r:id="rId5"/>
    <p:sldId id="262" r:id="rId6"/>
    <p:sldId id="264" r:id="rId7"/>
    <p:sldId id="275" r:id="rId8"/>
    <p:sldId id="274" r:id="rId9"/>
    <p:sldId id="267" r:id="rId10"/>
    <p:sldId id="268" r:id="rId11"/>
    <p:sldId id="279" r:id="rId12"/>
    <p:sldId id="278" r:id="rId13"/>
    <p:sldId id="27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28" userDrawn="1">
          <p15:clr>
            <a:srgbClr val="A4A3A4"/>
          </p15:clr>
        </p15:guide>
        <p15:guide id="4" pos="240" userDrawn="1">
          <p15:clr>
            <a:srgbClr val="A4A3A4"/>
          </p15:clr>
        </p15:guide>
        <p15:guide id="5" orient="horz" pos="16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el WONG Xian Rui" initials="AWXR" lastIdx="1" clrIdx="0">
    <p:extLst>
      <p:ext uri="{19B8F6BF-5375-455C-9EA6-DF929625EA0E}">
        <p15:presenceInfo xmlns:p15="http://schemas.microsoft.com/office/powerpoint/2012/main" userId="S::abel.wong.2017@sis.smu.edu.sg::4e95f9d3-d954-4bcb-a619-b213cc1b3866" providerId="AD"/>
      </p:ext>
    </p:extLst>
  </p:cmAuthor>
  <p:cmAuthor id="2" name="Xavier LUR Zhengbang" initials="XLZ" lastIdx="1" clrIdx="1">
    <p:extLst>
      <p:ext uri="{19B8F6BF-5375-455C-9EA6-DF929625EA0E}">
        <p15:presenceInfo xmlns:p15="http://schemas.microsoft.com/office/powerpoint/2012/main" userId="S::xavier.lur.2017@sis.smu.edu.sg::196ac74b-2bad-4405-a07e-e8220c7111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B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8727E6-9104-4DEA-A423-0ABDA6E2FC09}">
  <a:tblStyle styleId="{838727E6-9104-4DEA-A423-0ABDA6E2FC0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1867" autoAdjust="0"/>
  </p:normalViewPr>
  <p:slideViewPr>
    <p:cSldViewPr>
      <p:cViewPr varScale="1">
        <p:scale>
          <a:sx n="73" d="100"/>
          <a:sy n="73" d="100"/>
        </p:scale>
        <p:origin x="1080" y="48"/>
      </p:cViewPr>
      <p:guideLst>
        <p:guide orient="horz" pos="1620"/>
        <p:guide pos="2880"/>
        <p:guide orient="horz" pos="228"/>
        <p:guide pos="240"/>
        <p:guide orient="horz" pos="16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41183b75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41183b7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dirty="0"/>
              <a:t>So aside from the 16 </a:t>
            </a:r>
            <a:r>
              <a:rPr lang="en-SG" dirty="0" err="1"/>
              <a:t>tBank</a:t>
            </a:r>
            <a:r>
              <a:rPr lang="en-SG" dirty="0"/>
              <a:t> APIs we have used in this project, our team took the extra mile to develop a couple of internal APIs to enhance our project. The APIs that we have developed include xxx and xxx. These APIs were used in xxx and xxx, as shared in the demo earlier.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9598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41183b75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41183b7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SG" dirty="0"/>
          </a:p>
          <a:p>
            <a:pPr marL="0" lvl="0" indent="0" algn="l" rtl="0">
              <a:spcBef>
                <a:spcPts val="0"/>
              </a:spcBef>
              <a:spcAft>
                <a:spcPts val="0"/>
              </a:spcAft>
              <a:buNone/>
            </a:pPr>
            <a:r>
              <a:rPr lang="en-SG" dirty="0"/>
              <a:t>In our next iteration of the Peer Sar Malam, we hope to build on our message borrower feature. Given the limited amount of time of this project, we could only display it in the frontend. The idea of the message borrower feature is to allow lenders to communicate or contact borrowers to find out more about the loan. This feature could be achieved using </a:t>
            </a:r>
            <a:r>
              <a:rPr lang="en-SG" dirty="0" err="1"/>
              <a:t>tBank’s</a:t>
            </a:r>
            <a:r>
              <a:rPr lang="en-SG" dirty="0"/>
              <a:t> email and SMS APIs.</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In addition to the message borrower feature, once </a:t>
            </a:r>
            <a:r>
              <a:rPr lang="en-SG" dirty="0" err="1"/>
              <a:t>tBank</a:t>
            </a:r>
            <a:r>
              <a:rPr lang="en-SG" dirty="0"/>
              <a:t> has been </a:t>
            </a:r>
            <a:r>
              <a:rPr lang="en-SG" dirty="0" err="1"/>
              <a:t>dockerised</a:t>
            </a:r>
            <a:r>
              <a:rPr lang="en-SG" dirty="0"/>
              <a:t> and commercialised, we can onboard new banks to be part of the Peer Sar Malam ecosystem using the same </a:t>
            </a:r>
            <a:r>
              <a:rPr lang="en-SG" dirty="0" err="1"/>
              <a:t>tBank</a:t>
            </a:r>
            <a:r>
              <a:rPr lang="en-SG" dirty="0"/>
              <a:t> APIs as what we have implemented in this project. This will allow Peer Sar Malam to increase its user base.</a:t>
            </a:r>
            <a:endParaRPr dirty="0"/>
          </a:p>
        </p:txBody>
      </p:sp>
    </p:spTree>
    <p:extLst>
      <p:ext uri="{BB962C8B-B14F-4D97-AF65-F5344CB8AC3E}">
        <p14:creationId xmlns:p14="http://schemas.microsoft.com/office/powerpoint/2010/main" val="369348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75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30f4b20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30f4b20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Tim, Van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95482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5a28db0e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5a28db0e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Therefore, there should be a platform to simplify loan process, so that it’ll take borrower shorter time to apply for the loan, while the lender can make extra money.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5a28db0e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5a28db0e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30f4b20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30f4b20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Tim, Van</a:t>
            </a:r>
            <a:endParaRPr>
              <a:solidFill>
                <a:schemeClr val="dk1"/>
              </a:solidFill>
            </a:endParaRPr>
          </a:p>
          <a:p>
            <a:pPr marL="0" lvl="0" indent="0" algn="l" rtl="0">
              <a:spcBef>
                <a:spcPts val="0"/>
              </a:spcBef>
              <a:spcAft>
                <a:spcPts val="0"/>
              </a:spcAft>
              <a:buNone/>
            </a:pP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30f4b20a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30f4b20a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Tim, Van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67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41183b75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41183b7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41183b75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41183b7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7.png"/><Relationship Id="rId5" Type="http://schemas.openxmlformats.org/officeDocument/2006/relationships/image" Target="../media/image7.png"/><Relationship Id="rId10" Type="http://schemas.openxmlformats.org/officeDocument/2006/relationships/image" Target="../media/image36.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9.png"/><Relationship Id="rId5" Type="http://schemas.openxmlformats.org/officeDocument/2006/relationships/image" Target="../media/image7.png"/><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tiff"/><Relationship Id="rId5" Type="http://schemas.openxmlformats.org/officeDocument/2006/relationships/image" Target="../media/image41.png"/><Relationship Id="rId4" Type="http://schemas.openxmlformats.org/officeDocument/2006/relationships/image" Target="../media/image40.tif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19.jpg"/><Relationship Id="rId10" Type="http://schemas.openxmlformats.org/officeDocument/2006/relationships/image" Target="../media/image9.png"/><Relationship Id="rId4" Type="http://schemas.openxmlformats.org/officeDocument/2006/relationships/image" Target="../media/image18.jp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3.png"/><Relationship Id="rId5" Type="http://schemas.openxmlformats.org/officeDocument/2006/relationships/image" Target="../media/image7.png"/><Relationship Id="rId10" Type="http://schemas.openxmlformats.org/officeDocument/2006/relationships/image" Target="../media/image3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3AF53CB8-7D09-B640-8D8B-23D506E50443}"/>
              </a:ext>
            </a:extLst>
          </p:cNvPr>
          <p:cNvPicPr>
            <a:picLocks noChangeAspect="1"/>
          </p:cNvPicPr>
          <p:nvPr/>
        </p:nvPicPr>
        <p:blipFill>
          <a:blip r:embed="rId3"/>
          <a:stretch>
            <a:fillRect/>
          </a:stretch>
        </p:blipFill>
        <p:spPr>
          <a:xfrm>
            <a:off x="0" y="0"/>
            <a:ext cx="9144000" cy="5143500"/>
          </a:xfrm>
          <a:prstGeom prst="rect">
            <a:avLst/>
          </a:prstGeom>
        </p:spPr>
      </p:pic>
      <p:pic>
        <p:nvPicPr>
          <p:cNvPr id="3" name="Picture 2">
            <a:extLst>
              <a:ext uri="{FF2B5EF4-FFF2-40B4-BE49-F238E27FC236}">
                <a16:creationId xmlns:a16="http://schemas.microsoft.com/office/drawing/2014/main" id="{718AB861-5AAB-EF4E-AE02-059B5963738A}"/>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429294" y="267526"/>
            <a:ext cx="1676400" cy="918630"/>
          </a:xfrm>
          <a:prstGeom prst="rect">
            <a:avLst/>
          </a:prstGeom>
        </p:spPr>
      </p:pic>
      <p:sp>
        <p:nvSpPr>
          <p:cNvPr id="5" name="TextBox 4">
            <a:extLst>
              <a:ext uri="{FF2B5EF4-FFF2-40B4-BE49-F238E27FC236}">
                <a16:creationId xmlns:a16="http://schemas.microsoft.com/office/drawing/2014/main" id="{CEF4C73E-357F-9D4E-B951-3B9C373542F7}"/>
              </a:ext>
            </a:extLst>
          </p:cNvPr>
          <p:cNvSpPr txBox="1"/>
          <p:nvPr/>
        </p:nvSpPr>
        <p:spPr>
          <a:xfrm>
            <a:off x="381000" y="1453682"/>
            <a:ext cx="4114800" cy="769441"/>
          </a:xfrm>
          <a:prstGeom prst="rect">
            <a:avLst/>
          </a:prstGeom>
          <a:noFill/>
        </p:spPr>
        <p:txBody>
          <a:bodyPr wrap="square" rtlCol="0">
            <a:spAutoFit/>
          </a:bodyPr>
          <a:lstStyle/>
          <a:p>
            <a:pPr algn="ctr"/>
            <a:r>
              <a:rPr lang="en-US" sz="2200" b="1" dirty="0">
                <a:solidFill>
                  <a:srgbClr val="7030A0"/>
                </a:solidFill>
                <a:latin typeface="Calibri" panose="020F0502020204030204" pitchFamily="34" charset="0"/>
                <a:cs typeface="Calibri" panose="020F0502020204030204" pitchFamily="34" charset="0"/>
              </a:rPr>
              <a:t>IS444 - Digital Banking Enterprise Architecture (Group 4)</a:t>
            </a:r>
          </a:p>
        </p:txBody>
      </p:sp>
      <p:sp>
        <p:nvSpPr>
          <p:cNvPr id="6" name="TextBox 5">
            <a:extLst>
              <a:ext uri="{FF2B5EF4-FFF2-40B4-BE49-F238E27FC236}">
                <a16:creationId xmlns:a16="http://schemas.microsoft.com/office/drawing/2014/main" id="{7606E401-C598-B144-9B91-ECCE30B0DDF1}"/>
              </a:ext>
            </a:extLst>
          </p:cNvPr>
          <p:cNvSpPr txBox="1"/>
          <p:nvPr/>
        </p:nvSpPr>
        <p:spPr>
          <a:xfrm>
            <a:off x="1295400" y="2320320"/>
            <a:ext cx="1944189" cy="1569660"/>
          </a:xfrm>
          <a:prstGeom prst="rect">
            <a:avLst/>
          </a:prstGeom>
          <a:noFill/>
        </p:spPr>
        <p:txBody>
          <a:bodyPr wrap="square" rtlCol="0">
            <a:spAutoFit/>
          </a:bodyPr>
          <a:lstStyle/>
          <a:p>
            <a:pPr algn="ctr"/>
            <a:r>
              <a:rPr lang="en-US" sz="1600" dirty="0">
                <a:solidFill>
                  <a:schemeClr val="bg2">
                    <a:lumMod val="75000"/>
                  </a:schemeClr>
                </a:solidFill>
                <a:latin typeface="Calibri" panose="020F0502020204030204" pitchFamily="34" charset="0"/>
                <a:cs typeface="Calibri" panose="020F0502020204030204" pitchFamily="34" charset="0"/>
              </a:rPr>
              <a:t>Abel Wong</a:t>
            </a:r>
          </a:p>
          <a:p>
            <a:pPr algn="ctr"/>
            <a:r>
              <a:rPr lang="en-US" sz="1600" dirty="0">
                <a:solidFill>
                  <a:schemeClr val="bg2">
                    <a:lumMod val="75000"/>
                  </a:schemeClr>
                </a:solidFill>
                <a:latin typeface="Calibri" panose="020F0502020204030204" pitchFamily="34" charset="0"/>
                <a:cs typeface="Calibri" panose="020F0502020204030204" pitchFamily="34" charset="0"/>
              </a:rPr>
              <a:t>Mai Thanh Van</a:t>
            </a:r>
          </a:p>
          <a:p>
            <a:pPr algn="ctr"/>
            <a:r>
              <a:rPr lang="en-US" sz="1600" dirty="0">
                <a:solidFill>
                  <a:schemeClr val="bg2">
                    <a:lumMod val="75000"/>
                  </a:schemeClr>
                </a:solidFill>
                <a:latin typeface="Calibri" panose="020F0502020204030204" pitchFamily="34" charset="0"/>
                <a:cs typeface="Calibri" panose="020F0502020204030204" pitchFamily="34" charset="0"/>
              </a:rPr>
              <a:t>Tan Hui Rong</a:t>
            </a:r>
          </a:p>
          <a:p>
            <a:pPr algn="ctr"/>
            <a:r>
              <a:rPr lang="en-US" sz="1600" dirty="0">
                <a:solidFill>
                  <a:schemeClr val="bg2">
                    <a:lumMod val="75000"/>
                  </a:schemeClr>
                </a:solidFill>
                <a:latin typeface="Calibri" panose="020F0502020204030204" pitchFamily="34" charset="0"/>
                <a:cs typeface="Calibri" panose="020F0502020204030204" pitchFamily="34" charset="0"/>
              </a:rPr>
              <a:t>Timothy Soh</a:t>
            </a:r>
          </a:p>
          <a:p>
            <a:pPr algn="ctr"/>
            <a:r>
              <a:rPr lang="en-US" sz="1600" dirty="0">
                <a:solidFill>
                  <a:schemeClr val="bg2">
                    <a:lumMod val="75000"/>
                  </a:schemeClr>
                </a:solidFill>
                <a:latin typeface="Calibri" panose="020F0502020204030204" pitchFamily="34" charset="0"/>
                <a:cs typeface="Calibri" panose="020F0502020204030204" pitchFamily="34" charset="0"/>
              </a:rPr>
              <a:t>Truong Hai Bang</a:t>
            </a:r>
          </a:p>
          <a:p>
            <a:pPr algn="ctr"/>
            <a:r>
              <a:rPr lang="en-US" sz="1600" dirty="0">
                <a:solidFill>
                  <a:schemeClr val="bg2">
                    <a:lumMod val="75000"/>
                  </a:schemeClr>
                </a:solidFill>
                <a:latin typeface="Calibri" panose="020F0502020204030204" pitchFamily="34" charset="0"/>
                <a:cs typeface="Calibri" panose="020F0502020204030204" pitchFamily="34" charset="0"/>
              </a:rPr>
              <a:t>Xavier </a:t>
            </a:r>
            <a:r>
              <a:rPr lang="en-US" sz="1600" dirty="0" err="1">
                <a:solidFill>
                  <a:schemeClr val="bg2">
                    <a:lumMod val="75000"/>
                  </a:schemeClr>
                </a:solidFill>
                <a:latin typeface="Calibri" panose="020F0502020204030204" pitchFamily="34" charset="0"/>
                <a:cs typeface="Calibri" panose="020F0502020204030204" pitchFamily="34" charset="0"/>
              </a:rPr>
              <a:t>Lur</a:t>
            </a:r>
            <a:endParaRPr lang="en-US" sz="1600" dirty="0">
              <a:solidFill>
                <a:schemeClr val="bg2">
                  <a:lumMod val="75000"/>
                </a:schemeClr>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F24F8C00-6B65-4BBF-B38E-2E142ECD26B6}"/>
              </a:ext>
            </a:extLst>
          </p:cNvPr>
          <p:cNvSpPr/>
          <p:nvPr/>
        </p:nvSpPr>
        <p:spPr>
          <a:xfrm>
            <a:off x="8005949" y="4706683"/>
            <a:ext cx="833251" cy="438150"/>
          </a:xfrm>
          <a:prstGeom prst="roundRect">
            <a:avLst>
              <a:gd name="adj" fmla="val 13707"/>
            </a:avLst>
          </a:prstGeom>
          <a:solidFill>
            <a:srgbClr val="D1B2E8">
              <a:alpha val="66000"/>
            </a:srgb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4" name="Picture 12" descr="Image result for Target market icon site:thenounproject.com">
            <a:extLst>
              <a:ext uri="{FF2B5EF4-FFF2-40B4-BE49-F238E27FC236}">
                <a16:creationId xmlns:a16="http://schemas.microsoft.com/office/drawing/2014/main" id="{AA82F627-C49A-4EEA-8B46-5BB505F14C6E}"/>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609600" y="4740867"/>
            <a:ext cx="195580" cy="19558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3D181F4-18FD-47F0-A681-A9F502CAF239}"/>
              </a:ext>
            </a:extLst>
          </p:cNvPr>
          <p:cNvSpPr txBox="1"/>
          <p:nvPr/>
        </p:nvSpPr>
        <p:spPr>
          <a:xfrm>
            <a:off x="71194" y="4962268"/>
            <a:ext cx="1205400" cy="215444"/>
          </a:xfrm>
          <a:prstGeom prst="rect">
            <a:avLst/>
          </a:prstGeom>
          <a:noFill/>
        </p:spPr>
        <p:txBody>
          <a:bodyPr wrap="square" rtlCol="0">
            <a:spAutoFit/>
          </a:bodyPr>
          <a:lstStyle/>
          <a:p>
            <a:pPr algn="ctr"/>
            <a:r>
              <a:rPr lang="en-SG" sz="800" dirty="0"/>
              <a:t>Target Market</a:t>
            </a:r>
          </a:p>
        </p:txBody>
      </p:sp>
      <p:sp>
        <p:nvSpPr>
          <p:cNvPr id="26" name="TextBox 25">
            <a:extLst>
              <a:ext uri="{FF2B5EF4-FFF2-40B4-BE49-F238E27FC236}">
                <a16:creationId xmlns:a16="http://schemas.microsoft.com/office/drawing/2014/main" id="{9A8112CF-0755-4CA1-B0FC-4C80D8589F7B}"/>
              </a:ext>
            </a:extLst>
          </p:cNvPr>
          <p:cNvSpPr txBox="1"/>
          <p:nvPr/>
        </p:nvSpPr>
        <p:spPr>
          <a:xfrm>
            <a:off x="1576516" y="4962268"/>
            <a:ext cx="1205400" cy="215444"/>
          </a:xfrm>
          <a:prstGeom prst="rect">
            <a:avLst/>
          </a:prstGeom>
          <a:noFill/>
        </p:spPr>
        <p:txBody>
          <a:bodyPr wrap="square" rtlCol="0">
            <a:spAutoFit/>
          </a:bodyPr>
          <a:lstStyle/>
          <a:p>
            <a:pPr algn="ctr"/>
            <a:r>
              <a:rPr lang="en-SG" sz="800" dirty="0"/>
              <a:t>Pain Points</a:t>
            </a:r>
          </a:p>
        </p:txBody>
      </p:sp>
      <p:pic>
        <p:nvPicPr>
          <p:cNvPr id="27" name="Picture 14" descr="Image result for Pain point icon site:thenounproject.com">
            <a:extLst>
              <a:ext uri="{FF2B5EF4-FFF2-40B4-BE49-F238E27FC236}">
                <a16:creationId xmlns:a16="http://schemas.microsoft.com/office/drawing/2014/main" id="{D4BEDBF5-F0B1-426C-AD87-F06E1BC25366}"/>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2153421" y="4740867"/>
            <a:ext cx="195580" cy="19558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close up of a logo&#10;&#10;Description automatically generated">
            <a:extLst>
              <a:ext uri="{FF2B5EF4-FFF2-40B4-BE49-F238E27FC236}">
                <a16:creationId xmlns:a16="http://schemas.microsoft.com/office/drawing/2014/main" id="{401CA674-5B81-4F5C-A01D-C74B6911BDE4}"/>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3682907" y="4759261"/>
            <a:ext cx="177185" cy="177185"/>
          </a:xfrm>
          <a:prstGeom prst="rect">
            <a:avLst/>
          </a:prstGeom>
        </p:spPr>
      </p:pic>
      <p:sp>
        <p:nvSpPr>
          <p:cNvPr id="29" name="TextBox 28">
            <a:extLst>
              <a:ext uri="{FF2B5EF4-FFF2-40B4-BE49-F238E27FC236}">
                <a16:creationId xmlns:a16="http://schemas.microsoft.com/office/drawing/2014/main" id="{27C1F459-2957-44F2-8A29-F07BAB1CEC0F}"/>
              </a:ext>
            </a:extLst>
          </p:cNvPr>
          <p:cNvSpPr txBox="1"/>
          <p:nvPr/>
        </p:nvSpPr>
        <p:spPr>
          <a:xfrm>
            <a:off x="3099767" y="4962268"/>
            <a:ext cx="1205400" cy="215444"/>
          </a:xfrm>
          <a:prstGeom prst="rect">
            <a:avLst/>
          </a:prstGeom>
          <a:noFill/>
        </p:spPr>
        <p:txBody>
          <a:bodyPr wrap="square" rtlCol="0">
            <a:spAutoFit/>
          </a:bodyPr>
          <a:lstStyle/>
          <a:p>
            <a:pPr algn="ctr"/>
            <a:r>
              <a:rPr lang="en-SG" sz="800" dirty="0"/>
              <a:t>Who We Are</a:t>
            </a:r>
          </a:p>
        </p:txBody>
      </p:sp>
      <p:sp>
        <p:nvSpPr>
          <p:cNvPr id="30" name="TextBox 29">
            <a:extLst>
              <a:ext uri="{FF2B5EF4-FFF2-40B4-BE49-F238E27FC236}">
                <a16:creationId xmlns:a16="http://schemas.microsoft.com/office/drawing/2014/main" id="{E17F9EBE-8089-42F9-AAFD-D9E392CEF830}"/>
              </a:ext>
            </a:extLst>
          </p:cNvPr>
          <p:cNvSpPr txBox="1"/>
          <p:nvPr/>
        </p:nvSpPr>
        <p:spPr>
          <a:xfrm>
            <a:off x="4775833" y="4962268"/>
            <a:ext cx="1205400" cy="215444"/>
          </a:xfrm>
          <a:prstGeom prst="rect">
            <a:avLst/>
          </a:prstGeom>
          <a:noFill/>
        </p:spPr>
        <p:txBody>
          <a:bodyPr wrap="square" rtlCol="0">
            <a:spAutoFit/>
          </a:bodyPr>
          <a:lstStyle/>
          <a:p>
            <a:pPr algn="ctr"/>
            <a:r>
              <a:rPr lang="en-SG" sz="800" dirty="0"/>
              <a:t>Benefits</a:t>
            </a:r>
          </a:p>
        </p:txBody>
      </p:sp>
      <p:sp>
        <p:nvSpPr>
          <p:cNvPr id="31" name="TextBox 30">
            <a:extLst>
              <a:ext uri="{FF2B5EF4-FFF2-40B4-BE49-F238E27FC236}">
                <a16:creationId xmlns:a16="http://schemas.microsoft.com/office/drawing/2014/main" id="{DE4424B3-09E2-43D8-BC74-97EC3B7A897E}"/>
              </a:ext>
            </a:extLst>
          </p:cNvPr>
          <p:cNvSpPr txBox="1"/>
          <p:nvPr/>
        </p:nvSpPr>
        <p:spPr>
          <a:xfrm>
            <a:off x="6303933" y="4966100"/>
            <a:ext cx="1205400" cy="215444"/>
          </a:xfrm>
          <a:prstGeom prst="rect">
            <a:avLst/>
          </a:prstGeom>
          <a:noFill/>
        </p:spPr>
        <p:txBody>
          <a:bodyPr wrap="square" rtlCol="0">
            <a:spAutoFit/>
          </a:bodyPr>
          <a:lstStyle/>
          <a:p>
            <a:pPr algn="ctr"/>
            <a:r>
              <a:rPr lang="en-SG" sz="800" dirty="0"/>
              <a:t>Architecture</a:t>
            </a:r>
          </a:p>
        </p:txBody>
      </p:sp>
      <p:grpSp>
        <p:nvGrpSpPr>
          <p:cNvPr id="14" name="Group 13">
            <a:extLst>
              <a:ext uri="{FF2B5EF4-FFF2-40B4-BE49-F238E27FC236}">
                <a16:creationId xmlns:a16="http://schemas.microsoft.com/office/drawing/2014/main" id="{51B19374-C4CE-4AF4-A3BF-9FE06CFA6CCB}"/>
              </a:ext>
            </a:extLst>
          </p:cNvPr>
          <p:cNvGrpSpPr/>
          <p:nvPr/>
        </p:nvGrpSpPr>
        <p:grpSpPr>
          <a:xfrm>
            <a:off x="7812926" y="4754266"/>
            <a:ext cx="1205400" cy="423446"/>
            <a:chOff x="7812926" y="4754266"/>
            <a:chExt cx="1205400" cy="423446"/>
          </a:xfrm>
        </p:grpSpPr>
        <p:sp>
          <p:nvSpPr>
            <p:cNvPr id="32" name="TextBox 31">
              <a:extLst>
                <a:ext uri="{FF2B5EF4-FFF2-40B4-BE49-F238E27FC236}">
                  <a16:creationId xmlns:a16="http://schemas.microsoft.com/office/drawing/2014/main" id="{E00F164C-0BBB-4C1F-BBAC-6A7D52E0D100}"/>
                </a:ext>
              </a:extLst>
            </p:cNvPr>
            <p:cNvSpPr txBox="1"/>
            <p:nvPr/>
          </p:nvSpPr>
          <p:spPr>
            <a:xfrm>
              <a:off x="7812926" y="4962268"/>
              <a:ext cx="1205400" cy="215444"/>
            </a:xfrm>
            <a:prstGeom prst="rect">
              <a:avLst/>
            </a:prstGeom>
            <a:noFill/>
          </p:spPr>
          <p:txBody>
            <a:bodyPr wrap="square" rtlCol="0">
              <a:spAutoFit/>
            </a:bodyPr>
            <a:lstStyle/>
            <a:p>
              <a:pPr algn="ctr"/>
              <a:r>
                <a:rPr lang="en-SG" sz="800" dirty="0"/>
                <a:t>APIs Used</a:t>
              </a:r>
            </a:p>
          </p:txBody>
        </p:sp>
        <p:pic>
          <p:nvPicPr>
            <p:cNvPr id="33" name="Picture 16" descr="Image result for APIs icon site:thenounproject.com">
              <a:extLst>
                <a:ext uri="{FF2B5EF4-FFF2-40B4-BE49-F238E27FC236}">
                  <a16:creationId xmlns:a16="http://schemas.microsoft.com/office/drawing/2014/main" id="{1ABEEBB6-50A7-4956-A77B-8863C9748D62}"/>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8336585" y="4754266"/>
              <a:ext cx="182181" cy="182181"/>
            </a:xfrm>
            <a:prstGeom prst="rect">
              <a:avLst/>
            </a:prstGeom>
            <a:noFill/>
            <a:extLst>
              <a:ext uri="{909E8E84-426E-40DD-AFC4-6F175D3DCCD1}">
                <a14:hiddenFill xmlns:a14="http://schemas.microsoft.com/office/drawing/2010/main">
                  <a:solidFill>
                    <a:srgbClr val="FFFFFF"/>
                  </a:solidFill>
                </a14:hiddenFill>
              </a:ext>
            </a:extLst>
          </p:spPr>
        </p:pic>
      </p:grpSp>
      <p:pic>
        <p:nvPicPr>
          <p:cNvPr id="34" name="Picture 18" descr="Image result for architecture icon site:thenounproject.com">
            <a:extLst>
              <a:ext uri="{FF2B5EF4-FFF2-40B4-BE49-F238E27FC236}">
                <a16:creationId xmlns:a16="http://schemas.microsoft.com/office/drawing/2014/main" id="{B2329B0C-5D4F-400F-A912-3EF83BB285B5}"/>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6814484" y="4752148"/>
            <a:ext cx="184298" cy="18429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0" descr="Image result for benefits icon site:thenounproject.com">
            <a:extLst>
              <a:ext uri="{FF2B5EF4-FFF2-40B4-BE49-F238E27FC236}">
                <a16:creationId xmlns:a16="http://schemas.microsoft.com/office/drawing/2014/main" id="{8CF253E9-544C-4F19-BC28-CBE1CB623894}"/>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5260757" y="4767417"/>
            <a:ext cx="235552" cy="2355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1EFB1ED1-B982-4540-84F2-CE67E7417EE1}"/>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7780559" y="75597"/>
            <a:ext cx="1270134" cy="696005"/>
          </a:xfrm>
          <a:prstGeom prst="rect">
            <a:avLst/>
          </a:prstGeom>
        </p:spPr>
      </p:pic>
      <p:sp>
        <p:nvSpPr>
          <p:cNvPr id="38" name="Google Shape;61;p14">
            <a:extLst>
              <a:ext uri="{FF2B5EF4-FFF2-40B4-BE49-F238E27FC236}">
                <a16:creationId xmlns:a16="http://schemas.microsoft.com/office/drawing/2014/main" id="{23BB1D26-126A-084A-8153-04F9BFE90664}"/>
              </a:ext>
            </a:extLst>
          </p:cNvPr>
          <p:cNvSpPr txBox="1">
            <a:spLocks/>
          </p:cNvSpPr>
          <p:nvPr/>
        </p:nvSpPr>
        <p:spPr>
          <a:xfrm>
            <a:off x="152400" y="0"/>
            <a:ext cx="6096000" cy="59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API services used from </a:t>
            </a:r>
            <a:r>
              <a:rPr lang="en-SG" sz="2500" b="1" dirty="0" err="1">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tBank</a:t>
            </a:r>
            <a:endPar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endParaRPr>
          </a:p>
        </p:txBody>
      </p:sp>
      <p:grpSp>
        <p:nvGrpSpPr>
          <p:cNvPr id="12" name="Group 11">
            <a:extLst>
              <a:ext uri="{FF2B5EF4-FFF2-40B4-BE49-F238E27FC236}">
                <a16:creationId xmlns:a16="http://schemas.microsoft.com/office/drawing/2014/main" id="{26DF3D33-8D7C-4736-BA31-BA8ACF71A21E}"/>
              </a:ext>
            </a:extLst>
          </p:cNvPr>
          <p:cNvGrpSpPr/>
          <p:nvPr/>
        </p:nvGrpSpPr>
        <p:grpSpPr>
          <a:xfrm>
            <a:off x="76200" y="1386445"/>
            <a:ext cx="2263761" cy="1797931"/>
            <a:chOff x="76200" y="1386445"/>
            <a:chExt cx="2263761" cy="1797931"/>
          </a:xfrm>
        </p:grpSpPr>
        <p:sp>
          <p:nvSpPr>
            <p:cNvPr id="159" name="Google Shape;159;p25"/>
            <p:cNvSpPr txBox="1"/>
            <p:nvPr/>
          </p:nvSpPr>
          <p:spPr>
            <a:xfrm>
              <a:off x="361609" y="2266950"/>
              <a:ext cx="1692942" cy="29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b="1" dirty="0">
                  <a:solidFill>
                    <a:srgbClr val="7030A0"/>
                  </a:solidFill>
                </a:rPr>
                <a:t>Market Data</a:t>
              </a:r>
              <a:endParaRPr sz="1600" b="1" dirty="0">
                <a:solidFill>
                  <a:srgbClr val="7030A0"/>
                </a:solidFill>
              </a:endParaRPr>
            </a:p>
          </p:txBody>
        </p:sp>
        <p:sp>
          <p:nvSpPr>
            <p:cNvPr id="160" name="Google Shape;160;p25"/>
            <p:cNvSpPr txBox="1"/>
            <p:nvPr/>
          </p:nvSpPr>
          <p:spPr>
            <a:xfrm>
              <a:off x="76200" y="2703476"/>
              <a:ext cx="2263761" cy="48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getBenchmarkInterestRates</a:t>
              </a:r>
              <a:endParaRPr dirty="0">
                <a:solidFill>
                  <a:schemeClr val="dk1"/>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E0B80251-5FBD-CE48-8467-8EC4FF725325}"/>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875036" y="1386445"/>
              <a:ext cx="666089" cy="666089"/>
            </a:xfrm>
            <a:prstGeom prst="rect">
              <a:avLst/>
            </a:prstGeom>
          </p:spPr>
        </p:pic>
      </p:grpSp>
      <p:grpSp>
        <p:nvGrpSpPr>
          <p:cNvPr id="10" name="Group 9">
            <a:extLst>
              <a:ext uri="{FF2B5EF4-FFF2-40B4-BE49-F238E27FC236}">
                <a16:creationId xmlns:a16="http://schemas.microsoft.com/office/drawing/2014/main" id="{781ABA31-DADB-4592-AFB1-7A0B86E83DC9}"/>
              </a:ext>
            </a:extLst>
          </p:cNvPr>
          <p:cNvGrpSpPr/>
          <p:nvPr/>
        </p:nvGrpSpPr>
        <p:grpSpPr>
          <a:xfrm>
            <a:off x="2584863" y="1386445"/>
            <a:ext cx="1393476" cy="2182009"/>
            <a:chOff x="2568924" y="1386445"/>
            <a:chExt cx="1393476" cy="2182009"/>
          </a:xfrm>
        </p:grpSpPr>
        <p:sp>
          <p:nvSpPr>
            <p:cNvPr id="161" name="Google Shape;161;p25"/>
            <p:cNvSpPr txBox="1"/>
            <p:nvPr/>
          </p:nvSpPr>
          <p:spPr>
            <a:xfrm>
              <a:off x="2568924" y="2266950"/>
              <a:ext cx="1393476" cy="29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b="1" dirty="0">
                  <a:solidFill>
                    <a:srgbClr val="7030A0"/>
                  </a:solidFill>
                </a:rPr>
                <a:t>Notification</a:t>
              </a:r>
              <a:endParaRPr sz="1600" b="1" dirty="0">
                <a:solidFill>
                  <a:srgbClr val="7030A0"/>
                </a:solidFill>
              </a:endParaRPr>
            </a:p>
          </p:txBody>
        </p:sp>
        <p:sp>
          <p:nvSpPr>
            <p:cNvPr id="2" name="Rectangle 1">
              <a:extLst>
                <a:ext uri="{FF2B5EF4-FFF2-40B4-BE49-F238E27FC236}">
                  <a16:creationId xmlns:a16="http://schemas.microsoft.com/office/drawing/2014/main" id="{FCB0B300-EA34-4131-8074-23D0CDDBF135}"/>
                </a:ext>
              </a:extLst>
            </p:cNvPr>
            <p:cNvSpPr/>
            <p:nvPr/>
          </p:nvSpPr>
          <p:spPr>
            <a:xfrm>
              <a:off x="2839905" y="2703476"/>
              <a:ext cx="851515" cy="325474"/>
            </a:xfrm>
            <a:prstGeom prst="rect">
              <a:avLst/>
            </a:prstGeom>
          </p:spPr>
          <p:txBody>
            <a:bodyPr wrap="none">
              <a:spAutoFit/>
            </a:bodyPr>
            <a:lstStyle/>
            <a:p>
              <a:pPr lvl="0">
                <a:lnSpc>
                  <a:spcPct val="115000"/>
                </a:lnSpc>
              </a:pPr>
              <a:r>
                <a:rPr lang="en-GB" dirty="0" err="1">
                  <a:latin typeface="Calibri" panose="020F0502020204030204" pitchFamily="34" charset="0"/>
                  <a:cs typeface="Calibri" panose="020F0502020204030204" pitchFamily="34" charset="0"/>
                </a:rPr>
                <a:t>sendSMS</a:t>
              </a:r>
              <a:endParaRPr lang="en-GB"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300999F-0AA6-4E09-B412-1E994CB3200E}"/>
                </a:ext>
              </a:extLst>
            </p:cNvPr>
            <p:cNvSpPr/>
            <p:nvPr/>
          </p:nvSpPr>
          <p:spPr>
            <a:xfrm>
              <a:off x="2798227" y="3242980"/>
              <a:ext cx="934871" cy="325474"/>
            </a:xfrm>
            <a:prstGeom prst="rect">
              <a:avLst/>
            </a:prstGeom>
          </p:spPr>
          <p:txBody>
            <a:bodyPr wrap="none">
              <a:spAutoFit/>
            </a:bodyPr>
            <a:lstStyle/>
            <a:p>
              <a:pPr lvl="0">
                <a:lnSpc>
                  <a:spcPct val="115000"/>
                </a:lnSpc>
              </a:pPr>
              <a:r>
                <a:rPr lang="en-GB" dirty="0" err="1">
                  <a:latin typeface="Calibri" panose="020F0502020204030204" pitchFamily="34" charset="0"/>
                  <a:cs typeface="Calibri" panose="020F0502020204030204" pitchFamily="34" charset="0"/>
                </a:rPr>
                <a:t>sendEmail</a:t>
              </a:r>
              <a:endParaRPr lang="en-GB"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9E512D0B-4513-A74C-8166-6F36E509DB09}"/>
                </a:ext>
              </a:extLst>
            </p:cNvPr>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2940407" y="1386445"/>
              <a:ext cx="650511" cy="650511"/>
            </a:xfrm>
            <a:prstGeom prst="rect">
              <a:avLst/>
            </a:prstGeom>
          </p:spPr>
        </p:pic>
      </p:grpSp>
      <p:grpSp>
        <p:nvGrpSpPr>
          <p:cNvPr id="18" name="Group 17">
            <a:extLst>
              <a:ext uri="{FF2B5EF4-FFF2-40B4-BE49-F238E27FC236}">
                <a16:creationId xmlns:a16="http://schemas.microsoft.com/office/drawing/2014/main" id="{BD61BD38-CC53-4C63-B824-6B570EFB0A7F}"/>
              </a:ext>
            </a:extLst>
          </p:cNvPr>
          <p:cNvGrpSpPr/>
          <p:nvPr/>
        </p:nvGrpSpPr>
        <p:grpSpPr>
          <a:xfrm>
            <a:off x="6794244" y="1435432"/>
            <a:ext cx="2286203" cy="2073934"/>
            <a:chOff x="6781597" y="1386445"/>
            <a:chExt cx="2286203" cy="2073934"/>
          </a:xfrm>
        </p:grpSpPr>
        <p:sp>
          <p:nvSpPr>
            <p:cNvPr id="165" name="Google Shape;165;p25"/>
            <p:cNvSpPr txBox="1"/>
            <p:nvPr/>
          </p:nvSpPr>
          <p:spPr>
            <a:xfrm>
              <a:off x="7193342" y="2164979"/>
              <a:ext cx="1462712" cy="29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b="1" dirty="0">
                  <a:solidFill>
                    <a:srgbClr val="7030A0"/>
                  </a:solidFill>
                </a:rPr>
                <a:t>Product</a:t>
              </a:r>
              <a:endParaRPr sz="1600" b="1" dirty="0">
                <a:solidFill>
                  <a:srgbClr val="7030A0"/>
                </a:solidFill>
              </a:endParaRPr>
            </a:p>
          </p:txBody>
        </p:sp>
        <p:sp>
          <p:nvSpPr>
            <p:cNvPr id="7" name="Rectangle 6">
              <a:extLst>
                <a:ext uri="{FF2B5EF4-FFF2-40B4-BE49-F238E27FC236}">
                  <a16:creationId xmlns:a16="http://schemas.microsoft.com/office/drawing/2014/main" id="{C6D5E7E8-D510-4125-AA5E-061FD92C5CC4}"/>
                </a:ext>
              </a:extLst>
            </p:cNvPr>
            <p:cNvSpPr/>
            <p:nvPr/>
          </p:nvSpPr>
          <p:spPr>
            <a:xfrm>
              <a:off x="6916249" y="3134905"/>
              <a:ext cx="2016899" cy="325474"/>
            </a:xfrm>
            <a:prstGeom prst="rect">
              <a:avLst/>
            </a:prstGeom>
          </p:spPr>
          <p:txBody>
            <a:bodyPr wrap="none">
              <a:spAutoFit/>
            </a:bodyPr>
            <a:lstStyle/>
            <a:p>
              <a:pPr lvl="0">
                <a:lnSpc>
                  <a:spcPct val="115000"/>
                </a:lnSpc>
              </a:pPr>
              <a:r>
                <a:rPr lang="en-GB" dirty="0" err="1">
                  <a:latin typeface="Calibri" panose="020F0502020204030204" pitchFamily="34" charset="0"/>
                  <a:cs typeface="Calibri" panose="020F0502020204030204" pitchFamily="34" charset="0"/>
                </a:rPr>
                <a:t>calculateLoanInstallment</a:t>
              </a:r>
              <a:endParaRPr lang="en-GB"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0203AEF7-0D4F-480B-B280-73697EFC6A20}"/>
                </a:ext>
              </a:extLst>
            </p:cNvPr>
            <p:cNvSpPr/>
            <p:nvPr/>
          </p:nvSpPr>
          <p:spPr>
            <a:xfrm>
              <a:off x="6781597" y="2601505"/>
              <a:ext cx="2286203" cy="325474"/>
            </a:xfrm>
            <a:prstGeom prst="rect">
              <a:avLst/>
            </a:prstGeom>
          </p:spPr>
          <p:txBody>
            <a:bodyPr wrap="none">
              <a:spAutoFit/>
            </a:bodyPr>
            <a:lstStyle/>
            <a:p>
              <a:pPr lvl="0">
                <a:lnSpc>
                  <a:spcPct val="115000"/>
                </a:lnSpc>
              </a:pPr>
              <a:r>
                <a:rPr lang="en-GB" dirty="0" err="1">
                  <a:latin typeface="Calibri" panose="020F0502020204030204" pitchFamily="34" charset="0"/>
                  <a:cs typeface="Calibri" panose="020F0502020204030204" pitchFamily="34" charset="0"/>
                </a:rPr>
                <a:t>calculateFullLoanRepayment</a:t>
              </a:r>
              <a:endParaRPr lang="en-GB" dirty="0">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6B755ACE-869E-D94E-BB9F-4EA8C8E26136}"/>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7645298" y="1386445"/>
              <a:ext cx="558800" cy="558800"/>
            </a:xfrm>
            <a:prstGeom prst="rect">
              <a:avLst/>
            </a:prstGeom>
          </p:spPr>
        </p:pic>
      </p:grpSp>
      <p:grpSp>
        <p:nvGrpSpPr>
          <p:cNvPr id="16" name="Group 15">
            <a:extLst>
              <a:ext uri="{FF2B5EF4-FFF2-40B4-BE49-F238E27FC236}">
                <a16:creationId xmlns:a16="http://schemas.microsoft.com/office/drawing/2014/main" id="{A99E1A63-0B4A-4B95-89BD-F1D5CDF2CBD0}"/>
              </a:ext>
            </a:extLst>
          </p:cNvPr>
          <p:cNvGrpSpPr/>
          <p:nvPr/>
        </p:nvGrpSpPr>
        <p:grpSpPr>
          <a:xfrm>
            <a:off x="4223242" y="1435432"/>
            <a:ext cx="2313454" cy="2773975"/>
            <a:chOff x="4408659" y="1386445"/>
            <a:chExt cx="2313454" cy="2773975"/>
          </a:xfrm>
        </p:grpSpPr>
        <p:sp>
          <p:nvSpPr>
            <p:cNvPr id="42" name="Google Shape;163;p25">
              <a:extLst>
                <a:ext uri="{FF2B5EF4-FFF2-40B4-BE49-F238E27FC236}">
                  <a16:creationId xmlns:a16="http://schemas.microsoft.com/office/drawing/2014/main" id="{EA6D881C-2824-4C70-B945-CC65469089DD}"/>
                </a:ext>
              </a:extLst>
            </p:cNvPr>
            <p:cNvSpPr txBox="1"/>
            <p:nvPr/>
          </p:nvSpPr>
          <p:spPr>
            <a:xfrm>
              <a:off x="4937676" y="2207141"/>
              <a:ext cx="1255421" cy="304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b="1" dirty="0">
                  <a:solidFill>
                    <a:srgbClr val="7030A0"/>
                  </a:solidFill>
                </a:rPr>
                <a:t>Payment</a:t>
              </a:r>
              <a:endParaRPr sz="1600" b="1" dirty="0">
                <a:solidFill>
                  <a:srgbClr val="7030A0"/>
                </a:solidFill>
              </a:endParaRPr>
            </a:p>
          </p:txBody>
        </p:sp>
        <p:sp>
          <p:nvSpPr>
            <p:cNvPr id="43" name="Rectangle 42">
              <a:extLst>
                <a:ext uri="{FF2B5EF4-FFF2-40B4-BE49-F238E27FC236}">
                  <a16:creationId xmlns:a16="http://schemas.microsoft.com/office/drawing/2014/main" id="{0BAA36DB-2002-4FF8-BEFF-8D5E0483B714}"/>
                </a:ext>
              </a:extLst>
            </p:cNvPr>
            <p:cNvSpPr/>
            <p:nvPr/>
          </p:nvSpPr>
          <p:spPr>
            <a:xfrm>
              <a:off x="4408659" y="3836292"/>
              <a:ext cx="2313454" cy="324128"/>
            </a:xfrm>
            <a:prstGeom prst="rect">
              <a:avLst/>
            </a:prstGeom>
          </p:spPr>
          <p:txBody>
            <a:bodyPr wrap="none">
              <a:spAutoFit/>
            </a:bodyPr>
            <a:lstStyle/>
            <a:p>
              <a:pPr lvl="0">
                <a:lnSpc>
                  <a:spcPct val="115000"/>
                </a:lnSpc>
              </a:pPr>
              <a:r>
                <a:rPr lang="en-SG" dirty="0" err="1"/>
                <a:t>removeStandingInstruction</a:t>
              </a:r>
              <a:endParaRPr lang="en-GB" dirty="0">
                <a:latin typeface="Calibri" panose="020F0502020204030204" pitchFamily="34" charset="0"/>
                <a:cs typeface="Calibri" panose="020F0502020204030204" pitchFamily="34" charset="0"/>
              </a:endParaRPr>
            </a:p>
          </p:txBody>
        </p:sp>
        <p:pic>
          <p:nvPicPr>
            <p:cNvPr id="44" name="Picture 43">
              <a:extLst>
                <a:ext uri="{FF2B5EF4-FFF2-40B4-BE49-F238E27FC236}">
                  <a16:creationId xmlns:a16="http://schemas.microsoft.com/office/drawing/2014/main" id="{609BE37D-85A8-4FE3-822F-7B56C4C1C32E}"/>
                </a:ext>
              </a:extLst>
            </p:cNvPr>
            <p:cNvPicPr>
              <a:picLocks noChangeAspect="1"/>
            </p:cNvPicPr>
            <p:nvPr/>
          </p:nvPicPr>
          <p:blipFill>
            <a:blip r:embed="rId13" cstate="hqprint">
              <a:extLst>
                <a:ext uri="{28A0092B-C50C-407E-A947-70E740481C1C}">
                  <a14:useLocalDpi xmlns:a14="http://schemas.microsoft.com/office/drawing/2010/main"/>
                </a:ext>
              </a:extLst>
            </a:blip>
            <a:stretch>
              <a:fillRect/>
            </a:stretch>
          </p:blipFill>
          <p:spPr>
            <a:xfrm>
              <a:off x="5240131" y="1386445"/>
              <a:ext cx="650511" cy="652102"/>
            </a:xfrm>
            <a:prstGeom prst="rect">
              <a:avLst/>
            </a:prstGeom>
          </p:spPr>
        </p:pic>
        <p:sp>
          <p:nvSpPr>
            <p:cNvPr id="45" name="Rectangle 44">
              <a:extLst>
                <a:ext uri="{FF2B5EF4-FFF2-40B4-BE49-F238E27FC236}">
                  <a16:creationId xmlns:a16="http://schemas.microsoft.com/office/drawing/2014/main" id="{16151010-B131-46D0-B455-EAA0AC5481A8}"/>
                </a:ext>
              </a:extLst>
            </p:cNvPr>
            <p:cNvSpPr/>
            <p:nvPr/>
          </p:nvSpPr>
          <p:spPr>
            <a:xfrm>
              <a:off x="4557739" y="3299538"/>
              <a:ext cx="2015295" cy="307777"/>
            </a:xfrm>
            <a:prstGeom prst="rect">
              <a:avLst/>
            </a:prstGeom>
          </p:spPr>
          <p:txBody>
            <a:bodyPr wrap="none">
              <a:spAutoFit/>
            </a:bodyPr>
            <a:lstStyle/>
            <a:p>
              <a:r>
                <a:rPr lang="en-SG" dirty="0" err="1"/>
                <a:t>addStandingInstruction</a:t>
              </a:r>
              <a:endParaRPr lang="en-SG" dirty="0"/>
            </a:p>
          </p:txBody>
        </p:sp>
        <p:sp>
          <p:nvSpPr>
            <p:cNvPr id="46" name="Rectangle 45">
              <a:extLst>
                <a:ext uri="{FF2B5EF4-FFF2-40B4-BE49-F238E27FC236}">
                  <a16:creationId xmlns:a16="http://schemas.microsoft.com/office/drawing/2014/main" id="{E01C0C66-FC07-435A-9120-A7F279C7A344}"/>
                </a:ext>
              </a:extLst>
            </p:cNvPr>
            <p:cNvSpPr/>
            <p:nvPr/>
          </p:nvSpPr>
          <p:spPr>
            <a:xfrm>
              <a:off x="4443124" y="2714240"/>
              <a:ext cx="2244525" cy="307777"/>
            </a:xfrm>
            <a:prstGeom prst="rect">
              <a:avLst/>
            </a:prstGeom>
          </p:spPr>
          <p:txBody>
            <a:bodyPr wrap="none">
              <a:spAutoFit/>
            </a:bodyPr>
            <a:lstStyle/>
            <a:p>
              <a:r>
                <a:rPr lang="en-SG" dirty="0" err="1"/>
                <a:t>getStandingInstructionList</a:t>
              </a:r>
              <a:endParaRPr lang="en-SG" dirty="0"/>
            </a:p>
          </p:txBody>
        </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F24F8C00-6B65-4BBF-B38E-2E142ECD26B6}"/>
              </a:ext>
            </a:extLst>
          </p:cNvPr>
          <p:cNvSpPr/>
          <p:nvPr/>
        </p:nvSpPr>
        <p:spPr>
          <a:xfrm>
            <a:off x="8005949" y="4706683"/>
            <a:ext cx="833251" cy="438150"/>
          </a:xfrm>
          <a:prstGeom prst="roundRect">
            <a:avLst>
              <a:gd name="adj" fmla="val 13707"/>
            </a:avLst>
          </a:prstGeom>
          <a:solidFill>
            <a:srgbClr val="D1B2E8">
              <a:alpha val="66000"/>
            </a:srgb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4" name="Picture 12" descr="Image result for Target market icon site:thenounproject.com">
            <a:extLst>
              <a:ext uri="{FF2B5EF4-FFF2-40B4-BE49-F238E27FC236}">
                <a16:creationId xmlns:a16="http://schemas.microsoft.com/office/drawing/2014/main" id="{AA82F627-C49A-4EEA-8B46-5BB505F14C6E}"/>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609600" y="4740867"/>
            <a:ext cx="195580" cy="19558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3D181F4-18FD-47F0-A681-A9F502CAF239}"/>
              </a:ext>
            </a:extLst>
          </p:cNvPr>
          <p:cNvSpPr txBox="1"/>
          <p:nvPr/>
        </p:nvSpPr>
        <p:spPr>
          <a:xfrm>
            <a:off x="71194" y="4962268"/>
            <a:ext cx="1205400" cy="215444"/>
          </a:xfrm>
          <a:prstGeom prst="rect">
            <a:avLst/>
          </a:prstGeom>
          <a:noFill/>
        </p:spPr>
        <p:txBody>
          <a:bodyPr wrap="square" rtlCol="0">
            <a:spAutoFit/>
          </a:bodyPr>
          <a:lstStyle/>
          <a:p>
            <a:pPr algn="ctr"/>
            <a:r>
              <a:rPr lang="en-SG" sz="800" dirty="0"/>
              <a:t>Target Market</a:t>
            </a:r>
          </a:p>
        </p:txBody>
      </p:sp>
      <p:sp>
        <p:nvSpPr>
          <p:cNvPr id="26" name="TextBox 25">
            <a:extLst>
              <a:ext uri="{FF2B5EF4-FFF2-40B4-BE49-F238E27FC236}">
                <a16:creationId xmlns:a16="http://schemas.microsoft.com/office/drawing/2014/main" id="{9A8112CF-0755-4CA1-B0FC-4C80D8589F7B}"/>
              </a:ext>
            </a:extLst>
          </p:cNvPr>
          <p:cNvSpPr txBox="1"/>
          <p:nvPr/>
        </p:nvSpPr>
        <p:spPr>
          <a:xfrm>
            <a:off x="1576516" y="4962268"/>
            <a:ext cx="1205400" cy="215444"/>
          </a:xfrm>
          <a:prstGeom prst="rect">
            <a:avLst/>
          </a:prstGeom>
          <a:noFill/>
        </p:spPr>
        <p:txBody>
          <a:bodyPr wrap="square" rtlCol="0">
            <a:spAutoFit/>
          </a:bodyPr>
          <a:lstStyle/>
          <a:p>
            <a:pPr algn="ctr"/>
            <a:r>
              <a:rPr lang="en-SG" sz="800" dirty="0"/>
              <a:t>Pain Points</a:t>
            </a:r>
          </a:p>
        </p:txBody>
      </p:sp>
      <p:pic>
        <p:nvPicPr>
          <p:cNvPr id="27" name="Picture 14" descr="Image result for Pain point icon site:thenounproject.com">
            <a:extLst>
              <a:ext uri="{FF2B5EF4-FFF2-40B4-BE49-F238E27FC236}">
                <a16:creationId xmlns:a16="http://schemas.microsoft.com/office/drawing/2014/main" id="{D4BEDBF5-F0B1-426C-AD87-F06E1BC25366}"/>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2153421" y="4740867"/>
            <a:ext cx="195580" cy="19558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close up of a logo&#10;&#10;Description automatically generated">
            <a:extLst>
              <a:ext uri="{FF2B5EF4-FFF2-40B4-BE49-F238E27FC236}">
                <a16:creationId xmlns:a16="http://schemas.microsoft.com/office/drawing/2014/main" id="{401CA674-5B81-4F5C-A01D-C74B6911BDE4}"/>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3682907" y="4759261"/>
            <a:ext cx="177185" cy="177185"/>
          </a:xfrm>
          <a:prstGeom prst="rect">
            <a:avLst/>
          </a:prstGeom>
        </p:spPr>
      </p:pic>
      <p:sp>
        <p:nvSpPr>
          <p:cNvPr id="29" name="TextBox 28">
            <a:extLst>
              <a:ext uri="{FF2B5EF4-FFF2-40B4-BE49-F238E27FC236}">
                <a16:creationId xmlns:a16="http://schemas.microsoft.com/office/drawing/2014/main" id="{27C1F459-2957-44F2-8A29-F07BAB1CEC0F}"/>
              </a:ext>
            </a:extLst>
          </p:cNvPr>
          <p:cNvSpPr txBox="1"/>
          <p:nvPr/>
        </p:nvSpPr>
        <p:spPr>
          <a:xfrm>
            <a:off x="3099767" y="4962268"/>
            <a:ext cx="1205400" cy="215444"/>
          </a:xfrm>
          <a:prstGeom prst="rect">
            <a:avLst/>
          </a:prstGeom>
          <a:noFill/>
        </p:spPr>
        <p:txBody>
          <a:bodyPr wrap="square" rtlCol="0">
            <a:spAutoFit/>
          </a:bodyPr>
          <a:lstStyle/>
          <a:p>
            <a:pPr algn="ctr"/>
            <a:r>
              <a:rPr lang="en-SG" sz="800" dirty="0"/>
              <a:t>Who We Are</a:t>
            </a:r>
          </a:p>
        </p:txBody>
      </p:sp>
      <p:sp>
        <p:nvSpPr>
          <p:cNvPr id="30" name="TextBox 29">
            <a:extLst>
              <a:ext uri="{FF2B5EF4-FFF2-40B4-BE49-F238E27FC236}">
                <a16:creationId xmlns:a16="http://schemas.microsoft.com/office/drawing/2014/main" id="{E17F9EBE-8089-42F9-AAFD-D9E392CEF830}"/>
              </a:ext>
            </a:extLst>
          </p:cNvPr>
          <p:cNvSpPr txBox="1"/>
          <p:nvPr/>
        </p:nvSpPr>
        <p:spPr>
          <a:xfrm>
            <a:off x="4775833" y="4962268"/>
            <a:ext cx="1205400" cy="215444"/>
          </a:xfrm>
          <a:prstGeom prst="rect">
            <a:avLst/>
          </a:prstGeom>
          <a:noFill/>
        </p:spPr>
        <p:txBody>
          <a:bodyPr wrap="square" rtlCol="0">
            <a:spAutoFit/>
          </a:bodyPr>
          <a:lstStyle/>
          <a:p>
            <a:pPr algn="ctr"/>
            <a:r>
              <a:rPr lang="en-SG" sz="800" dirty="0"/>
              <a:t>Benefits</a:t>
            </a:r>
          </a:p>
        </p:txBody>
      </p:sp>
      <p:sp>
        <p:nvSpPr>
          <p:cNvPr id="31" name="TextBox 30">
            <a:extLst>
              <a:ext uri="{FF2B5EF4-FFF2-40B4-BE49-F238E27FC236}">
                <a16:creationId xmlns:a16="http://schemas.microsoft.com/office/drawing/2014/main" id="{DE4424B3-09E2-43D8-BC74-97EC3B7A897E}"/>
              </a:ext>
            </a:extLst>
          </p:cNvPr>
          <p:cNvSpPr txBox="1"/>
          <p:nvPr/>
        </p:nvSpPr>
        <p:spPr>
          <a:xfrm>
            <a:off x="6303933" y="4966100"/>
            <a:ext cx="1205400" cy="215444"/>
          </a:xfrm>
          <a:prstGeom prst="rect">
            <a:avLst/>
          </a:prstGeom>
          <a:noFill/>
        </p:spPr>
        <p:txBody>
          <a:bodyPr wrap="square" rtlCol="0">
            <a:spAutoFit/>
          </a:bodyPr>
          <a:lstStyle/>
          <a:p>
            <a:pPr algn="ctr"/>
            <a:r>
              <a:rPr lang="en-SG" sz="800" dirty="0"/>
              <a:t>Architecture</a:t>
            </a:r>
          </a:p>
        </p:txBody>
      </p:sp>
      <p:grpSp>
        <p:nvGrpSpPr>
          <p:cNvPr id="14" name="Group 13">
            <a:extLst>
              <a:ext uri="{FF2B5EF4-FFF2-40B4-BE49-F238E27FC236}">
                <a16:creationId xmlns:a16="http://schemas.microsoft.com/office/drawing/2014/main" id="{51B19374-C4CE-4AF4-A3BF-9FE06CFA6CCB}"/>
              </a:ext>
            </a:extLst>
          </p:cNvPr>
          <p:cNvGrpSpPr/>
          <p:nvPr/>
        </p:nvGrpSpPr>
        <p:grpSpPr>
          <a:xfrm>
            <a:off x="7812926" y="4754266"/>
            <a:ext cx="1205400" cy="423446"/>
            <a:chOff x="7812926" y="4754266"/>
            <a:chExt cx="1205400" cy="423446"/>
          </a:xfrm>
        </p:grpSpPr>
        <p:sp>
          <p:nvSpPr>
            <p:cNvPr id="32" name="TextBox 31">
              <a:extLst>
                <a:ext uri="{FF2B5EF4-FFF2-40B4-BE49-F238E27FC236}">
                  <a16:creationId xmlns:a16="http://schemas.microsoft.com/office/drawing/2014/main" id="{E00F164C-0BBB-4C1F-BBAC-6A7D52E0D100}"/>
                </a:ext>
              </a:extLst>
            </p:cNvPr>
            <p:cNvSpPr txBox="1"/>
            <p:nvPr/>
          </p:nvSpPr>
          <p:spPr>
            <a:xfrm>
              <a:off x="7812926" y="4962268"/>
              <a:ext cx="1205400" cy="215444"/>
            </a:xfrm>
            <a:prstGeom prst="rect">
              <a:avLst/>
            </a:prstGeom>
            <a:noFill/>
          </p:spPr>
          <p:txBody>
            <a:bodyPr wrap="square" rtlCol="0">
              <a:spAutoFit/>
            </a:bodyPr>
            <a:lstStyle/>
            <a:p>
              <a:pPr algn="ctr"/>
              <a:r>
                <a:rPr lang="en-SG" sz="800" dirty="0"/>
                <a:t>APIs Used</a:t>
              </a:r>
            </a:p>
          </p:txBody>
        </p:sp>
        <p:pic>
          <p:nvPicPr>
            <p:cNvPr id="33" name="Picture 16" descr="Image result for APIs icon site:thenounproject.com">
              <a:extLst>
                <a:ext uri="{FF2B5EF4-FFF2-40B4-BE49-F238E27FC236}">
                  <a16:creationId xmlns:a16="http://schemas.microsoft.com/office/drawing/2014/main" id="{1ABEEBB6-50A7-4956-A77B-8863C9748D62}"/>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8336585" y="4754266"/>
              <a:ext cx="182181" cy="182181"/>
            </a:xfrm>
            <a:prstGeom prst="rect">
              <a:avLst/>
            </a:prstGeom>
            <a:noFill/>
            <a:extLst>
              <a:ext uri="{909E8E84-426E-40DD-AFC4-6F175D3DCCD1}">
                <a14:hiddenFill xmlns:a14="http://schemas.microsoft.com/office/drawing/2010/main">
                  <a:solidFill>
                    <a:srgbClr val="FFFFFF"/>
                  </a:solidFill>
                </a14:hiddenFill>
              </a:ext>
            </a:extLst>
          </p:spPr>
        </p:pic>
      </p:grpSp>
      <p:pic>
        <p:nvPicPr>
          <p:cNvPr id="34" name="Picture 18" descr="Image result for architecture icon site:thenounproject.com">
            <a:extLst>
              <a:ext uri="{FF2B5EF4-FFF2-40B4-BE49-F238E27FC236}">
                <a16:creationId xmlns:a16="http://schemas.microsoft.com/office/drawing/2014/main" id="{B2329B0C-5D4F-400F-A912-3EF83BB285B5}"/>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6814484" y="4752148"/>
            <a:ext cx="184298" cy="18429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0" descr="Image result for benefits icon site:thenounproject.com">
            <a:extLst>
              <a:ext uri="{FF2B5EF4-FFF2-40B4-BE49-F238E27FC236}">
                <a16:creationId xmlns:a16="http://schemas.microsoft.com/office/drawing/2014/main" id="{8CF253E9-544C-4F19-BC28-CBE1CB623894}"/>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5260757" y="4767417"/>
            <a:ext cx="235552" cy="2355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1EFB1ED1-B982-4540-84F2-CE67E7417EE1}"/>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7780559" y="75597"/>
            <a:ext cx="1270134" cy="696005"/>
          </a:xfrm>
          <a:prstGeom prst="rect">
            <a:avLst/>
          </a:prstGeom>
        </p:spPr>
      </p:pic>
      <p:sp>
        <p:nvSpPr>
          <p:cNvPr id="38" name="Google Shape;61;p14">
            <a:extLst>
              <a:ext uri="{FF2B5EF4-FFF2-40B4-BE49-F238E27FC236}">
                <a16:creationId xmlns:a16="http://schemas.microsoft.com/office/drawing/2014/main" id="{23BB1D26-126A-084A-8153-04F9BFE90664}"/>
              </a:ext>
            </a:extLst>
          </p:cNvPr>
          <p:cNvSpPr txBox="1">
            <a:spLocks/>
          </p:cNvSpPr>
          <p:nvPr/>
        </p:nvSpPr>
        <p:spPr>
          <a:xfrm>
            <a:off x="152400" y="0"/>
            <a:ext cx="6096000" cy="59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Internal Peer Sar Malam APIs</a:t>
            </a:r>
          </a:p>
        </p:txBody>
      </p:sp>
      <p:grpSp>
        <p:nvGrpSpPr>
          <p:cNvPr id="4" name="Group 3">
            <a:extLst>
              <a:ext uri="{FF2B5EF4-FFF2-40B4-BE49-F238E27FC236}">
                <a16:creationId xmlns:a16="http://schemas.microsoft.com/office/drawing/2014/main" id="{9482AD4E-F349-4179-88B6-2ED6A8C19333}"/>
              </a:ext>
            </a:extLst>
          </p:cNvPr>
          <p:cNvGrpSpPr/>
          <p:nvPr/>
        </p:nvGrpSpPr>
        <p:grpSpPr>
          <a:xfrm>
            <a:off x="368983" y="2337117"/>
            <a:ext cx="4411695" cy="1978766"/>
            <a:chOff x="368983" y="2116984"/>
            <a:chExt cx="4411695" cy="1978766"/>
          </a:xfrm>
        </p:grpSpPr>
        <p:sp>
          <p:nvSpPr>
            <p:cNvPr id="159" name="Google Shape;159;p25"/>
            <p:cNvSpPr txBox="1"/>
            <p:nvPr/>
          </p:nvSpPr>
          <p:spPr>
            <a:xfrm>
              <a:off x="1852117" y="2116984"/>
              <a:ext cx="1641086" cy="298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b="1" dirty="0">
                  <a:solidFill>
                    <a:srgbClr val="7030A0"/>
                  </a:solidFill>
                </a:rPr>
                <a:t>Loan Service</a:t>
              </a:r>
              <a:endParaRPr sz="1600" b="1" dirty="0">
                <a:solidFill>
                  <a:srgbClr val="7030A0"/>
                </a:solidFill>
              </a:endParaRPr>
            </a:p>
          </p:txBody>
        </p:sp>
        <p:sp>
          <p:nvSpPr>
            <p:cNvPr id="160" name="Google Shape;160;p25"/>
            <p:cNvSpPr txBox="1"/>
            <p:nvPr/>
          </p:nvSpPr>
          <p:spPr>
            <a:xfrm>
              <a:off x="478239" y="2596487"/>
              <a:ext cx="2194421" cy="480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getAllLoans</a:t>
              </a:r>
              <a:r>
                <a:rPr lang="en-GB" dirty="0">
                  <a:solidFill>
                    <a:schemeClr val="dk1"/>
                  </a:solidFill>
                  <a:latin typeface="Calibri" panose="020F0502020204030204" pitchFamily="34" charset="0"/>
                  <a:cs typeface="Calibri" panose="020F0502020204030204" pitchFamily="34" charset="0"/>
                </a:rPr>
                <a:t>/:status</a:t>
              </a:r>
              <a:endParaRPr dirty="0">
                <a:solidFill>
                  <a:schemeClr val="dk1"/>
                </a:solidFill>
                <a:latin typeface="Calibri" panose="020F0502020204030204" pitchFamily="34" charset="0"/>
                <a:cs typeface="Calibri" panose="020F0502020204030204" pitchFamily="34" charset="0"/>
              </a:endParaRPr>
            </a:p>
          </p:txBody>
        </p:sp>
        <p:sp>
          <p:nvSpPr>
            <p:cNvPr id="40" name="Google Shape;160;p25">
              <a:extLst>
                <a:ext uri="{FF2B5EF4-FFF2-40B4-BE49-F238E27FC236}">
                  <a16:creationId xmlns:a16="http://schemas.microsoft.com/office/drawing/2014/main" id="{A9A3A16D-99FC-40FB-94E7-400BED0D3DC9}"/>
                </a:ext>
              </a:extLst>
            </p:cNvPr>
            <p:cNvSpPr txBox="1"/>
            <p:nvPr/>
          </p:nvSpPr>
          <p:spPr>
            <a:xfrm>
              <a:off x="368983" y="3142013"/>
              <a:ext cx="2412933" cy="480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getBorrowerLoans</a:t>
              </a:r>
              <a:r>
                <a:rPr lang="en-GB" dirty="0">
                  <a:solidFill>
                    <a:schemeClr val="dk1"/>
                  </a:solidFill>
                  <a:latin typeface="Calibri" panose="020F0502020204030204" pitchFamily="34" charset="0"/>
                  <a:cs typeface="Calibri" panose="020F0502020204030204" pitchFamily="34" charset="0"/>
                </a:rPr>
                <a:t>/:status-:id</a:t>
              </a:r>
              <a:endParaRPr dirty="0">
                <a:solidFill>
                  <a:schemeClr val="dk1"/>
                </a:solidFill>
                <a:latin typeface="Calibri" panose="020F0502020204030204" pitchFamily="34" charset="0"/>
                <a:cs typeface="Calibri" panose="020F0502020204030204" pitchFamily="34" charset="0"/>
              </a:endParaRPr>
            </a:p>
          </p:txBody>
        </p:sp>
        <p:sp>
          <p:nvSpPr>
            <p:cNvPr id="41" name="Google Shape;160;p25">
              <a:extLst>
                <a:ext uri="{FF2B5EF4-FFF2-40B4-BE49-F238E27FC236}">
                  <a16:creationId xmlns:a16="http://schemas.microsoft.com/office/drawing/2014/main" id="{857F5948-99A3-4044-884D-FF6A160AB617}"/>
                </a:ext>
              </a:extLst>
            </p:cNvPr>
            <p:cNvSpPr txBox="1"/>
            <p:nvPr/>
          </p:nvSpPr>
          <p:spPr>
            <a:xfrm>
              <a:off x="478239" y="3614850"/>
              <a:ext cx="2194421" cy="480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getLoanerLoans</a:t>
              </a:r>
              <a:r>
                <a:rPr lang="en-GB" dirty="0">
                  <a:solidFill>
                    <a:schemeClr val="dk1"/>
                  </a:solidFill>
                  <a:latin typeface="Calibri" panose="020F0502020204030204" pitchFamily="34" charset="0"/>
                  <a:cs typeface="Calibri" panose="020F0502020204030204" pitchFamily="34" charset="0"/>
                </a:rPr>
                <a:t>/:status-:id</a:t>
              </a:r>
              <a:endParaRPr dirty="0">
                <a:solidFill>
                  <a:schemeClr val="dk1"/>
                </a:solidFill>
                <a:latin typeface="Calibri" panose="020F0502020204030204" pitchFamily="34" charset="0"/>
                <a:cs typeface="Calibri" panose="020F0502020204030204" pitchFamily="34" charset="0"/>
              </a:endParaRPr>
            </a:p>
          </p:txBody>
        </p:sp>
        <p:sp>
          <p:nvSpPr>
            <p:cNvPr id="47" name="Google Shape;160;p25">
              <a:extLst>
                <a:ext uri="{FF2B5EF4-FFF2-40B4-BE49-F238E27FC236}">
                  <a16:creationId xmlns:a16="http://schemas.microsoft.com/office/drawing/2014/main" id="{CE8212BE-77EB-495F-9477-4B195E04074F}"/>
                </a:ext>
              </a:extLst>
            </p:cNvPr>
            <p:cNvSpPr txBox="1"/>
            <p:nvPr/>
          </p:nvSpPr>
          <p:spPr>
            <a:xfrm>
              <a:off x="3099767" y="2557484"/>
              <a:ext cx="1680911" cy="480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getLoanInfo</a:t>
              </a:r>
              <a:r>
                <a:rPr lang="en-GB" dirty="0">
                  <a:solidFill>
                    <a:schemeClr val="dk1"/>
                  </a:solidFill>
                  <a:latin typeface="Calibri" panose="020F0502020204030204" pitchFamily="34" charset="0"/>
                  <a:cs typeface="Calibri" panose="020F0502020204030204" pitchFamily="34" charset="0"/>
                </a:rPr>
                <a:t>/:</a:t>
              </a:r>
              <a:r>
                <a:rPr lang="en-GB" dirty="0" err="1">
                  <a:solidFill>
                    <a:schemeClr val="dk1"/>
                  </a:solidFill>
                  <a:latin typeface="Calibri" panose="020F0502020204030204" pitchFamily="34" charset="0"/>
                  <a:cs typeface="Calibri" panose="020F0502020204030204" pitchFamily="34" charset="0"/>
                </a:rPr>
                <a:t>loanId</a:t>
              </a:r>
              <a:endParaRPr dirty="0">
                <a:solidFill>
                  <a:schemeClr val="dk1"/>
                </a:solidFill>
                <a:latin typeface="Calibri" panose="020F0502020204030204" pitchFamily="34" charset="0"/>
                <a:cs typeface="Calibri" panose="020F0502020204030204" pitchFamily="34" charset="0"/>
              </a:endParaRPr>
            </a:p>
          </p:txBody>
        </p:sp>
        <p:sp>
          <p:nvSpPr>
            <p:cNvPr id="48" name="Google Shape;160;p25">
              <a:extLst>
                <a:ext uri="{FF2B5EF4-FFF2-40B4-BE49-F238E27FC236}">
                  <a16:creationId xmlns:a16="http://schemas.microsoft.com/office/drawing/2014/main" id="{0C9C1891-E094-48D2-9EFE-D747B7004ACB}"/>
                </a:ext>
              </a:extLst>
            </p:cNvPr>
            <p:cNvSpPr txBox="1"/>
            <p:nvPr/>
          </p:nvSpPr>
          <p:spPr>
            <a:xfrm>
              <a:off x="3200400" y="3098134"/>
              <a:ext cx="1534818" cy="480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setLoan</a:t>
              </a:r>
              <a:r>
                <a:rPr lang="en-GB" dirty="0">
                  <a:solidFill>
                    <a:schemeClr val="dk1"/>
                  </a:solidFill>
                  <a:latin typeface="Calibri" panose="020F0502020204030204" pitchFamily="34" charset="0"/>
                  <a:cs typeface="Calibri" panose="020F0502020204030204" pitchFamily="34" charset="0"/>
                </a:rPr>
                <a:t>/:status</a:t>
              </a:r>
              <a:endParaRPr dirty="0">
                <a:solidFill>
                  <a:schemeClr val="dk1"/>
                </a:solidFill>
                <a:latin typeface="Calibri" panose="020F0502020204030204" pitchFamily="34" charset="0"/>
                <a:cs typeface="Calibri" panose="020F0502020204030204" pitchFamily="34" charset="0"/>
              </a:endParaRPr>
            </a:p>
          </p:txBody>
        </p:sp>
        <p:sp>
          <p:nvSpPr>
            <p:cNvPr id="49" name="Google Shape;160;p25">
              <a:extLst>
                <a:ext uri="{FF2B5EF4-FFF2-40B4-BE49-F238E27FC236}">
                  <a16:creationId xmlns:a16="http://schemas.microsoft.com/office/drawing/2014/main" id="{43943C46-FBEF-4614-B40C-BEA6734E8450}"/>
                </a:ext>
              </a:extLst>
            </p:cNvPr>
            <p:cNvSpPr txBox="1"/>
            <p:nvPr/>
          </p:nvSpPr>
          <p:spPr>
            <a:xfrm>
              <a:off x="3306552" y="3611140"/>
              <a:ext cx="1322514" cy="480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createLoan</a:t>
              </a:r>
              <a:endParaRPr dirty="0">
                <a:solidFill>
                  <a:schemeClr val="dk1"/>
                </a:solidFill>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7381687E-D753-4F7A-B229-D52CB2B8041E}"/>
              </a:ext>
            </a:extLst>
          </p:cNvPr>
          <p:cNvGrpSpPr/>
          <p:nvPr/>
        </p:nvGrpSpPr>
        <p:grpSpPr>
          <a:xfrm>
            <a:off x="6096000" y="2363565"/>
            <a:ext cx="2129475" cy="893985"/>
            <a:chOff x="6096000" y="2134965"/>
            <a:chExt cx="2129475" cy="893985"/>
          </a:xfrm>
        </p:grpSpPr>
        <p:sp>
          <p:nvSpPr>
            <p:cNvPr id="50" name="Google Shape;159;p25">
              <a:extLst>
                <a:ext uri="{FF2B5EF4-FFF2-40B4-BE49-F238E27FC236}">
                  <a16:creationId xmlns:a16="http://schemas.microsoft.com/office/drawing/2014/main" id="{59F3B5CF-04F9-4D6A-B6F7-FEDB10347F15}"/>
                </a:ext>
              </a:extLst>
            </p:cNvPr>
            <p:cNvSpPr txBox="1"/>
            <p:nvPr/>
          </p:nvSpPr>
          <p:spPr>
            <a:xfrm>
              <a:off x="6096000" y="2134965"/>
              <a:ext cx="2129475" cy="298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b="1" dirty="0">
                  <a:solidFill>
                    <a:srgbClr val="7030A0"/>
                  </a:solidFill>
                </a:rPr>
                <a:t>Information Service</a:t>
              </a:r>
              <a:endParaRPr sz="1600" b="1" dirty="0">
                <a:solidFill>
                  <a:srgbClr val="7030A0"/>
                </a:solidFill>
              </a:endParaRPr>
            </a:p>
          </p:txBody>
        </p:sp>
        <p:sp>
          <p:nvSpPr>
            <p:cNvPr id="51" name="Google Shape;160;p25">
              <a:extLst>
                <a:ext uri="{FF2B5EF4-FFF2-40B4-BE49-F238E27FC236}">
                  <a16:creationId xmlns:a16="http://schemas.microsoft.com/office/drawing/2014/main" id="{522C8018-F83C-4B0F-8B0F-04F75D7584CB}"/>
                </a:ext>
              </a:extLst>
            </p:cNvPr>
            <p:cNvSpPr txBox="1"/>
            <p:nvPr/>
          </p:nvSpPr>
          <p:spPr>
            <a:xfrm>
              <a:off x="6172200" y="2548050"/>
              <a:ext cx="1997203" cy="480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getCustInfo</a:t>
              </a:r>
              <a:r>
                <a:rPr lang="en-GB" dirty="0">
                  <a:solidFill>
                    <a:schemeClr val="dk1"/>
                  </a:solidFill>
                  <a:latin typeface="Calibri" panose="020F0502020204030204" pitchFamily="34" charset="0"/>
                  <a:cs typeface="Calibri" panose="020F0502020204030204" pitchFamily="34" charset="0"/>
                </a:rPr>
                <a:t>/:</a:t>
              </a:r>
              <a:r>
                <a:rPr lang="en-GB" dirty="0" err="1">
                  <a:solidFill>
                    <a:schemeClr val="dk1"/>
                  </a:solidFill>
                  <a:latin typeface="Calibri" panose="020F0502020204030204" pitchFamily="34" charset="0"/>
                  <a:cs typeface="Calibri" panose="020F0502020204030204" pitchFamily="34" charset="0"/>
                </a:rPr>
                <a:t>customerId</a:t>
              </a:r>
              <a:endParaRPr dirty="0">
                <a:solidFill>
                  <a:schemeClr val="dk1"/>
                </a:solidFill>
                <a:latin typeface="Calibri" panose="020F0502020204030204" pitchFamily="34" charset="0"/>
                <a:cs typeface="Calibri" panose="020F0502020204030204" pitchFamily="34" charset="0"/>
              </a:endParaRPr>
            </a:p>
          </p:txBody>
        </p:sp>
      </p:grpSp>
      <p:pic>
        <p:nvPicPr>
          <p:cNvPr id="52" name="Picture 51">
            <a:extLst>
              <a:ext uri="{FF2B5EF4-FFF2-40B4-BE49-F238E27FC236}">
                <a16:creationId xmlns:a16="http://schemas.microsoft.com/office/drawing/2014/main" id="{ABDD035E-CBEC-4071-92CC-5E93868970DA}"/>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6795678" y="1443017"/>
            <a:ext cx="730117" cy="730117"/>
          </a:xfrm>
          <a:prstGeom prst="rect">
            <a:avLst/>
          </a:prstGeom>
        </p:spPr>
      </p:pic>
      <p:pic>
        <p:nvPicPr>
          <p:cNvPr id="53" name="Picture 52">
            <a:extLst>
              <a:ext uri="{FF2B5EF4-FFF2-40B4-BE49-F238E27FC236}">
                <a16:creationId xmlns:a16="http://schemas.microsoft.com/office/drawing/2014/main" id="{371CE579-84B5-423D-A1A7-898F2A7D840A}"/>
              </a:ext>
            </a:extLst>
          </p:cNvPr>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2342176" y="1477591"/>
            <a:ext cx="660968" cy="660968"/>
          </a:xfrm>
          <a:prstGeom prst="rect">
            <a:avLst/>
          </a:prstGeom>
        </p:spPr>
      </p:pic>
    </p:spTree>
    <p:extLst>
      <p:ext uri="{BB962C8B-B14F-4D97-AF65-F5344CB8AC3E}">
        <p14:creationId xmlns:p14="http://schemas.microsoft.com/office/powerpoint/2010/main" val="7780479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37" name="Picture 36">
            <a:extLst>
              <a:ext uri="{FF2B5EF4-FFF2-40B4-BE49-F238E27FC236}">
                <a16:creationId xmlns:a16="http://schemas.microsoft.com/office/drawing/2014/main" id="{1EFB1ED1-B982-4540-84F2-CE67E7417EE1}"/>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7780559" y="75597"/>
            <a:ext cx="1270134" cy="696005"/>
          </a:xfrm>
          <a:prstGeom prst="rect">
            <a:avLst/>
          </a:prstGeom>
        </p:spPr>
      </p:pic>
      <p:sp>
        <p:nvSpPr>
          <p:cNvPr id="38" name="Google Shape;61;p14">
            <a:extLst>
              <a:ext uri="{FF2B5EF4-FFF2-40B4-BE49-F238E27FC236}">
                <a16:creationId xmlns:a16="http://schemas.microsoft.com/office/drawing/2014/main" id="{23BB1D26-126A-084A-8153-04F9BFE90664}"/>
              </a:ext>
            </a:extLst>
          </p:cNvPr>
          <p:cNvSpPr txBox="1">
            <a:spLocks/>
          </p:cNvSpPr>
          <p:nvPr/>
        </p:nvSpPr>
        <p:spPr>
          <a:xfrm>
            <a:off x="152400" y="0"/>
            <a:ext cx="6096000" cy="59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Future of Peer Sar Malam</a:t>
            </a:r>
          </a:p>
        </p:txBody>
      </p:sp>
      <p:pic>
        <p:nvPicPr>
          <p:cNvPr id="9" name="Picture 8">
            <a:extLst>
              <a:ext uri="{FF2B5EF4-FFF2-40B4-BE49-F238E27FC236}">
                <a16:creationId xmlns:a16="http://schemas.microsoft.com/office/drawing/2014/main" id="{3D02E438-3556-714B-A43A-D13CAF2F8DD9}"/>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5224107" y="1598933"/>
            <a:ext cx="2048581" cy="927919"/>
          </a:xfrm>
          <a:prstGeom prst="rect">
            <a:avLst/>
          </a:prstGeom>
        </p:spPr>
      </p:pic>
      <p:pic>
        <p:nvPicPr>
          <p:cNvPr id="12" name="Picture 11">
            <a:extLst>
              <a:ext uri="{FF2B5EF4-FFF2-40B4-BE49-F238E27FC236}">
                <a16:creationId xmlns:a16="http://schemas.microsoft.com/office/drawing/2014/main" id="{7119E2C6-BD9B-8B41-BBCD-2EC23CBE8E53}"/>
              </a:ext>
            </a:extLst>
          </p:cNvPr>
          <p:cNvPicPr>
            <a:picLocks noChangeAspect="1"/>
          </p:cNvPicPr>
          <p:nvPr/>
        </p:nvPicPr>
        <p:blipFill>
          <a:blip r:embed="rId5"/>
          <a:stretch>
            <a:fillRect/>
          </a:stretch>
        </p:blipFill>
        <p:spPr>
          <a:xfrm>
            <a:off x="1447799" y="664509"/>
            <a:ext cx="1604561" cy="3476548"/>
          </a:xfrm>
          <a:prstGeom prst="rect">
            <a:avLst/>
          </a:prstGeom>
        </p:spPr>
      </p:pic>
      <p:sp>
        <p:nvSpPr>
          <p:cNvPr id="39" name="Google Shape;70;p15">
            <a:extLst>
              <a:ext uri="{FF2B5EF4-FFF2-40B4-BE49-F238E27FC236}">
                <a16:creationId xmlns:a16="http://schemas.microsoft.com/office/drawing/2014/main" id="{2CEB6AEE-50DC-9946-82BD-EBA800E0512B}"/>
              </a:ext>
            </a:extLst>
          </p:cNvPr>
          <p:cNvSpPr txBox="1">
            <a:spLocks/>
          </p:cNvSpPr>
          <p:nvPr/>
        </p:nvSpPr>
        <p:spPr>
          <a:xfrm>
            <a:off x="1068980" y="4206850"/>
            <a:ext cx="2362200" cy="61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buFont typeface="Arial"/>
              <a:buNone/>
            </a:pPr>
            <a:r>
              <a:rPr lang="en-GB" sz="1400" dirty="0">
                <a:solidFill>
                  <a:schemeClr val="bg2">
                    <a:lumMod val="75000"/>
                  </a:schemeClr>
                </a:solidFill>
                <a:latin typeface="Calibri" panose="020F0502020204030204" pitchFamily="34" charset="0"/>
                <a:cs typeface="Calibri" panose="020F0502020204030204" pitchFamily="34" charset="0"/>
              </a:rPr>
              <a:t>Implementing the ‘Message Borrower’ feature</a:t>
            </a:r>
          </a:p>
        </p:txBody>
      </p:sp>
      <p:sp>
        <p:nvSpPr>
          <p:cNvPr id="40" name="Google Shape;70;p15">
            <a:extLst>
              <a:ext uri="{FF2B5EF4-FFF2-40B4-BE49-F238E27FC236}">
                <a16:creationId xmlns:a16="http://schemas.microsoft.com/office/drawing/2014/main" id="{18A9E622-0F94-D045-9E62-8C2B15667162}"/>
              </a:ext>
            </a:extLst>
          </p:cNvPr>
          <p:cNvSpPr txBox="1">
            <a:spLocks/>
          </p:cNvSpPr>
          <p:nvPr/>
        </p:nvSpPr>
        <p:spPr>
          <a:xfrm>
            <a:off x="4819646" y="4206850"/>
            <a:ext cx="2857501" cy="61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buFont typeface="Arial"/>
              <a:buNone/>
            </a:pPr>
            <a:r>
              <a:rPr lang="en-GB" sz="1400" dirty="0">
                <a:solidFill>
                  <a:schemeClr val="bg2">
                    <a:lumMod val="75000"/>
                  </a:schemeClr>
                </a:solidFill>
                <a:latin typeface="Calibri" panose="020F0502020204030204" pitchFamily="34" charset="0"/>
                <a:cs typeface="Calibri" panose="020F0502020204030204" pitchFamily="34" charset="0"/>
              </a:rPr>
              <a:t>Onboarding other new banks onto Peer Sar Malam with </a:t>
            </a:r>
            <a:r>
              <a:rPr lang="en-GB" sz="1400" dirty="0" err="1">
                <a:solidFill>
                  <a:schemeClr val="bg2">
                    <a:lumMod val="75000"/>
                  </a:schemeClr>
                </a:solidFill>
                <a:latin typeface="Calibri" panose="020F0502020204030204" pitchFamily="34" charset="0"/>
                <a:cs typeface="Calibri" panose="020F0502020204030204" pitchFamily="34" charset="0"/>
              </a:rPr>
              <a:t>tBank’s</a:t>
            </a:r>
            <a:r>
              <a:rPr lang="en-GB" sz="1400" dirty="0">
                <a:solidFill>
                  <a:schemeClr val="bg2">
                    <a:lumMod val="75000"/>
                  </a:schemeClr>
                </a:solidFill>
                <a:latin typeface="Calibri" panose="020F0502020204030204" pitchFamily="34" charset="0"/>
                <a:cs typeface="Calibri" panose="020F0502020204030204" pitchFamily="34" charset="0"/>
              </a:rPr>
              <a:t> APIs</a:t>
            </a:r>
          </a:p>
        </p:txBody>
      </p:sp>
      <p:pic>
        <p:nvPicPr>
          <p:cNvPr id="14" name="Picture 13">
            <a:extLst>
              <a:ext uri="{FF2B5EF4-FFF2-40B4-BE49-F238E27FC236}">
                <a16:creationId xmlns:a16="http://schemas.microsoft.com/office/drawing/2014/main" id="{ED0E4333-C098-5241-B5FE-60CA6AAC2089}"/>
              </a:ext>
            </a:extLst>
          </p:cNvPr>
          <p:cNvPicPr>
            <a:picLocks noChangeAspect="1"/>
          </p:cNvPicPr>
          <p:nvPr/>
        </p:nvPicPr>
        <p:blipFill>
          <a:blip r:embed="rId6"/>
          <a:stretch>
            <a:fillRect/>
          </a:stretch>
        </p:blipFill>
        <p:spPr>
          <a:xfrm>
            <a:off x="5714997" y="2571750"/>
            <a:ext cx="1066800" cy="908050"/>
          </a:xfrm>
          <a:prstGeom prst="rect">
            <a:avLst/>
          </a:prstGeom>
        </p:spPr>
      </p:pic>
    </p:spTree>
    <p:extLst>
      <p:ext uri="{BB962C8B-B14F-4D97-AF65-F5344CB8AC3E}">
        <p14:creationId xmlns:p14="http://schemas.microsoft.com/office/powerpoint/2010/main" val="16529941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41CF0224-9B4B-9841-9C51-D636CFFE589C}"/>
              </a:ext>
            </a:extLst>
          </p:cNvPr>
          <p:cNvPicPr>
            <a:picLocks noChangeAspect="1"/>
          </p:cNvPicPr>
          <p:nvPr/>
        </p:nvPicPr>
        <p:blipFill>
          <a:blip r:embed="rId3"/>
          <a:stretch>
            <a:fillRect/>
          </a:stretch>
        </p:blipFill>
        <p:spPr>
          <a:xfrm>
            <a:off x="0" y="3810"/>
            <a:ext cx="9144000" cy="5143500"/>
          </a:xfrm>
          <a:prstGeom prst="rect">
            <a:avLst/>
          </a:prstGeom>
        </p:spPr>
      </p:pic>
      <p:sp>
        <p:nvSpPr>
          <p:cNvPr id="6" name="TextBox 5">
            <a:extLst>
              <a:ext uri="{FF2B5EF4-FFF2-40B4-BE49-F238E27FC236}">
                <a16:creationId xmlns:a16="http://schemas.microsoft.com/office/drawing/2014/main" id="{0B1B959C-598A-4A41-BEAA-F59AFC64AE49}"/>
              </a:ext>
            </a:extLst>
          </p:cNvPr>
          <p:cNvSpPr txBox="1"/>
          <p:nvPr/>
        </p:nvSpPr>
        <p:spPr>
          <a:xfrm>
            <a:off x="914400" y="1863864"/>
            <a:ext cx="2590800" cy="707886"/>
          </a:xfrm>
          <a:prstGeom prst="rect">
            <a:avLst/>
          </a:prstGeom>
          <a:noFill/>
        </p:spPr>
        <p:txBody>
          <a:bodyPr wrap="square" rtlCol="0">
            <a:spAutoFit/>
          </a:bodyPr>
          <a:lstStyle/>
          <a:p>
            <a:pPr algn="ctr"/>
            <a:r>
              <a:rPr lang="en-US" sz="4000" b="1" dirty="0">
                <a:solidFill>
                  <a:srgbClr val="7030A0"/>
                </a:solidFill>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4286706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8000"/>
          </a:schemeClr>
        </a:solidFill>
        <a:effectLst/>
      </p:bgPr>
    </p:bg>
    <p:spTree>
      <p:nvGrpSpPr>
        <p:cNvPr id="1" name="Shape 59"/>
        <p:cNvGrpSpPr/>
        <p:nvPr/>
      </p:nvGrpSpPr>
      <p:grpSpPr>
        <a:xfrm>
          <a:off x="0" y="0"/>
          <a:ext cx="0" cy="0"/>
          <a:chOff x="0" y="0"/>
          <a:chExt cx="0" cy="0"/>
        </a:xfrm>
      </p:grpSpPr>
      <p:pic>
        <p:nvPicPr>
          <p:cNvPr id="5" name="Picture 4">
            <a:extLst>
              <a:ext uri="{FF2B5EF4-FFF2-40B4-BE49-F238E27FC236}">
                <a16:creationId xmlns:a16="http://schemas.microsoft.com/office/drawing/2014/main" id="{6A52BC6E-E1A9-2A49-84A3-775CFC1B80B0}"/>
              </a:ext>
            </a:extLst>
          </p:cNvPr>
          <p:cNvPicPr>
            <a:picLocks noChangeAspect="1"/>
          </p:cNvPicPr>
          <p:nvPr/>
        </p:nvPicPr>
        <p:blipFill>
          <a:blip r:embed="rId3"/>
          <a:stretch>
            <a:fillRect/>
          </a:stretch>
        </p:blipFill>
        <p:spPr>
          <a:xfrm>
            <a:off x="-76200" y="-19050"/>
            <a:ext cx="9296400" cy="5219700"/>
          </a:xfrm>
          <a:prstGeom prst="rect">
            <a:avLst/>
          </a:prstGeom>
        </p:spPr>
      </p:pic>
      <p:sp>
        <p:nvSpPr>
          <p:cNvPr id="8" name="TextBox 7">
            <a:extLst>
              <a:ext uri="{FF2B5EF4-FFF2-40B4-BE49-F238E27FC236}">
                <a16:creationId xmlns:a16="http://schemas.microsoft.com/office/drawing/2014/main" id="{820D8F75-3590-DC47-A5B3-19B2C1257BDC}"/>
              </a:ext>
            </a:extLst>
          </p:cNvPr>
          <p:cNvSpPr txBox="1"/>
          <p:nvPr/>
        </p:nvSpPr>
        <p:spPr>
          <a:xfrm>
            <a:off x="228600" y="133350"/>
            <a:ext cx="2209800" cy="477054"/>
          </a:xfrm>
          <a:prstGeom prst="rect">
            <a:avLst/>
          </a:prstGeom>
          <a:noFill/>
        </p:spPr>
        <p:txBody>
          <a:bodyPr wrap="square" rtlCol="0">
            <a:spAutoFit/>
          </a:bodyPr>
          <a:lstStyle/>
          <a:p>
            <a:r>
              <a:rPr lang="en-US" sz="2500" b="1" dirty="0">
                <a:solidFill>
                  <a:schemeClr val="bg1"/>
                </a:solidFill>
                <a:latin typeface="Calibri" panose="020F0502020204030204" pitchFamily="34" charset="0"/>
                <a:cs typeface="Calibri" panose="020F0502020204030204" pitchFamily="34" charset="0"/>
              </a:rPr>
              <a:t>Target Market</a:t>
            </a:r>
          </a:p>
        </p:txBody>
      </p:sp>
      <p:pic>
        <p:nvPicPr>
          <p:cNvPr id="4" name="Picture 3">
            <a:extLst>
              <a:ext uri="{FF2B5EF4-FFF2-40B4-BE49-F238E27FC236}">
                <a16:creationId xmlns:a16="http://schemas.microsoft.com/office/drawing/2014/main" id="{7351A3AE-FB6F-3942-8021-A8566FD3B20A}"/>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7780417" y="57150"/>
            <a:ext cx="1287383" cy="705456"/>
          </a:xfrm>
          <a:prstGeom prst="rect">
            <a:avLst/>
          </a:prstGeom>
        </p:spPr>
      </p:pic>
      <p:sp>
        <p:nvSpPr>
          <p:cNvPr id="12" name="Google Shape;70;p15">
            <a:extLst>
              <a:ext uri="{FF2B5EF4-FFF2-40B4-BE49-F238E27FC236}">
                <a16:creationId xmlns:a16="http://schemas.microsoft.com/office/drawing/2014/main" id="{78FC69E2-305A-B449-BAB1-7966985FB8D5}"/>
              </a:ext>
            </a:extLst>
          </p:cNvPr>
          <p:cNvSpPr txBox="1">
            <a:spLocks/>
          </p:cNvSpPr>
          <p:nvPr/>
        </p:nvSpPr>
        <p:spPr>
          <a:xfrm>
            <a:off x="609600" y="895350"/>
            <a:ext cx="2590800" cy="61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en-GB" sz="1600" b="1" dirty="0">
                <a:solidFill>
                  <a:schemeClr val="bg1"/>
                </a:solidFill>
              </a:rPr>
              <a:t>Walkthrough scenario</a:t>
            </a:r>
          </a:p>
        </p:txBody>
      </p:sp>
      <p:sp>
        <p:nvSpPr>
          <p:cNvPr id="9" name="Rectangle 8">
            <a:extLst>
              <a:ext uri="{FF2B5EF4-FFF2-40B4-BE49-F238E27FC236}">
                <a16:creationId xmlns:a16="http://schemas.microsoft.com/office/drawing/2014/main" id="{373ABD1D-DC8E-A34C-BFCD-983FC29058C9}"/>
              </a:ext>
            </a:extLst>
          </p:cNvPr>
          <p:cNvSpPr/>
          <p:nvPr/>
        </p:nvSpPr>
        <p:spPr>
          <a:xfrm>
            <a:off x="465217" y="1474387"/>
            <a:ext cx="7315200" cy="3323987"/>
          </a:xfrm>
          <a:prstGeom prst="rect">
            <a:avLst/>
          </a:prstGeom>
        </p:spPr>
        <p:txBody>
          <a:bodyPr wrap="square">
            <a:spAutoFit/>
          </a:bodyPr>
          <a:lstStyle/>
          <a:p>
            <a:pPr marL="450850" lvl="0" indent="-285750">
              <a:buClr>
                <a:schemeClr val="bg1"/>
              </a:buClr>
              <a:buSzPts val="1000"/>
              <a:buFont typeface="Arial" panose="020B0604020202020204" pitchFamily="34" charset="0"/>
              <a:buChar char="•"/>
            </a:pPr>
            <a:r>
              <a:rPr lang="en-GB" dirty="0">
                <a:solidFill>
                  <a:schemeClr val="bg1"/>
                </a:solidFill>
                <a:latin typeface="Calibri" panose="020F0502020204030204" pitchFamily="34" charset="0"/>
                <a:cs typeface="Calibri" panose="020F0502020204030204" pitchFamily="34" charset="0"/>
              </a:rPr>
              <a:t>Wants a way to </a:t>
            </a:r>
            <a:r>
              <a:rPr lang="en-GB" b="1" dirty="0">
                <a:solidFill>
                  <a:schemeClr val="bg1"/>
                </a:solidFill>
                <a:latin typeface="Calibri" panose="020F0502020204030204" pitchFamily="34" charset="0"/>
                <a:cs typeface="Calibri" panose="020F0502020204030204" pitchFamily="34" charset="0"/>
              </a:rPr>
              <a:t>secure a loan without hassle of documentations</a:t>
            </a:r>
          </a:p>
          <a:p>
            <a:pPr marL="450850" lvl="0" indent="-285750">
              <a:buClr>
                <a:schemeClr val="bg1"/>
              </a:buClr>
              <a:buSzPts val="1000"/>
              <a:buFont typeface="Arial" panose="020B0604020202020204" pitchFamily="34" charset="0"/>
              <a:buChar char="•"/>
            </a:pPr>
            <a:endParaRPr lang="en-GB" dirty="0">
              <a:solidFill>
                <a:schemeClr val="bg1"/>
              </a:solidFill>
              <a:latin typeface="Calibri" panose="020F0502020204030204" pitchFamily="34" charset="0"/>
              <a:cs typeface="Calibri" panose="020F0502020204030204" pitchFamily="34" charset="0"/>
            </a:endParaRPr>
          </a:p>
          <a:p>
            <a:pPr marL="450850" lvl="0" indent="-285750">
              <a:buClr>
                <a:schemeClr val="bg1"/>
              </a:buClr>
              <a:buSzPts val="1000"/>
              <a:buFont typeface="Arial" panose="020B0604020202020204" pitchFamily="34" charset="0"/>
              <a:buChar char="•"/>
            </a:pPr>
            <a:r>
              <a:rPr lang="en-GB" b="1" dirty="0">
                <a:solidFill>
                  <a:schemeClr val="bg1"/>
                </a:solidFill>
                <a:latin typeface="Calibri" panose="020F0502020204030204" pitchFamily="34" charset="0"/>
                <a:cs typeface="Calibri" panose="020F0502020204030204" pitchFamily="34" charset="0"/>
              </a:rPr>
              <a:t>Decent interest rate </a:t>
            </a:r>
            <a:r>
              <a:rPr lang="en-GB" dirty="0">
                <a:solidFill>
                  <a:schemeClr val="bg1"/>
                </a:solidFill>
                <a:latin typeface="Calibri" panose="020F0502020204030204" pitchFamily="34" charset="0"/>
                <a:cs typeface="Calibri" panose="020F0502020204030204" pitchFamily="34" charset="0"/>
              </a:rPr>
              <a:t>that is negotiable</a:t>
            </a:r>
          </a:p>
          <a:p>
            <a:pPr marL="450850" lvl="0" indent="-285750">
              <a:buClr>
                <a:schemeClr val="bg1"/>
              </a:buClr>
              <a:buSzPts val="1000"/>
              <a:buFont typeface="Arial" panose="020B0604020202020204" pitchFamily="34" charset="0"/>
              <a:buChar char="•"/>
            </a:pPr>
            <a:endParaRPr lang="en-GB" dirty="0">
              <a:solidFill>
                <a:schemeClr val="bg1"/>
              </a:solidFill>
              <a:latin typeface="Calibri" panose="020F0502020204030204" pitchFamily="34" charset="0"/>
              <a:cs typeface="Calibri" panose="020F0502020204030204" pitchFamily="34" charset="0"/>
            </a:endParaRPr>
          </a:p>
          <a:p>
            <a:pPr marL="450850" lvl="0" indent="-285750">
              <a:buClr>
                <a:schemeClr val="bg1"/>
              </a:buClr>
              <a:buSzPct val="100000"/>
              <a:buFont typeface="Arial" panose="020B0604020202020204" pitchFamily="34" charset="0"/>
              <a:buChar char="•"/>
            </a:pPr>
            <a:r>
              <a:rPr lang="en-GB" dirty="0">
                <a:solidFill>
                  <a:schemeClr val="bg1"/>
                </a:solidFill>
                <a:latin typeface="Calibri" panose="020F0502020204030204" pitchFamily="34" charset="0"/>
                <a:cs typeface="Calibri" panose="020F0502020204030204" pitchFamily="34" charset="0"/>
              </a:rPr>
              <a:t>24-year-old student studying in Singapore Management University (SMU) </a:t>
            </a:r>
          </a:p>
          <a:p>
            <a:pPr marL="450850" lvl="0" indent="-285750">
              <a:buClr>
                <a:schemeClr val="bg1"/>
              </a:buClr>
              <a:buSzPts val="1000"/>
              <a:buFont typeface="Arial" panose="020B0604020202020204" pitchFamily="34" charset="0"/>
              <a:buChar char="•"/>
            </a:pPr>
            <a:endParaRPr lang="en-GB" dirty="0">
              <a:solidFill>
                <a:schemeClr val="bg1"/>
              </a:solidFill>
              <a:latin typeface="Calibri" panose="020F0502020204030204" pitchFamily="34" charset="0"/>
              <a:cs typeface="Calibri" panose="020F0502020204030204" pitchFamily="34" charset="0"/>
            </a:endParaRPr>
          </a:p>
          <a:p>
            <a:pPr marL="450850" lvl="0" indent="-285750">
              <a:buClr>
                <a:schemeClr val="bg1"/>
              </a:buClr>
              <a:buSzPts val="1000"/>
              <a:buFont typeface="Arial" panose="020B0604020202020204" pitchFamily="34" charset="0"/>
              <a:buChar char="•"/>
            </a:pPr>
            <a:r>
              <a:rPr lang="en-GB" dirty="0">
                <a:solidFill>
                  <a:schemeClr val="bg1"/>
                </a:solidFill>
                <a:latin typeface="Calibri" panose="020F0502020204030204" pitchFamily="34" charset="0"/>
                <a:cs typeface="Calibri" panose="020F0502020204030204" pitchFamily="34" charset="0"/>
              </a:rPr>
              <a:t>Stays with her family and </a:t>
            </a:r>
            <a:r>
              <a:rPr lang="en-GB" b="1" dirty="0">
                <a:solidFill>
                  <a:schemeClr val="bg1"/>
                </a:solidFill>
                <a:latin typeface="Calibri" panose="020F0502020204030204" pitchFamily="34" charset="0"/>
                <a:cs typeface="Calibri" panose="020F0502020204030204" pitchFamily="34" charset="0"/>
              </a:rPr>
              <a:t>does not have debts</a:t>
            </a:r>
            <a:r>
              <a:rPr lang="en-GB" dirty="0">
                <a:solidFill>
                  <a:schemeClr val="bg1"/>
                </a:solidFill>
                <a:latin typeface="Calibri" panose="020F0502020204030204" pitchFamily="34" charset="0"/>
                <a:cs typeface="Calibri" panose="020F0502020204030204" pitchFamily="34" charset="0"/>
              </a:rPr>
              <a:t> </a:t>
            </a:r>
          </a:p>
          <a:p>
            <a:pPr marL="450850" lvl="0" indent="-285750">
              <a:buClr>
                <a:schemeClr val="bg1"/>
              </a:buClr>
              <a:buSzPts val="1000"/>
              <a:buFont typeface="Arial" panose="020B0604020202020204" pitchFamily="34" charset="0"/>
              <a:buChar char="•"/>
            </a:pPr>
            <a:endParaRPr lang="en-GB" dirty="0">
              <a:solidFill>
                <a:schemeClr val="bg1"/>
              </a:solidFill>
              <a:latin typeface="Calibri" panose="020F0502020204030204" pitchFamily="34" charset="0"/>
              <a:cs typeface="Calibri" panose="020F0502020204030204" pitchFamily="34" charset="0"/>
            </a:endParaRPr>
          </a:p>
          <a:p>
            <a:pPr marL="450850" lvl="0" indent="-285750">
              <a:buClr>
                <a:schemeClr val="bg1"/>
              </a:buClr>
              <a:buSzPts val="1000"/>
              <a:buFont typeface="Arial" panose="020B0604020202020204" pitchFamily="34" charset="0"/>
              <a:buChar char="•"/>
            </a:pPr>
            <a:r>
              <a:rPr lang="en-GB" dirty="0">
                <a:solidFill>
                  <a:schemeClr val="bg1"/>
                </a:solidFill>
                <a:latin typeface="Calibri" panose="020F0502020204030204" pitchFamily="34" charset="0"/>
                <a:cs typeface="Calibri" panose="020F0502020204030204" pitchFamily="34" charset="0"/>
              </a:rPr>
              <a:t>Spends with money she </a:t>
            </a:r>
            <a:r>
              <a:rPr lang="en-GB" b="1" dirty="0">
                <a:solidFill>
                  <a:schemeClr val="bg1"/>
                </a:solidFill>
                <a:latin typeface="Calibri" panose="020F0502020204030204" pitchFamily="34" charset="0"/>
                <a:cs typeface="Calibri" panose="020F0502020204030204" pitchFamily="34" charset="0"/>
              </a:rPr>
              <a:t>earns from part time job</a:t>
            </a:r>
          </a:p>
          <a:p>
            <a:pPr marL="450850" lvl="0" indent="-285750">
              <a:buClr>
                <a:schemeClr val="bg1"/>
              </a:buClr>
              <a:buSzPts val="1000"/>
              <a:buFont typeface="Arial" panose="020B0604020202020204" pitchFamily="34" charset="0"/>
              <a:buChar char="•"/>
            </a:pPr>
            <a:endParaRPr lang="en-GB" dirty="0">
              <a:solidFill>
                <a:schemeClr val="bg1"/>
              </a:solidFill>
              <a:latin typeface="Calibri" panose="020F0502020204030204" pitchFamily="34" charset="0"/>
              <a:cs typeface="Calibri" panose="020F0502020204030204" pitchFamily="34" charset="0"/>
            </a:endParaRPr>
          </a:p>
          <a:p>
            <a:pPr marL="450850" lvl="0" indent="-285750">
              <a:buClr>
                <a:schemeClr val="bg1"/>
              </a:buClr>
              <a:buSzPts val="1000"/>
              <a:buFont typeface="Arial" panose="020B0604020202020204" pitchFamily="34" charset="0"/>
              <a:buChar char="•"/>
            </a:pPr>
            <a:r>
              <a:rPr lang="en-GB" dirty="0">
                <a:solidFill>
                  <a:schemeClr val="bg1"/>
                </a:solidFill>
                <a:latin typeface="Calibri" panose="020F0502020204030204" pitchFamily="34" charset="0"/>
                <a:cs typeface="Calibri" panose="020F0502020204030204" pitchFamily="34" charset="0"/>
              </a:rPr>
              <a:t>Looking to buy a new laptop ($3,000) </a:t>
            </a:r>
          </a:p>
          <a:p>
            <a:pPr marL="450850" lvl="0" indent="-285750">
              <a:buClr>
                <a:schemeClr val="bg1"/>
              </a:buClr>
              <a:buSzPts val="1000"/>
              <a:buFont typeface="Arial" panose="020B0604020202020204" pitchFamily="34" charset="0"/>
              <a:buChar char="•"/>
            </a:pPr>
            <a:endParaRPr lang="en-GB" dirty="0">
              <a:solidFill>
                <a:schemeClr val="bg1"/>
              </a:solidFill>
              <a:latin typeface="Calibri" panose="020F0502020204030204" pitchFamily="34" charset="0"/>
              <a:cs typeface="Calibri" panose="020F0502020204030204" pitchFamily="34" charset="0"/>
            </a:endParaRPr>
          </a:p>
          <a:p>
            <a:pPr marL="450850" lvl="0" indent="-285750">
              <a:buClr>
                <a:schemeClr val="bg1"/>
              </a:buClr>
              <a:buSzPts val="1000"/>
              <a:buFont typeface="Arial" panose="020B0604020202020204" pitchFamily="34" charset="0"/>
              <a:buChar char="•"/>
            </a:pPr>
            <a:r>
              <a:rPr lang="en-GB" b="1" dirty="0">
                <a:solidFill>
                  <a:schemeClr val="bg1"/>
                </a:solidFill>
                <a:latin typeface="Calibri" panose="020F0502020204030204" pitchFamily="34" charset="0"/>
                <a:cs typeface="Calibri" panose="020F0502020204030204" pitchFamily="34" charset="0"/>
              </a:rPr>
              <a:t>Traditional banks are a hassle </a:t>
            </a:r>
          </a:p>
          <a:p>
            <a:pPr marL="450850" lvl="0" indent="-285750">
              <a:buClr>
                <a:schemeClr val="bg1"/>
              </a:buClr>
              <a:buSzPts val="1000"/>
              <a:buFont typeface="Arial" panose="020B0604020202020204" pitchFamily="34" charset="0"/>
              <a:buChar char="•"/>
            </a:pPr>
            <a:endParaRPr lang="en-GB" dirty="0">
              <a:solidFill>
                <a:schemeClr val="bg1"/>
              </a:solidFill>
              <a:latin typeface="Calibri" panose="020F0502020204030204" pitchFamily="34" charset="0"/>
              <a:cs typeface="Calibri" panose="020F0502020204030204" pitchFamily="34" charset="0"/>
            </a:endParaRPr>
          </a:p>
          <a:p>
            <a:pPr marL="450850" lvl="0" indent="-285750">
              <a:buClr>
                <a:schemeClr val="bg1"/>
              </a:buClr>
              <a:buSzPts val="1000"/>
              <a:buFont typeface="Arial" panose="020B0604020202020204" pitchFamily="34" charset="0"/>
              <a:buChar char="•"/>
            </a:pPr>
            <a:r>
              <a:rPr lang="en-GB" b="1" dirty="0">
                <a:solidFill>
                  <a:schemeClr val="bg1"/>
                </a:solidFill>
                <a:latin typeface="Calibri" panose="020F0502020204030204" pitchFamily="34" charset="0"/>
                <a:cs typeface="Calibri" panose="020F0502020204030204" pitchFamily="34" charset="0"/>
              </a:rPr>
              <a:t>High interest rate </a:t>
            </a:r>
            <a:r>
              <a:rPr lang="en-GB" dirty="0">
                <a:solidFill>
                  <a:schemeClr val="bg1"/>
                </a:solidFill>
                <a:latin typeface="Calibri" panose="020F0502020204030204" pitchFamily="34" charset="0"/>
                <a:cs typeface="Calibri" panose="020F0502020204030204" pitchFamily="34" charset="0"/>
              </a:rPr>
              <a:t>that varies according to her financial background</a:t>
            </a:r>
          </a:p>
        </p:txBody>
      </p:sp>
    </p:spTree>
    <p:extLst>
      <p:ext uri="{BB962C8B-B14F-4D97-AF65-F5344CB8AC3E}">
        <p14:creationId xmlns:p14="http://schemas.microsoft.com/office/powerpoint/2010/main" val="35394475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B31B5B8-BC6E-4274-8430-9FE98C1B2D99}"/>
              </a:ext>
            </a:extLst>
          </p:cNvPr>
          <p:cNvSpPr/>
          <p:nvPr/>
        </p:nvSpPr>
        <p:spPr>
          <a:xfrm>
            <a:off x="1752600" y="4698721"/>
            <a:ext cx="833251" cy="438150"/>
          </a:xfrm>
          <a:prstGeom prst="roundRect">
            <a:avLst>
              <a:gd name="adj" fmla="val 13707"/>
            </a:avLst>
          </a:prstGeom>
          <a:solidFill>
            <a:srgbClr val="D1B2E8">
              <a:alpha val="66000"/>
            </a:srgb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0" name="Google Shape;70;p15"/>
          <p:cNvSpPr txBox="1">
            <a:spLocks noGrp="1"/>
          </p:cNvSpPr>
          <p:nvPr>
            <p:ph type="subTitle" idx="1"/>
          </p:nvPr>
        </p:nvSpPr>
        <p:spPr>
          <a:xfrm>
            <a:off x="946074" y="1801046"/>
            <a:ext cx="1520805" cy="61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400" b="1" dirty="0">
                <a:solidFill>
                  <a:srgbClr val="7030A0"/>
                </a:solidFill>
              </a:rPr>
              <a:t>Time-consuming</a:t>
            </a:r>
            <a:endParaRPr sz="1400" b="1" dirty="0">
              <a:solidFill>
                <a:srgbClr val="7030A0"/>
              </a:solidFill>
            </a:endParaRPr>
          </a:p>
          <a:p>
            <a:pPr marL="0" lvl="0" indent="0" rtl="0">
              <a:spcBef>
                <a:spcPts val="0"/>
              </a:spcBef>
              <a:spcAft>
                <a:spcPts val="0"/>
              </a:spcAft>
              <a:buNone/>
            </a:pPr>
            <a:endParaRPr sz="1400" b="1" dirty="0">
              <a:solidFill>
                <a:srgbClr val="7030A0"/>
              </a:solidFill>
            </a:endParaRPr>
          </a:p>
          <a:p>
            <a:pPr marL="0" lvl="0" indent="0" rtl="0">
              <a:spcBef>
                <a:spcPts val="0"/>
              </a:spcBef>
              <a:spcAft>
                <a:spcPts val="0"/>
              </a:spcAft>
              <a:buNone/>
            </a:pPr>
            <a:endParaRPr sz="1400" b="1" dirty="0">
              <a:solidFill>
                <a:srgbClr val="7030A0"/>
              </a:solidFill>
            </a:endParaRPr>
          </a:p>
          <a:p>
            <a:pPr marL="0" lvl="0" indent="0" rtl="0">
              <a:spcBef>
                <a:spcPts val="0"/>
              </a:spcBef>
              <a:spcAft>
                <a:spcPts val="0"/>
              </a:spcAft>
              <a:buNone/>
            </a:pPr>
            <a:endParaRPr sz="1400" b="1" dirty="0">
              <a:solidFill>
                <a:srgbClr val="7030A0"/>
              </a:solidFill>
            </a:endParaRPr>
          </a:p>
          <a:p>
            <a:pPr marL="0" lvl="0" indent="0" rtl="0">
              <a:spcBef>
                <a:spcPts val="0"/>
              </a:spcBef>
              <a:spcAft>
                <a:spcPts val="0"/>
              </a:spcAft>
              <a:buNone/>
            </a:pPr>
            <a:endParaRPr sz="1400" b="1" dirty="0">
              <a:solidFill>
                <a:srgbClr val="7030A0"/>
              </a:solidFill>
            </a:endParaRPr>
          </a:p>
          <a:p>
            <a:pPr marL="0" lvl="0" indent="0" rtl="0">
              <a:spcBef>
                <a:spcPts val="0"/>
              </a:spcBef>
              <a:spcAft>
                <a:spcPts val="0"/>
              </a:spcAft>
              <a:buNone/>
            </a:pPr>
            <a:endParaRPr sz="1400" b="1" dirty="0">
              <a:solidFill>
                <a:srgbClr val="7030A0"/>
              </a:solidFill>
            </a:endParaRPr>
          </a:p>
        </p:txBody>
      </p:sp>
      <p:sp>
        <p:nvSpPr>
          <p:cNvPr id="71" name="Google Shape;71;p15"/>
          <p:cNvSpPr txBox="1"/>
          <p:nvPr/>
        </p:nvSpPr>
        <p:spPr>
          <a:xfrm>
            <a:off x="3747402" y="1801046"/>
            <a:ext cx="1520805" cy="83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7030A0"/>
                </a:solidFill>
              </a:rPr>
              <a:t>Manual Documentation</a:t>
            </a:r>
            <a:endParaRPr b="1">
              <a:solidFill>
                <a:srgbClr val="7030A0"/>
              </a:solidFill>
            </a:endParaRPr>
          </a:p>
          <a:p>
            <a:pPr marL="0" lvl="0" indent="0" algn="ctr" rtl="0">
              <a:spcBef>
                <a:spcPts val="0"/>
              </a:spcBef>
              <a:spcAft>
                <a:spcPts val="0"/>
              </a:spcAft>
              <a:buNone/>
            </a:pPr>
            <a:endParaRPr b="1">
              <a:solidFill>
                <a:srgbClr val="7030A0"/>
              </a:solidFill>
            </a:endParaRPr>
          </a:p>
          <a:p>
            <a:pPr marL="0" lvl="0" indent="0" algn="ctr" rtl="0">
              <a:spcBef>
                <a:spcPts val="0"/>
              </a:spcBef>
              <a:spcAft>
                <a:spcPts val="0"/>
              </a:spcAft>
              <a:buNone/>
            </a:pPr>
            <a:endParaRPr b="1">
              <a:solidFill>
                <a:srgbClr val="7030A0"/>
              </a:solidFill>
            </a:endParaRPr>
          </a:p>
        </p:txBody>
      </p:sp>
      <p:sp>
        <p:nvSpPr>
          <p:cNvPr id="72" name="Google Shape;72;p15"/>
          <p:cNvSpPr txBox="1"/>
          <p:nvPr/>
        </p:nvSpPr>
        <p:spPr>
          <a:xfrm>
            <a:off x="2286000" y="3717480"/>
            <a:ext cx="1748531" cy="83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7030A0"/>
                </a:solidFill>
              </a:rPr>
              <a:t>Non-competitive Interest Rates</a:t>
            </a:r>
            <a:endParaRPr b="1" dirty="0">
              <a:solidFill>
                <a:srgbClr val="7030A0"/>
              </a:solidFill>
            </a:endParaRPr>
          </a:p>
        </p:txBody>
      </p:sp>
      <p:sp>
        <p:nvSpPr>
          <p:cNvPr id="73" name="Google Shape;73;p15"/>
          <p:cNvSpPr txBox="1"/>
          <p:nvPr/>
        </p:nvSpPr>
        <p:spPr>
          <a:xfrm>
            <a:off x="6449395" y="1801046"/>
            <a:ext cx="1748531" cy="6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7030A0"/>
                </a:solidFill>
              </a:rPr>
              <a:t>Lack of Availability</a:t>
            </a:r>
            <a:endParaRPr b="1" dirty="0">
              <a:solidFill>
                <a:srgbClr val="7030A0"/>
              </a:solidFill>
            </a:endParaRPr>
          </a:p>
        </p:txBody>
      </p:sp>
      <p:sp>
        <p:nvSpPr>
          <p:cNvPr id="74" name="Google Shape;74;p15"/>
          <p:cNvSpPr txBox="1"/>
          <p:nvPr/>
        </p:nvSpPr>
        <p:spPr>
          <a:xfrm>
            <a:off x="4963505" y="3716400"/>
            <a:ext cx="2271574" cy="83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7030A0"/>
                </a:solidFill>
              </a:rPr>
              <a:t>Double Financing</a:t>
            </a:r>
          </a:p>
          <a:p>
            <a:pPr marL="0" lvl="0" indent="0" algn="ctr" rtl="0">
              <a:spcBef>
                <a:spcPts val="0"/>
              </a:spcBef>
              <a:spcAft>
                <a:spcPts val="0"/>
              </a:spcAft>
              <a:buNone/>
            </a:pPr>
            <a:r>
              <a:rPr lang="en-GB" b="1" dirty="0">
                <a:solidFill>
                  <a:srgbClr val="7030A0"/>
                </a:solidFill>
              </a:rPr>
              <a:t>and Fraud</a:t>
            </a:r>
            <a:endParaRPr b="1" dirty="0">
              <a:solidFill>
                <a:srgbClr val="7030A0"/>
              </a:solidFill>
            </a:endParaRPr>
          </a:p>
        </p:txBody>
      </p:sp>
      <p:sp>
        <p:nvSpPr>
          <p:cNvPr id="8" name="Google Shape;61;p14">
            <a:extLst>
              <a:ext uri="{FF2B5EF4-FFF2-40B4-BE49-F238E27FC236}">
                <a16:creationId xmlns:a16="http://schemas.microsoft.com/office/drawing/2014/main" id="{D8A5C0BA-068E-4317-8669-4E5F2AF70D03}"/>
              </a:ext>
            </a:extLst>
          </p:cNvPr>
          <p:cNvSpPr txBox="1">
            <a:spLocks/>
          </p:cNvSpPr>
          <p:nvPr/>
        </p:nvSpPr>
        <p:spPr>
          <a:xfrm>
            <a:off x="152400" y="0"/>
            <a:ext cx="4419600" cy="396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Issues with current loan process</a:t>
            </a:r>
          </a:p>
        </p:txBody>
      </p:sp>
      <p:pic>
        <p:nvPicPr>
          <p:cNvPr id="1036" name="Picture 12" descr="Image result for Target market icon site:thenounproject.com">
            <a:extLst>
              <a:ext uri="{FF2B5EF4-FFF2-40B4-BE49-F238E27FC236}">
                <a16:creationId xmlns:a16="http://schemas.microsoft.com/office/drawing/2014/main" id="{B57B20A3-8B85-451B-8F8D-FA1054847D0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609600" y="4740867"/>
            <a:ext cx="195580" cy="1955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FF6858-A518-4584-9992-E7491C2B0AC2}"/>
              </a:ext>
            </a:extLst>
          </p:cNvPr>
          <p:cNvSpPr txBox="1"/>
          <p:nvPr/>
        </p:nvSpPr>
        <p:spPr>
          <a:xfrm>
            <a:off x="90000" y="4962268"/>
            <a:ext cx="1205400" cy="215444"/>
          </a:xfrm>
          <a:prstGeom prst="rect">
            <a:avLst/>
          </a:prstGeom>
          <a:noFill/>
        </p:spPr>
        <p:txBody>
          <a:bodyPr wrap="square" rtlCol="0">
            <a:spAutoFit/>
          </a:bodyPr>
          <a:lstStyle/>
          <a:p>
            <a:pPr algn="ctr"/>
            <a:r>
              <a:rPr lang="en-SG" sz="800" dirty="0"/>
              <a:t>Target Market</a:t>
            </a:r>
          </a:p>
        </p:txBody>
      </p:sp>
      <p:sp>
        <p:nvSpPr>
          <p:cNvPr id="19" name="TextBox 18">
            <a:extLst>
              <a:ext uri="{FF2B5EF4-FFF2-40B4-BE49-F238E27FC236}">
                <a16:creationId xmlns:a16="http://schemas.microsoft.com/office/drawing/2014/main" id="{504357B0-8EBA-4340-8FA9-06B8EEACCE41}"/>
              </a:ext>
            </a:extLst>
          </p:cNvPr>
          <p:cNvSpPr txBox="1"/>
          <p:nvPr/>
        </p:nvSpPr>
        <p:spPr>
          <a:xfrm>
            <a:off x="1576516" y="4962268"/>
            <a:ext cx="1205400" cy="215444"/>
          </a:xfrm>
          <a:prstGeom prst="rect">
            <a:avLst/>
          </a:prstGeom>
          <a:noFill/>
        </p:spPr>
        <p:txBody>
          <a:bodyPr wrap="square" rtlCol="0">
            <a:spAutoFit/>
          </a:bodyPr>
          <a:lstStyle/>
          <a:p>
            <a:pPr algn="ctr"/>
            <a:r>
              <a:rPr lang="en-SG" sz="800" dirty="0"/>
              <a:t>Pain Points</a:t>
            </a:r>
          </a:p>
        </p:txBody>
      </p:sp>
      <p:pic>
        <p:nvPicPr>
          <p:cNvPr id="1038" name="Picture 14" descr="Image result for Pain point icon site:thenounproject.com">
            <a:extLst>
              <a:ext uri="{FF2B5EF4-FFF2-40B4-BE49-F238E27FC236}">
                <a16:creationId xmlns:a16="http://schemas.microsoft.com/office/drawing/2014/main" id="{C36F10EA-6556-4F80-9F71-A2414A45F748}"/>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2107921" y="4752148"/>
            <a:ext cx="195580" cy="1955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logo&#10;&#10;Description automatically generated">
            <a:extLst>
              <a:ext uri="{FF2B5EF4-FFF2-40B4-BE49-F238E27FC236}">
                <a16:creationId xmlns:a16="http://schemas.microsoft.com/office/drawing/2014/main" id="{B573D381-B5E2-4E0B-87ED-4359D0E55EDB}"/>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3682907" y="4759261"/>
            <a:ext cx="177185" cy="177185"/>
          </a:xfrm>
          <a:prstGeom prst="rect">
            <a:avLst/>
          </a:prstGeom>
        </p:spPr>
      </p:pic>
      <p:sp>
        <p:nvSpPr>
          <p:cNvPr id="23" name="TextBox 22">
            <a:extLst>
              <a:ext uri="{FF2B5EF4-FFF2-40B4-BE49-F238E27FC236}">
                <a16:creationId xmlns:a16="http://schemas.microsoft.com/office/drawing/2014/main" id="{3F63E4F6-C9C8-4C8A-A3E0-D6F5EADADAF9}"/>
              </a:ext>
            </a:extLst>
          </p:cNvPr>
          <p:cNvSpPr txBox="1"/>
          <p:nvPr/>
        </p:nvSpPr>
        <p:spPr>
          <a:xfrm>
            <a:off x="3099767" y="4962268"/>
            <a:ext cx="1205400" cy="215444"/>
          </a:xfrm>
          <a:prstGeom prst="rect">
            <a:avLst/>
          </a:prstGeom>
          <a:noFill/>
        </p:spPr>
        <p:txBody>
          <a:bodyPr wrap="square" rtlCol="0">
            <a:spAutoFit/>
          </a:bodyPr>
          <a:lstStyle/>
          <a:p>
            <a:pPr algn="ctr"/>
            <a:r>
              <a:rPr lang="en-SG" sz="800" dirty="0"/>
              <a:t>Who We Are</a:t>
            </a:r>
          </a:p>
        </p:txBody>
      </p:sp>
      <p:sp>
        <p:nvSpPr>
          <p:cNvPr id="25" name="TextBox 24">
            <a:extLst>
              <a:ext uri="{FF2B5EF4-FFF2-40B4-BE49-F238E27FC236}">
                <a16:creationId xmlns:a16="http://schemas.microsoft.com/office/drawing/2014/main" id="{9634871F-34AE-476D-BCC4-56508EC95757}"/>
              </a:ext>
            </a:extLst>
          </p:cNvPr>
          <p:cNvSpPr txBox="1"/>
          <p:nvPr/>
        </p:nvSpPr>
        <p:spPr>
          <a:xfrm>
            <a:off x="4775833" y="4962268"/>
            <a:ext cx="1205400" cy="215444"/>
          </a:xfrm>
          <a:prstGeom prst="rect">
            <a:avLst/>
          </a:prstGeom>
          <a:noFill/>
        </p:spPr>
        <p:txBody>
          <a:bodyPr wrap="square" rtlCol="0">
            <a:spAutoFit/>
          </a:bodyPr>
          <a:lstStyle/>
          <a:p>
            <a:pPr algn="ctr"/>
            <a:r>
              <a:rPr lang="en-SG" sz="800" dirty="0"/>
              <a:t>Benefits</a:t>
            </a:r>
          </a:p>
        </p:txBody>
      </p:sp>
      <p:sp>
        <p:nvSpPr>
          <p:cNvPr id="26" name="TextBox 25">
            <a:extLst>
              <a:ext uri="{FF2B5EF4-FFF2-40B4-BE49-F238E27FC236}">
                <a16:creationId xmlns:a16="http://schemas.microsoft.com/office/drawing/2014/main" id="{1F32D1BC-0634-4253-BD6F-69C6544AA872}"/>
              </a:ext>
            </a:extLst>
          </p:cNvPr>
          <p:cNvSpPr txBox="1"/>
          <p:nvPr/>
        </p:nvSpPr>
        <p:spPr>
          <a:xfrm>
            <a:off x="6303933" y="4966100"/>
            <a:ext cx="1205400" cy="215444"/>
          </a:xfrm>
          <a:prstGeom prst="rect">
            <a:avLst/>
          </a:prstGeom>
          <a:noFill/>
        </p:spPr>
        <p:txBody>
          <a:bodyPr wrap="square" rtlCol="0">
            <a:spAutoFit/>
          </a:bodyPr>
          <a:lstStyle/>
          <a:p>
            <a:pPr algn="ctr"/>
            <a:r>
              <a:rPr lang="en-SG" sz="800" dirty="0"/>
              <a:t>Architecture</a:t>
            </a:r>
          </a:p>
        </p:txBody>
      </p:sp>
      <p:sp>
        <p:nvSpPr>
          <p:cNvPr id="27" name="TextBox 26">
            <a:extLst>
              <a:ext uri="{FF2B5EF4-FFF2-40B4-BE49-F238E27FC236}">
                <a16:creationId xmlns:a16="http://schemas.microsoft.com/office/drawing/2014/main" id="{F4832A90-BA8E-4431-924D-062299B32DC3}"/>
              </a:ext>
            </a:extLst>
          </p:cNvPr>
          <p:cNvSpPr txBox="1"/>
          <p:nvPr/>
        </p:nvSpPr>
        <p:spPr>
          <a:xfrm>
            <a:off x="7812926" y="4962268"/>
            <a:ext cx="1205400" cy="215444"/>
          </a:xfrm>
          <a:prstGeom prst="rect">
            <a:avLst/>
          </a:prstGeom>
          <a:noFill/>
        </p:spPr>
        <p:txBody>
          <a:bodyPr wrap="square" rtlCol="0">
            <a:spAutoFit/>
          </a:bodyPr>
          <a:lstStyle/>
          <a:p>
            <a:pPr algn="ctr"/>
            <a:r>
              <a:rPr lang="en-SG" sz="800" dirty="0"/>
              <a:t>APIs Used</a:t>
            </a:r>
          </a:p>
        </p:txBody>
      </p:sp>
      <p:pic>
        <p:nvPicPr>
          <p:cNvPr id="1040" name="Picture 16" descr="Image result for APIs icon site:thenounproject.com">
            <a:extLst>
              <a:ext uri="{FF2B5EF4-FFF2-40B4-BE49-F238E27FC236}">
                <a16:creationId xmlns:a16="http://schemas.microsoft.com/office/drawing/2014/main" id="{8BF8AF30-C933-4781-A242-A88B0A86056F}"/>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8336585" y="4754266"/>
            <a:ext cx="182181" cy="18218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architecture icon site:thenounproject.com">
            <a:extLst>
              <a:ext uri="{FF2B5EF4-FFF2-40B4-BE49-F238E27FC236}">
                <a16:creationId xmlns:a16="http://schemas.microsoft.com/office/drawing/2014/main" id="{5B948F96-5CA6-4DDB-A2F9-7510E953A2F7}"/>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6814484" y="4752148"/>
            <a:ext cx="184298" cy="18429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benefits icon site:thenounproject.com">
            <a:extLst>
              <a:ext uri="{FF2B5EF4-FFF2-40B4-BE49-F238E27FC236}">
                <a16:creationId xmlns:a16="http://schemas.microsoft.com/office/drawing/2014/main" id="{6A9EF387-7C85-49A6-94BA-50943C93E647}"/>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5260757" y="4767417"/>
            <a:ext cx="235552" cy="2355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8AB4F78C-A617-7945-9D79-FDF857135B5D}"/>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7780559" y="75597"/>
            <a:ext cx="1270134" cy="696005"/>
          </a:xfrm>
          <a:prstGeom prst="rect">
            <a:avLst/>
          </a:prstGeom>
        </p:spPr>
      </p:pic>
      <p:pic>
        <p:nvPicPr>
          <p:cNvPr id="11" name="Picture 10">
            <a:extLst>
              <a:ext uri="{FF2B5EF4-FFF2-40B4-BE49-F238E27FC236}">
                <a16:creationId xmlns:a16="http://schemas.microsoft.com/office/drawing/2014/main" id="{A1507ABA-2A89-5749-988D-D16A8F2C6B0A}"/>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1404700" y="1055172"/>
            <a:ext cx="616200" cy="616200"/>
          </a:xfrm>
          <a:prstGeom prst="rect">
            <a:avLst/>
          </a:prstGeom>
        </p:spPr>
      </p:pic>
      <p:pic>
        <p:nvPicPr>
          <p:cNvPr id="13" name="Picture 12">
            <a:extLst>
              <a:ext uri="{FF2B5EF4-FFF2-40B4-BE49-F238E27FC236}">
                <a16:creationId xmlns:a16="http://schemas.microsoft.com/office/drawing/2014/main" id="{542F70A6-9CF8-C74D-B394-1F1B50A73C68}"/>
              </a:ext>
            </a:extLst>
          </p:cNvPr>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4191000" y="1055172"/>
            <a:ext cx="616200" cy="616200"/>
          </a:xfrm>
          <a:prstGeom prst="rect">
            <a:avLst/>
          </a:prstGeom>
        </p:spPr>
      </p:pic>
      <p:pic>
        <p:nvPicPr>
          <p:cNvPr id="16" name="Picture 15">
            <a:extLst>
              <a:ext uri="{FF2B5EF4-FFF2-40B4-BE49-F238E27FC236}">
                <a16:creationId xmlns:a16="http://schemas.microsoft.com/office/drawing/2014/main" id="{9F8CD545-EAE0-7340-B361-4AAAFD8DD432}"/>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5714943" y="2876550"/>
            <a:ext cx="768697" cy="768697"/>
          </a:xfrm>
          <a:prstGeom prst="rect">
            <a:avLst/>
          </a:prstGeom>
        </p:spPr>
      </p:pic>
      <p:pic>
        <p:nvPicPr>
          <p:cNvPr id="18" name="Picture 17">
            <a:extLst>
              <a:ext uri="{FF2B5EF4-FFF2-40B4-BE49-F238E27FC236}">
                <a16:creationId xmlns:a16="http://schemas.microsoft.com/office/drawing/2014/main" id="{BFB0CF94-0745-BA4C-9784-3BBE4709E6E2}"/>
              </a:ext>
            </a:extLst>
          </p:cNvPr>
          <p:cNvPicPr>
            <a:picLocks noChangeAspect="1"/>
          </p:cNvPicPr>
          <p:nvPr/>
        </p:nvPicPr>
        <p:blipFill>
          <a:blip r:embed="rId13" cstate="hqprint">
            <a:extLst>
              <a:ext uri="{28A0092B-C50C-407E-A947-70E740481C1C}">
                <a14:useLocalDpi xmlns:a14="http://schemas.microsoft.com/office/drawing/2010/main"/>
              </a:ext>
            </a:extLst>
          </a:blip>
          <a:stretch>
            <a:fillRect/>
          </a:stretch>
        </p:blipFill>
        <p:spPr>
          <a:xfrm>
            <a:off x="2781916" y="2869854"/>
            <a:ext cx="768696" cy="768696"/>
          </a:xfrm>
          <a:prstGeom prst="rect">
            <a:avLst/>
          </a:prstGeom>
        </p:spPr>
      </p:pic>
      <p:pic>
        <p:nvPicPr>
          <p:cNvPr id="21" name="Picture 20">
            <a:extLst>
              <a:ext uri="{FF2B5EF4-FFF2-40B4-BE49-F238E27FC236}">
                <a16:creationId xmlns:a16="http://schemas.microsoft.com/office/drawing/2014/main" id="{2DC546D9-02E8-F141-A99F-D24CCB5B3E79}"/>
              </a:ext>
            </a:extLst>
          </p:cNvPr>
          <p:cNvPicPr>
            <a:picLocks noChangeAspect="1"/>
          </p:cNvPicPr>
          <p:nvPr/>
        </p:nvPicPr>
        <p:blipFill>
          <a:blip r:embed="rId14" cstate="hqprint">
            <a:extLst>
              <a:ext uri="{28A0092B-C50C-407E-A947-70E740481C1C}">
                <a14:useLocalDpi xmlns:a14="http://schemas.microsoft.com/office/drawing/2010/main"/>
              </a:ext>
            </a:extLst>
          </a:blip>
          <a:stretch>
            <a:fillRect/>
          </a:stretch>
        </p:blipFill>
        <p:spPr>
          <a:xfrm>
            <a:off x="7086600" y="1186480"/>
            <a:ext cx="467355" cy="467355"/>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705A8A9A-7585-4A44-860C-5FFA8992281C}"/>
              </a:ext>
            </a:extLst>
          </p:cNvPr>
          <p:cNvSpPr/>
          <p:nvPr/>
        </p:nvSpPr>
        <p:spPr>
          <a:xfrm>
            <a:off x="3357749" y="4706683"/>
            <a:ext cx="833251" cy="438150"/>
          </a:xfrm>
          <a:prstGeom prst="roundRect">
            <a:avLst>
              <a:gd name="adj" fmla="val 13707"/>
            </a:avLst>
          </a:prstGeom>
          <a:solidFill>
            <a:srgbClr val="D1B2E8">
              <a:alpha val="66000"/>
            </a:srgb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Google Shape;86;p17"/>
          <p:cNvSpPr txBox="1">
            <a:spLocks noGrp="1"/>
          </p:cNvSpPr>
          <p:nvPr>
            <p:ph type="subTitle" idx="1"/>
          </p:nvPr>
        </p:nvSpPr>
        <p:spPr>
          <a:xfrm>
            <a:off x="735784" y="2374100"/>
            <a:ext cx="1589675" cy="472435"/>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GB" sz="1400" b="1" dirty="0">
                <a:solidFill>
                  <a:srgbClr val="7030A0"/>
                </a:solidFill>
                <a:latin typeface="Calibri" panose="020F0502020204030204" pitchFamily="34" charset="0"/>
                <a:cs typeface="Calibri" panose="020F0502020204030204" pitchFamily="34" charset="0"/>
              </a:rPr>
              <a:t>Peer-to-peer Loan Marketplace</a:t>
            </a:r>
          </a:p>
        </p:txBody>
      </p:sp>
      <p:sp>
        <p:nvSpPr>
          <p:cNvPr id="87" name="Google Shape;87;p17"/>
          <p:cNvSpPr txBox="1"/>
          <p:nvPr/>
        </p:nvSpPr>
        <p:spPr>
          <a:xfrm>
            <a:off x="6432644" y="2945600"/>
            <a:ext cx="2088600" cy="897600"/>
          </a:xfrm>
          <a:prstGeom prst="rect">
            <a:avLst/>
          </a:prstGeom>
          <a:noFill/>
          <a:ln>
            <a:noFill/>
          </a:ln>
        </p:spPr>
        <p:txBody>
          <a:bodyPr spcFirstLastPara="1" wrap="square" lIns="91425" tIns="91425" rIns="91425" bIns="91425" anchor="t" anchorCtr="0">
            <a:noAutofit/>
          </a:bodyPr>
          <a:lstStyle/>
          <a:p>
            <a:pPr marL="165100" lvl="0" rtl="0">
              <a:spcBef>
                <a:spcPts val="0"/>
              </a:spcBef>
              <a:spcAft>
                <a:spcPts val="0"/>
              </a:spcAft>
              <a:buClr>
                <a:schemeClr val="dk2"/>
              </a:buClr>
              <a:buSzPts val="1000"/>
            </a:pPr>
            <a:r>
              <a:rPr lang="en-SG" sz="1200" dirty="0">
                <a:solidFill>
                  <a:schemeClr val="tx1"/>
                </a:solidFill>
                <a:latin typeface="Calibri" panose="020F0502020204030204" pitchFamily="34" charset="0"/>
                <a:cs typeface="Calibri" panose="020F0502020204030204" pitchFamily="34" charset="0"/>
              </a:rPr>
              <a:t>Provide tools for both borrower and loaner to maximise their cash</a:t>
            </a:r>
            <a:endParaRPr sz="1200" dirty="0">
              <a:solidFill>
                <a:schemeClr val="tx1"/>
              </a:solidFill>
              <a:latin typeface="Calibri" panose="020F0502020204030204" pitchFamily="34" charset="0"/>
              <a:cs typeface="Calibri" panose="020F0502020204030204" pitchFamily="34" charset="0"/>
            </a:endParaRPr>
          </a:p>
        </p:txBody>
      </p:sp>
      <p:sp>
        <p:nvSpPr>
          <p:cNvPr id="89" name="Google Shape;89;p17"/>
          <p:cNvSpPr txBox="1"/>
          <p:nvPr/>
        </p:nvSpPr>
        <p:spPr>
          <a:xfrm>
            <a:off x="3824422" y="2945600"/>
            <a:ext cx="1755600" cy="897600"/>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GB" sz="1200" dirty="0">
                <a:solidFill>
                  <a:schemeClr val="tx1"/>
                </a:solidFill>
                <a:latin typeface="Calibri" panose="020F0502020204030204" pitchFamily="34" charset="0"/>
                <a:cs typeface="Calibri" panose="020F0502020204030204" pitchFamily="34" charset="0"/>
              </a:rPr>
              <a:t>Currently utilises a wide range of </a:t>
            </a:r>
            <a:r>
              <a:rPr lang="en-GB" sz="1200" dirty="0" err="1">
                <a:solidFill>
                  <a:schemeClr val="tx1"/>
                </a:solidFill>
                <a:latin typeface="Calibri" panose="020F0502020204030204" pitchFamily="34" charset="0"/>
                <a:cs typeface="Calibri" panose="020F0502020204030204" pitchFamily="34" charset="0"/>
              </a:rPr>
              <a:t>tBank</a:t>
            </a:r>
            <a:r>
              <a:rPr lang="en-GB" sz="1200" dirty="0">
                <a:solidFill>
                  <a:schemeClr val="tx1"/>
                </a:solidFill>
                <a:latin typeface="Calibri" panose="020F0502020204030204" pitchFamily="34" charset="0"/>
                <a:cs typeface="Calibri" panose="020F0502020204030204" pitchFamily="34" charset="0"/>
              </a:rPr>
              <a:t> APIs to connect borrowers &amp; lenders. </a:t>
            </a:r>
            <a:endParaRPr sz="1200" dirty="0">
              <a:solidFill>
                <a:schemeClr val="tx1"/>
              </a:solidFill>
              <a:latin typeface="Calibri" panose="020F0502020204030204" pitchFamily="34" charset="0"/>
              <a:cs typeface="Calibri" panose="020F0502020204030204" pitchFamily="34" charset="0"/>
            </a:endParaRPr>
          </a:p>
        </p:txBody>
      </p:sp>
      <p:sp>
        <p:nvSpPr>
          <p:cNvPr id="90" name="Google Shape;90;p17"/>
          <p:cNvSpPr txBox="1"/>
          <p:nvPr/>
        </p:nvSpPr>
        <p:spPr>
          <a:xfrm>
            <a:off x="3414856" y="2374099"/>
            <a:ext cx="2322450" cy="472435"/>
          </a:xfrm>
          <a:prstGeom prst="rect">
            <a:avLst/>
          </a:prstGeom>
          <a:noFill/>
          <a:ln>
            <a:noFill/>
          </a:ln>
        </p:spPr>
        <p:txBody>
          <a:bodyPr spcFirstLastPara="1" wrap="square" lIns="91425" tIns="91425" rIns="91425" bIns="91425" anchor="t" anchorCtr="0">
            <a:noAutofit/>
          </a:bodyPr>
          <a:lstStyle/>
          <a:p>
            <a:pPr marL="165100" lvl="0" algn="ctr" rtl="0">
              <a:spcBef>
                <a:spcPts val="0"/>
              </a:spcBef>
              <a:spcAft>
                <a:spcPts val="0"/>
              </a:spcAft>
              <a:buClr>
                <a:schemeClr val="dk2"/>
              </a:buClr>
              <a:buSzPts val="1000"/>
            </a:pPr>
            <a:r>
              <a:rPr lang="en-GB" b="1" dirty="0">
                <a:solidFill>
                  <a:srgbClr val="7030A0"/>
                </a:solidFill>
                <a:latin typeface="Calibri" panose="020F0502020204030204" pitchFamily="34" charset="0"/>
                <a:cs typeface="Calibri" panose="020F0502020204030204" pitchFamily="34" charset="0"/>
              </a:rPr>
              <a:t>Trusted Third Party For Banks</a:t>
            </a:r>
            <a:endParaRPr b="1" dirty="0">
              <a:solidFill>
                <a:srgbClr val="7030A0"/>
              </a:solidFill>
              <a:latin typeface="Calibri" panose="020F0502020204030204" pitchFamily="34" charset="0"/>
              <a:cs typeface="Calibri" panose="020F0502020204030204" pitchFamily="34" charset="0"/>
            </a:endParaRPr>
          </a:p>
        </p:txBody>
      </p:sp>
      <p:sp>
        <p:nvSpPr>
          <p:cNvPr id="91" name="Google Shape;91;p17"/>
          <p:cNvSpPr txBox="1"/>
          <p:nvPr/>
        </p:nvSpPr>
        <p:spPr>
          <a:xfrm>
            <a:off x="6826704" y="2374100"/>
            <a:ext cx="1219200" cy="3603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GB" b="1" dirty="0">
                <a:solidFill>
                  <a:srgbClr val="7030A0"/>
                </a:solidFill>
                <a:latin typeface="Calibri" panose="020F0502020204030204" pitchFamily="34" charset="0"/>
                <a:cs typeface="Calibri" panose="020F0502020204030204" pitchFamily="34" charset="0"/>
              </a:rPr>
              <a:t>Focus on Cash Management</a:t>
            </a:r>
            <a:endParaRPr b="1" dirty="0">
              <a:solidFill>
                <a:srgbClr val="7030A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CC88ABD-BA77-4B3C-A105-09C2D3C70CCD}"/>
              </a:ext>
            </a:extLst>
          </p:cNvPr>
          <p:cNvSpPr/>
          <p:nvPr/>
        </p:nvSpPr>
        <p:spPr>
          <a:xfrm>
            <a:off x="533400" y="2945600"/>
            <a:ext cx="2438400" cy="1200329"/>
          </a:xfrm>
          <a:prstGeom prst="rect">
            <a:avLst/>
          </a:prstGeom>
        </p:spPr>
        <p:txBody>
          <a:bodyPr wrap="square">
            <a:spAutoFit/>
          </a:bodyPr>
          <a:lstStyle/>
          <a:p>
            <a:pPr marL="165100" lvl="0">
              <a:buClr>
                <a:schemeClr val="dk2"/>
              </a:buClr>
              <a:buSzPts val="1000"/>
            </a:pPr>
            <a:r>
              <a:rPr lang="en-GB" sz="1200" dirty="0">
                <a:solidFill>
                  <a:schemeClr val="tx1"/>
                </a:solidFill>
                <a:latin typeface="Calibri" panose="020F0502020204030204" pitchFamily="34" charset="0"/>
                <a:cs typeface="Calibri" panose="020F0502020204030204" pitchFamily="34" charset="0"/>
              </a:rPr>
              <a:t>Borrower:</a:t>
            </a:r>
          </a:p>
          <a:p>
            <a:pPr marL="165100" lvl="0">
              <a:buClr>
                <a:schemeClr val="dk2"/>
              </a:buClr>
              <a:buSzPts val="1000"/>
            </a:pPr>
            <a:r>
              <a:rPr lang="en-GB" sz="1200" dirty="0">
                <a:solidFill>
                  <a:schemeClr val="tx1"/>
                </a:solidFill>
                <a:latin typeface="Calibri" panose="020F0502020204030204" pitchFamily="34" charset="0"/>
                <a:cs typeface="Calibri" panose="020F0502020204030204" pitchFamily="34" charset="0"/>
              </a:rPr>
              <a:t>Request </a:t>
            </a:r>
            <a:r>
              <a:rPr lang="en-GB" sz="1200" dirty="0" err="1">
                <a:solidFill>
                  <a:schemeClr val="tx1"/>
                </a:solidFill>
                <a:latin typeface="Calibri" panose="020F0502020204030204" pitchFamily="34" charset="0"/>
                <a:cs typeface="Calibri" panose="020F0502020204030204" pitchFamily="34" charset="0"/>
              </a:rPr>
              <a:t>fundings</a:t>
            </a:r>
            <a:endParaRPr lang="en-GB" sz="1200" dirty="0">
              <a:solidFill>
                <a:schemeClr val="tx1"/>
              </a:solidFill>
              <a:latin typeface="Calibri" panose="020F0502020204030204" pitchFamily="34" charset="0"/>
              <a:cs typeface="Calibri" panose="020F0502020204030204" pitchFamily="34" charset="0"/>
            </a:endParaRPr>
          </a:p>
          <a:p>
            <a:pPr marL="165100" lvl="0">
              <a:buClr>
                <a:schemeClr val="dk2"/>
              </a:buClr>
              <a:buSzPts val="1000"/>
            </a:pPr>
            <a:endParaRPr lang="en-GB" sz="1200" dirty="0">
              <a:solidFill>
                <a:schemeClr val="tx1"/>
              </a:solidFill>
              <a:latin typeface="Calibri" panose="020F0502020204030204" pitchFamily="34" charset="0"/>
              <a:cs typeface="Calibri" panose="020F0502020204030204" pitchFamily="34" charset="0"/>
            </a:endParaRPr>
          </a:p>
          <a:p>
            <a:pPr marL="165100" lvl="0">
              <a:buClr>
                <a:schemeClr val="dk2"/>
              </a:buClr>
              <a:buSzPts val="1000"/>
            </a:pPr>
            <a:r>
              <a:rPr lang="en-GB" sz="1200" dirty="0">
                <a:solidFill>
                  <a:schemeClr val="tx1"/>
                </a:solidFill>
                <a:latin typeface="Calibri" panose="020F0502020204030204" pitchFamily="34" charset="0"/>
                <a:cs typeface="Calibri" panose="020F0502020204030204" pitchFamily="34" charset="0"/>
              </a:rPr>
              <a:t>Loaner:</a:t>
            </a:r>
          </a:p>
          <a:p>
            <a:pPr marL="165100" lvl="0">
              <a:buClr>
                <a:schemeClr val="dk2"/>
              </a:buClr>
              <a:buSzPts val="1000"/>
            </a:pPr>
            <a:r>
              <a:rPr lang="en-GB" sz="1200" dirty="0">
                <a:solidFill>
                  <a:schemeClr val="tx1"/>
                </a:solidFill>
                <a:latin typeface="Calibri" panose="020F0502020204030204" pitchFamily="34" charset="0"/>
                <a:cs typeface="Calibri" panose="020F0502020204030204" pitchFamily="34" charset="0"/>
              </a:rPr>
              <a:t>Maximise their liquidity position by offering loan. </a:t>
            </a:r>
          </a:p>
        </p:txBody>
      </p:sp>
      <p:cxnSp>
        <p:nvCxnSpPr>
          <p:cNvPr id="6" name="Straight Connector 5">
            <a:extLst>
              <a:ext uri="{FF2B5EF4-FFF2-40B4-BE49-F238E27FC236}">
                <a16:creationId xmlns:a16="http://schemas.microsoft.com/office/drawing/2014/main" id="{719DD5C9-4901-44C6-B8D7-9EE37CFF030D}"/>
              </a:ext>
            </a:extLst>
          </p:cNvPr>
          <p:cNvCxnSpPr/>
          <p:nvPr/>
        </p:nvCxnSpPr>
        <p:spPr>
          <a:xfrm>
            <a:off x="811984" y="2259800"/>
            <a:ext cx="1513475"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920D01-A05F-4B78-BFCE-7C2D63E18147}"/>
              </a:ext>
            </a:extLst>
          </p:cNvPr>
          <p:cNvCxnSpPr/>
          <p:nvPr/>
        </p:nvCxnSpPr>
        <p:spPr>
          <a:xfrm>
            <a:off x="3940406" y="2259800"/>
            <a:ext cx="1513475"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7234AF-112B-44BA-AA69-4C4ED392C15B}"/>
              </a:ext>
            </a:extLst>
          </p:cNvPr>
          <p:cNvCxnSpPr/>
          <p:nvPr/>
        </p:nvCxnSpPr>
        <p:spPr>
          <a:xfrm>
            <a:off x="6679566" y="2259800"/>
            <a:ext cx="1513475"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7C97502-6E48-4D1A-A396-22CC1D8D3360}"/>
              </a:ext>
            </a:extLst>
          </p:cNvPr>
          <p:cNvSpPr/>
          <p:nvPr/>
        </p:nvSpPr>
        <p:spPr>
          <a:xfrm>
            <a:off x="964384" y="895350"/>
            <a:ext cx="1252105" cy="1252105"/>
          </a:xfrm>
          <a:prstGeom prst="ellipse">
            <a:avLst/>
          </a:prstGeom>
          <a:blipFill>
            <a:blip r:embed="rId3" cstate="hqprint">
              <a:extLst>
                <a:ext uri="{28A0092B-C50C-407E-A947-70E740481C1C}">
                  <a14:useLocalDpi xmlns:a14="http://schemas.microsoft.com/office/drawing/2010/main"/>
                </a:ext>
              </a:extLst>
            </a:blip>
            <a:stretch>
              <a:fillRect/>
            </a:stretch>
          </a:bli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F51C6D04-6ED7-457A-8C09-AD6BBC2C549C}"/>
              </a:ext>
            </a:extLst>
          </p:cNvPr>
          <p:cNvSpPr/>
          <p:nvPr/>
        </p:nvSpPr>
        <p:spPr>
          <a:xfrm>
            <a:off x="4071090" y="895350"/>
            <a:ext cx="1252105" cy="1252105"/>
          </a:xfrm>
          <a:prstGeom prst="ellipse">
            <a:avLst/>
          </a:prstGeom>
          <a:blipFill>
            <a:blip r:embed="rId4"/>
            <a:stretch>
              <a:fillRect/>
            </a:stretch>
          </a:bli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Oval 18">
            <a:extLst>
              <a:ext uri="{FF2B5EF4-FFF2-40B4-BE49-F238E27FC236}">
                <a16:creationId xmlns:a16="http://schemas.microsoft.com/office/drawing/2014/main" id="{3E9B7A2C-C3AE-406B-B8DD-033CBDB84E35}"/>
              </a:ext>
            </a:extLst>
          </p:cNvPr>
          <p:cNvSpPr/>
          <p:nvPr/>
        </p:nvSpPr>
        <p:spPr>
          <a:xfrm>
            <a:off x="6841944" y="895350"/>
            <a:ext cx="1252105" cy="1252105"/>
          </a:xfrm>
          <a:prstGeom prst="ellipse">
            <a:avLst/>
          </a:prstGeom>
          <a:blipFill>
            <a:blip r:embed="rId5"/>
            <a:stretch>
              <a:fillRect/>
            </a:stretch>
          </a:bli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3" name="Picture 12" descr="Image result for Target market icon site:thenounproject.com">
            <a:extLst>
              <a:ext uri="{FF2B5EF4-FFF2-40B4-BE49-F238E27FC236}">
                <a16:creationId xmlns:a16="http://schemas.microsoft.com/office/drawing/2014/main" id="{D773FF30-799A-4BE2-ACE5-16CF33B829B0}"/>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609600" y="4740867"/>
            <a:ext cx="195580" cy="19558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75E7EDD9-580A-4846-B062-96D83618427C}"/>
              </a:ext>
            </a:extLst>
          </p:cNvPr>
          <p:cNvSpPr txBox="1"/>
          <p:nvPr/>
        </p:nvSpPr>
        <p:spPr>
          <a:xfrm>
            <a:off x="71194" y="4962268"/>
            <a:ext cx="1205400" cy="215444"/>
          </a:xfrm>
          <a:prstGeom prst="rect">
            <a:avLst/>
          </a:prstGeom>
          <a:noFill/>
        </p:spPr>
        <p:txBody>
          <a:bodyPr wrap="square" rtlCol="0">
            <a:spAutoFit/>
          </a:bodyPr>
          <a:lstStyle/>
          <a:p>
            <a:pPr algn="ctr"/>
            <a:r>
              <a:rPr lang="en-SG" sz="800" dirty="0"/>
              <a:t>Target Market</a:t>
            </a:r>
          </a:p>
        </p:txBody>
      </p:sp>
      <p:sp>
        <p:nvSpPr>
          <p:cNvPr id="35" name="TextBox 34">
            <a:extLst>
              <a:ext uri="{FF2B5EF4-FFF2-40B4-BE49-F238E27FC236}">
                <a16:creationId xmlns:a16="http://schemas.microsoft.com/office/drawing/2014/main" id="{26B38038-0F8A-4B2F-AEA9-86ADF886566E}"/>
              </a:ext>
            </a:extLst>
          </p:cNvPr>
          <p:cNvSpPr txBox="1"/>
          <p:nvPr/>
        </p:nvSpPr>
        <p:spPr>
          <a:xfrm>
            <a:off x="1629484" y="4962268"/>
            <a:ext cx="1205400" cy="215444"/>
          </a:xfrm>
          <a:prstGeom prst="rect">
            <a:avLst/>
          </a:prstGeom>
          <a:noFill/>
        </p:spPr>
        <p:txBody>
          <a:bodyPr wrap="square" rtlCol="0">
            <a:spAutoFit/>
          </a:bodyPr>
          <a:lstStyle/>
          <a:p>
            <a:pPr algn="ctr"/>
            <a:r>
              <a:rPr lang="en-SG" sz="800" dirty="0"/>
              <a:t>Pain Points</a:t>
            </a:r>
          </a:p>
        </p:txBody>
      </p:sp>
      <p:pic>
        <p:nvPicPr>
          <p:cNvPr id="36" name="Picture 14" descr="Image result for Pain point icon site:thenounproject.com">
            <a:extLst>
              <a:ext uri="{FF2B5EF4-FFF2-40B4-BE49-F238E27FC236}">
                <a16:creationId xmlns:a16="http://schemas.microsoft.com/office/drawing/2014/main" id="{EB88CD8F-0A06-4D60-90C7-7D067C14DA86}"/>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2153421" y="4740867"/>
            <a:ext cx="195580" cy="19558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close up of a logo&#10;&#10;Description automatically generated">
            <a:extLst>
              <a:ext uri="{FF2B5EF4-FFF2-40B4-BE49-F238E27FC236}">
                <a16:creationId xmlns:a16="http://schemas.microsoft.com/office/drawing/2014/main" id="{19645A29-90F6-43AE-A691-3185912CAECC}"/>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3682907" y="4759261"/>
            <a:ext cx="177185" cy="177185"/>
          </a:xfrm>
          <a:prstGeom prst="rect">
            <a:avLst/>
          </a:prstGeom>
        </p:spPr>
      </p:pic>
      <p:sp>
        <p:nvSpPr>
          <p:cNvPr id="38" name="TextBox 37">
            <a:extLst>
              <a:ext uri="{FF2B5EF4-FFF2-40B4-BE49-F238E27FC236}">
                <a16:creationId xmlns:a16="http://schemas.microsoft.com/office/drawing/2014/main" id="{89E89AE9-A0BD-4D99-B013-529B2A9ABA2A}"/>
              </a:ext>
            </a:extLst>
          </p:cNvPr>
          <p:cNvSpPr txBox="1"/>
          <p:nvPr/>
        </p:nvSpPr>
        <p:spPr>
          <a:xfrm>
            <a:off x="3168799" y="4962268"/>
            <a:ext cx="1205400" cy="215444"/>
          </a:xfrm>
          <a:prstGeom prst="rect">
            <a:avLst/>
          </a:prstGeom>
          <a:noFill/>
        </p:spPr>
        <p:txBody>
          <a:bodyPr wrap="square" rtlCol="0">
            <a:spAutoFit/>
          </a:bodyPr>
          <a:lstStyle/>
          <a:p>
            <a:pPr algn="ctr"/>
            <a:r>
              <a:rPr lang="en-SG" sz="800" dirty="0"/>
              <a:t>Who We Are</a:t>
            </a:r>
          </a:p>
        </p:txBody>
      </p:sp>
      <p:sp>
        <p:nvSpPr>
          <p:cNvPr id="39" name="TextBox 38">
            <a:extLst>
              <a:ext uri="{FF2B5EF4-FFF2-40B4-BE49-F238E27FC236}">
                <a16:creationId xmlns:a16="http://schemas.microsoft.com/office/drawing/2014/main" id="{3E91AFA7-C8C7-4104-BBEB-E2C84F807FD2}"/>
              </a:ext>
            </a:extLst>
          </p:cNvPr>
          <p:cNvSpPr txBox="1"/>
          <p:nvPr/>
        </p:nvSpPr>
        <p:spPr>
          <a:xfrm>
            <a:off x="4775833" y="4962268"/>
            <a:ext cx="1205400" cy="215444"/>
          </a:xfrm>
          <a:prstGeom prst="rect">
            <a:avLst/>
          </a:prstGeom>
          <a:noFill/>
        </p:spPr>
        <p:txBody>
          <a:bodyPr wrap="square" rtlCol="0">
            <a:spAutoFit/>
          </a:bodyPr>
          <a:lstStyle/>
          <a:p>
            <a:pPr algn="ctr"/>
            <a:r>
              <a:rPr lang="en-SG" sz="800" dirty="0"/>
              <a:t>Benefits</a:t>
            </a:r>
          </a:p>
        </p:txBody>
      </p:sp>
      <p:sp>
        <p:nvSpPr>
          <p:cNvPr id="40" name="TextBox 39">
            <a:extLst>
              <a:ext uri="{FF2B5EF4-FFF2-40B4-BE49-F238E27FC236}">
                <a16:creationId xmlns:a16="http://schemas.microsoft.com/office/drawing/2014/main" id="{AA11FA72-3365-4E26-B0DE-0D0FFDBE4474}"/>
              </a:ext>
            </a:extLst>
          </p:cNvPr>
          <p:cNvSpPr txBox="1"/>
          <p:nvPr/>
        </p:nvSpPr>
        <p:spPr>
          <a:xfrm>
            <a:off x="6303933" y="4966100"/>
            <a:ext cx="1205400" cy="215444"/>
          </a:xfrm>
          <a:prstGeom prst="rect">
            <a:avLst/>
          </a:prstGeom>
          <a:noFill/>
        </p:spPr>
        <p:txBody>
          <a:bodyPr wrap="square" rtlCol="0">
            <a:spAutoFit/>
          </a:bodyPr>
          <a:lstStyle/>
          <a:p>
            <a:pPr algn="ctr"/>
            <a:r>
              <a:rPr lang="en-SG" sz="800" dirty="0"/>
              <a:t>Architecture</a:t>
            </a:r>
          </a:p>
        </p:txBody>
      </p:sp>
      <p:sp>
        <p:nvSpPr>
          <p:cNvPr id="41" name="TextBox 40">
            <a:extLst>
              <a:ext uri="{FF2B5EF4-FFF2-40B4-BE49-F238E27FC236}">
                <a16:creationId xmlns:a16="http://schemas.microsoft.com/office/drawing/2014/main" id="{8943DAC0-9CA8-4D18-B717-A8BB634E8AF1}"/>
              </a:ext>
            </a:extLst>
          </p:cNvPr>
          <p:cNvSpPr txBox="1"/>
          <p:nvPr/>
        </p:nvSpPr>
        <p:spPr>
          <a:xfrm>
            <a:off x="7812926" y="4962268"/>
            <a:ext cx="1205400" cy="215444"/>
          </a:xfrm>
          <a:prstGeom prst="rect">
            <a:avLst/>
          </a:prstGeom>
          <a:noFill/>
        </p:spPr>
        <p:txBody>
          <a:bodyPr wrap="square" rtlCol="0">
            <a:spAutoFit/>
          </a:bodyPr>
          <a:lstStyle/>
          <a:p>
            <a:pPr algn="ctr"/>
            <a:r>
              <a:rPr lang="en-SG" sz="800" dirty="0"/>
              <a:t>APIs Used</a:t>
            </a:r>
          </a:p>
        </p:txBody>
      </p:sp>
      <p:pic>
        <p:nvPicPr>
          <p:cNvPr id="42" name="Picture 16" descr="Image result for APIs icon site:thenounproject.com">
            <a:extLst>
              <a:ext uri="{FF2B5EF4-FFF2-40B4-BE49-F238E27FC236}">
                <a16:creationId xmlns:a16="http://schemas.microsoft.com/office/drawing/2014/main" id="{E30C32FE-C5C0-488E-AA96-325D9BC1A155}"/>
              </a:ext>
            </a:extLst>
          </p:cNvPr>
          <p:cNvPicPr>
            <a:picLocks noChangeAspect="1" noChangeArrowheads="1"/>
          </p:cNvPicPr>
          <p:nvPr/>
        </p:nvPicPr>
        <p:blipFill>
          <a:blip r:embed="rId9" cstate="hqprint">
            <a:extLst>
              <a:ext uri="{28A0092B-C50C-407E-A947-70E740481C1C}">
                <a14:useLocalDpi xmlns:a14="http://schemas.microsoft.com/office/drawing/2010/main"/>
              </a:ext>
            </a:extLst>
          </a:blip>
          <a:srcRect/>
          <a:stretch>
            <a:fillRect/>
          </a:stretch>
        </p:blipFill>
        <p:spPr bwMode="auto">
          <a:xfrm>
            <a:off x="8336585" y="4754266"/>
            <a:ext cx="182181" cy="18218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8" descr="Image result for architecture icon site:thenounproject.com">
            <a:extLst>
              <a:ext uri="{FF2B5EF4-FFF2-40B4-BE49-F238E27FC236}">
                <a16:creationId xmlns:a16="http://schemas.microsoft.com/office/drawing/2014/main" id="{A7E8FCDD-DA58-47B6-91EE-712A8B4946C9}"/>
              </a:ext>
            </a:extLst>
          </p:cNvPr>
          <p:cNvPicPr>
            <a:picLocks noChangeAspect="1" noChangeArrowheads="1"/>
          </p:cNvPicPr>
          <p:nvPr/>
        </p:nvPicPr>
        <p:blipFill>
          <a:blip r:embed="rId10" cstate="hqprint">
            <a:extLst>
              <a:ext uri="{28A0092B-C50C-407E-A947-70E740481C1C}">
                <a14:useLocalDpi xmlns:a14="http://schemas.microsoft.com/office/drawing/2010/main"/>
              </a:ext>
            </a:extLst>
          </a:blip>
          <a:srcRect/>
          <a:stretch>
            <a:fillRect/>
          </a:stretch>
        </p:blipFill>
        <p:spPr bwMode="auto">
          <a:xfrm>
            <a:off x="6814484" y="4752148"/>
            <a:ext cx="184298" cy="18429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0" descr="Image result for benefits icon site:thenounproject.com">
            <a:extLst>
              <a:ext uri="{FF2B5EF4-FFF2-40B4-BE49-F238E27FC236}">
                <a16:creationId xmlns:a16="http://schemas.microsoft.com/office/drawing/2014/main" id="{E093197D-6ADE-41F2-88C3-13D7304CF2A6}"/>
              </a:ext>
            </a:extLst>
          </p:cNvPr>
          <p:cNvPicPr>
            <a:picLocks noChangeAspect="1" noChangeArrowheads="1"/>
          </p:cNvPicPr>
          <p:nvPr/>
        </p:nvPicPr>
        <p:blipFill>
          <a:blip r:embed="rId11" cstate="hqprint">
            <a:extLst>
              <a:ext uri="{28A0092B-C50C-407E-A947-70E740481C1C}">
                <a14:useLocalDpi xmlns:a14="http://schemas.microsoft.com/office/drawing/2010/main"/>
              </a:ext>
            </a:extLst>
          </a:blip>
          <a:srcRect/>
          <a:stretch>
            <a:fillRect/>
          </a:stretch>
        </p:blipFill>
        <p:spPr bwMode="auto">
          <a:xfrm>
            <a:off x="5260757" y="4767417"/>
            <a:ext cx="235552" cy="2355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F9865FDD-74E6-7A4F-9399-84F4AB97C880}"/>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7780559" y="75597"/>
            <a:ext cx="1270134" cy="696005"/>
          </a:xfrm>
          <a:prstGeom prst="rect">
            <a:avLst/>
          </a:prstGeom>
        </p:spPr>
      </p:pic>
      <p:sp>
        <p:nvSpPr>
          <p:cNvPr id="30" name="Google Shape;61;p14">
            <a:extLst>
              <a:ext uri="{FF2B5EF4-FFF2-40B4-BE49-F238E27FC236}">
                <a16:creationId xmlns:a16="http://schemas.microsoft.com/office/drawing/2014/main" id="{E7A617C8-DF1B-5044-A065-A4E0A87E5F6B}"/>
              </a:ext>
            </a:extLst>
          </p:cNvPr>
          <p:cNvSpPr txBox="1">
            <a:spLocks/>
          </p:cNvSpPr>
          <p:nvPr/>
        </p:nvSpPr>
        <p:spPr>
          <a:xfrm>
            <a:off x="152400" y="0"/>
            <a:ext cx="4419600" cy="396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Introducing Peer Sar Malam</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3" name="Picture 2">
            <a:extLst>
              <a:ext uri="{FF2B5EF4-FFF2-40B4-BE49-F238E27FC236}">
                <a16:creationId xmlns:a16="http://schemas.microsoft.com/office/drawing/2014/main" id="{DCC096A1-6B18-054D-A056-50DF74FDC7B4}"/>
              </a:ext>
            </a:extLst>
          </p:cNvPr>
          <p:cNvPicPr>
            <a:picLocks noChangeAspect="1"/>
          </p:cNvPicPr>
          <p:nvPr/>
        </p:nvPicPr>
        <p:blipFill>
          <a:blip r:embed="rId3"/>
          <a:stretch>
            <a:fillRect/>
          </a:stretch>
        </p:blipFill>
        <p:spPr>
          <a:xfrm>
            <a:off x="0" y="0"/>
            <a:ext cx="9144000" cy="5143500"/>
          </a:xfrm>
          <a:prstGeom prst="rect">
            <a:avLst/>
          </a:prstGeom>
        </p:spPr>
      </p:pic>
      <p:sp>
        <p:nvSpPr>
          <p:cNvPr id="79" name="TextBox 78">
            <a:extLst>
              <a:ext uri="{FF2B5EF4-FFF2-40B4-BE49-F238E27FC236}">
                <a16:creationId xmlns:a16="http://schemas.microsoft.com/office/drawing/2014/main" id="{B7F773E4-73B9-6046-81DF-DFC313EB5C9F}"/>
              </a:ext>
            </a:extLst>
          </p:cNvPr>
          <p:cNvSpPr txBox="1"/>
          <p:nvPr/>
        </p:nvSpPr>
        <p:spPr>
          <a:xfrm>
            <a:off x="228600" y="1524411"/>
            <a:ext cx="1905000" cy="523220"/>
          </a:xfrm>
          <a:prstGeom prst="rect">
            <a:avLst/>
          </a:prstGeom>
          <a:noFill/>
        </p:spPr>
        <p:txBody>
          <a:bodyPr wrap="square" rtlCol="0">
            <a:spAutoFit/>
          </a:bodyPr>
          <a:lstStyle/>
          <a:p>
            <a:pPr algn="ctr"/>
            <a:r>
              <a:rPr lang="en-GB" b="1" dirty="0">
                <a:solidFill>
                  <a:srgbClr val="7030A0"/>
                </a:solidFill>
              </a:rPr>
              <a:t>P2P 1:1 Money Lending</a:t>
            </a:r>
          </a:p>
        </p:txBody>
      </p:sp>
      <p:sp>
        <p:nvSpPr>
          <p:cNvPr id="80" name="TextBox 79">
            <a:extLst>
              <a:ext uri="{FF2B5EF4-FFF2-40B4-BE49-F238E27FC236}">
                <a16:creationId xmlns:a16="http://schemas.microsoft.com/office/drawing/2014/main" id="{78FFA67B-4BD1-F445-A7B9-FB3598BE4614}"/>
              </a:ext>
            </a:extLst>
          </p:cNvPr>
          <p:cNvSpPr txBox="1"/>
          <p:nvPr/>
        </p:nvSpPr>
        <p:spPr>
          <a:xfrm>
            <a:off x="249677" y="2647950"/>
            <a:ext cx="1905000" cy="566758"/>
          </a:xfrm>
          <a:prstGeom prst="rect">
            <a:avLst/>
          </a:prstGeom>
          <a:noFill/>
        </p:spPr>
        <p:txBody>
          <a:bodyPr wrap="square" rtlCol="0">
            <a:spAutoFit/>
          </a:bodyPr>
          <a:lstStyle/>
          <a:p>
            <a:pPr lvl="0" algn="ctr">
              <a:lnSpc>
                <a:spcPct val="115000"/>
              </a:lnSpc>
              <a:spcAft>
                <a:spcPts val="1600"/>
              </a:spcAft>
            </a:pPr>
            <a:r>
              <a:rPr lang="nn-NO" b="1" dirty="0">
                <a:solidFill>
                  <a:srgbClr val="7030A0"/>
                </a:solidFill>
              </a:rPr>
              <a:t>Utilises Open Digital banking APIs</a:t>
            </a:r>
            <a:endParaRPr lang="en-GB" b="1" dirty="0">
              <a:solidFill>
                <a:srgbClr val="7030A0"/>
              </a:solidFill>
            </a:endParaRPr>
          </a:p>
        </p:txBody>
      </p:sp>
      <p:sp>
        <p:nvSpPr>
          <p:cNvPr id="81" name="TextBox 80">
            <a:extLst>
              <a:ext uri="{FF2B5EF4-FFF2-40B4-BE49-F238E27FC236}">
                <a16:creationId xmlns:a16="http://schemas.microsoft.com/office/drawing/2014/main" id="{803F049B-835F-614F-AFDD-B307BA41448D}"/>
              </a:ext>
            </a:extLst>
          </p:cNvPr>
          <p:cNvSpPr txBox="1"/>
          <p:nvPr/>
        </p:nvSpPr>
        <p:spPr>
          <a:xfrm>
            <a:off x="228600" y="3929696"/>
            <a:ext cx="1905000" cy="523220"/>
          </a:xfrm>
          <a:prstGeom prst="rect">
            <a:avLst/>
          </a:prstGeom>
          <a:noFill/>
        </p:spPr>
        <p:txBody>
          <a:bodyPr wrap="square" rtlCol="0">
            <a:spAutoFit/>
          </a:bodyPr>
          <a:lstStyle/>
          <a:p>
            <a:pPr algn="ctr"/>
            <a:r>
              <a:rPr lang="en-GB" b="1" dirty="0">
                <a:solidFill>
                  <a:srgbClr val="7030A0"/>
                </a:solidFill>
              </a:rPr>
              <a:t>Faster processing capabilities </a:t>
            </a:r>
            <a:endParaRPr lang="en-SG" b="1" dirty="0">
              <a:solidFill>
                <a:srgbClr val="7030A0"/>
              </a:solidFill>
            </a:endParaRPr>
          </a:p>
        </p:txBody>
      </p:sp>
      <p:sp>
        <p:nvSpPr>
          <p:cNvPr id="82" name="TextBox 81">
            <a:extLst>
              <a:ext uri="{FF2B5EF4-FFF2-40B4-BE49-F238E27FC236}">
                <a16:creationId xmlns:a16="http://schemas.microsoft.com/office/drawing/2014/main" id="{F5C45418-ACA2-1840-BA5B-D7E02ECE25D2}"/>
              </a:ext>
            </a:extLst>
          </p:cNvPr>
          <p:cNvSpPr txBox="1"/>
          <p:nvPr/>
        </p:nvSpPr>
        <p:spPr>
          <a:xfrm>
            <a:off x="7013643" y="1983528"/>
            <a:ext cx="1905000" cy="307777"/>
          </a:xfrm>
          <a:prstGeom prst="rect">
            <a:avLst/>
          </a:prstGeom>
          <a:noFill/>
        </p:spPr>
        <p:txBody>
          <a:bodyPr wrap="square" rtlCol="0">
            <a:spAutoFit/>
          </a:bodyPr>
          <a:lstStyle/>
          <a:p>
            <a:pPr algn="ctr"/>
            <a:r>
              <a:rPr lang="en-GB" b="1" dirty="0">
                <a:solidFill>
                  <a:srgbClr val="7030A0"/>
                </a:solidFill>
              </a:rPr>
              <a:t>Competitive Interest</a:t>
            </a:r>
          </a:p>
        </p:txBody>
      </p:sp>
      <p:sp>
        <p:nvSpPr>
          <p:cNvPr id="83" name="TextBox 82">
            <a:extLst>
              <a:ext uri="{FF2B5EF4-FFF2-40B4-BE49-F238E27FC236}">
                <a16:creationId xmlns:a16="http://schemas.microsoft.com/office/drawing/2014/main" id="{A064EC53-DB4D-7145-AF22-189A8B9F5EC0}"/>
              </a:ext>
            </a:extLst>
          </p:cNvPr>
          <p:cNvSpPr txBox="1"/>
          <p:nvPr/>
        </p:nvSpPr>
        <p:spPr>
          <a:xfrm>
            <a:off x="7010400" y="3267642"/>
            <a:ext cx="1981200" cy="566758"/>
          </a:xfrm>
          <a:prstGeom prst="rect">
            <a:avLst/>
          </a:prstGeom>
          <a:noFill/>
        </p:spPr>
        <p:txBody>
          <a:bodyPr wrap="square" rtlCol="0">
            <a:spAutoFit/>
          </a:bodyPr>
          <a:lstStyle/>
          <a:p>
            <a:pPr lvl="0" algn="ctr">
              <a:lnSpc>
                <a:spcPct val="115000"/>
              </a:lnSpc>
              <a:spcAft>
                <a:spcPts val="1600"/>
              </a:spcAft>
            </a:pPr>
            <a:r>
              <a:rPr lang="en-GB" b="1" dirty="0">
                <a:solidFill>
                  <a:srgbClr val="7030A0"/>
                </a:solidFill>
              </a:rPr>
              <a:t>Automated dispute resolution</a:t>
            </a:r>
          </a:p>
        </p:txBody>
      </p:sp>
      <p:pic>
        <p:nvPicPr>
          <p:cNvPr id="5" name="Picture 4">
            <a:extLst>
              <a:ext uri="{FF2B5EF4-FFF2-40B4-BE49-F238E27FC236}">
                <a16:creationId xmlns:a16="http://schemas.microsoft.com/office/drawing/2014/main" id="{FDB75C7D-1691-4D42-AE87-30D273C1D420}"/>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952500" y="971550"/>
            <a:ext cx="457200" cy="457200"/>
          </a:xfrm>
          <a:prstGeom prst="rect">
            <a:avLst/>
          </a:prstGeom>
        </p:spPr>
      </p:pic>
      <p:pic>
        <p:nvPicPr>
          <p:cNvPr id="7" name="Picture 6">
            <a:extLst>
              <a:ext uri="{FF2B5EF4-FFF2-40B4-BE49-F238E27FC236}">
                <a16:creationId xmlns:a16="http://schemas.microsoft.com/office/drawing/2014/main" id="{9CC6BC72-EED8-3247-BA02-554438FEA2CE}"/>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1028700" y="2305050"/>
            <a:ext cx="342900" cy="342900"/>
          </a:xfrm>
          <a:prstGeom prst="rect">
            <a:avLst/>
          </a:prstGeom>
        </p:spPr>
      </p:pic>
      <p:pic>
        <p:nvPicPr>
          <p:cNvPr id="9" name="Picture 8">
            <a:extLst>
              <a:ext uri="{FF2B5EF4-FFF2-40B4-BE49-F238E27FC236}">
                <a16:creationId xmlns:a16="http://schemas.microsoft.com/office/drawing/2014/main" id="{C5E21C7E-0234-644A-906D-33F7697BDB5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1008434" y="3561782"/>
            <a:ext cx="381000" cy="381000"/>
          </a:xfrm>
          <a:prstGeom prst="rect">
            <a:avLst/>
          </a:prstGeom>
        </p:spPr>
      </p:pic>
      <p:pic>
        <p:nvPicPr>
          <p:cNvPr id="11" name="Picture 10">
            <a:extLst>
              <a:ext uri="{FF2B5EF4-FFF2-40B4-BE49-F238E27FC236}">
                <a16:creationId xmlns:a16="http://schemas.microsoft.com/office/drawing/2014/main" id="{E55C41C9-DD35-3949-82BB-80084FD80849}"/>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7726075" y="1504950"/>
            <a:ext cx="480135" cy="480135"/>
          </a:xfrm>
          <a:prstGeom prst="rect">
            <a:avLst/>
          </a:prstGeom>
        </p:spPr>
      </p:pic>
      <p:pic>
        <p:nvPicPr>
          <p:cNvPr id="20" name="Picture 19">
            <a:extLst>
              <a:ext uri="{FF2B5EF4-FFF2-40B4-BE49-F238E27FC236}">
                <a16:creationId xmlns:a16="http://schemas.microsoft.com/office/drawing/2014/main" id="{316FAD5D-1D93-F741-8B6B-41CDFCCA9914}"/>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7760933" y="2747814"/>
            <a:ext cx="468667" cy="468667"/>
          </a:xfrm>
          <a:prstGeom prst="rect">
            <a:avLst/>
          </a:prstGeom>
        </p:spPr>
      </p:pic>
      <p:sp>
        <p:nvSpPr>
          <p:cNvPr id="84" name="Google Shape;61;p14">
            <a:extLst>
              <a:ext uri="{FF2B5EF4-FFF2-40B4-BE49-F238E27FC236}">
                <a16:creationId xmlns:a16="http://schemas.microsoft.com/office/drawing/2014/main" id="{C4693ADF-946F-0D49-B75F-4654EE9F30DF}"/>
              </a:ext>
            </a:extLst>
          </p:cNvPr>
          <p:cNvSpPr txBox="1">
            <a:spLocks/>
          </p:cNvSpPr>
          <p:nvPr/>
        </p:nvSpPr>
        <p:spPr>
          <a:xfrm>
            <a:off x="152400" y="0"/>
            <a:ext cx="6096000" cy="396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How we revolutionise the loan marketplace</a:t>
            </a:r>
          </a:p>
        </p:txBody>
      </p:sp>
      <p:pic>
        <p:nvPicPr>
          <p:cNvPr id="85" name="Picture 84">
            <a:extLst>
              <a:ext uri="{FF2B5EF4-FFF2-40B4-BE49-F238E27FC236}">
                <a16:creationId xmlns:a16="http://schemas.microsoft.com/office/drawing/2014/main" id="{6261C253-5570-C543-BE1E-AD8B4CD18830}"/>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7780559" y="75597"/>
            <a:ext cx="1270134" cy="69600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DC821B18-9178-4265-911A-9609167453A3}"/>
              </a:ext>
            </a:extLst>
          </p:cNvPr>
          <p:cNvSpPr/>
          <p:nvPr/>
        </p:nvSpPr>
        <p:spPr>
          <a:xfrm>
            <a:off x="4957949" y="4706683"/>
            <a:ext cx="833251" cy="438150"/>
          </a:xfrm>
          <a:prstGeom prst="roundRect">
            <a:avLst>
              <a:gd name="adj" fmla="val 13707"/>
            </a:avLst>
          </a:prstGeom>
          <a:solidFill>
            <a:srgbClr val="D1B2E8">
              <a:alpha val="66000"/>
            </a:srgb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0" name="Google Shape;120;p21"/>
          <p:cNvSpPr txBox="1">
            <a:spLocks noGrp="1"/>
          </p:cNvSpPr>
          <p:nvPr>
            <p:ph type="body" idx="1"/>
          </p:nvPr>
        </p:nvSpPr>
        <p:spPr>
          <a:xfrm>
            <a:off x="928128" y="1224299"/>
            <a:ext cx="6248400" cy="472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200"/>
              <a:buNone/>
            </a:pPr>
            <a:r>
              <a:rPr lang="en-GB" sz="1400" b="1" dirty="0">
                <a:solidFill>
                  <a:srgbClr val="7030A0"/>
                </a:solidFill>
              </a:rPr>
              <a:t>Reduces the hassle of extensive </a:t>
            </a:r>
            <a:r>
              <a:rPr lang="en-GB" sz="1400" dirty="0">
                <a:solidFill>
                  <a:schemeClr val="tx1"/>
                </a:solidFill>
              </a:rPr>
              <a:t>checks and document submission</a:t>
            </a:r>
            <a:endParaRPr sz="1400" dirty="0">
              <a:solidFill>
                <a:schemeClr val="tx1"/>
              </a:solidFill>
            </a:endParaRPr>
          </a:p>
        </p:txBody>
      </p:sp>
      <p:sp>
        <p:nvSpPr>
          <p:cNvPr id="121" name="Google Shape;121;p21"/>
          <p:cNvSpPr txBox="1"/>
          <p:nvPr/>
        </p:nvSpPr>
        <p:spPr>
          <a:xfrm>
            <a:off x="928128" y="1843315"/>
            <a:ext cx="7086600" cy="435787"/>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buClr>
                <a:schemeClr val="dk2"/>
              </a:buClr>
              <a:buSzPts val="1200"/>
            </a:pPr>
            <a:r>
              <a:rPr lang="en-GB" b="1" dirty="0">
                <a:solidFill>
                  <a:srgbClr val="7030A0"/>
                </a:solidFill>
              </a:rPr>
              <a:t>Faster processing of loans</a:t>
            </a:r>
            <a:r>
              <a:rPr lang="en-GB" dirty="0">
                <a:solidFill>
                  <a:srgbClr val="7030A0"/>
                </a:solidFill>
              </a:rPr>
              <a:t> </a:t>
            </a:r>
            <a:r>
              <a:rPr lang="en-GB" dirty="0">
                <a:solidFill>
                  <a:schemeClr val="tx1"/>
                </a:solidFill>
              </a:rPr>
              <a:t>for the customer (Potential to secure a loan within a day)</a:t>
            </a:r>
            <a:endParaRPr dirty="0">
              <a:solidFill>
                <a:schemeClr val="tx1"/>
              </a:solidFill>
            </a:endParaRPr>
          </a:p>
        </p:txBody>
      </p:sp>
      <p:sp>
        <p:nvSpPr>
          <p:cNvPr id="122" name="Google Shape;122;p21"/>
          <p:cNvSpPr txBox="1"/>
          <p:nvPr/>
        </p:nvSpPr>
        <p:spPr>
          <a:xfrm>
            <a:off x="928128" y="2425493"/>
            <a:ext cx="7645800" cy="492300"/>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buClr>
                <a:schemeClr val="dk2"/>
              </a:buClr>
              <a:buSzPts val="1200"/>
            </a:pPr>
            <a:r>
              <a:rPr lang="en-GB" b="1" dirty="0">
                <a:solidFill>
                  <a:srgbClr val="7030A0"/>
                </a:solidFill>
              </a:rPr>
              <a:t>Competitive</a:t>
            </a:r>
            <a:r>
              <a:rPr lang="en-GB" dirty="0">
                <a:solidFill>
                  <a:schemeClr val="tx1"/>
                </a:solidFill>
              </a:rPr>
              <a:t> interest rates</a:t>
            </a:r>
            <a:endParaRPr dirty="0">
              <a:solidFill>
                <a:schemeClr val="tx1"/>
              </a:solidFill>
            </a:endParaRPr>
          </a:p>
        </p:txBody>
      </p:sp>
      <p:sp>
        <p:nvSpPr>
          <p:cNvPr id="123" name="Google Shape;123;p21"/>
          <p:cNvSpPr txBox="1"/>
          <p:nvPr/>
        </p:nvSpPr>
        <p:spPr>
          <a:xfrm>
            <a:off x="928128" y="3607509"/>
            <a:ext cx="7514700" cy="572700"/>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buClr>
                <a:schemeClr val="dk2"/>
              </a:buClr>
              <a:buSzPts val="1200"/>
            </a:pPr>
            <a:r>
              <a:rPr lang="en-GB" b="1" dirty="0">
                <a:solidFill>
                  <a:srgbClr val="7030A0"/>
                </a:solidFill>
              </a:rPr>
              <a:t>Maximise liquidity </a:t>
            </a:r>
            <a:r>
              <a:rPr lang="en-GB" dirty="0">
                <a:solidFill>
                  <a:schemeClr val="tx1"/>
                </a:solidFill>
              </a:rPr>
              <a:t>management for customers</a:t>
            </a:r>
            <a:endParaRPr dirty="0">
              <a:solidFill>
                <a:schemeClr val="tx1"/>
              </a:solidFill>
            </a:endParaRPr>
          </a:p>
        </p:txBody>
      </p:sp>
      <p:sp>
        <p:nvSpPr>
          <p:cNvPr id="126" name="Google Shape;126;p21"/>
          <p:cNvSpPr txBox="1"/>
          <p:nvPr/>
        </p:nvSpPr>
        <p:spPr>
          <a:xfrm>
            <a:off x="928128" y="3064184"/>
            <a:ext cx="8010600" cy="39693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dirty="0">
                <a:solidFill>
                  <a:srgbClr val="7030A0"/>
                </a:solidFill>
              </a:rPr>
              <a:t>Host of platform tools: </a:t>
            </a:r>
            <a:r>
              <a:rPr lang="en-GB" dirty="0">
                <a:solidFill>
                  <a:schemeClr val="tx1"/>
                </a:solidFill>
              </a:rPr>
              <a:t>Analytics, reminders, dispute resolution</a:t>
            </a:r>
            <a:endParaRPr dirty="0">
              <a:solidFill>
                <a:schemeClr val="tx1"/>
              </a:solidFill>
            </a:endParaRPr>
          </a:p>
        </p:txBody>
      </p:sp>
      <p:pic>
        <p:nvPicPr>
          <p:cNvPr id="14" name="Picture 12" descr="Image result for Target market icon site:thenounproject.com">
            <a:extLst>
              <a:ext uri="{FF2B5EF4-FFF2-40B4-BE49-F238E27FC236}">
                <a16:creationId xmlns:a16="http://schemas.microsoft.com/office/drawing/2014/main" id="{2D7ABB2E-4B4B-4ABA-AE82-CCCC1992E977}"/>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609600" y="4740867"/>
            <a:ext cx="195580" cy="19558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3EC88B2-31DA-4BF3-9062-700355A70895}"/>
              </a:ext>
            </a:extLst>
          </p:cNvPr>
          <p:cNvSpPr txBox="1"/>
          <p:nvPr/>
        </p:nvSpPr>
        <p:spPr>
          <a:xfrm>
            <a:off x="71194" y="4962268"/>
            <a:ext cx="1205400" cy="215444"/>
          </a:xfrm>
          <a:prstGeom prst="rect">
            <a:avLst/>
          </a:prstGeom>
          <a:noFill/>
        </p:spPr>
        <p:txBody>
          <a:bodyPr wrap="square" rtlCol="0">
            <a:spAutoFit/>
          </a:bodyPr>
          <a:lstStyle/>
          <a:p>
            <a:pPr algn="ctr"/>
            <a:r>
              <a:rPr lang="en-SG" sz="800" dirty="0"/>
              <a:t>Target Market</a:t>
            </a:r>
          </a:p>
        </p:txBody>
      </p:sp>
      <p:sp>
        <p:nvSpPr>
          <p:cNvPr id="16" name="TextBox 15">
            <a:extLst>
              <a:ext uri="{FF2B5EF4-FFF2-40B4-BE49-F238E27FC236}">
                <a16:creationId xmlns:a16="http://schemas.microsoft.com/office/drawing/2014/main" id="{6794A953-160B-48FB-9319-BD35677565FB}"/>
              </a:ext>
            </a:extLst>
          </p:cNvPr>
          <p:cNvSpPr txBox="1"/>
          <p:nvPr/>
        </p:nvSpPr>
        <p:spPr>
          <a:xfrm>
            <a:off x="1576516" y="4962268"/>
            <a:ext cx="1205400" cy="215444"/>
          </a:xfrm>
          <a:prstGeom prst="rect">
            <a:avLst/>
          </a:prstGeom>
          <a:noFill/>
        </p:spPr>
        <p:txBody>
          <a:bodyPr wrap="square" rtlCol="0">
            <a:spAutoFit/>
          </a:bodyPr>
          <a:lstStyle/>
          <a:p>
            <a:pPr algn="ctr"/>
            <a:r>
              <a:rPr lang="en-SG" sz="800" dirty="0"/>
              <a:t>Pain Points</a:t>
            </a:r>
          </a:p>
        </p:txBody>
      </p:sp>
      <p:pic>
        <p:nvPicPr>
          <p:cNvPr id="17" name="Picture 14" descr="Image result for Pain point icon site:thenounproject.com">
            <a:extLst>
              <a:ext uri="{FF2B5EF4-FFF2-40B4-BE49-F238E27FC236}">
                <a16:creationId xmlns:a16="http://schemas.microsoft.com/office/drawing/2014/main" id="{15A1FA04-244E-414C-8DF7-A440C61CFB55}"/>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2153421" y="4740867"/>
            <a:ext cx="195580" cy="1955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close up of a logo&#10;&#10;Description automatically generated">
            <a:extLst>
              <a:ext uri="{FF2B5EF4-FFF2-40B4-BE49-F238E27FC236}">
                <a16:creationId xmlns:a16="http://schemas.microsoft.com/office/drawing/2014/main" id="{2B8173D1-329F-488F-9D3E-9B8CBC05E790}"/>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3682907" y="4759261"/>
            <a:ext cx="177185" cy="177185"/>
          </a:xfrm>
          <a:prstGeom prst="rect">
            <a:avLst/>
          </a:prstGeom>
        </p:spPr>
      </p:pic>
      <p:sp>
        <p:nvSpPr>
          <p:cNvPr id="19" name="TextBox 18">
            <a:extLst>
              <a:ext uri="{FF2B5EF4-FFF2-40B4-BE49-F238E27FC236}">
                <a16:creationId xmlns:a16="http://schemas.microsoft.com/office/drawing/2014/main" id="{106E8015-0DB7-4ECB-B9FE-CDB77504B262}"/>
              </a:ext>
            </a:extLst>
          </p:cNvPr>
          <p:cNvSpPr txBox="1"/>
          <p:nvPr/>
        </p:nvSpPr>
        <p:spPr>
          <a:xfrm>
            <a:off x="3099767" y="4962268"/>
            <a:ext cx="1205400" cy="215444"/>
          </a:xfrm>
          <a:prstGeom prst="rect">
            <a:avLst/>
          </a:prstGeom>
          <a:noFill/>
        </p:spPr>
        <p:txBody>
          <a:bodyPr wrap="square" rtlCol="0">
            <a:spAutoFit/>
          </a:bodyPr>
          <a:lstStyle/>
          <a:p>
            <a:pPr algn="ctr"/>
            <a:r>
              <a:rPr lang="en-SG" sz="800" dirty="0"/>
              <a:t>Who We Are</a:t>
            </a:r>
          </a:p>
        </p:txBody>
      </p:sp>
      <p:sp>
        <p:nvSpPr>
          <p:cNvPr id="20" name="TextBox 19">
            <a:extLst>
              <a:ext uri="{FF2B5EF4-FFF2-40B4-BE49-F238E27FC236}">
                <a16:creationId xmlns:a16="http://schemas.microsoft.com/office/drawing/2014/main" id="{DF0797F3-099D-41C6-9079-8EFBEB33949D}"/>
              </a:ext>
            </a:extLst>
          </p:cNvPr>
          <p:cNvSpPr txBox="1"/>
          <p:nvPr/>
        </p:nvSpPr>
        <p:spPr>
          <a:xfrm>
            <a:off x="4775833" y="4962268"/>
            <a:ext cx="1205400" cy="215444"/>
          </a:xfrm>
          <a:prstGeom prst="rect">
            <a:avLst/>
          </a:prstGeom>
          <a:noFill/>
        </p:spPr>
        <p:txBody>
          <a:bodyPr wrap="square" rtlCol="0">
            <a:spAutoFit/>
          </a:bodyPr>
          <a:lstStyle/>
          <a:p>
            <a:pPr algn="ctr"/>
            <a:r>
              <a:rPr lang="en-SG" sz="800" dirty="0"/>
              <a:t>Benefits</a:t>
            </a:r>
          </a:p>
        </p:txBody>
      </p:sp>
      <p:sp>
        <p:nvSpPr>
          <p:cNvPr id="21" name="TextBox 20">
            <a:extLst>
              <a:ext uri="{FF2B5EF4-FFF2-40B4-BE49-F238E27FC236}">
                <a16:creationId xmlns:a16="http://schemas.microsoft.com/office/drawing/2014/main" id="{67CB956C-E12E-4CCF-BFB4-7D098A6CDFA7}"/>
              </a:ext>
            </a:extLst>
          </p:cNvPr>
          <p:cNvSpPr txBox="1"/>
          <p:nvPr/>
        </p:nvSpPr>
        <p:spPr>
          <a:xfrm>
            <a:off x="6303933" y="4966100"/>
            <a:ext cx="1205400" cy="215444"/>
          </a:xfrm>
          <a:prstGeom prst="rect">
            <a:avLst/>
          </a:prstGeom>
          <a:noFill/>
        </p:spPr>
        <p:txBody>
          <a:bodyPr wrap="square" rtlCol="0">
            <a:spAutoFit/>
          </a:bodyPr>
          <a:lstStyle/>
          <a:p>
            <a:pPr algn="ctr"/>
            <a:r>
              <a:rPr lang="en-SG" sz="800" dirty="0"/>
              <a:t>Architecture</a:t>
            </a:r>
          </a:p>
        </p:txBody>
      </p:sp>
      <p:sp>
        <p:nvSpPr>
          <p:cNvPr id="22" name="TextBox 21">
            <a:extLst>
              <a:ext uri="{FF2B5EF4-FFF2-40B4-BE49-F238E27FC236}">
                <a16:creationId xmlns:a16="http://schemas.microsoft.com/office/drawing/2014/main" id="{3C7391C1-7DB1-42EF-B2C1-B86B97D40BA2}"/>
              </a:ext>
            </a:extLst>
          </p:cNvPr>
          <p:cNvSpPr txBox="1"/>
          <p:nvPr/>
        </p:nvSpPr>
        <p:spPr>
          <a:xfrm>
            <a:off x="7812926" y="4962268"/>
            <a:ext cx="1205400" cy="215444"/>
          </a:xfrm>
          <a:prstGeom prst="rect">
            <a:avLst/>
          </a:prstGeom>
          <a:noFill/>
        </p:spPr>
        <p:txBody>
          <a:bodyPr wrap="square" rtlCol="0">
            <a:spAutoFit/>
          </a:bodyPr>
          <a:lstStyle/>
          <a:p>
            <a:pPr algn="ctr"/>
            <a:r>
              <a:rPr lang="en-SG" sz="800" dirty="0"/>
              <a:t>APIs Used</a:t>
            </a:r>
          </a:p>
        </p:txBody>
      </p:sp>
      <p:pic>
        <p:nvPicPr>
          <p:cNvPr id="23" name="Picture 16" descr="Image result for APIs icon site:thenounproject.com">
            <a:extLst>
              <a:ext uri="{FF2B5EF4-FFF2-40B4-BE49-F238E27FC236}">
                <a16:creationId xmlns:a16="http://schemas.microsoft.com/office/drawing/2014/main" id="{D25B4D27-8B4E-4F10-BBB9-3FA3A7CB0658}"/>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8336585" y="4754266"/>
            <a:ext cx="182181" cy="18218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8" descr="Image result for architecture icon site:thenounproject.com">
            <a:extLst>
              <a:ext uri="{FF2B5EF4-FFF2-40B4-BE49-F238E27FC236}">
                <a16:creationId xmlns:a16="http://schemas.microsoft.com/office/drawing/2014/main" id="{D70577BA-BE3C-4BCE-B62F-4AFCB10D4C8E}"/>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6814484" y="4752148"/>
            <a:ext cx="184298" cy="18429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Image result for benefits icon site:thenounproject.com">
            <a:extLst>
              <a:ext uri="{FF2B5EF4-FFF2-40B4-BE49-F238E27FC236}">
                <a16:creationId xmlns:a16="http://schemas.microsoft.com/office/drawing/2014/main" id="{068ED3D7-DEBE-4E5C-B582-09026E614725}"/>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5260757" y="4767417"/>
            <a:ext cx="235552" cy="2355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675EED0-1715-DC4B-B108-12698AF5B0E6}"/>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7780559" y="75597"/>
            <a:ext cx="1270134" cy="696005"/>
          </a:xfrm>
          <a:prstGeom prst="rect">
            <a:avLst/>
          </a:prstGeom>
        </p:spPr>
      </p:pic>
      <p:sp>
        <p:nvSpPr>
          <p:cNvPr id="28" name="Google Shape;61;p14">
            <a:extLst>
              <a:ext uri="{FF2B5EF4-FFF2-40B4-BE49-F238E27FC236}">
                <a16:creationId xmlns:a16="http://schemas.microsoft.com/office/drawing/2014/main" id="{64CDCCBB-B2B5-5E4D-BB76-52FB789CC165}"/>
              </a:ext>
            </a:extLst>
          </p:cNvPr>
          <p:cNvSpPr txBox="1">
            <a:spLocks/>
          </p:cNvSpPr>
          <p:nvPr/>
        </p:nvSpPr>
        <p:spPr>
          <a:xfrm>
            <a:off x="152400" y="0"/>
            <a:ext cx="6096000" cy="5248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Why Peer Sar Malam?</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41CF0224-9B4B-9841-9C51-D636CFFE589C}"/>
              </a:ext>
            </a:extLst>
          </p:cNvPr>
          <p:cNvPicPr>
            <a:picLocks noChangeAspect="1"/>
          </p:cNvPicPr>
          <p:nvPr/>
        </p:nvPicPr>
        <p:blipFill>
          <a:blip r:embed="rId3"/>
          <a:stretch>
            <a:fillRect/>
          </a:stretch>
        </p:blipFill>
        <p:spPr>
          <a:xfrm>
            <a:off x="0" y="3810"/>
            <a:ext cx="9144000" cy="5143500"/>
          </a:xfrm>
          <a:prstGeom prst="rect">
            <a:avLst/>
          </a:prstGeom>
        </p:spPr>
      </p:pic>
      <p:sp>
        <p:nvSpPr>
          <p:cNvPr id="6" name="TextBox 5">
            <a:extLst>
              <a:ext uri="{FF2B5EF4-FFF2-40B4-BE49-F238E27FC236}">
                <a16:creationId xmlns:a16="http://schemas.microsoft.com/office/drawing/2014/main" id="{0B1B959C-598A-4A41-BEAA-F59AFC64AE49}"/>
              </a:ext>
            </a:extLst>
          </p:cNvPr>
          <p:cNvSpPr txBox="1"/>
          <p:nvPr/>
        </p:nvSpPr>
        <p:spPr>
          <a:xfrm>
            <a:off x="914400" y="2016264"/>
            <a:ext cx="2590800" cy="707886"/>
          </a:xfrm>
          <a:prstGeom prst="rect">
            <a:avLst/>
          </a:prstGeom>
          <a:noFill/>
        </p:spPr>
        <p:txBody>
          <a:bodyPr wrap="square" rtlCol="0">
            <a:spAutoFit/>
          </a:bodyPr>
          <a:lstStyle/>
          <a:p>
            <a:pPr algn="ctr"/>
            <a:r>
              <a:rPr lang="en-US" sz="4000" b="1" dirty="0">
                <a:solidFill>
                  <a:srgbClr val="7030A0"/>
                </a:solidFill>
                <a:latin typeface="Calibri" panose="020F0502020204030204" pitchFamily="34" charset="0"/>
                <a:cs typeface="Calibri" panose="020F0502020204030204" pitchFamily="34" charset="0"/>
              </a:rPr>
              <a:t>Demo</a:t>
            </a:r>
          </a:p>
        </p:txBody>
      </p:sp>
    </p:spTree>
    <p:extLst>
      <p:ext uri="{BB962C8B-B14F-4D97-AF65-F5344CB8AC3E}">
        <p14:creationId xmlns:p14="http://schemas.microsoft.com/office/powerpoint/2010/main" val="11012643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a:extLst>
              <a:ext uri="{FF2B5EF4-FFF2-40B4-BE49-F238E27FC236}">
                <a16:creationId xmlns:a16="http://schemas.microsoft.com/office/drawing/2014/main" id="{63F77F96-7861-E547-8194-9539A970DB8F}"/>
              </a:ext>
            </a:extLst>
          </p:cNvPr>
          <p:cNvSpPr txBox="1"/>
          <p:nvPr/>
        </p:nvSpPr>
        <p:spPr>
          <a:xfrm rot="16200000">
            <a:off x="-218558" y="813804"/>
            <a:ext cx="1196138" cy="338554"/>
          </a:xfrm>
          <a:prstGeom prst="rect">
            <a:avLst/>
          </a:prstGeom>
          <a:noFill/>
        </p:spPr>
        <p:txBody>
          <a:bodyPr wrap="square" rtlCol="0">
            <a:spAutoFit/>
          </a:bodyPr>
          <a:lstStyle/>
          <a:p>
            <a:r>
              <a:rPr lang="en-SG" sz="1600" b="1" dirty="0">
                <a:latin typeface="Calibri" panose="020F0502020204030204" pitchFamily="34" charset="0"/>
                <a:cs typeface="Calibri" panose="020F0502020204030204" pitchFamily="34" charset="0"/>
              </a:rPr>
              <a:t>UI Layer</a:t>
            </a:r>
          </a:p>
        </p:txBody>
      </p:sp>
      <p:sp>
        <p:nvSpPr>
          <p:cNvPr id="85" name="TextBox 84">
            <a:extLst>
              <a:ext uri="{FF2B5EF4-FFF2-40B4-BE49-F238E27FC236}">
                <a16:creationId xmlns:a16="http://schemas.microsoft.com/office/drawing/2014/main" id="{4EA9C1EA-C26C-5A47-A602-0B382D9A70D8}"/>
              </a:ext>
            </a:extLst>
          </p:cNvPr>
          <p:cNvSpPr txBox="1"/>
          <p:nvPr/>
        </p:nvSpPr>
        <p:spPr>
          <a:xfrm rot="16200000">
            <a:off x="-353836" y="2280054"/>
            <a:ext cx="1466187" cy="584775"/>
          </a:xfrm>
          <a:prstGeom prst="rect">
            <a:avLst/>
          </a:prstGeom>
          <a:noFill/>
        </p:spPr>
        <p:txBody>
          <a:bodyPr wrap="square" rtlCol="0">
            <a:spAutoFit/>
          </a:bodyPr>
          <a:lstStyle/>
          <a:p>
            <a:pPr algn="ctr"/>
            <a:r>
              <a:rPr lang="en-SG" sz="1600" b="1" dirty="0">
                <a:latin typeface="Calibri" panose="020F0502020204030204" pitchFamily="34" charset="0"/>
                <a:cs typeface="Calibri" panose="020F0502020204030204" pitchFamily="34" charset="0"/>
              </a:rPr>
              <a:t>Enterprise Platform Layer</a:t>
            </a:r>
          </a:p>
        </p:txBody>
      </p:sp>
      <p:sp>
        <p:nvSpPr>
          <p:cNvPr id="86" name="TextBox 85">
            <a:extLst>
              <a:ext uri="{FF2B5EF4-FFF2-40B4-BE49-F238E27FC236}">
                <a16:creationId xmlns:a16="http://schemas.microsoft.com/office/drawing/2014/main" id="{62EC6617-FB5D-C744-A599-1051F05F5C4D}"/>
              </a:ext>
            </a:extLst>
          </p:cNvPr>
          <p:cNvSpPr txBox="1"/>
          <p:nvPr/>
        </p:nvSpPr>
        <p:spPr>
          <a:xfrm rot="16200000">
            <a:off x="-166174" y="4136485"/>
            <a:ext cx="1090863" cy="338554"/>
          </a:xfrm>
          <a:prstGeom prst="rect">
            <a:avLst/>
          </a:prstGeom>
          <a:noFill/>
        </p:spPr>
        <p:txBody>
          <a:bodyPr wrap="square" rtlCol="0">
            <a:spAutoFit/>
          </a:bodyPr>
          <a:lstStyle/>
          <a:p>
            <a:pPr algn="ctr"/>
            <a:r>
              <a:rPr lang="en-SG" sz="1600" b="1" dirty="0">
                <a:latin typeface="Calibri" panose="020F0502020204030204" pitchFamily="34" charset="0"/>
                <a:cs typeface="Calibri" panose="020F0502020204030204" pitchFamily="34" charset="0"/>
              </a:rPr>
              <a:t>Data Layer</a:t>
            </a:r>
          </a:p>
        </p:txBody>
      </p:sp>
      <p:pic>
        <p:nvPicPr>
          <p:cNvPr id="93" name="Graphic 92">
            <a:extLst>
              <a:ext uri="{FF2B5EF4-FFF2-40B4-BE49-F238E27FC236}">
                <a16:creationId xmlns:a16="http://schemas.microsoft.com/office/drawing/2014/main" id="{D39BAACE-9F4B-E54A-89F4-6D7BCA21514E}"/>
              </a:ext>
            </a:extLst>
          </p:cNvPr>
          <p:cNvPicPr>
            <a:picLocks noChangeAspect="1"/>
          </p:cNvPicPr>
          <p:nvPr/>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448300" y="943631"/>
            <a:ext cx="381000" cy="404802"/>
          </a:xfrm>
          <a:prstGeom prst="rect">
            <a:avLst/>
          </a:prstGeom>
        </p:spPr>
      </p:pic>
      <p:sp>
        <p:nvSpPr>
          <p:cNvPr id="96" name="Rectangle: Rounded Corners 23">
            <a:extLst>
              <a:ext uri="{FF2B5EF4-FFF2-40B4-BE49-F238E27FC236}">
                <a16:creationId xmlns:a16="http://schemas.microsoft.com/office/drawing/2014/main" id="{012D4D4B-71A8-8942-8A04-89AB6EB57E4D}"/>
              </a:ext>
            </a:extLst>
          </p:cNvPr>
          <p:cNvSpPr/>
          <p:nvPr/>
        </p:nvSpPr>
        <p:spPr>
          <a:xfrm>
            <a:off x="764427" y="776757"/>
            <a:ext cx="7922373" cy="752634"/>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latin typeface="Calibri" panose="020F0502020204030204" pitchFamily="34" charset="0"/>
                <a:cs typeface="Calibri" panose="020F0502020204030204" pitchFamily="34" charset="0"/>
              </a:rPr>
              <a:t>User Interface</a:t>
            </a:r>
          </a:p>
          <a:p>
            <a:pPr algn="ctr"/>
            <a:r>
              <a:rPr lang="en-SG" sz="1600" dirty="0">
                <a:solidFill>
                  <a:schemeClr val="tx1"/>
                </a:solidFill>
                <a:latin typeface="Calibri" panose="020F0502020204030204" pitchFamily="34" charset="0"/>
                <a:cs typeface="Calibri" panose="020F0502020204030204" pitchFamily="34" charset="0"/>
              </a:rPr>
              <a:t>Angular 7</a:t>
            </a:r>
          </a:p>
        </p:txBody>
      </p:sp>
      <p:sp>
        <p:nvSpPr>
          <p:cNvPr id="97" name="Rectangle: Rounded Corners 8">
            <a:extLst>
              <a:ext uri="{FF2B5EF4-FFF2-40B4-BE49-F238E27FC236}">
                <a16:creationId xmlns:a16="http://schemas.microsoft.com/office/drawing/2014/main" id="{18E2D347-3AC7-C148-90D0-667053D4EBBE}"/>
              </a:ext>
            </a:extLst>
          </p:cNvPr>
          <p:cNvSpPr/>
          <p:nvPr/>
        </p:nvSpPr>
        <p:spPr>
          <a:xfrm>
            <a:off x="764427" y="1657350"/>
            <a:ext cx="3397901" cy="3352165"/>
          </a:xfrm>
          <a:prstGeom prst="roundRect">
            <a:avLst/>
          </a:prstGeom>
          <a:noFill/>
          <a:ln>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8" name="Rectangle: Rounded Corners 34">
            <a:extLst>
              <a:ext uri="{FF2B5EF4-FFF2-40B4-BE49-F238E27FC236}">
                <a16:creationId xmlns:a16="http://schemas.microsoft.com/office/drawing/2014/main" id="{10B2A496-0C38-594F-9BC6-FC6DFBD16D71}"/>
              </a:ext>
            </a:extLst>
          </p:cNvPr>
          <p:cNvSpPr/>
          <p:nvPr/>
        </p:nvSpPr>
        <p:spPr>
          <a:xfrm>
            <a:off x="1029624" y="1901599"/>
            <a:ext cx="2856576" cy="15240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pic>
        <p:nvPicPr>
          <p:cNvPr id="99" name="Graphic 98">
            <a:extLst>
              <a:ext uri="{FF2B5EF4-FFF2-40B4-BE49-F238E27FC236}">
                <a16:creationId xmlns:a16="http://schemas.microsoft.com/office/drawing/2014/main" id="{7BCF1317-2006-0C42-8564-A65912D9D195}"/>
              </a:ext>
            </a:extLst>
          </p:cNvPr>
          <p:cNvPicPr>
            <a:picLocks noChangeAspect="1"/>
          </p:cNvPicPr>
          <p:nvPr/>
        </p:nvPicPr>
        <p:blipFill>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80889" y="1977799"/>
            <a:ext cx="371711" cy="409373"/>
          </a:xfrm>
          <a:prstGeom prst="rect">
            <a:avLst/>
          </a:prstGeom>
        </p:spPr>
      </p:pic>
      <p:sp>
        <p:nvSpPr>
          <p:cNvPr id="100" name="TextBox 99">
            <a:extLst>
              <a:ext uri="{FF2B5EF4-FFF2-40B4-BE49-F238E27FC236}">
                <a16:creationId xmlns:a16="http://schemas.microsoft.com/office/drawing/2014/main" id="{2CE17B2A-7BF4-9440-B8FE-AC37AAC6F82B}"/>
              </a:ext>
            </a:extLst>
          </p:cNvPr>
          <p:cNvSpPr txBox="1"/>
          <p:nvPr/>
        </p:nvSpPr>
        <p:spPr>
          <a:xfrm>
            <a:off x="1785422" y="2048618"/>
            <a:ext cx="1880934" cy="338554"/>
          </a:xfrm>
          <a:prstGeom prst="rect">
            <a:avLst/>
          </a:prstGeom>
          <a:noFill/>
        </p:spPr>
        <p:txBody>
          <a:bodyPr wrap="square" rtlCol="0">
            <a:spAutoFit/>
          </a:bodyPr>
          <a:lstStyle/>
          <a:p>
            <a:pPr algn="ctr"/>
            <a:r>
              <a:rPr lang="en-SG" sz="1600" b="1" dirty="0">
                <a:latin typeface="Calibri" panose="020F0502020204030204" pitchFamily="34" charset="0"/>
                <a:cs typeface="Calibri" panose="020F0502020204030204" pitchFamily="34" charset="0"/>
              </a:rPr>
              <a:t>Express Framework</a:t>
            </a:r>
          </a:p>
        </p:txBody>
      </p:sp>
      <p:sp>
        <p:nvSpPr>
          <p:cNvPr id="101" name="Rectangle: Rounded Corners 3">
            <a:extLst>
              <a:ext uri="{FF2B5EF4-FFF2-40B4-BE49-F238E27FC236}">
                <a16:creationId xmlns:a16="http://schemas.microsoft.com/office/drawing/2014/main" id="{EA88A6A0-34EE-4E49-8EC9-5F42432D4530}"/>
              </a:ext>
            </a:extLst>
          </p:cNvPr>
          <p:cNvSpPr/>
          <p:nvPr/>
        </p:nvSpPr>
        <p:spPr>
          <a:xfrm>
            <a:off x="1215188" y="2531438"/>
            <a:ext cx="1147012" cy="725906"/>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00" dirty="0">
                <a:solidFill>
                  <a:schemeClr val="tx1"/>
                </a:solidFill>
                <a:latin typeface="Calibri" panose="020F0502020204030204" pitchFamily="34" charset="0"/>
                <a:cs typeface="Calibri" panose="020F0502020204030204" pitchFamily="34" charset="0"/>
              </a:rPr>
              <a:t>Information Service</a:t>
            </a:r>
          </a:p>
        </p:txBody>
      </p:sp>
      <p:sp>
        <p:nvSpPr>
          <p:cNvPr id="102" name="Rectangle: Rounded Corners 3">
            <a:extLst>
              <a:ext uri="{FF2B5EF4-FFF2-40B4-BE49-F238E27FC236}">
                <a16:creationId xmlns:a16="http://schemas.microsoft.com/office/drawing/2014/main" id="{E84A1A1D-FF7F-C241-BD83-B82271651C49}"/>
              </a:ext>
            </a:extLst>
          </p:cNvPr>
          <p:cNvSpPr/>
          <p:nvPr/>
        </p:nvSpPr>
        <p:spPr>
          <a:xfrm>
            <a:off x="2547764" y="2531438"/>
            <a:ext cx="1147012" cy="725906"/>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00" dirty="0">
                <a:solidFill>
                  <a:schemeClr val="tx1"/>
                </a:solidFill>
                <a:latin typeface="Calibri" panose="020F0502020204030204" pitchFamily="34" charset="0"/>
                <a:cs typeface="Calibri" panose="020F0502020204030204" pitchFamily="34" charset="0"/>
              </a:rPr>
              <a:t>Loan Service</a:t>
            </a:r>
          </a:p>
        </p:txBody>
      </p:sp>
      <p:sp>
        <p:nvSpPr>
          <p:cNvPr id="103" name="Arrow: Left-Right 29">
            <a:extLst>
              <a:ext uri="{FF2B5EF4-FFF2-40B4-BE49-F238E27FC236}">
                <a16:creationId xmlns:a16="http://schemas.microsoft.com/office/drawing/2014/main" id="{29183E97-46C1-AC4F-969C-DC68A484AD21}"/>
              </a:ext>
            </a:extLst>
          </p:cNvPr>
          <p:cNvSpPr/>
          <p:nvPr/>
        </p:nvSpPr>
        <p:spPr>
          <a:xfrm rot="16200000">
            <a:off x="1532734" y="3733935"/>
            <a:ext cx="505377" cy="137628"/>
          </a:xfrm>
          <a:prstGeom prst="lef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4" name="Arrow: Left-Right 29">
            <a:extLst>
              <a:ext uri="{FF2B5EF4-FFF2-40B4-BE49-F238E27FC236}">
                <a16:creationId xmlns:a16="http://schemas.microsoft.com/office/drawing/2014/main" id="{EB2764C0-AF87-594F-ADF5-4BCE5EC4CF68}"/>
              </a:ext>
            </a:extLst>
          </p:cNvPr>
          <p:cNvSpPr/>
          <p:nvPr/>
        </p:nvSpPr>
        <p:spPr>
          <a:xfrm rot="16200000">
            <a:off x="2868582" y="3733934"/>
            <a:ext cx="505377" cy="137628"/>
          </a:xfrm>
          <a:prstGeom prst="leftRightArrow">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5" name="Cylinder 6">
            <a:extLst>
              <a:ext uri="{FF2B5EF4-FFF2-40B4-BE49-F238E27FC236}">
                <a16:creationId xmlns:a16="http://schemas.microsoft.com/office/drawing/2014/main" id="{BFA666B5-C7EF-004A-A976-1F79857801AD}"/>
              </a:ext>
            </a:extLst>
          </p:cNvPr>
          <p:cNvSpPr/>
          <p:nvPr/>
        </p:nvSpPr>
        <p:spPr>
          <a:xfrm>
            <a:off x="1260480" y="4187707"/>
            <a:ext cx="1049883" cy="531253"/>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Calibri" panose="020F0502020204030204" pitchFamily="34" charset="0"/>
                <a:cs typeface="Calibri" panose="020F0502020204030204" pitchFamily="34" charset="0"/>
              </a:rPr>
              <a:t>SQL DB</a:t>
            </a:r>
          </a:p>
        </p:txBody>
      </p:sp>
      <p:sp>
        <p:nvSpPr>
          <p:cNvPr id="106" name="Cylinder 6">
            <a:extLst>
              <a:ext uri="{FF2B5EF4-FFF2-40B4-BE49-F238E27FC236}">
                <a16:creationId xmlns:a16="http://schemas.microsoft.com/office/drawing/2014/main" id="{B29FB57A-FD49-BC4B-A9AF-C27EB6A1430A}"/>
              </a:ext>
            </a:extLst>
          </p:cNvPr>
          <p:cNvSpPr/>
          <p:nvPr/>
        </p:nvSpPr>
        <p:spPr>
          <a:xfrm>
            <a:off x="2596328" y="4179897"/>
            <a:ext cx="1049883" cy="531253"/>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Calibri" panose="020F0502020204030204" pitchFamily="34" charset="0"/>
                <a:cs typeface="Calibri" panose="020F0502020204030204" pitchFamily="34" charset="0"/>
              </a:rPr>
              <a:t>SQL DB</a:t>
            </a:r>
          </a:p>
        </p:txBody>
      </p:sp>
      <p:sp>
        <p:nvSpPr>
          <p:cNvPr id="107" name="Rectangle: Rounded Corners 26">
            <a:extLst>
              <a:ext uri="{FF2B5EF4-FFF2-40B4-BE49-F238E27FC236}">
                <a16:creationId xmlns:a16="http://schemas.microsoft.com/office/drawing/2014/main" id="{F9FD83DE-4BC8-1844-B613-A9A72749E62F}"/>
              </a:ext>
            </a:extLst>
          </p:cNvPr>
          <p:cNvSpPr/>
          <p:nvPr/>
        </p:nvSpPr>
        <p:spPr>
          <a:xfrm>
            <a:off x="4347892" y="1657350"/>
            <a:ext cx="4338908" cy="3352165"/>
          </a:xfrm>
          <a:prstGeom prst="roundRect">
            <a:avLst>
              <a:gd name="adj" fmla="val 4577"/>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TextBox 107">
            <a:extLst>
              <a:ext uri="{FF2B5EF4-FFF2-40B4-BE49-F238E27FC236}">
                <a16:creationId xmlns:a16="http://schemas.microsoft.com/office/drawing/2014/main" id="{AB0DF045-8777-B544-A175-9C67CC62BB00}"/>
              </a:ext>
            </a:extLst>
          </p:cNvPr>
          <p:cNvSpPr txBox="1"/>
          <p:nvPr/>
        </p:nvSpPr>
        <p:spPr>
          <a:xfrm>
            <a:off x="5932878" y="1823910"/>
            <a:ext cx="1066800" cy="338554"/>
          </a:xfrm>
          <a:prstGeom prst="rect">
            <a:avLst/>
          </a:prstGeom>
          <a:noFill/>
        </p:spPr>
        <p:txBody>
          <a:bodyPr wrap="square" rtlCol="0">
            <a:spAutoFit/>
          </a:bodyPr>
          <a:lstStyle/>
          <a:p>
            <a:pPr algn="ctr"/>
            <a:r>
              <a:rPr lang="en-SG" sz="1600" b="1" dirty="0">
                <a:latin typeface="Calibri" panose="020F0502020204030204" pitchFamily="34" charset="0"/>
                <a:cs typeface="Calibri" panose="020F0502020204030204" pitchFamily="34" charset="0"/>
              </a:rPr>
              <a:t>TBANK</a:t>
            </a:r>
          </a:p>
        </p:txBody>
      </p:sp>
      <p:pic>
        <p:nvPicPr>
          <p:cNvPr id="109" name="Picture 8" descr="Image result for smu tbank">
            <a:extLst>
              <a:ext uri="{FF2B5EF4-FFF2-40B4-BE49-F238E27FC236}">
                <a16:creationId xmlns:a16="http://schemas.microsoft.com/office/drawing/2014/main" id="{637A7052-21E1-FE4C-9413-362592C8FCCF}"/>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6928839" y="1746517"/>
            <a:ext cx="462561" cy="462561"/>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a:extLst>
              <a:ext uri="{FF2B5EF4-FFF2-40B4-BE49-F238E27FC236}">
                <a16:creationId xmlns:a16="http://schemas.microsoft.com/office/drawing/2014/main" id="{2ADAE396-428B-8F4A-9AC0-69FE19C9210E}"/>
              </a:ext>
            </a:extLst>
          </p:cNvPr>
          <p:cNvSpPr/>
          <p:nvPr/>
        </p:nvSpPr>
        <p:spPr>
          <a:xfrm>
            <a:off x="4488751" y="2256089"/>
            <a:ext cx="4045649"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Calibri" panose="020F0502020204030204" pitchFamily="34" charset="0"/>
                <a:cs typeface="Calibri" panose="020F0502020204030204" pitchFamily="34" charset="0"/>
              </a:rPr>
              <a:t>API GATEWAY</a:t>
            </a:r>
          </a:p>
        </p:txBody>
      </p:sp>
      <p:sp>
        <p:nvSpPr>
          <p:cNvPr id="111" name="Rectangle: Rounded Corners 9">
            <a:extLst>
              <a:ext uri="{FF2B5EF4-FFF2-40B4-BE49-F238E27FC236}">
                <a16:creationId xmlns:a16="http://schemas.microsoft.com/office/drawing/2014/main" id="{56415C77-E63A-ED49-9501-6B995C1CA404}"/>
              </a:ext>
            </a:extLst>
          </p:cNvPr>
          <p:cNvSpPr/>
          <p:nvPr/>
        </p:nvSpPr>
        <p:spPr>
          <a:xfrm>
            <a:off x="4488751" y="2858341"/>
            <a:ext cx="4045649" cy="19509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2" name="Rectangle: Rounded Corners 3">
            <a:extLst>
              <a:ext uri="{FF2B5EF4-FFF2-40B4-BE49-F238E27FC236}">
                <a16:creationId xmlns:a16="http://schemas.microsoft.com/office/drawing/2014/main" id="{D63C81C1-B5FD-524F-BC8B-08B070B0C6FE}"/>
              </a:ext>
            </a:extLst>
          </p:cNvPr>
          <p:cNvSpPr/>
          <p:nvPr/>
        </p:nvSpPr>
        <p:spPr>
          <a:xfrm>
            <a:off x="4648200" y="3197000"/>
            <a:ext cx="685800" cy="4874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latin typeface="Calibri" panose="020F0502020204030204" pitchFamily="34" charset="0"/>
                <a:cs typeface="Calibri" panose="020F0502020204030204" pitchFamily="34" charset="0"/>
              </a:rPr>
              <a:t>Account Service</a:t>
            </a:r>
          </a:p>
        </p:txBody>
      </p:sp>
      <p:sp>
        <p:nvSpPr>
          <p:cNvPr id="113" name="Rectangle: Rounded Corners 3">
            <a:extLst>
              <a:ext uri="{FF2B5EF4-FFF2-40B4-BE49-F238E27FC236}">
                <a16:creationId xmlns:a16="http://schemas.microsoft.com/office/drawing/2014/main" id="{8C8297A9-7016-FB48-AE67-F7D2EFA9ED17}"/>
              </a:ext>
            </a:extLst>
          </p:cNvPr>
          <p:cNvSpPr/>
          <p:nvPr/>
        </p:nvSpPr>
        <p:spPr>
          <a:xfrm>
            <a:off x="5474859" y="3197000"/>
            <a:ext cx="1002141" cy="4874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latin typeface="Calibri" panose="020F0502020204030204" pitchFamily="34" charset="0"/>
                <a:cs typeface="Calibri" panose="020F0502020204030204" pitchFamily="34" charset="0"/>
              </a:rPr>
              <a:t>Authentication Service</a:t>
            </a:r>
          </a:p>
        </p:txBody>
      </p:sp>
      <p:sp>
        <p:nvSpPr>
          <p:cNvPr id="114" name="Rectangle: Rounded Corners 3">
            <a:extLst>
              <a:ext uri="{FF2B5EF4-FFF2-40B4-BE49-F238E27FC236}">
                <a16:creationId xmlns:a16="http://schemas.microsoft.com/office/drawing/2014/main" id="{CA61DFDC-E7AA-0C41-9035-5C6AEB1720D7}"/>
              </a:ext>
            </a:extLst>
          </p:cNvPr>
          <p:cNvSpPr/>
          <p:nvPr/>
        </p:nvSpPr>
        <p:spPr>
          <a:xfrm>
            <a:off x="6617859" y="3196999"/>
            <a:ext cx="773541" cy="4874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latin typeface="Calibri" panose="020F0502020204030204" pitchFamily="34" charset="0"/>
                <a:cs typeface="Calibri" panose="020F0502020204030204" pitchFamily="34" charset="0"/>
              </a:rPr>
              <a:t>Customer Service</a:t>
            </a:r>
          </a:p>
        </p:txBody>
      </p:sp>
      <p:sp>
        <p:nvSpPr>
          <p:cNvPr id="115" name="Rectangle: Rounded Corners 3">
            <a:extLst>
              <a:ext uri="{FF2B5EF4-FFF2-40B4-BE49-F238E27FC236}">
                <a16:creationId xmlns:a16="http://schemas.microsoft.com/office/drawing/2014/main" id="{9243F185-397D-864A-AD05-19013FCE8BFC}"/>
              </a:ext>
            </a:extLst>
          </p:cNvPr>
          <p:cNvSpPr/>
          <p:nvPr/>
        </p:nvSpPr>
        <p:spPr>
          <a:xfrm>
            <a:off x="7532259" y="3196999"/>
            <a:ext cx="847314" cy="4874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latin typeface="Calibri" panose="020F0502020204030204" pitchFamily="34" charset="0"/>
                <a:cs typeface="Calibri" panose="020F0502020204030204" pitchFamily="34" charset="0"/>
              </a:rPr>
              <a:t>Transaction Service</a:t>
            </a:r>
          </a:p>
        </p:txBody>
      </p:sp>
      <p:sp>
        <p:nvSpPr>
          <p:cNvPr id="116" name="Rectangle: Rounded Corners 3">
            <a:extLst>
              <a:ext uri="{FF2B5EF4-FFF2-40B4-BE49-F238E27FC236}">
                <a16:creationId xmlns:a16="http://schemas.microsoft.com/office/drawing/2014/main" id="{85B6ABE1-51AB-4A47-B703-BBE9C3651EE5}"/>
              </a:ext>
            </a:extLst>
          </p:cNvPr>
          <p:cNvSpPr/>
          <p:nvPr/>
        </p:nvSpPr>
        <p:spPr>
          <a:xfrm>
            <a:off x="4648200" y="4004986"/>
            <a:ext cx="990600" cy="4874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latin typeface="Calibri" panose="020F0502020204030204" pitchFamily="34" charset="0"/>
                <a:cs typeface="Calibri" panose="020F0502020204030204" pitchFamily="34" charset="0"/>
              </a:rPr>
              <a:t>Market Data Service</a:t>
            </a:r>
          </a:p>
        </p:txBody>
      </p:sp>
      <p:sp>
        <p:nvSpPr>
          <p:cNvPr id="117" name="Rectangle: Rounded Corners 3">
            <a:extLst>
              <a:ext uri="{FF2B5EF4-FFF2-40B4-BE49-F238E27FC236}">
                <a16:creationId xmlns:a16="http://schemas.microsoft.com/office/drawing/2014/main" id="{319AE28B-E32D-4047-A5E1-8B74B7B7444F}"/>
              </a:ext>
            </a:extLst>
          </p:cNvPr>
          <p:cNvSpPr/>
          <p:nvPr/>
        </p:nvSpPr>
        <p:spPr>
          <a:xfrm>
            <a:off x="5738450" y="3993330"/>
            <a:ext cx="838200" cy="4874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latin typeface="Calibri" panose="020F0502020204030204" pitchFamily="34" charset="0"/>
                <a:cs typeface="Calibri" panose="020F0502020204030204" pitchFamily="34" charset="0"/>
              </a:rPr>
              <a:t>Notification Service</a:t>
            </a:r>
          </a:p>
        </p:txBody>
      </p:sp>
      <p:sp>
        <p:nvSpPr>
          <p:cNvPr id="118" name="Rectangle: Rounded Corners 3">
            <a:extLst>
              <a:ext uri="{FF2B5EF4-FFF2-40B4-BE49-F238E27FC236}">
                <a16:creationId xmlns:a16="http://schemas.microsoft.com/office/drawing/2014/main" id="{01FBC1B8-37A2-5C43-AD10-C5C23005E8A5}"/>
              </a:ext>
            </a:extLst>
          </p:cNvPr>
          <p:cNvSpPr/>
          <p:nvPr/>
        </p:nvSpPr>
        <p:spPr>
          <a:xfrm>
            <a:off x="6686127" y="3993330"/>
            <a:ext cx="773541" cy="4874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latin typeface="Calibri" panose="020F0502020204030204" pitchFamily="34" charset="0"/>
                <a:cs typeface="Calibri" panose="020F0502020204030204" pitchFamily="34" charset="0"/>
              </a:rPr>
              <a:t>Payment Service</a:t>
            </a:r>
          </a:p>
        </p:txBody>
      </p:sp>
      <p:sp>
        <p:nvSpPr>
          <p:cNvPr id="119" name="Rectangle: Rounded Corners 3">
            <a:extLst>
              <a:ext uri="{FF2B5EF4-FFF2-40B4-BE49-F238E27FC236}">
                <a16:creationId xmlns:a16="http://schemas.microsoft.com/office/drawing/2014/main" id="{EB6B9408-BC4C-FF48-95DC-58878CB176CC}"/>
              </a:ext>
            </a:extLst>
          </p:cNvPr>
          <p:cNvSpPr/>
          <p:nvPr/>
        </p:nvSpPr>
        <p:spPr>
          <a:xfrm>
            <a:off x="7569145" y="3993331"/>
            <a:ext cx="773541" cy="4874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latin typeface="Calibri" panose="020F0502020204030204" pitchFamily="34" charset="0"/>
                <a:cs typeface="Calibri" panose="020F0502020204030204" pitchFamily="34" charset="0"/>
              </a:rPr>
              <a:t>Product Service</a:t>
            </a:r>
          </a:p>
        </p:txBody>
      </p:sp>
      <p:sp>
        <p:nvSpPr>
          <p:cNvPr id="120" name="Google Shape;61;p14">
            <a:extLst>
              <a:ext uri="{FF2B5EF4-FFF2-40B4-BE49-F238E27FC236}">
                <a16:creationId xmlns:a16="http://schemas.microsoft.com/office/drawing/2014/main" id="{0F73CFA5-E59E-8140-AECC-8731F39DF0E0}"/>
              </a:ext>
            </a:extLst>
          </p:cNvPr>
          <p:cNvSpPr txBox="1">
            <a:spLocks/>
          </p:cNvSpPr>
          <p:nvPr/>
        </p:nvSpPr>
        <p:spPr>
          <a:xfrm>
            <a:off x="152400" y="0"/>
            <a:ext cx="2900056" cy="5248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System architecture</a:t>
            </a:r>
          </a:p>
        </p:txBody>
      </p:sp>
      <p:pic>
        <p:nvPicPr>
          <p:cNvPr id="121" name="Picture 120">
            <a:extLst>
              <a:ext uri="{FF2B5EF4-FFF2-40B4-BE49-F238E27FC236}">
                <a16:creationId xmlns:a16="http://schemas.microsoft.com/office/drawing/2014/main" id="{2F57B934-28EC-AE4E-84EF-9CD8466E301C}"/>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7924799" y="75598"/>
            <a:ext cx="1125893" cy="616964"/>
          </a:xfrm>
          <a:prstGeom prst="rect">
            <a:avLst/>
          </a:prstGeom>
        </p:spPr>
      </p:pic>
    </p:spTree>
    <p:extLst>
      <p:ext uri="{BB962C8B-B14F-4D97-AF65-F5344CB8AC3E}">
        <p14:creationId xmlns:p14="http://schemas.microsoft.com/office/powerpoint/2010/main" val="10935502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6ED46C89-91C0-4220-9AD2-708E77670229}"/>
              </a:ext>
            </a:extLst>
          </p:cNvPr>
          <p:cNvSpPr/>
          <p:nvPr/>
        </p:nvSpPr>
        <p:spPr>
          <a:xfrm>
            <a:off x="8005949" y="4706683"/>
            <a:ext cx="833251" cy="438150"/>
          </a:xfrm>
          <a:prstGeom prst="roundRect">
            <a:avLst>
              <a:gd name="adj" fmla="val 13707"/>
            </a:avLst>
          </a:prstGeom>
          <a:solidFill>
            <a:srgbClr val="D1B2E8">
              <a:alpha val="66000"/>
            </a:srgb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4" name="Picture 12" descr="Image result for Target market icon site:thenounproject.com">
            <a:extLst>
              <a:ext uri="{FF2B5EF4-FFF2-40B4-BE49-F238E27FC236}">
                <a16:creationId xmlns:a16="http://schemas.microsoft.com/office/drawing/2014/main" id="{EF7313FB-8598-46A2-99C1-BCA0D53D8397}"/>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609600" y="4740867"/>
            <a:ext cx="195580" cy="19558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98BD178-D44A-4C1D-BFFB-CD665BAEB518}"/>
              </a:ext>
            </a:extLst>
          </p:cNvPr>
          <p:cNvSpPr txBox="1"/>
          <p:nvPr/>
        </p:nvSpPr>
        <p:spPr>
          <a:xfrm>
            <a:off x="71194" y="4962268"/>
            <a:ext cx="1205400" cy="215444"/>
          </a:xfrm>
          <a:prstGeom prst="rect">
            <a:avLst/>
          </a:prstGeom>
          <a:noFill/>
        </p:spPr>
        <p:txBody>
          <a:bodyPr wrap="square" rtlCol="0">
            <a:spAutoFit/>
          </a:bodyPr>
          <a:lstStyle/>
          <a:p>
            <a:pPr algn="ctr"/>
            <a:r>
              <a:rPr lang="en-SG" sz="800" dirty="0"/>
              <a:t>Target Market</a:t>
            </a:r>
          </a:p>
        </p:txBody>
      </p:sp>
      <p:sp>
        <p:nvSpPr>
          <p:cNvPr id="26" name="TextBox 25">
            <a:extLst>
              <a:ext uri="{FF2B5EF4-FFF2-40B4-BE49-F238E27FC236}">
                <a16:creationId xmlns:a16="http://schemas.microsoft.com/office/drawing/2014/main" id="{FDA7F644-7436-4AEF-9640-50B38B84447F}"/>
              </a:ext>
            </a:extLst>
          </p:cNvPr>
          <p:cNvSpPr txBox="1"/>
          <p:nvPr/>
        </p:nvSpPr>
        <p:spPr>
          <a:xfrm>
            <a:off x="1576516" y="4962268"/>
            <a:ext cx="1205400" cy="215444"/>
          </a:xfrm>
          <a:prstGeom prst="rect">
            <a:avLst/>
          </a:prstGeom>
          <a:noFill/>
        </p:spPr>
        <p:txBody>
          <a:bodyPr wrap="square" rtlCol="0">
            <a:spAutoFit/>
          </a:bodyPr>
          <a:lstStyle/>
          <a:p>
            <a:pPr algn="ctr"/>
            <a:r>
              <a:rPr lang="en-SG" sz="800" dirty="0"/>
              <a:t>Pain Points</a:t>
            </a:r>
          </a:p>
        </p:txBody>
      </p:sp>
      <p:pic>
        <p:nvPicPr>
          <p:cNvPr id="27" name="Picture 14" descr="Image result for Pain point icon site:thenounproject.com">
            <a:extLst>
              <a:ext uri="{FF2B5EF4-FFF2-40B4-BE49-F238E27FC236}">
                <a16:creationId xmlns:a16="http://schemas.microsoft.com/office/drawing/2014/main" id="{E12E9E94-A177-4570-AC0C-ABF90891C6CC}"/>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2153421" y="4740867"/>
            <a:ext cx="195580" cy="19558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close up of a logo&#10;&#10;Description automatically generated">
            <a:extLst>
              <a:ext uri="{FF2B5EF4-FFF2-40B4-BE49-F238E27FC236}">
                <a16:creationId xmlns:a16="http://schemas.microsoft.com/office/drawing/2014/main" id="{4A243E5F-F623-4B2F-A0E1-4980473FB5B2}"/>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3682907" y="4759261"/>
            <a:ext cx="177185" cy="177185"/>
          </a:xfrm>
          <a:prstGeom prst="rect">
            <a:avLst/>
          </a:prstGeom>
        </p:spPr>
      </p:pic>
      <p:sp>
        <p:nvSpPr>
          <p:cNvPr id="29" name="TextBox 28">
            <a:extLst>
              <a:ext uri="{FF2B5EF4-FFF2-40B4-BE49-F238E27FC236}">
                <a16:creationId xmlns:a16="http://schemas.microsoft.com/office/drawing/2014/main" id="{0ADF5708-ADB3-406F-9275-22076EC74A1A}"/>
              </a:ext>
            </a:extLst>
          </p:cNvPr>
          <p:cNvSpPr txBox="1"/>
          <p:nvPr/>
        </p:nvSpPr>
        <p:spPr>
          <a:xfrm>
            <a:off x="3099767" y="4962268"/>
            <a:ext cx="1205400" cy="215444"/>
          </a:xfrm>
          <a:prstGeom prst="rect">
            <a:avLst/>
          </a:prstGeom>
          <a:noFill/>
        </p:spPr>
        <p:txBody>
          <a:bodyPr wrap="square" rtlCol="0">
            <a:spAutoFit/>
          </a:bodyPr>
          <a:lstStyle/>
          <a:p>
            <a:pPr algn="ctr"/>
            <a:r>
              <a:rPr lang="en-SG" sz="800" dirty="0"/>
              <a:t>Who We Are</a:t>
            </a:r>
          </a:p>
        </p:txBody>
      </p:sp>
      <p:sp>
        <p:nvSpPr>
          <p:cNvPr id="30" name="TextBox 29">
            <a:extLst>
              <a:ext uri="{FF2B5EF4-FFF2-40B4-BE49-F238E27FC236}">
                <a16:creationId xmlns:a16="http://schemas.microsoft.com/office/drawing/2014/main" id="{68A0D670-4FA7-4C72-8561-78DC4A5EE980}"/>
              </a:ext>
            </a:extLst>
          </p:cNvPr>
          <p:cNvSpPr txBox="1"/>
          <p:nvPr/>
        </p:nvSpPr>
        <p:spPr>
          <a:xfrm>
            <a:off x="4775833" y="4962268"/>
            <a:ext cx="1205400" cy="215444"/>
          </a:xfrm>
          <a:prstGeom prst="rect">
            <a:avLst/>
          </a:prstGeom>
          <a:noFill/>
        </p:spPr>
        <p:txBody>
          <a:bodyPr wrap="square" rtlCol="0">
            <a:spAutoFit/>
          </a:bodyPr>
          <a:lstStyle/>
          <a:p>
            <a:pPr algn="ctr"/>
            <a:r>
              <a:rPr lang="en-SG" sz="800" dirty="0"/>
              <a:t>Benefits</a:t>
            </a:r>
          </a:p>
        </p:txBody>
      </p:sp>
      <p:sp>
        <p:nvSpPr>
          <p:cNvPr id="31" name="TextBox 30">
            <a:extLst>
              <a:ext uri="{FF2B5EF4-FFF2-40B4-BE49-F238E27FC236}">
                <a16:creationId xmlns:a16="http://schemas.microsoft.com/office/drawing/2014/main" id="{F5F862AA-5080-48BD-B7BB-EB916B4227C9}"/>
              </a:ext>
            </a:extLst>
          </p:cNvPr>
          <p:cNvSpPr txBox="1"/>
          <p:nvPr/>
        </p:nvSpPr>
        <p:spPr>
          <a:xfrm>
            <a:off x="6303933" y="4966100"/>
            <a:ext cx="1205400" cy="215444"/>
          </a:xfrm>
          <a:prstGeom prst="rect">
            <a:avLst/>
          </a:prstGeom>
          <a:noFill/>
        </p:spPr>
        <p:txBody>
          <a:bodyPr wrap="square" rtlCol="0">
            <a:spAutoFit/>
          </a:bodyPr>
          <a:lstStyle/>
          <a:p>
            <a:pPr algn="ctr"/>
            <a:r>
              <a:rPr lang="en-SG" sz="800" dirty="0"/>
              <a:t>Architecture</a:t>
            </a:r>
          </a:p>
        </p:txBody>
      </p:sp>
      <p:sp>
        <p:nvSpPr>
          <p:cNvPr id="32" name="TextBox 31">
            <a:extLst>
              <a:ext uri="{FF2B5EF4-FFF2-40B4-BE49-F238E27FC236}">
                <a16:creationId xmlns:a16="http://schemas.microsoft.com/office/drawing/2014/main" id="{7784B93A-CDE5-420F-88D4-566E172FD8B6}"/>
              </a:ext>
            </a:extLst>
          </p:cNvPr>
          <p:cNvSpPr txBox="1"/>
          <p:nvPr/>
        </p:nvSpPr>
        <p:spPr>
          <a:xfrm>
            <a:off x="7812926" y="4962268"/>
            <a:ext cx="1205400" cy="215444"/>
          </a:xfrm>
          <a:prstGeom prst="rect">
            <a:avLst/>
          </a:prstGeom>
          <a:noFill/>
        </p:spPr>
        <p:txBody>
          <a:bodyPr wrap="square" rtlCol="0">
            <a:spAutoFit/>
          </a:bodyPr>
          <a:lstStyle/>
          <a:p>
            <a:pPr algn="ctr"/>
            <a:r>
              <a:rPr lang="en-SG" sz="800" dirty="0"/>
              <a:t>APIs Used</a:t>
            </a:r>
          </a:p>
        </p:txBody>
      </p:sp>
      <p:pic>
        <p:nvPicPr>
          <p:cNvPr id="33" name="Picture 16" descr="Image result for APIs icon site:thenounproject.com">
            <a:extLst>
              <a:ext uri="{FF2B5EF4-FFF2-40B4-BE49-F238E27FC236}">
                <a16:creationId xmlns:a16="http://schemas.microsoft.com/office/drawing/2014/main" id="{0299652D-08EF-4DB5-B40B-773FE0FEA45E}"/>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8336585" y="4754266"/>
            <a:ext cx="182181" cy="18218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descr="Image result for architecture icon site:thenounproject.com">
            <a:extLst>
              <a:ext uri="{FF2B5EF4-FFF2-40B4-BE49-F238E27FC236}">
                <a16:creationId xmlns:a16="http://schemas.microsoft.com/office/drawing/2014/main" id="{F42205B3-5645-40F7-A8B8-9A47E34F9070}"/>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6814484" y="4752148"/>
            <a:ext cx="184298" cy="18429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0" descr="Image result for benefits icon site:thenounproject.com">
            <a:extLst>
              <a:ext uri="{FF2B5EF4-FFF2-40B4-BE49-F238E27FC236}">
                <a16:creationId xmlns:a16="http://schemas.microsoft.com/office/drawing/2014/main" id="{E0A17C58-5A0C-489A-A754-59B7BC0FB32C}"/>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5260757" y="4767417"/>
            <a:ext cx="235552" cy="2355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DC6323A9-E776-8047-BE91-3083B6016DCD}"/>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7780559" y="75597"/>
            <a:ext cx="1270134" cy="696005"/>
          </a:xfrm>
          <a:prstGeom prst="rect">
            <a:avLst/>
          </a:prstGeom>
        </p:spPr>
      </p:pic>
      <p:sp>
        <p:nvSpPr>
          <p:cNvPr id="38" name="Google Shape;61;p14">
            <a:extLst>
              <a:ext uri="{FF2B5EF4-FFF2-40B4-BE49-F238E27FC236}">
                <a16:creationId xmlns:a16="http://schemas.microsoft.com/office/drawing/2014/main" id="{9A5B3699-2555-534A-8CE7-9AC0F2BBA802}"/>
              </a:ext>
            </a:extLst>
          </p:cNvPr>
          <p:cNvSpPr txBox="1">
            <a:spLocks/>
          </p:cNvSpPr>
          <p:nvPr/>
        </p:nvSpPr>
        <p:spPr>
          <a:xfrm>
            <a:off x="152400" y="0"/>
            <a:ext cx="6096000" cy="59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115000"/>
              </a:lnSpc>
            </a:pPr>
            <a:r>
              <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API services used from </a:t>
            </a:r>
            <a:r>
              <a:rPr lang="en-SG" sz="2500" b="1" dirty="0" err="1">
                <a:solidFill>
                  <a:schemeClr val="bg2">
                    <a:lumMod val="75000"/>
                  </a:schemeClr>
                </a:solidFill>
                <a:latin typeface="Calibri" panose="020F0502020204030204" pitchFamily="34" charset="0"/>
                <a:ea typeface="Roboto Mono Medium for Powerlin" pitchFamily="2" charset="0"/>
                <a:cs typeface="Calibri" panose="020F0502020204030204" pitchFamily="34" charset="0"/>
              </a:rPr>
              <a:t>tBank</a:t>
            </a:r>
            <a:endParaRPr lang="en-SG" sz="2500" b="1" dirty="0">
              <a:solidFill>
                <a:schemeClr val="bg2">
                  <a:lumMod val="75000"/>
                </a:schemeClr>
              </a:solidFill>
              <a:latin typeface="Calibri" panose="020F0502020204030204" pitchFamily="34" charset="0"/>
              <a:ea typeface="Roboto Mono Medium for Powerlin" pitchFamily="2" charset="0"/>
              <a:cs typeface="Calibri" panose="020F0502020204030204" pitchFamily="34" charset="0"/>
            </a:endParaRPr>
          </a:p>
        </p:txBody>
      </p:sp>
      <p:grpSp>
        <p:nvGrpSpPr>
          <p:cNvPr id="3" name="Group 2">
            <a:extLst>
              <a:ext uri="{FF2B5EF4-FFF2-40B4-BE49-F238E27FC236}">
                <a16:creationId xmlns:a16="http://schemas.microsoft.com/office/drawing/2014/main" id="{EDD9FDD9-F6A2-4F7B-9CC3-F8BCA13CC255}"/>
              </a:ext>
            </a:extLst>
          </p:cNvPr>
          <p:cNvGrpSpPr/>
          <p:nvPr/>
        </p:nvGrpSpPr>
        <p:grpSpPr>
          <a:xfrm>
            <a:off x="2932170" y="1478736"/>
            <a:ext cx="1469325" cy="2365092"/>
            <a:chOff x="2721675" y="1247341"/>
            <a:chExt cx="1469325" cy="2365092"/>
          </a:xfrm>
        </p:grpSpPr>
        <p:sp>
          <p:nvSpPr>
            <p:cNvPr id="147" name="Google Shape;147;p24"/>
            <p:cNvSpPr txBox="1"/>
            <p:nvPr/>
          </p:nvSpPr>
          <p:spPr>
            <a:xfrm>
              <a:off x="2721675" y="2188989"/>
              <a:ext cx="1469325" cy="33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b="1" dirty="0">
                  <a:solidFill>
                    <a:srgbClr val="7030A0"/>
                  </a:solidFill>
                </a:rPr>
                <a:t>Authentication</a:t>
              </a:r>
              <a:endParaRPr sz="1600" b="1" dirty="0">
                <a:solidFill>
                  <a:srgbClr val="7030A0"/>
                </a:solidFill>
              </a:endParaRPr>
            </a:p>
          </p:txBody>
        </p:sp>
        <p:sp>
          <p:nvSpPr>
            <p:cNvPr id="148" name="Google Shape;148;p24"/>
            <p:cNvSpPr txBox="1"/>
            <p:nvPr/>
          </p:nvSpPr>
          <p:spPr>
            <a:xfrm>
              <a:off x="2897287" y="2737580"/>
              <a:ext cx="1118100" cy="37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requestOTP</a:t>
              </a:r>
              <a:endParaRPr dirty="0">
                <a:latin typeface="Calibri" panose="020F0502020204030204" pitchFamily="34" charset="0"/>
                <a:cs typeface="Calibri" panose="020F0502020204030204" pitchFamily="34" charset="0"/>
              </a:endParaRPr>
            </a:p>
          </p:txBody>
        </p:sp>
        <p:sp>
          <p:nvSpPr>
            <p:cNvPr id="149" name="Google Shape;149;p24"/>
            <p:cNvSpPr txBox="1"/>
            <p:nvPr/>
          </p:nvSpPr>
          <p:spPr>
            <a:xfrm>
              <a:off x="2832650" y="3280633"/>
              <a:ext cx="1247375" cy="33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err="1">
                  <a:solidFill>
                    <a:schemeClr val="dk1"/>
                  </a:solidFill>
                  <a:latin typeface="Calibri" panose="020F0502020204030204" pitchFamily="34" charset="0"/>
                  <a:cs typeface="Calibri" panose="020F0502020204030204" pitchFamily="34" charset="0"/>
                </a:rPr>
                <a:t>loginCustomer</a:t>
              </a:r>
              <a:endParaRPr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BC1E02CC-1D10-7847-85BE-656024550BB4}"/>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3091279" y="1247341"/>
              <a:ext cx="730117" cy="730117"/>
            </a:xfrm>
            <a:prstGeom prst="rect">
              <a:avLst/>
            </a:prstGeom>
          </p:spPr>
        </p:pic>
      </p:grpSp>
      <p:grpSp>
        <p:nvGrpSpPr>
          <p:cNvPr id="2" name="Group 1">
            <a:extLst>
              <a:ext uri="{FF2B5EF4-FFF2-40B4-BE49-F238E27FC236}">
                <a16:creationId xmlns:a16="http://schemas.microsoft.com/office/drawing/2014/main" id="{9B9085AA-35AA-4E24-8EA2-C3FF0419E14E}"/>
              </a:ext>
            </a:extLst>
          </p:cNvPr>
          <p:cNvGrpSpPr/>
          <p:nvPr/>
        </p:nvGrpSpPr>
        <p:grpSpPr>
          <a:xfrm>
            <a:off x="186136" y="1452736"/>
            <a:ext cx="2145300" cy="1873579"/>
            <a:chOff x="195432" y="1237201"/>
            <a:chExt cx="2145300" cy="1873579"/>
          </a:xfrm>
        </p:grpSpPr>
        <p:sp>
          <p:nvSpPr>
            <p:cNvPr id="143" name="Google Shape;143;p24"/>
            <p:cNvSpPr txBox="1"/>
            <p:nvPr/>
          </p:nvSpPr>
          <p:spPr>
            <a:xfrm>
              <a:off x="808332" y="2188989"/>
              <a:ext cx="919500" cy="37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b="1" dirty="0" err="1">
                  <a:solidFill>
                    <a:srgbClr val="7030A0"/>
                  </a:solidFill>
                </a:rPr>
                <a:t>Acount</a:t>
              </a:r>
              <a:endParaRPr sz="1600" b="1" dirty="0">
                <a:solidFill>
                  <a:srgbClr val="7030A0"/>
                </a:solidFill>
              </a:endParaRPr>
            </a:p>
          </p:txBody>
        </p:sp>
        <p:sp>
          <p:nvSpPr>
            <p:cNvPr id="145" name="Google Shape;145;p24"/>
            <p:cNvSpPr txBox="1"/>
            <p:nvPr/>
          </p:nvSpPr>
          <p:spPr>
            <a:xfrm>
              <a:off x="195432" y="2737580"/>
              <a:ext cx="2145300" cy="3732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SG" dirty="0" err="1">
                  <a:latin typeface="Calibri" panose="020F0502020204030204" pitchFamily="34" charset="0"/>
                  <a:cs typeface="Calibri" panose="020F0502020204030204" pitchFamily="34" charset="0"/>
                </a:rPr>
                <a:t>getDepositAccountDetails</a:t>
              </a:r>
              <a:endParaRPr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F8EC667D-D17D-074E-BFE7-949AEB7CD514}"/>
                </a:ext>
              </a:extLst>
            </p:cNvPr>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a:off x="903024" y="1237201"/>
              <a:ext cx="730117" cy="730117"/>
            </a:xfrm>
            <a:prstGeom prst="rect">
              <a:avLst/>
            </a:prstGeom>
          </p:spPr>
        </p:pic>
      </p:grpSp>
      <p:grpSp>
        <p:nvGrpSpPr>
          <p:cNvPr id="6" name="Group 5">
            <a:extLst>
              <a:ext uri="{FF2B5EF4-FFF2-40B4-BE49-F238E27FC236}">
                <a16:creationId xmlns:a16="http://schemas.microsoft.com/office/drawing/2014/main" id="{38482E69-59C5-48A7-849B-7D5A8E82FF47}"/>
              </a:ext>
            </a:extLst>
          </p:cNvPr>
          <p:cNvGrpSpPr/>
          <p:nvPr/>
        </p:nvGrpSpPr>
        <p:grpSpPr>
          <a:xfrm>
            <a:off x="5002229" y="1360214"/>
            <a:ext cx="1802096" cy="2461819"/>
            <a:chOff x="4991725" y="1150614"/>
            <a:chExt cx="1802096" cy="2461819"/>
          </a:xfrm>
        </p:grpSpPr>
        <p:sp>
          <p:nvSpPr>
            <p:cNvPr id="150" name="Google Shape;150;p24"/>
            <p:cNvSpPr txBox="1"/>
            <p:nvPr/>
          </p:nvSpPr>
          <p:spPr>
            <a:xfrm>
              <a:off x="5280247" y="2188989"/>
              <a:ext cx="1225052" cy="33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b="1" dirty="0">
                  <a:solidFill>
                    <a:srgbClr val="7030A0"/>
                  </a:solidFill>
                </a:rPr>
                <a:t>Customer</a:t>
              </a:r>
              <a:endParaRPr sz="1600" b="1" dirty="0">
                <a:solidFill>
                  <a:srgbClr val="7030A0"/>
                </a:solidFill>
              </a:endParaRPr>
            </a:p>
          </p:txBody>
        </p:sp>
        <p:sp>
          <p:nvSpPr>
            <p:cNvPr id="4" name="Rectangle 3">
              <a:extLst>
                <a:ext uri="{FF2B5EF4-FFF2-40B4-BE49-F238E27FC236}">
                  <a16:creationId xmlns:a16="http://schemas.microsoft.com/office/drawing/2014/main" id="{8F25F9AB-A1A6-4DA6-9734-1F0C1E5F2BE6}"/>
                </a:ext>
              </a:extLst>
            </p:cNvPr>
            <p:cNvSpPr/>
            <p:nvPr/>
          </p:nvSpPr>
          <p:spPr>
            <a:xfrm>
              <a:off x="4991725" y="3286959"/>
              <a:ext cx="1802096" cy="325474"/>
            </a:xfrm>
            <a:prstGeom prst="rect">
              <a:avLst/>
            </a:prstGeom>
          </p:spPr>
          <p:txBody>
            <a:bodyPr wrap="none">
              <a:spAutoFit/>
            </a:bodyPr>
            <a:lstStyle/>
            <a:p>
              <a:pPr lvl="0">
                <a:lnSpc>
                  <a:spcPct val="115000"/>
                </a:lnSpc>
              </a:pPr>
              <a:r>
                <a:rPr lang="en-GB" dirty="0" err="1">
                  <a:latin typeface="Calibri" panose="020F0502020204030204" pitchFamily="34" charset="0"/>
                  <a:cs typeface="Calibri" panose="020F0502020204030204" pitchFamily="34" charset="0"/>
                </a:rPr>
                <a:t>getCustomerAccounts</a:t>
              </a:r>
              <a:endParaRPr lang="en-GB"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E5704082-4CE2-4B6B-B6CA-71E147BDBE56}"/>
                </a:ext>
              </a:extLst>
            </p:cNvPr>
            <p:cNvSpPr/>
            <p:nvPr/>
          </p:nvSpPr>
          <p:spPr>
            <a:xfrm>
              <a:off x="5075883" y="2780977"/>
              <a:ext cx="1633781" cy="325474"/>
            </a:xfrm>
            <a:prstGeom prst="rect">
              <a:avLst/>
            </a:prstGeom>
          </p:spPr>
          <p:txBody>
            <a:bodyPr wrap="none">
              <a:spAutoFit/>
            </a:bodyPr>
            <a:lstStyle/>
            <a:p>
              <a:pPr lvl="0">
                <a:lnSpc>
                  <a:spcPct val="115000"/>
                </a:lnSpc>
              </a:pPr>
              <a:r>
                <a:rPr lang="en-GB" dirty="0" err="1">
                  <a:latin typeface="Calibri" panose="020F0502020204030204" pitchFamily="34" charset="0"/>
                  <a:cs typeface="Calibri" panose="020F0502020204030204" pitchFamily="34" charset="0"/>
                </a:rPr>
                <a:t>getCustomerDetails</a:t>
              </a:r>
              <a:endParaRPr lang="en-GB"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0B70A14C-B7A5-0448-B5EA-BB29B113C889}"/>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5449751" y="1150614"/>
              <a:ext cx="886045" cy="886045"/>
            </a:xfrm>
            <a:prstGeom prst="rect">
              <a:avLst/>
            </a:prstGeom>
          </p:spPr>
        </p:pic>
      </p:grpSp>
      <p:grpSp>
        <p:nvGrpSpPr>
          <p:cNvPr id="7" name="Group 6">
            <a:extLst>
              <a:ext uri="{FF2B5EF4-FFF2-40B4-BE49-F238E27FC236}">
                <a16:creationId xmlns:a16="http://schemas.microsoft.com/office/drawing/2014/main" id="{838AAB61-CFB8-4058-B5FF-3C22C228AB65}"/>
              </a:ext>
            </a:extLst>
          </p:cNvPr>
          <p:cNvGrpSpPr/>
          <p:nvPr/>
        </p:nvGrpSpPr>
        <p:grpSpPr>
          <a:xfrm>
            <a:off x="7405059" y="1566808"/>
            <a:ext cx="1598515" cy="2772614"/>
            <a:chOff x="7405060" y="1399336"/>
            <a:chExt cx="1598515" cy="2772614"/>
          </a:xfrm>
        </p:grpSpPr>
        <p:sp>
          <p:nvSpPr>
            <p:cNvPr id="43" name="Google Shape;163;p25">
              <a:extLst>
                <a:ext uri="{FF2B5EF4-FFF2-40B4-BE49-F238E27FC236}">
                  <a16:creationId xmlns:a16="http://schemas.microsoft.com/office/drawing/2014/main" id="{EB4CBB35-D5E6-4698-A642-29156B3E8048}"/>
                </a:ext>
              </a:extLst>
            </p:cNvPr>
            <p:cNvSpPr txBox="1"/>
            <p:nvPr/>
          </p:nvSpPr>
          <p:spPr>
            <a:xfrm>
              <a:off x="7576607" y="2213682"/>
              <a:ext cx="1255421" cy="304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b="1" dirty="0">
                  <a:solidFill>
                    <a:srgbClr val="7030A0"/>
                  </a:solidFill>
                </a:rPr>
                <a:t>Payment</a:t>
              </a:r>
              <a:endParaRPr sz="1600" b="1" dirty="0">
                <a:solidFill>
                  <a:srgbClr val="7030A0"/>
                </a:solidFill>
              </a:endParaRPr>
            </a:p>
          </p:txBody>
        </p:sp>
        <p:sp>
          <p:nvSpPr>
            <p:cNvPr id="44" name="Rectangle 43">
              <a:extLst>
                <a:ext uri="{FF2B5EF4-FFF2-40B4-BE49-F238E27FC236}">
                  <a16:creationId xmlns:a16="http://schemas.microsoft.com/office/drawing/2014/main" id="{8067986F-44AE-4072-A2B0-B99B63E4C5A3}"/>
                </a:ext>
              </a:extLst>
            </p:cNvPr>
            <p:cNvSpPr/>
            <p:nvPr/>
          </p:nvSpPr>
          <p:spPr>
            <a:xfrm>
              <a:off x="7595016" y="3846412"/>
              <a:ext cx="1218603" cy="325538"/>
            </a:xfrm>
            <a:prstGeom prst="rect">
              <a:avLst/>
            </a:prstGeom>
          </p:spPr>
          <p:txBody>
            <a:bodyPr wrap="none">
              <a:spAutoFit/>
            </a:bodyPr>
            <a:lstStyle/>
            <a:p>
              <a:pPr lvl="0">
                <a:lnSpc>
                  <a:spcPct val="115000"/>
                </a:lnSpc>
              </a:pPr>
              <a:r>
                <a:rPr lang="en-GB" dirty="0" err="1">
                  <a:latin typeface="Calibri" panose="020F0502020204030204" pitchFamily="34" charset="0"/>
                  <a:cs typeface="Calibri" panose="020F0502020204030204" pitchFamily="34" charset="0"/>
                </a:rPr>
                <a:t>creditTransfer</a:t>
              </a:r>
              <a:endParaRPr lang="en-GB" dirty="0">
                <a:latin typeface="Calibri" panose="020F0502020204030204" pitchFamily="34" charset="0"/>
                <a:cs typeface="Calibri" panose="020F0502020204030204" pitchFamily="34" charset="0"/>
              </a:endParaRPr>
            </a:p>
          </p:txBody>
        </p:sp>
        <p:pic>
          <p:nvPicPr>
            <p:cNvPr id="45" name="Picture 44">
              <a:extLst>
                <a:ext uri="{FF2B5EF4-FFF2-40B4-BE49-F238E27FC236}">
                  <a16:creationId xmlns:a16="http://schemas.microsoft.com/office/drawing/2014/main" id="{FEC9DF13-A454-4909-9BD1-29DF01E9651F}"/>
                </a:ext>
              </a:extLst>
            </p:cNvPr>
            <p:cNvPicPr>
              <a:picLocks noChangeAspect="1"/>
            </p:cNvPicPr>
            <p:nvPr/>
          </p:nvPicPr>
          <p:blipFill>
            <a:blip r:embed="rId13" cstate="hqprint">
              <a:extLst>
                <a:ext uri="{28A0092B-C50C-407E-A947-70E740481C1C}">
                  <a14:useLocalDpi xmlns:a14="http://schemas.microsoft.com/office/drawing/2010/main"/>
                </a:ext>
              </a:extLst>
            </a:blip>
            <a:stretch>
              <a:fillRect/>
            </a:stretch>
          </p:blipFill>
          <p:spPr>
            <a:xfrm>
              <a:off x="7879062" y="1399336"/>
              <a:ext cx="650511" cy="652102"/>
            </a:xfrm>
            <a:prstGeom prst="rect">
              <a:avLst/>
            </a:prstGeom>
          </p:spPr>
        </p:pic>
        <p:sp>
          <p:nvSpPr>
            <p:cNvPr id="46" name="Rectangle 45">
              <a:extLst>
                <a:ext uri="{FF2B5EF4-FFF2-40B4-BE49-F238E27FC236}">
                  <a16:creationId xmlns:a16="http://schemas.microsoft.com/office/drawing/2014/main" id="{77EA058D-E702-4612-B005-5E28322184DE}"/>
                </a:ext>
              </a:extLst>
            </p:cNvPr>
            <p:cNvSpPr/>
            <p:nvPr/>
          </p:nvSpPr>
          <p:spPr>
            <a:xfrm>
              <a:off x="7519674" y="3296788"/>
              <a:ext cx="1369286" cy="307777"/>
            </a:xfrm>
            <a:prstGeom prst="rect">
              <a:avLst/>
            </a:prstGeom>
          </p:spPr>
          <p:txBody>
            <a:bodyPr wrap="none">
              <a:spAutoFit/>
            </a:bodyPr>
            <a:lstStyle/>
            <a:p>
              <a:r>
                <a:rPr lang="en-SG" dirty="0" err="1"/>
                <a:t>addBeneficiary</a:t>
              </a:r>
              <a:endParaRPr lang="en-SG" dirty="0"/>
            </a:p>
          </p:txBody>
        </p:sp>
        <p:sp>
          <p:nvSpPr>
            <p:cNvPr id="47" name="Rectangle 46">
              <a:extLst>
                <a:ext uri="{FF2B5EF4-FFF2-40B4-BE49-F238E27FC236}">
                  <a16:creationId xmlns:a16="http://schemas.microsoft.com/office/drawing/2014/main" id="{20C9FEBA-AEF1-4223-8F85-7B1792366F15}"/>
                </a:ext>
              </a:extLst>
            </p:cNvPr>
            <p:cNvSpPr/>
            <p:nvPr/>
          </p:nvSpPr>
          <p:spPr>
            <a:xfrm>
              <a:off x="7405060" y="2798674"/>
              <a:ext cx="1598515" cy="307777"/>
            </a:xfrm>
            <a:prstGeom prst="rect">
              <a:avLst/>
            </a:prstGeom>
          </p:spPr>
          <p:txBody>
            <a:bodyPr wrap="none">
              <a:spAutoFit/>
            </a:bodyPr>
            <a:lstStyle/>
            <a:p>
              <a:r>
                <a:rPr lang="en-SG" dirty="0" err="1"/>
                <a:t>getBeneficiaryList</a:t>
              </a:r>
              <a:endParaRPr lang="en-SG" dirty="0"/>
            </a:p>
          </p:txBody>
        </p:sp>
      </p:grpSp>
    </p:spTree>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TotalTime>
  <Words>678</Words>
  <Application>Microsoft Office PowerPoint</Application>
  <PresentationFormat>On-screen Show (16:9)</PresentationFormat>
  <Paragraphs>164</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Peer-Sar-Malam</dc:title>
  <dc:creator>TopoD Truong</dc:creator>
  <cp:lastModifiedBy>TopoD Truong</cp:lastModifiedBy>
  <cp:revision>113</cp:revision>
  <dcterms:modified xsi:type="dcterms:W3CDTF">2019-11-11T09:44:57Z</dcterms:modified>
</cp:coreProperties>
</file>