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y="5143500" cx="9144000"/>
  <p:notesSz cx="6858000" cy="9144000"/>
  <p:embeddedFontLst>
    <p:embeddedFont>
      <p:font typeface="Source Code Pro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CF3032-73FA-4957-B8B8-BEF1645C62DE}">
  <a:tblStyle styleId="{54CF3032-73FA-4957-B8B8-BEF1645C6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5DBB177-CEE6-4A2E-AC2B-F75AD518C5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SourceCodePro-regular.fntdata"/><Relationship Id="rId81" Type="http://schemas.openxmlformats.org/officeDocument/2006/relationships/font" Target="fonts/SourceCodePro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91" name="Shape 91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Shape 9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Shape 9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3" name="Shape 10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7" name="Shape 10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111" name="Shape 11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hape 11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02-WED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Alternate implementations of Stack ADT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Shape 181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7" name="Shape 18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Shape 196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5" name="Shape 205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2" name="Shape 21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Shape 21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1" name="Shape 22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3" name="Shape 22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4" name="Shape 22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5" name="Shape 22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1" name="Shape 23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Shape 23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          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Shape 246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+ 2 - 7 * 4 + 3 5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       ^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2" name="Shape 252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3" name="Shape 253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4" name="Shape 254"/>
          <p:cNvGraphicFramePr/>
          <p:nvPr/>
        </p:nvGraphicFramePr>
        <p:xfrm>
          <a:off x="3314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100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5" name="Shape 255"/>
          <p:cNvGraphicFramePr/>
          <p:nvPr/>
        </p:nvGraphicFramePr>
        <p:xfrm>
          <a:off x="4457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7B7B7"/>
                          </a:solidFill>
                        </a:rPr>
                        <a:t>4</a:t>
                      </a:r>
                      <a:endParaRPr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Shape 256"/>
          <p:cNvGraphicFramePr/>
          <p:nvPr/>
        </p:nvGraphicFramePr>
        <p:xfrm>
          <a:off x="5524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3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Shape 257"/>
          <p:cNvGraphicFramePr/>
          <p:nvPr/>
        </p:nvGraphicFramePr>
        <p:xfrm>
          <a:off x="66675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</a:rPr>
                        <a:t>8</a:t>
                      </a:r>
                      <a:endParaRPr b="1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74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Shape 258"/>
          <p:cNvGraphicFramePr/>
          <p:nvPr/>
        </p:nvGraphicFramePr>
        <p:xfrm>
          <a:off x="78867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62425" y="205975"/>
            <a:ext cx="8524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Evaluating Postfix Expressions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Labs Tomorrow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Attend YOUR section!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 will be present for most of the lab sessions (this week only)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Focus: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basics of UNIX if you don't have experience AND/OR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practice 141-type problems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408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273750" y="882075"/>
            <a:ext cx="8572500" cy="21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Implementation Options for a Stack ADT??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implementation choices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Fixed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Dynamically Resized Array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Linked 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0" name="Shape 290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Shape 291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293" name="Shape 293"/>
          <p:cNvCxnSpPr>
            <a:stCxn id="292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295" name="Shape 29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389300" y="1577900"/>
            <a:ext cx="5618400" cy="29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#define CAPACITY 128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items[CAPACITY];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258100" y="217550"/>
            <a:ext cx="8314500" cy="8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Using a struct to "encapsulate" the state of a stack.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 * stk_create(){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STACK * s = new STACK;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 = -1;  // stack initially empty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Creating a stack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81175" y="1538775"/>
            <a:ext cx="8782500" cy="27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bool stk_push(STACK * s, double val){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if(s-&gt;top == CAPACITY - 1)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false;    // failure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s-&gt;top++;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s-&gt;items[s-&gt;top] = val;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operation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273750" y="581125"/>
            <a:ext cx="8572500" cy="41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How about a different implementation?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(SAME interface)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Fixed-cap implementation limited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1st implementation</a:t>
            </a:r>
            <a:endParaRPr sz="3000"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Fixed-capacity implementation: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if an app needs a bigger stack?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Alternative: dynamic resized array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implementation.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68175" y="205975"/>
            <a:ext cx="8797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Case Study:  making our stack dynamic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32225" y="1716850"/>
            <a:ext cx="7999500" cy="254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FIRST: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Let's start to understand the given implementation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(provider)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homework problems solved?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A) zero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B) 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C) 2-3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D) 4-5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E) 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Fixed-Capacity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200150"/>
            <a:ext cx="79746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7" name="Shape 337"/>
          <p:cNvGraphicFramePr/>
          <p:nvPr/>
        </p:nvGraphicFramePr>
        <p:xfrm>
          <a:off x="197395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76875"/>
                <a:gridCol w="676875"/>
                <a:gridCol w="676875"/>
                <a:gridCol w="970900"/>
                <a:gridCol w="522975"/>
                <a:gridCol w="536750"/>
                <a:gridCol w="676875"/>
                <a:gridCol w="676875"/>
                <a:gridCol w="487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Shape 33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6609975" y="3702150"/>
            <a:ext cx="1424700" cy="54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CAPACITY-1</a:t>
            </a:r>
            <a:endParaRPr/>
          </a:p>
        </p:txBody>
      </p:sp>
      <p:cxnSp>
        <p:nvCxnSpPr>
          <p:cNvPr id="340" name="Shape 340"/>
          <p:cNvCxnSpPr>
            <a:stCxn id="339" idx="0"/>
          </p:cNvCxnSpPr>
          <p:nvPr/>
        </p:nvCxnSpPr>
        <p:spPr>
          <a:xfrm flipH="1" rot="10800000">
            <a:off x="7322325" y="2896350"/>
            <a:ext cx="291900" cy="8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Shape 341"/>
          <p:cNvSpPr txBox="1"/>
          <p:nvPr/>
        </p:nvSpPr>
        <p:spPr>
          <a:xfrm>
            <a:off x="525650" y="4262700"/>
            <a:ext cx="3106500" cy="71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chunk of memory</a:t>
            </a:r>
            <a:endParaRPr sz="1800"/>
          </a:p>
        </p:txBody>
      </p:sp>
      <p:sp>
        <p:nvSpPr>
          <p:cNvPr id="342" name="Shape 342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Alternative: dynamic allocation of array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Shape 354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55" name="Shape 355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6" name="Shape 356"/>
          <p:cNvCxnSpPr>
            <a:stCxn id="355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Shape 357"/>
          <p:cNvSpPr txBox="1"/>
          <p:nvPr/>
        </p:nvSpPr>
        <p:spPr>
          <a:xfrm>
            <a:off x="4141075" y="1352550"/>
            <a:ext cx="4611000" cy="9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TWO chunks of memory: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1: the stack struct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2: the items array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Where do we get capacity???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865425" y="2433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68" name="Shape 36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Shape 369"/>
          <p:cNvSpPr/>
          <p:nvPr/>
        </p:nvSpPr>
        <p:spPr>
          <a:xfrm>
            <a:off x="856234" y="2697825"/>
            <a:ext cx="1339400" cy="1681650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70" name="Shape 37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Shape 371"/>
          <p:cNvCxnSpPr>
            <a:stCxn id="37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69975" y="205975"/>
            <a:ext cx="9074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Make capacity part of the “state”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82" name="Shape 382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3" name="Shape 383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84" name="Shape 384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Shape 385"/>
          <p:cNvCxnSpPr>
            <a:stCxn id="384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Shape 386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062375" y="629100"/>
            <a:ext cx="6934800" cy="359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struct encapsulating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  stack with dynamic resizing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double *items;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top;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int cap;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301050" y="272850"/>
            <a:ext cx="8726400" cy="400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#define INIT_CAP 128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STACK *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s-&gt;items = new double[INIT_CAP];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s-&gt;cap = INIT_CAP;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s-&gt;top = -1;  // stack initially empty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 that is not full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8" name="Shape 408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sp>
        <p:nvSpPr>
          <p:cNvPr id="409" name="Shape 409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10" name="Shape 410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Shape 411"/>
          <p:cNvCxnSpPr>
            <a:stCxn id="410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Full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457200" y="1200150"/>
            <a:ext cx="3081300" cy="2139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560625" y="13665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1868650" y="2581050"/>
            <a:ext cx="864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1865425" y="27381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24" name="Shape 424"/>
          <p:cNvGraphicFramePr/>
          <p:nvPr/>
        </p:nvGraphicFramePr>
        <p:xfrm>
          <a:off x="952500" y="438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25" name="Shape 425"/>
          <p:cNvSpPr/>
          <p:nvPr/>
        </p:nvSpPr>
        <p:spPr>
          <a:xfrm>
            <a:off x="856225" y="2989650"/>
            <a:ext cx="1339400" cy="1389884"/>
          </a:xfrm>
          <a:custGeom>
            <a:pathLst>
              <a:path extrusionOk="0" h="67266" w="53576">
                <a:moveTo>
                  <a:pt x="53576" y="0"/>
                </a:moveTo>
                <a:cubicBezTo>
                  <a:pt x="52330" y="6073"/>
                  <a:pt x="54432" y="29974"/>
                  <a:pt x="46102" y="36436"/>
                </a:cubicBezTo>
                <a:cubicBezTo>
                  <a:pt x="37772" y="42898"/>
                  <a:pt x="10835" y="33633"/>
                  <a:pt x="3594" y="38771"/>
                </a:cubicBezTo>
                <a:cubicBezTo>
                  <a:pt x="-3646" y="43909"/>
                  <a:pt x="2815" y="62517"/>
                  <a:pt x="2659" y="672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26" name="Shape 426"/>
          <p:cNvSpPr txBox="1"/>
          <p:nvPr/>
        </p:nvSpPr>
        <p:spPr>
          <a:xfrm>
            <a:off x="6010000" y="2802925"/>
            <a:ext cx="1763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stCxn id="426" idx="2"/>
          </p:cNvCxnSpPr>
          <p:nvPr/>
        </p:nvCxnSpPr>
        <p:spPr>
          <a:xfrm>
            <a:off x="6891700" y="3293425"/>
            <a:ext cx="1010100" cy="10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Shape 428"/>
          <p:cNvSpPr txBox="1"/>
          <p:nvPr/>
        </p:nvSpPr>
        <p:spPr>
          <a:xfrm>
            <a:off x="523600" y="1964725"/>
            <a:ext cx="17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2398825" y="2052300"/>
            <a:ext cx="728400" cy="49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Ok… now what?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537325" y="1246900"/>
            <a:ext cx="7858500" cy="377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we first create a stack: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an items array of some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nominal size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the stack is full and there is another push call: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allocate a new array of twice the size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copy data from current array into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free old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set items to point to base addr. of new array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4294967295" type="body"/>
          </p:nvPr>
        </p:nvSpPr>
        <p:spPr>
          <a:xfrm>
            <a:off x="76200" y="2701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617850" y="4134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61473" y="14592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906825" y="13104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6" name="Shape 446"/>
          <p:cNvGraphicFramePr/>
          <p:nvPr/>
        </p:nvGraphicFramePr>
        <p:xfrm>
          <a:off x="876300" y="35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122550" y="7761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1129050" y="796132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211275" y="12642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0" name="Shape 450"/>
          <p:cNvGraphicFramePr/>
          <p:nvPr/>
        </p:nvGraphicFramePr>
        <p:xfrm>
          <a:off x="2282950" y="1610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6431975" y="117775"/>
            <a:ext cx="25872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1059875" y="1423550"/>
            <a:ext cx="72725" cy="2119750"/>
          </a:xfrm>
          <a:custGeom>
            <a:pathLst>
              <a:path extrusionOk="0" h="84790" w="2909">
                <a:moveTo>
                  <a:pt x="2909" y="0"/>
                </a:moveTo>
                <a:cubicBezTo>
                  <a:pt x="2424" y="14132"/>
                  <a:pt x="485" y="70658"/>
                  <a:pt x="0" y="8479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53" name="Shape 453"/>
          <p:cNvSpPr txBox="1"/>
          <p:nvPr/>
        </p:nvSpPr>
        <p:spPr>
          <a:xfrm>
            <a:off x="5188525" y="2511125"/>
            <a:ext cx="3907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Allocate new array/buffer 2X 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54" name="Shape 454"/>
          <p:cNvGraphicFramePr/>
          <p:nvPr/>
        </p:nvGraphicFramePr>
        <p:xfrm>
          <a:off x="2350925" y="2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{F5DBB177-CEE6-4A2E-AC2B-F75AD518C531}</a:tableStyleId>
              </a:tblPr>
              <a:tblGrid>
                <a:gridCol w="680325"/>
                <a:gridCol w="409125"/>
              </a:tblGrid>
              <a:tr h="35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Shape 455"/>
          <p:cNvSpPr/>
          <p:nvPr/>
        </p:nvSpPr>
        <p:spPr>
          <a:xfrm>
            <a:off x="2388889" y="509150"/>
            <a:ext cx="846900" cy="1049475"/>
          </a:xfrm>
          <a:custGeom>
            <a:pathLst>
              <a:path extrusionOk="0" h="41979" w="33876">
                <a:moveTo>
                  <a:pt x="33291" y="0"/>
                </a:moveTo>
                <a:cubicBezTo>
                  <a:pt x="32875" y="3741"/>
                  <a:pt x="35992" y="18219"/>
                  <a:pt x="30797" y="22445"/>
                </a:cubicBezTo>
                <a:cubicBezTo>
                  <a:pt x="25602" y="26671"/>
                  <a:pt x="6830" y="22098"/>
                  <a:pt x="2119" y="25354"/>
                </a:cubicBezTo>
                <a:cubicBezTo>
                  <a:pt x="-2591" y="28610"/>
                  <a:pt x="2465" y="39208"/>
                  <a:pt x="2534" y="419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56" name="Shape 456"/>
          <p:cNvSpPr txBox="1"/>
          <p:nvPr/>
        </p:nvSpPr>
        <p:spPr>
          <a:xfrm>
            <a:off x="4991100" y="29683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current/old buffer to new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5219700" y="3425525"/>
            <a:ext cx="19431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free old buffer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5219700" y="3882725"/>
            <a:ext cx="34602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assign items field to new buff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9" name="Shape 459"/>
          <p:cNvCxnSpPr/>
          <p:nvPr/>
        </p:nvCxnSpPr>
        <p:spPr>
          <a:xfrm flipH="1" rot="10800000">
            <a:off x="1153400" y="1995000"/>
            <a:ext cx="1340400" cy="15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Shape 460"/>
          <p:cNvCxnSpPr/>
          <p:nvPr/>
        </p:nvCxnSpPr>
        <p:spPr>
          <a:xfrm flipH="1" rot="10800000">
            <a:off x="1485900" y="2036700"/>
            <a:ext cx="1319700" cy="15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Shape 461"/>
          <p:cNvCxnSpPr/>
          <p:nvPr/>
        </p:nvCxnSpPr>
        <p:spPr>
          <a:xfrm flipH="1" rot="10800000">
            <a:off x="1828800" y="2015700"/>
            <a:ext cx="13611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Shape 462"/>
          <p:cNvCxnSpPr/>
          <p:nvPr/>
        </p:nvCxnSpPr>
        <p:spPr>
          <a:xfrm flipH="1" rot="10800000">
            <a:off x="2223650" y="2057300"/>
            <a:ext cx="1350900" cy="149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Shape 463"/>
          <p:cNvCxnSpPr/>
          <p:nvPr/>
        </p:nvCxnSpPr>
        <p:spPr>
          <a:xfrm flipH="1" rot="10800000">
            <a:off x="2608125" y="2026200"/>
            <a:ext cx="14133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Shape 464"/>
          <p:cNvCxnSpPr/>
          <p:nvPr/>
        </p:nvCxnSpPr>
        <p:spPr>
          <a:xfrm flipH="1" rot="10800000">
            <a:off x="3002975" y="2015800"/>
            <a:ext cx="1350900" cy="15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Shape 465"/>
          <p:cNvCxnSpPr/>
          <p:nvPr/>
        </p:nvCxnSpPr>
        <p:spPr>
          <a:xfrm flipH="1" rot="10800000">
            <a:off x="3408225" y="2005500"/>
            <a:ext cx="1319700" cy="15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3761500" y="2015700"/>
            <a:ext cx="1350900" cy="152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Shape 467"/>
          <p:cNvSpPr/>
          <p:nvPr/>
        </p:nvSpPr>
        <p:spPr>
          <a:xfrm>
            <a:off x="1452000" y="3262750"/>
            <a:ext cx="1387500" cy="10494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8" name="Shape 468"/>
          <p:cNvGraphicFramePr/>
          <p:nvPr/>
        </p:nvGraphicFramePr>
        <p:xfrm>
          <a:off x="2282950" y="16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69" name="Shape 469"/>
          <p:cNvSpPr/>
          <p:nvPr/>
        </p:nvSpPr>
        <p:spPr>
          <a:xfrm>
            <a:off x="1287610" y="14131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1" y="4226"/>
                  <a:pt x="-935" y="20712"/>
                  <a:pt x="2529" y="25353"/>
                </a:cubicBezTo>
                <a:cubicBezTo>
                  <a:pt x="5993" y="29994"/>
                  <a:pt x="14790" y="28470"/>
                  <a:pt x="20817" y="27847"/>
                </a:cubicBezTo>
                <a:cubicBezTo>
                  <a:pt x="26844" y="27224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70" name="Shape 470"/>
          <p:cNvSpPr txBox="1"/>
          <p:nvPr/>
        </p:nvSpPr>
        <p:spPr>
          <a:xfrm>
            <a:off x="1129050" y="811407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676900" y="4339925"/>
            <a:ext cx="2085000" cy="35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update capacity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38025" y="1361400"/>
            <a:ext cx="84657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+ (2 + (3 + (4 + (5 + 6))))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3 4 5 6 + + + +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4294967295" type="body"/>
          </p:nvPr>
        </p:nvSpPr>
        <p:spPr>
          <a:xfrm>
            <a:off x="76200" y="2708575"/>
            <a:ext cx="1763400" cy="1465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068450" y="105120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617850" y="2851824"/>
            <a:ext cx="5085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61473" y="3897662"/>
            <a:ext cx="603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906825" y="3748880"/>
            <a:ext cx="508500" cy="2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122550" y="3214550"/>
            <a:ext cx="1387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211275" y="3702625"/>
            <a:ext cx="727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3" name="Shape 483"/>
          <p:cNvGraphicFramePr/>
          <p:nvPr/>
        </p:nvGraphicFramePr>
        <p:xfrm>
          <a:off x="2282950" y="4049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" name="Shape 484"/>
          <p:cNvSpPr txBox="1"/>
          <p:nvPr/>
        </p:nvSpPr>
        <p:spPr>
          <a:xfrm>
            <a:off x="5213125" y="117775"/>
            <a:ext cx="3806100" cy="50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Resizing a Stack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85" name="Shape 485"/>
          <p:cNvGraphicFramePr/>
          <p:nvPr/>
        </p:nvGraphicFramePr>
        <p:xfrm>
          <a:off x="2282950" y="404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486" name="Shape 486"/>
          <p:cNvSpPr/>
          <p:nvPr/>
        </p:nvSpPr>
        <p:spPr>
          <a:xfrm>
            <a:off x="1287610" y="3851575"/>
            <a:ext cx="967225" cy="717375"/>
          </a:xfrm>
          <a:custGeom>
            <a:pathLst>
              <a:path extrusionOk="0" h="28695" w="38689">
                <a:moveTo>
                  <a:pt x="35" y="0"/>
                </a:moveTo>
                <a:cubicBezTo>
                  <a:pt x="451" y="4226"/>
                  <a:pt x="-935" y="20712"/>
                  <a:pt x="2529" y="25353"/>
                </a:cubicBezTo>
                <a:cubicBezTo>
                  <a:pt x="5993" y="29994"/>
                  <a:pt x="14790" y="28470"/>
                  <a:pt x="20817" y="27847"/>
                </a:cubicBezTo>
                <a:cubicBezTo>
                  <a:pt x="26844" y="27224"/>
                  <a:pt x="35710" y="22652"/>
                  <a:pt x="38689" y="216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87" name="Shape 487"/>
          <p:cNvSpPr txBox="1"/>
          <p:nvPr/>
        </p:nvSpPr>
        <p:spPr>
          <a:xfrm>
            <a:off x="1129050" y="3315496"/>
            <a:ext cx="4677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1849825" y="977450"/>
            <a:ext cx="5780700" cy="112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Now, we can perform that stk_push that was requested!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5389173" y="4099044"/>
            <a:ext cx="315300" cy="303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push implementation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74950" y="1306275"/>
            <a:ext cx="7126200" cy="30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FILE:  stack_d.c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bool stk_push(STACK * s, double val){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if(s-&gt;top == s-&gt;cap - 1)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resize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s-&gt;top++;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s-&gt;items[s-&gt;top] = val;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true;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resize helper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268250" y="1306275"/>
            <a:ext cx="8229600" cy="36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void resize(STACK * s)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double *new_items;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s-&gt;cap = 2 * s-&gt;cap;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new_items = new double[s-&gt;cap];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i&lt;=s-&gt;top; i++)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new_items[i]= s-&gt;items[i];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delete [] s-&gt;items;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s-&gt;items = new_items;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432325" y="3197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we used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arrays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for our implementations of the stack ADT.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432325" y="1767550"/>
            <a:ext cx="8382000" cy="12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can we use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linked lists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as the underlying data structure instead?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508525" y="3139150"/>
            <a:ext cx="8382000" cy="15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Sure!  As long as our implementation maintains the same behavior expected of the ADT / interface.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671150" y="1524150"/>
            <a:ext cx="7858800" cy="274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Same STACK ADT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3rd Implementation: Linked Lists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empty stack...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841925" y="1560700"/>
            <a:ext cx="66501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val;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NODE *next;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struct STACK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NODE *top;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size;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empty stack...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2930300" y="1560700"/>
            <a:ext cx="5818500" cy="293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 stk_create(){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 *s;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 = new STACK;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s-&gt;top = NULL;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s-&gt;size = 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1117600" y="1986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969900" y="2085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927575" y="2664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do a push of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955800" y="1377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2731900" y="1476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689575" y="2054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1803400" y="32822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25795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2537175" y="39595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313275" y="16002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160875" y="36576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3894425" y="32822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4713100" y="3381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4713100" y="3838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895600" y="34734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6" name="Shape 546"/>
          <p:cNvSpPr txBox="1"/>
          <p:nvPr/>
        </p:nvSpPr>
        <p:spPr>
          <a:xfrm>
            <a:off x="228600" y="2452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646300" y="2438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759175" y="2410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Shape 549"/>
          <p:cNvCxnSpPr/>
          <p:nvPr/>
        </p:nvCxnSpPr>
        <p:spPr>
          <a:xfrm flipH="1" rot="10800000">
            <a:off x="925675" y="2263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Shape 550"/>
          <p:cNvSpPr txBox="1"/>
          <p:nvPr/>
        </p:nvSpPr>
        <p:spPr>
          <a:xfrm>
            <a:off x="90311" y="43575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08011" y="43434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620886" y="43151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Shape 553"/>
          <p:cNvCxnSpPr/>
          <p:nvPr/>
        </p:nvCxnSpPr>
        <p:spPr>
          <a:xfrm flipH="1" rot="10800000">
            <a:off x="787386" y="41683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Shape 560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Shape 561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0" name="Shape 570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Shape 573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Shape 574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Shape 577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Shape 578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 s, ElemType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do a push of 99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1803400" y="13010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Shape 585"/>
          <p:cNvSpPr txBox="1"/>
          <p:nvPr/>
        </p:nvSpPr>
        <p:spPr>
          <a:xfrm>
            <a:off x="25795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537175" y="19783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60875" y="16764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3894425" y="13010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713100" y="13998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4713100" y="18570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895600" y="14922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2" name="Shape 592"/>
          <p:cNvSpPr txBox="1"/>
          <p:nvPr/>
        </p:nvSpPr>
        <p:spPr>
          <a:xfrm>
            <a:off x="90311" y="23763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508011" y="23622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620886" y="23339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Shape 595"/>
          <p:cNvCxnSpPr/>
          <p:nvPr/>
        </p:nvCxnSpPr>
        <p:spPr>
          <a:xfrm flipH="1" rot="10800000">
            <a:off x="787386" y="21871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Shape 596"/>
          <p:cNvSpPr txBox="1"/>
          <p:nvPr/>
        </p:nvSpPr>
        <p:spPr>
          <a:xfrm>
            <a:off x="1955800" y="30536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27319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2689575" y="37309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313275" y="34290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409025" y="30536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7227700" y="3152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7227700" y="3609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3048000" y="32448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4" name="Shape 604"/>
          <p:cNvSpPr txBox="1"/>
          <p:nvPr/>
        </p:nvSpPr>
        <p:spPr>
          <a:xfrm>
            <a:off x="242711" y="41289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660411" y="41148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773286" y="40865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Shape 607"/>
          <p:cNvCxnSpPr/>
          <p:nvPr/>
        </p:nvCxnSpPr>
        <p:spPr>
          <a:xfrm flipH="1" rot="10800000">
            <a:off x="939786" y="39397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Shape 608"/>
          <p:cNvSpPr txBox="1"/>
          <p:nvPr/>
        </p:nvSpPr>
        <p:spPr>
          <a:xfrm>
            <a:off x="4046825" y="2977450"/>
            <a:ext cx="1650900" cy="104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4865500" y="30762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99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4865500" y="3533425"/>
            <a:ext cx="705600" cy="39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1" name="Shape 611"/>
          <p:cNvCxnSpPr/>
          <p:nvPr/>
        </p:nvCxnSpPr>
        <p:spPr>
          <a:xfrm flipH="1" rot="10800000">
            <a:off x="5175725" y="3448750"/>
            <a:ext cx="1190700" cy="35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9775" y="1361400"/>
            <a:ext cx="8733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(((((1 + 2) + 3) + 4) + 5) + 6)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69775" y="205975"/>
            <a:ext cx="9030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Exercise:  convert to postfix notation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95225" y="3190200"/>
            <a:ext cx="7545900" cy="109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1 2 + 3 + 4 + 5 + 6 +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1955800" y="4628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2731900" y="5616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689575" y="11401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727200" y="3358450"/>
            <a:ext cx="1650900" cy="114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Shape 620"/>
          <p:cNvSpPr txBox="1"/>
          <p:nvPr/>
        </p:nvSpPr>
        <p:spPr>
          <a:xfrm>
            <a:off x="25033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/>
        </p:nvSpPr>
        <p:spPr>
          <a:xfrm>
            <a:off x="2460975" y="4035775"/>
            <a:ext cx="747900" cy="366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313275" y="685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84675" y="3733800"/>
            <a:ext cx="13548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3818225" y="3358450"/>
            <a:ext cx="1650900" cy="104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4636900" y="34572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4636900" y="3914425"/>
            <a:ext cx="7056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819400" y="3549650"/>
            <a:ext cx="999060" cy="116425"/>
          </a:xfrm>
          <a:custGeom>
            <a:pathLst>
              <a:path extrusionOk="0" h="4657" w="66604">
                <a:moveTo>
                  <a:pt x="0" y="4657"/>
                </a:moveTo>
                <a:cubicBezTo>
                  <a:pt x="4704" y="3904"/>
                  <a:pt x="17121" y="423"/>
                  <a:pt x="28222" y="141"/>
                </a:cubicBezTo>
                <a:cubicBezTo>
                  <a:pt x="39323" y="-141"/>
                  <a:pt x="60207" y="2493"/>
                  <a:pt x="66604" y="296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Shape 628"/>
          <p:cNvSpPr txBox="1"/>
          <p:nvPr/>
        </p:nvSpPr>
        <p:spPr>
          <a:xfrm>
            <a:off x="228600" y="15381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646300" y="15240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759175" y="14957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Shape 631"/>
          <p:cNvCxnSpPr/>
          <p:nvPr/>
        </p:nvCxnSpPr>
        <p:spPr>
          <a:xfrm flipH="1" rot="10800000">
            <a:off x="925675" y="13489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Shape 632"/>
          <p:cNvSpPr txBox="1"/>
          <p:nvPr/>
        </p:nvSpPr>
        <p:spPr>
          <a:xfrm>
            <a:off x="14111" y="4433700"/>
            <a:ext cx="685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431811" y="4419600"/>
            <a:ext cx="39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544686" y="4391375"/>
            <a:ext cx="395100" cy="3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Shape 635"/>
          <p:cNvCxnSpPr/>
          <p:nvPr/>
        </p:nvCxnSpPr>
        <p:spPr>
          <a:xfrm flipH="1" rot="10800000">
            <a:off x="711186" y="4244525"/>
            <a:ext cx="10047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Shape 636"/>
          <p:cNvSpPr txBox="1"/>
          <p:nvPr/>
        </p:nvSpPr>
        <p:spPr>
          <a:xfrm>
            <a:off x="4408225" y="163700"/>
            <a:ext cx="4665000" cy="30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stk_push(STACK *s, int val){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*p = new NODE;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p-&gt;val = val;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p-&gt;next = s-&gt;top;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s-&gt;top = 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s-&gt;size++;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/>
        </p:nvSpPr>
        <p:spPr>
          <a:xfrm>
            <a:off x="5327700" y="2143700"/>
            <a:ext cx="3497400" cy="267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ElemType stk_pop(STACK *s){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// ????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8682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14638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143137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-228600" y="1819058"/>
            <a:ext cx="5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54767" y="1868869"/>
            <a:ext cx="3033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Shape 647"/>
          <p:cNvCxnSpPr/>
          <p:nvPr/>
        </p:nvCxnSpPr>
        <p:spPr>
          <a:xfrm flipH="1" rot="10800000">
            <a:off x="382540" y="1860639"/>
            <a:ext cx="459600" cy="13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Shape 648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4221075" y="1224850"/>
            <a:ext cx="1266900" cy="8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4816648" y="1286435"/>
            <a:ext cx="541500" cy="24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4784175" y="1647150"/>
            <a:ext cx="6576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Shape 654"/>
          <p:cNvCxnSpPr/>
          <p:nvPr/>
        </p:nvCxnSpPr>
        <p:spPr>
          <a:xfrm flipH="1" rot="10800000">
            <a:off x="1840900" y="1368550"/>
            <a:ext cx="699900" cy="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55" name="Shape 655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Shape 656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657" name="Shape 657"/>
          <p:cNvSpPr txBox="1"/>
          <p:nvPr/>
        </p:nvSpPr>
        <p:spPr>
          <a:xfrm>
            <a:off x="72575" y="27994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767025" y="32955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59" name="Shape 659"/>
          <p:cNvSpPr txBox="1"/>
          <p:nvPr/>
        </p:nvSpPr>
        <p:spPr>
          <a:xfrm>
            <a:off x="148775" y="3332850"/>
            <a:ext cx="54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1054150" y="1906209"/>
            <a:ext cx="1474125" cy="1603600"/>
          </a:xfrm>
          <a:custGeom>
            <a:pathLst>
              <a:path extrusionOk="0" h="64144" w="58965">
                <a:moveTo>
                  <a:pt x="0" y="63932"/>
                </a:moveTo>
                <a:cubicBezTo>
                  <a:pt x="4666" y="63437"/>
                  <a:pt x="21706" y="65770"/>
                  <a:pt x="27998" y="60962"/>
                </a:cubicBezTo>
                <a:cubicBezTo>
                  <a:pt x="34290" y="56154"/>
                  <a:pt x="34502" y="43853"/>
                  <a:pt x="37754" y="35086"/>
                </a:cubicBezTo>
                <a:cubicBezTo>
                  <a:pt x="41006" y="26319"/>
                  <a:pt x="45673" y="14088"/>
                  <a:pt x="47511" y="8361"/>
                </a:cubicBezTo>
                <a:cubicBezTo>
                  <a:pt x="49349" y="2634"/>
                  <a:pt x="46875" y="2068"/>
                  <a:pt x="48784" y="725"/>
                </a:cubicBezTo>
                <a:cubicBezTo>
                  <a:pt x="50693" y="-618"/>
                  <a:pt x="57268" y="372"/>
                  <a:pt x="58965" y="30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1" name="Shape 661"/>
          <p:cNvSpPr/>
          <p:nvPr/>
        </p:nvSpPr>
        <p:spPr>
          <a:xfrm>
            <a:off x="1769375" y="831250"/>
            <a:ext cx="2451697" cy="537316"/>
          </a:xfrm>
          <a:custGeom>
            <a:pathLst>
              <a:path extrusionOk="0" h="26017" w="97648">
                <a:moveTo>
                  <a:pt x="0" y="26017"/>
                </a:moveTo>
                <a:cubicBezTo>
                  <a:pt x="4798" y="23195"/>
                  <a:pt x="18062" y="13316"/>
                  <a:pt x="28786" y="9083"/>
                </a:cubicBezTo>
                <a:cubicBezTo>
                  <a:pt x="39510" y="4850"/>
                  <a:pt x="52869" y="-1735"/>
                  <a:pt x="64346" y="617"/>
                </a:cubicBezTo>
                <a:cubicBezTo>
                  <a:pt x="75823" y="2969"/>
                  <a:pt x="92098" y="19431"/>
                  <a:pt x="97648" y="231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2" name="Shape 662"/>
          <p:cNvSpPr txBox="1"/>
          <p:nvPr/>
        </p:nvSpPr>
        <p:spPr>
          <a:xfrm>
            <a:off x="1431075" y="1653223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690825" y="2762125"/>
            <a:ext cx="573900" cy="3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664" name="Shape 664"/>
          <p:cNvSpPr txBox="1"/>
          <p:nvPr/>
        </p:nvSpPr>
        <p:spPr>
          <a:xfrm>
            <a:off x="2544675" y="1224850"/>
            <a:ext cx="1266900" cy="83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3140098" y="1286435"/>
            <a:ext cx="541500" cy="24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3107625" y="1647148"/>
            <a:ext cx="573900" cy="34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7" name="Shape 667"/>
          <p:cNvCxnSpPr/>
          <p:nvPr/>
        </p:nvCxnSpPr>
        <p:spPr>
          <a:xfrm>
            <a:off x="3514550" y="1825725"/>
            <a:ext cx="657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 List Practice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Scenario: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Singly-linked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"Wrapper" object containing: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18288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front pointer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182880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 pointer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Common way to organize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22100" y="2012250"/>
            <a:ext cx="1594500" cy="12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29774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39680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 txBox="1"/>
          <p:nvPr/>
        </p:nvSpPr>
        <p:spPr>
          <a:xfrm>
            <a:off x="5111050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 txBox="1"/>
          <p:nvPr/>
        </p:nvSpPr>
        <p:spPr>
          <a:xfrm>
            <a:off x="6197605" y="2068700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x="1481675" y="2105350"/>
            <a:ext cx="5361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/>
        </p:nvSpPr>
        <p:spPr>
          <a:xfrm>
            <a:off x="1460525" y="2712175"/>
            <a:ext cx="578400" cy="381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1763900" y="2174519"/>
            <a:ext cx="1213550" cy="134050"/>
          </a:xfrm>
          <a:custGeom>
            <a:pathLst>
              <a:path extrusionOk="0" h="5362" w="48542">
                <a:moveTo>
                  <a:pt x="0" y="5362"/>
                </a:moveTo>
                <a:cubicBezTo>
                  <a:pt x="3669" y="4515"/>
                  <a:pt x="13923" y="847"/>
                  <a:pt x="22013" y="282"/>
                </a:cubicBezTo>
                <a:cubicBezTo>
                  <a:pt x="30103" y="-282"/>
                  <a:pt x="44121" y="1693"/>
                  <a:pt x="48542" y="19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91" name="Shape 691"/>
          <p:cNvSpPr/>
          <p:nvPr/>
        </p:nvSpPr>
        <p:spPr>
          <a:xfrm>
            <a:off x="1735675" y="2477900"/>
            <a:ext cx="4628425" cy="927050"/>
          </a:xfrm>
          <a:custGeom>
            <a:pathLst>
              <a:path extrusionOk="0" h="37082" w="185137">
                <a:moveTo>
                  <a:pt x="0" y="17498"/>
                </a:moveTo>
                <a:cubicBezTo>
                  <a:pt x="8373" y="18815"/>
                  <a:pt x="25117" y="22296"/>
                  <a:pt x="50235" y="25400"/>
                </a:cubicBezTo>
                <a:cubicBezTo>
                  <a:pt x="75353" y="28505"/>
                  <a:pt x="128222" y="40358"/>
                  <a:pt x="150706" y="36125"/>
                </a:cubicBezTo>
                <a:cubicBezTo>
                  <a:pt x="173190" y="31892"/>
                  <a:pt x="179399" y="6021"/>
                  <a:pt x="18513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2" name="Shape 692"/>
          <p:cNvSpPr/>
          <p:nvPr/>
        </p:nvSpPr>
        <p:spPr>
          <a:xfrm>
            <a:off x="3358450" y="2269004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3" y="94"/>
                  <a:pt x="16463" y="471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93" name="Shape 693"/>
          <p:cNvSpPr/>
          <p:nvPr/>
        </p:nvSpPr>
        <p:spPr>
          <a:xfrm>
            <a:off x="4405475" y="2237989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3" y="94"/>
                  <a:pt x="16463" y="471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94" name="Shape 694"/>
          <p:cNvSpPr/>
          <p:nvPr/>
        </p:nvSpPr>
        <p:spPr>
          <a:xfrm>
            <a:off x="5540009" y="2277500"/>
            <a:ext cx="674371" cy="14125"/>
          </a:xfrm>
          <a:custGeom>
            <a:pathLst>
              <a:path extrusionOk="0" h="565" w="19756">
                <a:moveTo>
                  <a:pt x="0" y="0"/>
                </a:moveTo>
                <a:cubicBezTo>
                  <a:pt x="3293" y="94"/>
                  <a:pt x="16463" y="471"/>
                  <a:pt x="19756" y="56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695" name="Shape 695"/>
          <p:cNvCxnSpPr/>
          <p:nvPr/>
        </p:nvCxnSpPr>
        <p:spPr>
          <a:xfrm flipH="1">
            <a:off x="6621000" y="2195700"/>
            <a:ext cx="846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3" name="Shape 703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{F5DBB177-CEE6-4A2E-AC2B-F75AD518C531}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04" name="Shape 704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05" name="Shape 705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706" name="Shape 706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{F5DBB177-CEE6-4A2E-AC2B-F75AD518C531}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7" name="Shape 707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{F5DBB177-CEE6-4A2E-AC2B-F75AD518C531}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Shape 708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9" y="13535"/>
                  <a:pt x="12763" y="30364"/>
                  <a:pt x="29031" y="34922"/>
                </a:cubicBezTo>
                <a:cubicBezTo>
                  <a:pt x="45300" y="39480"/>
                  <a:pt x="70684" y="36395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8"/>
                  <a:pt x="244869" y="26507"/>
                </a:cubicBezTo>
                <a:cubicBezTo>
                  <a:pt x="253845" y="20476"/>
                  <a:pt x="244518" y="4418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cxnSp>
        <p:nvCxnSpPr>
          <p:cNvPr id="709" name="Shape 709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10" name="Shape 710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1" name="Shape 711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12" name="Shape 712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16" name="Shape 716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{F5DBB177-CEE6-4A2E-AC2B-F75AD518C531}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7" name="Shape 717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8" name="Shape 718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/>
        </p:nvSpPr>
        <p:spPr>
          <a:xfrm>
            <a:off x="1441025" y="218100"/>
            <a:ext cx="4831800" cy="465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/>
        </p:nvSpPr>
        <p:spPr>
          <a:xfrm>
            <a:off x="17921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lst_length(LIST *l, int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??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/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/>
        </p:nvSpPr>
        <p:spPr>
          <a:xfrm>
            <a:off x="1792100" y="1286925"/>
            <a:ext cx="5241000" cy="338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lst_length(LIST *l, int x)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n++;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/>
          </a:p>
        </p:txBody>
      </p:sp>
      <p:sp>
        <p:nvSpPr>
          <p:cNvPr id="735" name="Shape 7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lst_contains(LIST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// ????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41" name="Shape 7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lst_contains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did you grasp RPN?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TOTALLY!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Pretty much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Sort of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D. Not really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lst_contains(LIST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if(p-&gt;val == x)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true;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48" name="Shape 7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lst_contains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3620900" y="1286925"/>
            <a:ext cx="5241000" cy="37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lst_count(LIST *l, int x) {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 != NULL) {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if(p-&gt;val == x)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n++;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 = p-&gt;next;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/>
          </a:p>
        </p:txBody>
      </p:sp>
      <p:sp>
        <p:nvSpPr>
          <p:cNvPr id="755" name="Shape 7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Warmup:  lst_count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Shape 756"/>
          <p:cNvSpPr txBox="1"/>
          <p:nvPr/>
        </p:nvSpPr>
        <p:spPr>
          <a:xfrm>
            <a:off x="374225" y="1361100"/>
            <a:ext cx="3024600" cy="355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 (TRUE)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0 (FALSE)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0 or 1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lst_remove_first(LIST *l, ElemType x)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3" name="Shape 773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4" name="Shape 774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5" name="Shape 775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6" name="Shape 776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7" name="Shape 777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Shape 778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Shape 779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Shape 780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Shape 781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2" name="Shape 782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3" name="Shape 783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5" name="Shape 785"/>
          <p:cNvCxnSpPr>
            <a:stCxn id="784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Shape 786"/>
          <p:cNvCxnSpPr>
            <a:stCxn id="787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" name="Shape 787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8" name="Shape 788"/>
          <p:cNvCxnSpPr>
            <a:stCxn id="789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Shape 789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5" name="Shape 795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6" name="Shape 796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7" name="Shape 797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Shape 798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9" name="Shape 799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" name="Shape 800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" name="Shape 801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Shape 802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Shape 803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4" name="Shape 804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5" name="Shape 805"/>
          <p:cNvCxnSpPr>
            <a:stCxn id="806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Shape 806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09" name="Shape 809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0" name="Shape 810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1" name="Shape 811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2" name="Shape 812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13" name="Shape 813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Shape 814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Shape 815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Shape 816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7" name="Shape 817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18" name="Shape 818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9" name="Shape 819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Shape 820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6" y="9896"/>
                  <a:pt x="31608" y="5568"/>
                </a:cubicBezTo>
                <a:cubicBezTo>
                  <a:pt x="44590" y="1241"/>
                  <a:pt x="65852" y="-1582"/>
                  <a:pt x="77893" y="1052"/>
                </a:cubicBezTo>
                <a:cubicBezTo>
                  <a:pt x="89935" y="3686"/>
                  <a:pt x="99530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2" name="Shape 822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1" y="24459"/>
                  <a:pt x="188" y="4892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24" name="Shape 824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" name="Shape 829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0" name="Shape 830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1" name="Shape 831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2" name="Shape 832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3" name="Shape 833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Shape 834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Shape 835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Shape 836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Shape 837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38" name="Shape 838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39" name="Shape 839"/>
          <p:cNvCxnSpPr>
            <a:stCxn id="840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Shape 841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Shape 840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3" name="Shape 843"/>
          <p:cNvCxnSpPr>
            <a:stCxn id="844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Shape 844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Shape 845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" name="Shape 850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1" name="Shape 851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2" name="Shape 852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3" name="Shape 853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4" name="Shape 854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Shape 855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Shape 856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Shape 857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Shape 858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9" name="Shape 859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0" name="Shape 860"/>
          <p:cNvCxnSpPr>
            <a:stCxn id="861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Shape 861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Shape 863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MUST have a predecessor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Shape 875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remove 1st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Postfix Expressions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47772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initialize an empty stack s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each token 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if(t is a number)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t)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else // t is an operator &lt;op&gt;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b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a =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		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PUSH(s, a &lt;op&gt; b)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POP(s)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400675" y="13284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KEY POINT: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Algorithm is expressed in terms of the stack primitives.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400675" y="3081050"/>
            <a:ext cx="3555000" cy="16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don't think about how the primitives are implemented.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Just their "semantics"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191900" y="220125"/>
            <a:ext cx="52410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lst non-empty;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881" name="Shape 881"/>
          <p:cNvSpPr txBox="1"/>
          <p:nvPr/>
        </p:nvSpPr>
        <p:spPr>
          <a:xfrm>
            <a:off x="5559775" y="268100"/>
            <a:ext cx="36123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free(tmp);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free(tmp);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87" name="Shape 887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8" name="Shape 888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9" name="Shape 889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0" name="Shape 890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1" name="Shape 891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Shape 892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Shape 893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Shape 894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Shape 895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6" name="Shape 896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7" name="Shape 897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7" y="7997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99" name="Shape 899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Shape 900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9"/>
                  <a:pt x="71310" y="26247"/>
                  <a:pt x="64537" y="22578"/>
                </a:cubicBezTo>
                <a:cubicBezTo>
                  <a:pt x="57764" y="18909"/>
                  <a:pt x="34339" y="20226"/>
                  <a:pt x="23897" y="17498"/>
                </a:cubicBezTo>
                <a:cubicBezTo>
                  <a:pt x="13455" y="14770"/>
                  <a:pt x="5647" y="9125"/>
                  <a:pt x="1884" y="6209"/>
                </a:cubicBezTo>
                <a:cubicBezTo>
                  <a:pt x="-1879" y="3293"/>
                  <a:pt x="1414" y="1035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2" name="Shape 902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6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3" y="24083"/>
                  <a:pt x="71215" y="24459"/>
                  <a:pt x="81845" y="21449"/>
                </a:cubicBezTo>
                <a:cubicBezTo>
                  <a:pt x="92476" y="18439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sp>
      <p:graphicFrame>
        <p:nvGraphicFramePr>
          <p:cNvPr id="903" name="Shape 903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4" name="Shape 904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457200" y="205975"/>
            <a:ext cx="8475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ALL occurrences of x?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254000" y="1278475"/>
            <a:ext cx="8678400" cy="378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lst_remove_all_slow(LIST *l, int x) {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n=0;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while(lst_remove_first(l, x))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n++;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^^^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7" name="Shape 167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516600" y="514050"/>
            <a:ext cx="3751500" cy="660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 7 +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2 - 7 * 4 + 3 5 + 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^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8001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7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2019300" y="17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{54CF3032-73FA-4957-B8B8-BEF1645C62DE}</a:tableStyleId>
              </a:tblPr>
              <a:tblGrid>
                <a:gridCol w="861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