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</p:sldIdLst>
  <p:sldSz cy="5143500" cx="9144000"/>
  <p:notesSz cx="6858000" cy="9144000"/>
  <p:embeddedFontLst>
    <p:embeddedFont>
      <p:font typeface="Source Code Pro"/>
      <p:regular r:id="rId92"/>
      <p:bold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D606F8-6FD0-4449-AD11-4B03D2EA2642}">
  <a:tblStyle styleId="{C3D606F8-6FD0-4449-AD11-4B03D2EA26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D9486C-C6BC-4F84-BD8D-5053FCFCB9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font" Target="fonts/SourceCodePro-bold.fntdata"/><Relationship Id="rId92" Type="http://schemas.openxmlformats.org/officeDocument/2006/relationships/font" Target="fonts/SourceCodePro-regular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Recursion case studies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Intro to ADTs:  Stack case study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LSB-to-MSB: IDEAS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" name="Shape 183"/>
          <p:cNvGraphicFramePr/>
          <p:nvPr/>
        </p:nvGraphicFramePr>
        <p:xfrm>
          <a:off x="192000" y="12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determine the LSB?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4611600" y="1255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209555" y="20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get to the next bit?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4764000" y="2017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"Shift" off LSB: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x = x/2;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209555" y="29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are we done?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4840200" y="3008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x becomes zero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238812" y="36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if we start with x==0 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4764000" y="3694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point!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don't want to terminate without printing '0'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244500" y="1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1405675"/>
                <a:gridCol w="1862125"/>
                <a:gridCol w="1633900"/>
                <a:gridCol w="1633900"/>
                <a:gridCol w="1633900"/>
              </a:tblGrid>
              <a:tr h="73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representation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(binary)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pbits_lsb_first(unsigned int x) {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bit;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do{                  // discussion: do-while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bit = x % 2;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cout &lt;&lt; bit;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x/2;            // shifts off lsb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while(x &gt; 0);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endl;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not allowed!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if(bit==0) std::putchar('0');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 std::putchar('1');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std::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slightly more clever...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std::putchar('0'+bit);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std::putchar('\n');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381050"/>
            <a:ext cx="1769400" cy="59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 ??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590800" y="1228650"/>
            <a:ext cx="4153200" cy="10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library routine for printing a single character to standard output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09600" y="2752650"/>
            <a:ext cx="1769400" cy="11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'0'+bit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???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2971800" y="2447850"/>
            <a:ext cx="5949000" cy="24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 is a character.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Chars have numerical values (ASCII)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can do arithmetic on them!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'0'+1  is the ASCII char '1'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'0'+5  is the ASCII char '5'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'a'+3  is the ASCII char 'd'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8917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Ok, but who cares about printing bits 'backwards'?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533400" y="2568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What about MOST significant bit first?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831275" y="8685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831275" y="17067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6" name="Shape 236"/>
          <p:cNvGraphicFramePr/>
          <p:nvPr/>
        </p:nvGraphicFramePr>
        <p:xfrm>
          <a:off x="737425" y="2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15000" y="45287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15000" y="13484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58625" y="2416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449525" y="2923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449525" y="3837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246" name="Shape 246"/>
          <p:cNvSpPr txBox="1"/>
          <p:nvPr/>
        </p:nvSpPr>
        <p:spPr>
          <a:xfrm>
            <a:off x="458675" y="3750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8625" y="130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449525" y="637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449525" y="1551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254" name="Shape 254"/>
          <p:cNvSpPr txBox="1"/>
          <p:nvPr/>
        </p:nvSpPr>
        <p:spPr>
          <a:xfrm>
            <a:off x="458675" y="1464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287350" y="2565000"/>
            <a:ext cx="38124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1101 in base 10?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29725" y="2579325"/>
            <a:ext cx="15624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29725" y="3417525"/>
            <a:ext cx="19350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Or… x/2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4529725" y="4255725"/>
            <a:ext cx="45141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x/2: x w/ LSB shifted off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Misc.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HW1 Posted (written)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DUE:  next Sunday by Midnight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Submission:  gradescope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Piazza page exists: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self signup (do it!)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77625" y="2416425"/>
            <a:ext cx="48384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print the leading bits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53875" y="3750050"/>
            <a:ext cx="47049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then print the LSB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5" name="Shape 265"/>
          <p:cNvSpPr txBox="1"/>
          <p:nvPr/>
        </p:nvSpPr>
        <p:spPr>
          <a:xfrm>
            <a:off x="5030625" y="1285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BASE-CASE: x &lt;=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ACTION:  print the bit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build an algorithm?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5030625" y="2428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(else)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x/2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5030625" y="36480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Print LSB (after recursion returns)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71625" y="301575"/>
            <a:ext cx="8180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 // RECURSION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 // Print LSB AFTER recursion!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576425" y="10447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858025" y="530175"/>
            <a:ext cx="3186900" cy="31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pbits_R(x/2);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 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88650" y="4362550"/>
            <a:ext cx="1831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49275" y="213825"/>
            <a:ext cx="3387900" cy="5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(base-10).  BINARY:  1011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957425" y="15019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338425" y="19591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6432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0148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 CASE!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3845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786225" y="19591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25369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405225" y="15019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701053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024225" y="10447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853453" y="436266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257825" y="301575"/>
            <a:ext cx="4757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25850" y="272325"/>
            <a:ext cx="4020000" cy="9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 forgot something: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What about the newline?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25850" y="1339125"/>
            <a:ext cx="4020000" cy="8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written, pbits_R doesn't know when there are no more bits.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25850" y="2253525"/>
            <a:ext cx="40200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Solution: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a simple "wrapper"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25850" y="3015525"/>
            <a:ext cx="4020000" cy="11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pbits(unsigned int x)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pbits_R(x);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putchar('\n');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base-10?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void print_uint(unsigned int x){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digit;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digit = '0' + x%10;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if(x &gt; 9){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print_uint(x/10);  // recursion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putchar('0'+x%10);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42225" y="1281075"/>
            <a:ext cx="830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General Principles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Case study:  stacks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		example application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		implementation alternatives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Abstract Data Types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52600"/>
            <a:ext cx="26765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1430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825" y="3271825"/>
            <a:ext cx="33718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62075" y="738300"/>
            <a:ext cx="307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One interface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138875" y="281100"/>
            <a:ext cx="307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Multiple implementations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ADTs:  Separation of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2107500"/>
            <a:ext cx="2590800" cy="1595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Behavior / Interface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5424225" y="2031300"/>
            <a:ext cx="3493500" cy="1793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657600" y="2631375"/>
            <a:ext cx="1243200" cy="94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 ADT ~ set of operations (and their semantics).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“Instances” of an ADT are created, modified, queried and destroyed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through these operations (think:  functions).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Think:  “BLACK BOX”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Let’s look at an ADT for a stack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Last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39550" y="1200150"/>
            <a:ext cx="890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Left off with: printing linked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Reverse (?)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52400" y="205975"/>
            <a:ext cx="906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Starting an Example… the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52400" y="1200150"/>
            <a:ext cx="41877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operations?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446350" y="1200150"/>
            <a:ext cx="46977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Probably need these too: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destroy()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is_full()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is_empty()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08775" y="1200150"/>
            <a:ext cx="85779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We’re not really talking about C++ code yet.  Kind of brainstorming.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we say “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”, we mean two things: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371600" rtl="0"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AutoNum type="arabicParenBoth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 choice 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internal data structures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used to represent the stack.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Both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actual code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of the functions defined on the ADT (push, pop, etc. in this example.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Clients vs. Providers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51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CLIENT": 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that uses an existing ADT implementation: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 interaction with ADT is through the specified operations ("primitives")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Cannot "peak" at the implementation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Clients vs. Providers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PROVIDER": 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and internal data structures that actually implements the ADT functionality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Only the provider has access to the internal details.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4294967295" type="title"/>
          </p:nvPr>
        </p:nvSpPr>
        <p:spPr>
          <a:xfrm>
            <a:off x="273750" y="14916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Client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Reverse Polish Notation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905000"/>
            <a:ext cx="27146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 of Stacks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60400" y="205975"/>
            <a:ext cx="900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Stacks - reverse polish notation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2" name="Shape 382"/>
          <p:cNvGraphicFramePr/>
          <p:nvPr/>
        </p:nvGraphicFramePr>
        <p:xfrm>
          <a:off x="457200" y="15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2807150"/>
                <a:gridCol w="2610050"/>
                <a:gridCol w="2393300"/>
              </a:tblGrid>
              <a:tr h="53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infix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postfix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functional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23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+ 7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(7-4)*12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(7+8)*(4 + (8-2))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7 +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4 - 12 *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8 + 4 8 2 - + *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sum(5,7)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5225" y="13614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(5 + 7) * 12) / ((4 + 3)*(4-2))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5 7 + 12 * 4 3 + 4 2 - * /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38025" y="1361400"/>
            <a:ext cx="84657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+ (2 + (3 + (4 + (5 + (6 + 7)))))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3 4 5 6 7 + + + + +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69775" y="1361400"/>
            <a:ext cx="8733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((((((1 + 2) + 3) + 4) + 5) + 6) + 7)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+ 3 + 4 + 5 + 6 + 7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9550" y="1200150"/>
            <a:ext cx="890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Recursion case studies cont.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Printing linked list in reverse order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Displaying binary representation of an integer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Abstract Data Types: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Case study:  stacks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7" name="Shape 41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3" name="Shape 42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Shape 42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0" name="Shape 430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1" name="Shape 431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7" name="Shape 43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5" name="Shape 445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Shape 446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Shape 447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3" name="Shape 45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Shape 45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5" name="Shape 455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6" name="Shape 456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2" name="Shape 46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3" name="Shape 46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4" name="Shape 46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5" name="Shape 46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1" name="Shape 47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2" name="Shape 47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3" name="Shape 47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4" name="Shape 47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1" name="Shape 48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Shape 48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3" name="Shape 48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4" name="Shape 48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Shape 48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1" name="Shape 49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2" name="Shape 49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Shape 49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Shape 496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^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02" name="Shape 50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3" name="Shape 50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4" name="Shape 50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5" name="Shape 50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Shape 506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Shape 507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</a:rPr>
                        <a:t>8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Shape 508"/>
          <p:cNvGraphicFramePr/>
          <p:nvPr/>
        </p:nvGraphicFramePr>
        <p:xfrm>
          <a:off x="7886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62425" y="205975"/>
            <a:ext cx="8524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Postfix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200150"/>
            <a:ext cx="408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4294967295" type="title"/>
          </p:nvPr>
        </p:nvSpPr>
        <p:spPr>
          <a:xfrm>
            <a:off x="273750" y="8820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 Options for a Stack ADT??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choices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Fixed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Dynamically Resized Array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Linked List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40" name="Shape 540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Shape 541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543" name="Shape 543"/>
          <p:cNvCxnSpPr>
            <a:stCxn id="542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545" name="Shape 54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1389300" y="1577900"/>
            <a:ext cx="5618400" cy="29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#define CAPACITY 128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items[CAPACITY];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258100" y="217550"/>
            <a:ext cx="8314500" cy="8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Using a struct to "encapsulate" the state of a stack.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 * stk_create(){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STACK * s = new STACK;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 = -1;  // stack initially empty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Creating a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bool stk_push(STACK * s, double val){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if(s-&gt;top == CAPACITY - 1)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false;    // failure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s-&gt;items[s-&gt;top] = val;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4294967295" type="title"/>
          </p:nvPr>
        </p:nvSpPr>
        <p:spPr>
          <a:xfrm>
            <a:off x="273750" y="581125"/>
            <a:ext cx="8572500" cy="41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about a different implementation?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(SAME interface)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Fixed-cap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limited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1st implementation</a:t>
            </a:r>
            <a:endParaRPr sz="3000"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Fixed-capacity implementation: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if an app needs a bigger stack?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Alternative: dynamic resized array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implementation.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168175" y="205975"/>
            <a:ext cx="8797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Case Study:  making our stack dynamic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32225" y="1716850"/>
            <a:ext cx="7999500" cy="254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Let's start to understand the given implementation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(provider)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7" name="Shape 587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8" name="Shape 58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590" name="Shape 590"/>
          <p:cNvCxnSpPr>
            <a:stCxn id="589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592" name="Shape 592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Alternative: dynamic allocation of array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3" name="Shape 603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4" name="Shape 604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05" name="Shape 605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6" name="Shape 606"/>
          <p:cNvCxnSpPr>
            <a:stCxn id="605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4141075" y="1352550"/>
            <a:ext cx="4611000" cy="9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TWO chunks of memory: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1: the stack struct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2: the items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do we get capacity???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8" name="Shape 61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9" name="Shape 619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20" name="Shape 62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1" name="Shape 621"/>
          <p:cNvCxnSpPr>
            <a:stCxn id="62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69975" y="205975"/>
            <a:ext cx="9074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Make capacity part of the “state”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2" name="Shape 632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3" name="Shape 633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34" name="Shape 634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5" name="Shape 635"/>
          <p:cNvCxnSpPr>
            <a:stCxn id="634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Shape 636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1062375" y="629100"/>
            <a:ext cx="6934800" cy="35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struct encapsulating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  stack with dynamic resizing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*items;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cap;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301050" y="272850"/>
            <a:ext cx="8726400" cy="400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INIT_CAP 128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STACK *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s-&gt;items = new double[INIT_CAP];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s-&gt;cap = INIT_CAP;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s-&gt;top = -1;  // stack initially empty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that is not full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8" name="Shape 65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659" name="Shape 659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0" name="Shape 66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Shape 661"/>
          <p:cNvCxnSpPr>
            <a:stCxn id="66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Shape 662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74" name="Shape 674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675" name="Shape 675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76" name="Shape 676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7" name="Shape 677"/>
          <p:cNvCxnSpPr>
            <a:stCxn id="676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Shape 678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Ok… now what?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37325" y="1246900"/>
            <a:ext cx="7858500" cy="377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we first create a stack: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an items array of some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nominal size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the stack is full and there is another push call: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 new array of twice the size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copy data from current array into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free old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set items to point to base addr. of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4294967295" type="body"/>
          </p:nvPr>
        </p:nvSpPr>
        <p:spPr>
          <a:xfrm>
            <a:off x="76200" y="2701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/>
        </p:nvSpPr>
        <p:spPr>
          <a:xfrm>
            <a:off x="617850" y="4134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061473" y="14592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906825" y="13104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Shape 696"/>
          <p:cNvGraphicFramePr/>
          <p:nvPr/>
        </p:nvGraphicFramePr>
        <p:xfrm>
          <a:off x="876300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697" name="Shape 697"/>
          <p:cNvSpPr txBox="1"/>
          <p:nvPr/>
        </p:nvSpPr>
        <p:spPr>
          <a:xfrm>
            <a:off x="122550" y="7761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129050" y="796132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11275" y="12642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0" name="Shape 700"/>
          <p:cNvGraphicFramePr/>
          <p:nvPr/>
        </p:nvGraphicFramePr>
        <p:xfrm>
          <a:off x="2282950" y="1610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1" name="Shape 701"/>
          <p:cNvSpPr txBox="1"/>
          <p:nvPr/>
        </p:nvSpPr>
        <p:spPr>
          <a:xfrm>
            <a:off x="6431975" y="117775"/>
            <a:ext cx="25872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1059875" y="1423550"/>
            <a:ext cx="72725" cy="2119750"/>
          </a:xfrm>
          <a:custGeom>
            <a:pathLst>
              <a:path extrusionOk="0" h="84790" w="2909">
                <a:moveTo>
                  <a:pt x="2909" y="0"/>
                </a:moveTo>
                <a:cubicBezTo>
                  <a:pt x="2424" y="14132"/>
                  <a:pt x="485" y="70658"/>
                  <a:pt x="0" y="8479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03" name="Shape 703"/>
          <p:cNvSpPr txBox="1"/>
          <p:nvPr/>
        </p:nvSpPr>
        <p:spPr>
          <a:xfrm>
            <a:off x="5188525" y="2511125"/>
            <a:ext cx="3907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Allocate new array/buffer 2X 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4" name="Shape 704"/>
          <p:cNvGraphicFramePr/>
          <p:nvPr/>
        </p:nvGraphicFramePr>
        <p:xfrm>
          <a:off x="2350925" y="2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680325"/>
                <a:gridCol w="409125"/>
              </a:tblGrid>
              <a:tr h="35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5" name="Shape 705"/>
          <p:cNvSpPr/>
          <p:nvPr/>
        </p:nvSpPr>
        <p:spPr>
          <a:xfrm>
            <a:off x="2388889" y="509150"/>
            <a:ext cx="846900" cy="1049475"/>
          </a:xfrm>
          <a:custGeom>
            <a:pathLst>
              <a:path extrusionOk="0" h="41979" w="33876">
                <a:moveTo>
                  <a:pt x="33291" y="0"/>
                </a:moveTo>
                <a:cubicBezTo>
                  <a:pt x="32875" y="3741"/>
                  <a:pt x="35992" y="18219"/>
                  <a:pt x="30797" y="22445"/>
                </a:cubicBezTo>
                <a:cubicBezTo>
                  <a:pt x="25602" y="26671"/>
                  <a:pt x="6830" y="22098"/>
                  <a:pt x="2119" y="25354"/>
                </a:cubicBezTo>
                <a:cubicBezTo>
                  <a:pt x="-2591" y="28610"/>
                  <a:pt x="2465" y="39208"/>
                  <a:pt x="2534" y="419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06" name="Shape 706"/>
          <p:cNvSpPr txBox="1"/>
          <p:nvPr/>
        </p:nvSpPr>
        <p:spPr>
          <a:xfrm>
            <a:off x="4991100" y="29683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current/old buffer to new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5219700" y="3425525"/>
            <a:ext cx="19431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free old buffer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5219700" y="38827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assign items field to new buff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9" name="Shape 709"/>
          <p:cNvCxnSpPr/>
          <p:nvPr/>
        </p:nvCxnSpPr>
        <p:spPr>
          <a:xfrm flipH="1" rot="10800000">
            <a:off x="1153400" y="1995000"/>
            <a:ext cx="1340400" cy="15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Shape 710"/>
          <p:cNvCxnSpPr/>
          <p:nvPr/>
        </p:nvCxnSpPr>
        <p:spPr>
          <a:xfrm flipH="1" rot="10800000">
            <a:off x="1485900" y="2036700"/>
            <a:ext cx="13197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Shape 711"/>
          <p:cNvCxnSpPr/>
          <p:nvPr/>
        </p:nvCxnSpPr>
        <p:spPr>
          <a:xfrm flipH="1" rot="10800000">
            <a:off x="1828800" y="2015700"/>
            <a:ext cx="13611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Shape 712"/>
          <p:cNvCxnSpPr/>
          <p:nvPr/>
        </p:nvCxnSpPr>
        <p:spPr>
          <a:xfrm flipH="1" rot="10800000">
            <a:off x="2223650" y="2057300"/>
            <a:ext cx="1350900" cy="149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Shape 713"/>
          <p:cNvCxnSpPr/>
          <p:nvPr/>
        </p:nvCxnSpPr>
        <p:spPr>
          <a:xfrm flipH="1" rot="10800000">
            <a:off x="2608125" y="2026200"/>
            <a:ext cx="14133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Shape 714"/>
          <p:cNvCxnSpPr/>
          <p:nvPr/>
        </p:nvCxnSpPr>
        <p:spPr>
          <a:xfrm flipH="1" rot="10800000">
            <a:off x="3002975" y="2015800"/>
            <a:ext cx="13509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Shape 715"/>
          <p:cNvCxnSpPr/>
          <p:nvPr/>
        </p:nvCxnSpPr>
        <p:spPr>
          <a:xfrm flipH="1" rot="10800000">
            <a:off x="3408225" y="2005500"/>
            <a:ext cx="1319700" cy="15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Shape 716"/>
          <p:cNvCxnSpPr/>
          <p:nvPr/>
        </p:nvCxnSpPr>
        <p:spPr>
          <a:xfrm flipH="1" rot="10800000">
            <a:off x="3761500" y="2015700"/>
            <a:ext cx="13509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Shape 717"/>
          <p:cNvSpPr/>
          <p:nvPr/>
        </p:nvSpPr>
        <p:spPr>
          <a:xfrm>
            <a:off x="1452000" y="3262750"/>
            <a:ext cx="1387500" cy="1049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8" name="Shape 718"/>
          <p:cNvGraphicFramePr/>
          <p:nvPr/>
        </p:nvGraphicFramePr>
        <p:xfrm>
          <a:off x="2282950" y="16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719" name="Shape 719"/>
          <p:cNvSpPr/>
          <p:nvPr/>
        </p:nvSpPr>
        <p:spPr>
          <a:xfrm>
            <a:off x="1287610" y="14131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1" y="4226"/>
                  <a:pt x="-935" y="20712"/>
                  <a:pt x="2529" y="25353"/>
                </a:cubicBezTo>
                <a:cubicBezTo>
                  <a:pt x="5993" y="29994"/>
                  <a:pt x="14790" y="28470"/>
                  <a:pt x="20817" y="27847"/>
                </a:cubicBezTo>
                <a:cubicBezTo>
                  <a:pt x="26844" y="27224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20" name="Shape 720"/>
          <p:cNvSpPr txBox="1"/>
          <p:nvPr/>
        </p:nvSpPr>
        <p:spPr>
          <a:xfrm>
            <a:off x="1129050" y="811407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5676900" y="4339925"/>
            <a:ext cx="20850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update capacity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4294967295" type="body"/>
          </p:nvPr>
        </p:nvSpPr>
        <p:spPr>
          <a:xfrm>
            <a:off x="76200" y="27085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617850" y="28518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061473" y="38976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906825" y="37488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22550" y="32145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211275" y="37026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3" name="Shape 733"/>
          <p:cNvGraphicFramePr/>
          <p:nvPr/>
        </p:nvGraphicFramePr>
        <p:xfrm>
          <a:off x="2282950" y="4049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4" name="Shape 734"/>
          <p:cNvSpPr txBox="1"/>
          <p:nvPr/>
        </p:nvSpPr>
        <p:spPr>
          <a:xfrm>
            <a:off x="5213125" y="117775"/>
            <a:ext cx="38061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5" name="Shape 735"/>
          <p:cNvGraphicFramePr/>
          <p:nvPr/>
        </p:nvGraphicFramePr>
        <p:xfrm>
          <a:off x="2282950" y="404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{E7D9486C-C6BC-4F84-BD8D-5053FCFCB9AB}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736" name="Shape 736"/>
          <p:cNvSpPr/>
          <p:nvPr/>
        </p:nvSpPr>
        <p:spPr>
          <a:xfrm>
            <a:off x="1287610" y="38515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1" y="4226"/>
                  <a:pt x="-935" y="20712"/>
                  <a:pt x="2529" y="25353"/>
                </a:cubicBezTo>
                <a:cubicBezTo>
                  <a:pt x="5993" y="29994"/>
                  <a:pt x="14790" y="28470"/>
                  <a:pt x="20817" y="27847"/>
                </a:cubicBezTo>
                <a:cubicBezTo>
                  <a:pt x="26844" y="27224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37" name="Shape 737"/>
          <p:cNvSpPr txBox="1"/>
          <p:nvPr/>
        </p:nvSpPr>
        <p:spPr>
          <a:xfrm>
            <a:off x="1129050" y="3315496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849825" y="977450"/>
            <a:ext cx="5780700" cy="112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Now, we can perform that stk_push that was requested!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5389173" y="4099044"/>
            <a:ext cx="315300" cy="303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push implementation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174950" y="1306275"/>
            <a:ext cx="7126200" cy="30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FILE:  stack_d.c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bool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stk_push(STACK * s, double val){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if(s-&gt;top == s-&gt;cap - 1)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resize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s-&gt;top++;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s-&gt;items[s-&gt;top] = val;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true;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resize helper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268250" y="1306275"/>
            <a:ext cx="8229600" cy="36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void resize(STACK * s)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double *new_items;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s-&gt;cap = 2 * s-&gt;cap;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new_items = new double[s-&gt;cap];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i&lt;=s-&gt;top; i++)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new_items[i]= s-&gt;items[i];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delete [] s-&gt;items;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s-&gt;items = 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/>
        </p:nvSpPr>
        <p:spPr>
          <a:xfrm>
            <a:off x="432325" y="3197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we used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arrays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for our implementations of the stack ADT.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432325" y="17675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can we use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linked lists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instead?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Shape 758"/>
          <p:cNvSpPr txBox="1"/>
          <p:nvPr/>
        </p:nvSpPr>
        <p:spPr>
          <a:xfrm>
            <a:off x="508525" y="3139150"/>
            <a:ext cx="8382000" cy="15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Sure!  As long as our implementation maintains the same behavior expected of the ADT / interface.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671150" y="1524150"/>
            <a:ext cx="7858800" cy="27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Same STACK ADT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3rd Implementation: Linked Lists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empty stack...</a:t>
            </a:r>
            <a:endParaRPr/>
          </a:p>
        </p:txBody>
      </p:sp>
      <p:sp>
        <p:nvSpPr>
          <p:cNvPr id="769" name="Shape 769"/>
          <p:cNvSpPr txBox="1"/>
          <p:nvPr/>
        </p:nvSpPr>
        <p:spPr>
          <a:xfrm>
            <a:off x="2930300" y="1560700"/>
            <a:ext cx="58185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// ?????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1117600" y="1986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1969900" y="2085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1927575" y="2664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push of 10</a:t>
            </a:r>
            <a:endParaRPr/>
          </a:p>
        </p:txBody>
      </p:sp>
      <p:sp>
        <p:nvSpPr>
          <p:cNvPr id="778" name="Shape 778"/>
          <p:cNvSpPr txBox="1"/>
          <p:nvPr/>
        </p:nvSpPr>
        <p:spPr>
          <a:xfrm>
            <a:off x="1955800" y="1377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2731900" y="1476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2689575" y="2054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803400" y="3282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25795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2537175" y="3959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313275" y="16002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160875" y="36576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3894425" y="32822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47131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4713100" y="3838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895600" y="34734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0" name="Shape 790"/>
          <p:cNvSpPr txBox="1"/>
          <p:nvPr/>
        </p:nvSpPr>
        <p:spPr>
          <a:xfrm>
            <a:off x="228600" y="2452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646300" y="2438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759175" y="2410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Shape 793"/>
          <p:cNvCxnSpPr/>
          <p:nvPr/>
        </p:nvCxnSpPr>
        <p:spPr>
          <a:xfrm flipH="1" rot="10800000">
            <a:off x="925675" y="2263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Shape 794"/>
          <p:cNvSpPr txBox="1"/>
          <p:nvPr/>
        </p:nvSpPr>
        <p:spPr>
          <a:xfrm>
            <a:off x="90311" y="4357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508011" y="4343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 txBox="1"/>
          <p:nvPr/>
        </p:nvSpPr>
        <p:spPr>
          <a:xfrm>
            <a:off x="620886" y="4315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Shape 797"/>
          <p:cNvCxnSpPr/>
          <p:nvPr/>
        </p:nvCxnSpPr>
        <p:spPr>
          <a:xfrm flipH="1" rot="10800000">
            <a:off x="787386" y="4168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Representation of ints</a:t>
            </a:r>
            <a:endParaRPr sz="30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PROBLEM:  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Print bit representation of an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LSB-to-MSB (“backwards”)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MSB-to-LSB (“normal…”)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Shape 806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4" name="Shape 814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Shape 817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Shape 818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Shape 821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Shape 822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push of 99</a:t>
            </a: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1803400" y="13010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25795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2537175" y="19783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160875" y="16764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3894425" y="13010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47131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4713100" y="1857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2895600" y="14922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6" name="Shape 836"/>
          <p:cNvSpPr txBox="1"/>
          <p:nvPr/>
        </p:nvSpPr>
        <p:spPr>
          <a:xfrm>
            <a:off x="90311" y="23763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508011" y="23622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 txBox="1"/>
          <p:nvPr/>
        </p:nvSpPr>
        <p:spPr>
          <a:xfrm>
            <a:off x="620886" y="23339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Shape 839"/>
          <p:cNvCxnSpPr/>
          <p:nvPr/>
        </p:nvCxnSpPr>
        <p:spPr>
          <a:xfrm flipH="1" rot="10800000">
            <a:off x="787386" y="21871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Shape 840"/>
          <p:cNvSpPr txBox="1"/>
          <p:nvPr/>
        </p:nvSpPr>
        <p:spPr>
          <a:xfrm>
            <a:off x="1955800" y="30536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27319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2689575" y="37309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313275" y="34290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6409025" y="30536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72277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7227700" y="3609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3048000" y="32448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8" name="Shape 848"/>
          <p:cNvSpPr txBox="1"/>
          <p:nvPr/>
        </p:nvSpPr>
        <p:spPr>
          <a:xfrm>
            <a:off x="242711" y="41289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660411" y="41148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773286" y="40865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Shape 851"/>
          <p:cNvCxnSpPr/>
          <p:nvPr/>
        </p:nvCxnSpPr>
        <p:spPr>
          <a:xfrm flipH="1" rot="10800000">
            <a:off x="939786" y="39397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Shape 852"/>
          <p:cNvSpPr txBox="1"/>
          <p:nvPr/>
        </p:nvSpPr>
        <p:spPr>
          <a:xfrm>
            <a:off x="4046825" y="2977450"/>
            <a:ext cx="1650900" cy="104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4865500" y="30762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4865500" y="35334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5" name="Shape 855"/>
          <p:cNvCxnSpPr/>
          <p:nvPr/>
        </p:nvCxnSpPr>
        <p:spPr>
          <a:xfrm flipH="1" rot="10800000">
            <a:off x="5175725" y="3448750"/>
            <a:ext cx="11907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72" name="Shape 872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Shape 875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Shape 876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Shape 879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Shape 880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stk_push(StackPtr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*p = malloc(sizeof(NODE));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p-&gt;val = val;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p-&gt;next = s-&gt;top;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s-&gt;top = 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s-&gt;size++;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5327700" y="2143700"/>
            <a:ext cx="3497400" cy="267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ElemType stk_pop(StackPtr s){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8682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14638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143137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-228600" y="1819058"/>
            <a:ext cx="5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254767" y="1868869"/>
            <a:ext cx="3033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Shape 891"/>
          <p:cNvCxnSpPr/>
          <p:nvPr/>
        </p:nvCxnSpPr>
        <p:spPr>
          <a:xfrm flipH="1" rot="10800000">
            <a:off x="382540" y="1860639"/>
            <a:ext cx="4596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Shape 892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42210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48166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4784175" y="1647150"/>
            <a:ext cx="6576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8" name="Shape 898"/>
          <p:cNvCxnSpPr/>
          <p:nvPr/>
        </p:nvCxnSpPr>
        <p:spPr>
          <a:xfrm flipH="1" rot="10800000">
            <a:off x="1840900" y="1368550"/>
            <a:ext cx="6999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99" name="Shape 899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Shape 900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901" name="Shape 901"/>
          <p:cNvSpPr txBox="1"/>
          <p:nvPr/>
        </p:nvSpPr>
        <p:spPr>
          <a:xfrm>
            <a:off x="72575" y="27994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767025" y="32955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3" name="Shape 903"/>
          <p:cNvSpPr txBox="1"/>
          <p:nvPr/>
        </p:nvSpPr>
        <p:spPr>
          <a:xfrm>
            <a:off x="148775" y="33328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054150" y="1906209"/>
            <a:ext cx="1474125" cy="1603600"/>
          </a:xfrm>
          <a:custGeom>
            <a:pathLst>
              <a:path extrusionOk="0" h="64144" w="58965">
                <a:moveTo>
                  <a:pt x="0" y="63932"/>
                </a:moveTo>
                <a:cubicBezTo>
                  <a:pt x="4666" y="63437"/>
                  <a:pt x="21706" y="65770"/>
                  <a:pt x="27998" y="60962"/>
                </a:cubicBezTo>
                <a:cubicBezTo>
                  <a:pt x="34290" y="56154"/>
                  <a:pt x="34502" y="43853"/>
                  <a:pt x="37754" y="35086"/>
                </a:cubicBezTo>
                <a:cubicBezTo>
                  <a:pt x="41006" y="26319"/>
                  <a:pt x="45673" y="14088"/>
                  <a:pt x="47511" y="8361"/>
                </a:cubicBezTo>
                <a:cubicBezTo>
                  <a:pt x="49349" y="2634"/>
                  <a:pt x="46875" y="2068"/>
                  <a:pt x="48784" y="725"/>
                </a:cubicBezTo>
                <a:cubicBezTo>
                  <a:pt x="50693" y="-618"/>
                  <a:pt x="57268" y="372"/>
                  <a:pt x="58965" y="3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905" name="Shape 905"/>
          <p:cNvSpPr/>
          <p:nvPr/>
        </p:nvSpPr>
        <p:spPr>
          <a:xfrm>
            <a:off x="1769375" y="831250"/>
            <a:ext cx="2451697" cy="537316"/>
          </a:xfrm>
          <a:custGeom>
            <a:pathLst>
              <a:path extrusionOk="0" h="26017" w="97648">
                <a:moveTo>
                  <a:pt x="0" y="26017"/>
                </a:moveTo>
                <a:cubicBezTo>
                  <a:pt x="4798" y="23195"/>
                  <a:pt x="18062" y="13316"/>
                  <a:pt x="28786" y="9083"/>
                </a:cubicBezTo>
                <a:cubicBezTo>
                  <a:pt x="39510" y="4850"/>
                  <a:pt x="52869" y="-1735"/>
                  <a:pt x="64346" y="617"/>
                </a:cubicBezTo>
                <a:cubicBezTo>
                  <a:pt x="75823" y="2969"/>
                  <a:pt x="92098" y="19431"/>
                  <a:pt x="97648" y="231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906" name="Shape 906"/>
          <p:cNvSpPr txBox="1"/>
          <p:nvPr/>
        </p:nvSpPr>
        <p:spPr>
          <a:xfrm>
            <a:off x="1431075" y="1653223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908" name="Shape 908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1" name="Shape 911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831275" y="1827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31275" y="10209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737425" y="17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{C3D606F8-6FD0-4449-AD11-4B03D2EA2642}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1503173" y="4204694"/>
            <a:ext cx="31131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OUTPUT OF LSB-FIRST: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732700" y="4151900"/>
            <a:ext cx="2048700" cy="62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010110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