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</p:sldIdLst>
  <p:sldSz cy="5143500" cx="9144000"/>
  <p:notesSz cx="6858000" cy="9144000"/>
  <p:embeddedFontLst>
    <p:embeddedFont>
      <p:font typeface="Source Code Pro"/>
      <p:regular r:id="rId128"/>
      <p:bold r:id="rId129"/>
    </p:embeddedFont>
    <p:embeddedFont>
      <p:font typeface="Source Code Pro Medium"/>
      <p:regular r:id="rId130"/>
      <p:bold r:id="rId1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6EF7D7F-1BB8-4FA3-AFB7-4F6D63A49A7E}">
  <a:tblStyle styleId="{36EF7D7F-1BB8-4FA3-AFB7-4F6D63A49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52768E2-BEDF-46D7-BB06-303D8353FD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EF685D9-530C-4642-8D53-376A779528C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font" Target="fonts/SourceCodePro-bold.fntdata"/><Relationship Id="rId128" Type="http://schemas.openxmlformats.org/officeDocument/2006/relationships/font" Target="fonts/SourceCodePro-regular.fntdata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1" Type="http://schemas.openxmlformats.org/officeDocument/2006/relationships/font" Target="fonts/SourceCodeProMedium-bold.fntdata"/><Relationship Id="rId130" Type="http://schemas.openxmlformats.org/officeDocument/2006/relationships/font" Target="fonts/SourceCodeProMedium-regular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Shape 10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hape 10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Shape 10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Shape 10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Shape 10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Shape 10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Shape 10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Shape 10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Shape 1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Shape 10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Shape 10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Shape 10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Shape 1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Shape 1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Shape 1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Shape 1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Shape 1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Shape 1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Shape 1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Shape 1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Shape 1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Shape 1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Shape 1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Shape 5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Shape 6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Shape 7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Shape 7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Shape 7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Shape 8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Shape 8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Shape 8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Shape 8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Shape 8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Shape 8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Shape 9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Shape 9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Shape 9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Shape 9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Shape 9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Shape 9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Shape 9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Shape 9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Shape 9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Shape 10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Shape 1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Shape 1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-2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hape 5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1827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4526125" y="210250"/>
            <a:ext cx="41799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63" name="Shape 63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69" name="Shape 6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75" name="Shape 7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Shape 7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9" name="Shape 7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83" name="Shape 83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hape 86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Shape 8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9" name="Shape 29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+text">
  <p:cSld name="TITLE_ONL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245275" y="1286500"/>
            <a:ext cx="8585100" cy="356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hape 44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-only">
  <p:cSld name="BLANK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hape 4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82725" y="210250"/>
            <a:ext cx="8504100" cy="4539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nsolas"/>
              <a:buNone/>
              <a:defRPr b="1" sz="3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olas"/>
              <a:buChar char="●"/>
              <a:defRPr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○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■"/>
              <a:defRPr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○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■"/>
              <a:def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Shape 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Shape 5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Week 03-MON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HW1, Runtime intro continued.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Punchline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coefficients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did not affect the "</a:t>
            </a:r>
            <a:r>
              <a:rPr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rate of growth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both cases: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 problem size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quadruple runtime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380750" y="2210175"/>
            <a:ext cx="3543000" cy="17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Both are in the class/set of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Quadratic Functions.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 Equivalencies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8" name="Shape 1028"/>
          <p:cNvSpPr txBox="1"/>
          <p:nvPr/>
        </p:nvSpPr>
        <p:spPr>
          <a:xfrm>
            <a:off x="118000" y="17321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f(n)=Ω(g(n))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9" name="Shape 1029"/>
          <p:cNvSpPr txBox="1"/>
          <p:nvPr/>
        </p:nvSpPr>
        <p:spPr>
          <a:xfrm>
            <a:off x="118000" y="3103775"/>
            <a:ext cx="8944500" cy="71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f(n)=θ(g(n))    if and only if f(n)=O(g(n)) and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g(n)=O(f(n))</a:t>
            </a:r>
            <a:endParaRPr b="1" i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hape 10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5" name="Shape 103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Shape 104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7" name="Shape 104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9" name="Shape 105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Shape 10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Shape 106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1" name="Shape 1071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7" name="Shape 107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"The worst case runtime of selection sort is 𝛩(n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Shape 10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3" name="Shape 1083"/>
          <p:cNvSpPr txBox="1"/>
          <p:nvPr>
            <p:ph idx="1" type="body"/>
          </p:nvPr>
        </p:nvSpPr>
        <p:spPr>
          <a:xfrm>
            <a:off x="457200" y="1319900"/>
            <a:ext cx="6881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4" name="Shape 1084"/>
          <p:cNvSpPr txBox="1"/>
          <p:nvPr>
            <p:ph idx="1" type="body"/>
          </p:nvPr>
        </p:nvSpPr>
        <p:spPr>
          <a:xfrm>
            <a:off x="457200" y="2425225"/>
            <a:ext cx="68817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Shape 165"/>
          <p:cNvGraphicFramePr/>
          <p:nvPr/>
        </p:nvGraphicFramePr>
        <p:xfrm>
          <a:off x="5641900" y="16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{36EF7D7F-1BB8-4FA3-AFB7-4F6D63A49A7E}</a:tableStyleId>
              </a:tblPr>
              <a:tblGrid>
                <a:gridCol w="3342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n set above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sum = 0;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for(i=1; i&lt;=n; i=i+1)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sum = 2*sum +  1;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6" name="Shape 166"/>
          <p:cNvSpPr txBox="1"/>
          <p:nvPr/>
        </p:nvSpPr>
        <p:spPr>
          <a:xfrm>
            <a:off x="76200" y="457200"/>
            <a:ext cx="5459400" cy="450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Exactly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how many “</a:t>
            </a:r>
            <a:r>
              <a:rPr lang="en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atomic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” operations does this code snippet perform, in terms of n?  We will call the following atomic: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Assignment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Arithmetic operations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Comparisons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example, every time line 4 is executed, there are 3 atomic operations: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multiplication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addition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one assignment</a:t>
            </a:r>
            <a:endParaRPr sz="1800"/>
          </a:p>
        </p:txBody>
      </p:sp>
      <p:sp>
        <p:nvSpPr>
          <p:cNvPr id="167" name="Shape 167"/>
          <p:cNvSpPr txBox="1"/>
          <p:nvPr/>
        </p:nvSpPr>
        <p:spPr>
          <a:xfrm>
            <a:off x="5607375" y="235775"/>
            <a:ext cx="3342300" cy="10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tedious Exercise!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Logarithms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Shape 1090"/>
          <p:cNvSpPr txBox="1"/>
          <p:nvPr>
            <p:ph idx="1" type="body"/>
          </p:nvPr>
        </p:nvSpPr>
        <p:spPr>
          <a:xfrm>
            <a:off x="152400" y="1319900"/>
            <a:ext cx="5366700" cy="94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FACT: 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O(n)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1" name="Shape 1091"/>
          <p:cNvSpPr txBox="1"/>
          <p:nvPr>
            <p:ph idx="1" type="body"/>
          </p:nvPr>
        </p:nvSpPr>
        <p:spPr>
          <a:xfrm>
            <a:off x="76200" y="2425225"/>
            <a:ext cx="5874600" cy="2485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 TRUE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          log</a:t>
            </a:r>
            <a:r>
              <a:rPr baseline="-25000" i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(n) = 𝛩(n)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>
              <a:highlight>
                <a:srgbClr val="E0666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2" name="Shape 1092"/>
          <p:cNvSpPr txBox="1"/>
          <p:nvPr/>
        </p:nvSpPr>
        <p:spPr>
          <a:xfrm>
            <a:off x="6039825" y="1215100"/>
            <a:ext cx="3020700" cy="183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much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more slowly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fact log(n) grows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slower than n.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3" name="Shape 1093"/>
          <p:cNvSpPr txBox="1"/>
          <p:nvPr/>
        </p:nvSpPr>
        <p:spPr>
          <a:xfrm>
            <a:off x="6039825" y="3150925"/>
            <a:ext cx="2951700" cy="167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An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with logarithmic runtime is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exponentially faster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than a linear time algorithm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/>
          <p:nvPr>
            <p:ph type="title"/>
          </p:nvPr>
        </p:nvSpPr>
        <p:spPr>
          <a:xfrm>
            <a:off x="108925" y="205975"/>
            <a:ext cx="8989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Comparison by Removing Common Factors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Shape 1099"/>
          <p:cNvSpPr txBox="1"/>
          <p:nvPr/>
        </p:nvSpPr>
        <p:spPr>
          <a:xfrm>
            <a:off x="81700" y="1656050"/>
            <a:ext cx="4390500" cy="15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Consider: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versus  nlog(n)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0" name="Shape 1100"/>
          <p:cNvSpPr txBox="1"/>
          <p:nvPr/>
        </p:nvSpPr>
        <p:spPr>
          <a:xfrm>
            <a:off x="4577500" y="1463750"/>
            <a:ext cx="4581000" cy="18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This question is equivalent to: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  versus   log(n)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1" name="Shape 1101"/>
          <p:cNvSpPr txBox="1"/>
          <p:nvPr/>
        </p:nvSpPr>
        <p:spPr>
          <a:xfrm>
            <a:off x="1261000" y="3450375"/>
            <a:ext cx="6740100" cy="146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Thus, a 𝛩(nlog(n)) time algorithm is asymptotically faster than a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𝛩(n</a:t>
            </a:r>
            <a:r>
              <a:rPr b="1" baseline="30000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time algorithm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Shape 1107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Shape 1113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"nlog(n)=O(n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9" name="Shape 1119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5" name="Shape 1125"/>
          <p:cNvSpPr txBox="1"/>
          <p:nvPr>
            <p:ph idx="1" type="body"/>
          </p:nvPr>
        </p:nvSpPr>
        <p:spPr>
          <a:xfrm>
            <a:off x="181500" y="1200150"/>
            <a:ext cx="88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"nlog(n)=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𝛩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>
              <a:highlight>
                <a:srgbClr val="EA99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/>
          <p:nvPr>
            <p:ph type="title"/>
          </p:nvPr>
        </p:nvSpPr>
        <p:spPr>
          <a:xfrm>
            <a:off x="457200" y="1806172"/>
            <a:ext cx="82296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Big-Oh, Big-Omega, Big-Theta: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Formal Definitions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0" name="Shape 1140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O(f(n))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T(n)≤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1141" name="Shape 1141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Shape 1147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1148" name="Shape 1148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Shape 172"/>
          <p:cNvGraphicFramePr/>
          <p:nvPr/>
        </p:nvGraphicFramePr>
        <p:xfrm>
          <a:off x="67000" y="162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{36EF7D7F-1BB8-4FA3-AFB7-4F6D63A49A7E}</a:tableStyleId>
              </a:tblPr>
              <a:tblGrid>
                <a:gridCol w="41625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 n set above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</a:t>
                      </a:r>
                      <a:r>
                        <a:rPr lang="en" sz="1800">
                          <a:highlight>
                            <a:srgbClr val="FF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= 0;</a:t>
                      </a:r>
                      <a:endParaRPr sz="1800">
                        <a:highlight>
                          <a:srgbClr val="FFFF00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for(</a:t>
                      </a:r>
                      <a:r>
                        <a:rPr lang="en" sz="1800">
                          <a:highlight>
                            <a:srgbClr val="B4A7D6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i=1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lang="en" sz="1800">
                          <a:highlight>
                            <a:srgbClr val="00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i&lt;=n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</a:t>
                      </a:r>
                      <a:r>
                        <a:rPr lang="en" sz="1800">
                          <a:highlight>
                            <a:srgbClr val="00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r>
                        <a:rPr lang="en" sz="1800">
                          <a:highlight>
                            <a:srgbClr val="00FF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99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sum </a:t>
                      </a:r>
                      <a:r>
                        <a:rPr lang="en" sz="1800">
                          <a:highlight>
                            <a:srgbClr val="DD7E6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lang="en" sz="1800">
                          <a:highlight>
                            <a:srgbClr val="EA9999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 </a:t>
                      </a:r>
                      <a:r>
                        <a:rPr lang="en" sz="1800">
                          <a:highlight>
                            <a:srgbClr val="DD7E6B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1;</a:t>
                      </a:r>
                      <a:endParaRPr sz="18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73" name="Shape 173"/>
          <p:cNvSpPr txBox="1"/>
          <p:nvPr/>
        </p:nvSpPr>
        <p:spPr>
          <a:xfrm>
            <a:off x="273375" y="235775"/>
            <a:ext cx="3342300" cy="10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 tedious Exercise!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74" name="Shape 174"/>
          <p:cNvGraphicFramePr/>
          <p:nvPr/>
        </p:nvGraphicFramePr>
        <p:xfrm>
          <a:off x="4387900" y="2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{D52768E2-BEDF-46D7-BB06-303D8353FDAA}</a:tableStyleId>
              </a:tblPr>
              <a:tblGrid>
                <a:gridCol w="1414250"/>
                <a:gridCol w="24303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atomic operations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 of times executed?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once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B4A7D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once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(1 op)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(n+1)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ops)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(3 ops)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DD7E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 times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Shape 175"/>
          <p:cNvSpPr/>
          <p:nvPr/>
        </p:nvSpPr>
        <p:spPr>
          <a:xfrm>
            <a:off x="6426150" y="932850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426150" y="13019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6426150" y="17178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6426150" y="2133775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2625" y="3003575"/>
            <a:ext cx="3926100" cy="1681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GRAND TOTAL: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B4A7D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800">
                <a:highlight>
                  <a:srgbClr val="DD7E6B"/>
                </a:highlight>
                <a:latin typeface="Courier New"/>
                <a:ea typeface="Courier New"/>
                <a:cs typeface="Courier New"/>
                <a:sym typeface="Courier New"/>
              </a:rPr>
              <a:t>3n</a:t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 6n + 3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D7E6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079950" y="3034325"/>
            <a:ext cx="4931700" cy="1619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What is most important?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The runtime is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in n.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Much less tedious to determine!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426150" y="2502900"/>
            <a:ext cx="1455600" cy="24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Shape 1154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𝛳(f(n))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1155" name="Shape 1155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Big-Oh Comments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1" name="Shape 1161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228600" y="1676400"/>
            <a:ext cx="39936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fooA(int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tot=0,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 += a[i]*a[i] + a[i]*b[i];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tot;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800600" y="1524000"/>
            <a:ext cx="39936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faster foo?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fooB(int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tot=0,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for(i=0; i&lt;n; i++){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tot += a[i]*(a[i]+b[i]);</a:t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return tot;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164025" y="205975"/>
            <a:ext cx="8522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Can you speedup fooA with equivalent but faster fooB?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254225" y="3190775"/>
            <a:ext cx="2748000" cy="42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faster update of tot ??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71750" y="323275"/>
            <a:ext cx="45105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fooA(int a[], int b[], int n)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tot=0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i&lt;n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tot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a[i]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a[i]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b[i];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tot;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766775" y="309925"/>
            <a:ext cx="4295400" cy="285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// faster foo?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fooB(int a[], int b[], int n)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tot=0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for(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i&lt;n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 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a[i]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(a[i]</a:t>
            </a:r>
            <a:r>
              <a:rPr b="1" lang="en" sz="18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b[i]);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return tot;</a:t>
            </a:r>
            <a:endParaRPr b="1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553550" y="3239350"/>
            <a:ext cx="3188100" cy="5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atomic operations?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705950" y="3925150"/>
            <a:ext cx="3188100" cy="9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6n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7n + 4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5277950" y="3239350"/>
            <a:ext cx="3188100" cy="55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# atomic operations?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430350" y="3925150"/>
            <a:ext cx="3188100" cy="94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(n+1)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80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800"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= 6n + 4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fooA vs. fooB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fooB is faster.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BUT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both are still in the "linear class"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Runtime grows as the same rate.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VOCAB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We have reduced the "runtime coefficient"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But: NO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asymptotic improvement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This is an example of: 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"CODE TUNING"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212" name="Shape 212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2" y="99596"/>
                  <a:pt x="47123" y="95507"/>
                </a:cubicBezTo>
                <a:cubicBezTo>
                  <a:pt x="54408" y="93564"/>
                  <a:pt x="62803" y="95330"/>
                  <a:pt x="69422" y="91720"/>
                </a:cubicBezTo>
                <a:cubicBezTo>
                  <a:pt x="75928" y="88172"/>
                  <a:pt x="83084" y="85526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3"/>
                  <a:pt x="121940" y="61469"/>
                  <a:pt x="130849" y="56379"/>
                </a:cubicBezTo>
                <a:cubicBezTo>
                  <a:pt x="141793" y="50126"/>
                  <a:pt x="148776" y="38559"/>
                  <a:pt x="156514" y="28610"/>
                </a:cubicBezTo>
                <a:cubicBezTo>
                  <a:pt x="164099" y="18858"/>
                  <a:pt x="174548" y="11049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Shape 222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6" name="Shape 226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7" name="Shape 227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8" name="Shape 228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HW1 - most requested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31500" y="1200150"/>
            <a:ext cx="8656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(23%) Problem 2:  recursive squaring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(22%) Problem 5:  recursive foo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(counting ticks)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(18%) Problem 1:  has_dups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(revisit in a couple of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slides)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Shape 256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265" name="Shape 265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lower-bound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272" name="Shape 272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</a:t>
            </a:r>
            <a:r>
              <a:rPr b="1" lang="en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asymptotically equivalent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vs. Worst Case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47250" y="1200150"/>
            <a:ext cx="884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may depend on more than "problem size"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Sometimes the data itself can impact runtime.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(You already studied this with insertion sort!)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 (best vs. worst case)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Shape 292"/>
          <p:cNvSpPr txBox="1"/>
          <p:nvPr>
            <p:ph idx="2" type="body"/>
          </p:nvPr>
        </p:nvSpPr>
        <p:spPr>
          <a:xfrm>
            <a:off x="4612775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constant time operations?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Shape 29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max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n</a:t>
            </a:r>
            <a:endParaRPr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Condition:  there is no match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Shape 306"/>
          <p:cNvSpPr txBox="1"/>
          <p:nvPr>
            <p:ph idx="2" type="body"/>
          </p:nvPr>
        </p:nvSpPr>
        <p:spPr>
          <a:xfrm>
            <a:off x="4512825" y="1200150"/>
            <a:ext cx="4545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(in terms of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a.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 case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86000" y="1200150"/>
            <a:ext cx="4365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contains(int a[], int n, int x)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for(i=0; i&lt;n; i++)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if(a[i] == x)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return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>
            <p:ph idx="2" type="body"/>
          </p:nvPr>
        </p:nvSpPr>
        <p:spPr>
          <a:xfrm>
            <a:off x="4512825" y="1200150"/>
            <a:ext cx="45450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# times through loop?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(in terms of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a. 1</a:t>
            </a:r>
            <a:endParaRPr sz="24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b.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Condition: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match found at a[0].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(No matter how large n is)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1806179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Runtime Analysis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Important Basic Runtimes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Constant time:  O(1)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Linear Time: 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𝜭(n)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Quadratic Time: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𝜭(n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Linked-List Case Study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(A)  remove 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(B)  remove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occurrences of x (if any) from a linked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(efficient version: Prog-1)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5327225" y="1284900"/>
            <a:ext cx="2858100" cy="363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NODE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int val;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*next;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struct LIST 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*front;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NODE *back;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1" name="Shape 3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Common Linked-List Setup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379975" y="1353075"/>
            <a:ext cx="4383600" cy="31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Two layers: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Top-level / wrapper: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front and back pointers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"Node level"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chain of nodes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730900" y="289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1601141" y="576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/>
        </p:nvSpPr>
        <p:spPr>
          <a:xfrm>
            <a:off x="1593427" y="1151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0" name="Shape 340"/>
          <p:cNvGraphicFramePr/>
          <p:nvPr/>
        </p:nvGraphicFramePr>
        <p:xfrm>
          <a:off x="30114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{D52768E2-BEDF-46D7-BB06-303D8353FDAA}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1" name="Shape 341"/>
          <p:cNvCxnSpPr/>
          <p:nvPr/>
        </p:nvCxnSpPr>
        <p:spPr>
          <a:xfrm flipH="1" rot="10800000">
            <a:off x="3910275" y="857625"/>
            <a:ext cx="536400" cy="2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42" name="Shape 342"/>
          <p:cNvCxnSpPr/>
          <p:nvPr/>
        </p:nvCxnSpPr>
        <p:spPr>
          <a:xfrm>
            <a:off x="2021891" y="697380"/>
            <a:ext cx="949500" cy="13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graphicFrame>
        <p:nvGraphicFramePr>
          <p:cNvPr id="343" name="Shape 343"/>
          <p:cNvGraphicFramePr/>
          <p:nvPr/>
        </p:nvGraphicFramePr>
        <p:xfrm>
          <a:off x="44592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{D52768E2-BEDF-46D7-BB06-303D8353FDAA}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4" name="Shape 344"/>
          <p:cNvGraphicFramePr/>
          <p:nvPr/>
        </p:nvGraphicFramePr>
        <p:xfrm>
          <a:off x="7659625" y="6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{D52768E2-BEDF-46D7-BB06-303D8353FDAA}</a:tableStyleId>
              </a:tblPr>
              <a:tblGrid>
                <a:gridCol w="667175"/>
                <a:gridCol w="3852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5" name="Shape 345"/>
          <p:cNvSpPr/>
          <p:nvPr/>
        </p:nvSpPr>
        <p:spPr>
          <a:xfrm>
            <a:off x="2014150" y="1078475"/>
            <a:ext cx="6220200" cy="937050"/>
          </a:xfrm>
          <a:custGeom>
            <a:pathLst>
              <a:path extrusionOk="0" h="37482" w="248808">
                <a:moveTo>
                  <a:pt x="0" y="9257"/>
                </a:moveTo>
                <a:cubicBezTo>
                  <a:pt x="4839" y="13535"/>
                  <a:pt x="12763" y="30364"/>
                  <a:pt x="29031" y="34922"/>
                </a:cubicBezTo>
                <a:cubicBezTo>
                  <a:pt x="45300" y="39480"/>
                  <a:pt x="70684" y="36395"/>
                  <a:pt x="97611" y="36605"/>
                </a:cubicBezTo>
                <a:cubicBezTo>
                  <a:pt x="124538" y="36815"/>
                  <a:pt x="166051" y="37867"/>
                  <a:pt x="190594" y="36184"/>
                </a:cubicBezTo>
                <a:cubicBezTo>
                  <a:pt x="215137" y="34501"/>
                  <a:pt x="235893" y="32538"/>
                  <a:pt x="244869" y="26507"/>
                </a:cubicBezTo>
                <a:cubicBezTo>
                  <a:pt x="253845" y="20476"/>
                  <a:pt x="244518" y="4418"/>
                  <a:pt x="244448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cxnSp>
        <p:nvCxnSpPr>
          <p:cNvPr id="346" name="Shape 346"/>
          <p:cNvCxnSpPr/>
          <p:nvPr/>
        </p:nvCxnSpPr>
        <p:spPr>
          <a:xfrm flipH="1" rot="10800000">
            <a:off x="5337975" y="868150"/>
            <a:ext cx="420600" cy="2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47" name="Shape 347"/>
          <p:cNvCxnSpPr/>
          <p:nvPr/>
        </p:nvCxnSpPr>
        <p:spPr>
          <a:xfrm flipH="1" rot="10800000">
            <a:off x="6063750" y="836600"/>
            <a:ext cx="978300" cy="21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8" name="Shape 348"/>
          <p:cNvCxnSpPr/>
          <p:nvPr/>
        </p:nvCxnSpPr>
        <p:spPr>
          <a:xfrm flipH="1" rot="10800000">
            <a:off x="7231275" y="836575"/>
            <a:ext cx="4314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1416700" y="2956600"/>
            <a:ext cx="1914300" cy="138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front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back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2286941" y="3243180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2279227" y="3818654"/>
            <a:ext cx="841500" cy="27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1325325" y="44546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53" name="Shape 353"/>
          <p:cNvGraphicFramePr/>
          <p:nvPr/>
        </p:nvGraphicFramePr>
        <p:xfrm>
          <a:off x="5221225" y="35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{D52768E2-BEDF-46D7-BB06-303D8353FDAA}</a:tableStyleId>
              </a:tblPr>
              <a:tblGrid>
                <a:gridCol w="687125"/>
                <a:gridCol w="6124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Shape 354"/>
          <p:cNvSpPr txBox="1"/>
          <p:nvPr/>
        </p:nvSpPr>
        <p:spPr>
          <a:xfrm>
            <a:off x="4678125" y="4226050"/>
            <a:ext cx="25245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NODE structure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5" name="Shape 355"/>
          <p:cNvCxnSpPr/>
          <p:nvPr/>
        </p:nvCxnSpPr>
        <p:spPr>
          <a:xfrm flipH="1" rot="10800000">
            <a:off x="220875" y="2837175"/>
            <a:ext cx="8667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/>
        </p:nvSpPr>
        <p:spPr>
          <a:xfrm>
            <a:off x="235800" y="451050"/>
            <a:ext cx="66837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INVARIANT: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front and back are 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OR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both are non-NULL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If one is NULL and the other is non-NULL??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6309225" y="2789675"/>
            <a:ext cx="22758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BUG SOMEWHERE!!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Cases: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 list not empty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lst_push_front(LIST *lst, int x){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 = new NODE;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p-&gt;val = x;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p-&gt;next = lst-&gt;front;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lst-&gt;front = 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if(lst-&gt;back == NULL)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lst-&gt;back = p;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lst_push_front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/>
        </p:nvSpPr>
        <p:spPr>
          <a:xfrm>
            <a:off x="225750" y="1202175"/>
            <a:ext cx="8692500" cy="37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lst_pop_front(LIST *lst, int &amp;x){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if(lst-&gt;front==NULL) return false;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tmp = lst-&gt;front;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x = tmp-&gt;val;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lst-&gt;front = tmp-&gt;next;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tmp;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if(lst-&gt;front == NULL) lst-&gt;back = NULL;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9" name="Shape 3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lst_pop_front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lst_remove_first(lst,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 x is in the list, 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occurrence of it is removed and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true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Else, false is returned.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211675" y="1591725"/>
            <a:ext cx="8692500" cy="344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removes first occurrence of x (if any). 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Returns true or false depending on whether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   x was found or not</a:t>
            </a:r>
            <a:b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x);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 Concepts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47250" y="1200150"/>
            <a:ext cx="8782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Constant time Operations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Problem size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Rate of runtime growth as a function of problem size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Shape 396"/>
          <p:cNvGraphicFramePr/>
          <p:nvPr/>
        </p:nvGraphicFramePr>
        <p:xfrm>
          <a:off x="10512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Shape 397"/>
          <p:cNvGraphicFramePr/>
          <p:nvPr/>
        </p:nvGraphicFramePr>
        <p:xfrm>
          <a:off x="2651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Shape 398"/>
          <p:cNvGraphicFramePr/>
          <p:nvPr/>
        </p:nvGraphicFramePr>
        <p:xfrm>
          <a:off x="43278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9" name="Shape 399"/>
          <p:cNvGraphicFramePr/>
          <p:nvPr/>
        </p:nvGraphicFramePr>
        <p:xfrm>
          <a:off x="6080475" y="27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0" name="Shape 400"/>
          <p:cNvCxnSpPr/>
          <p:nvPr/>
        </p:nvCxnSpPr>
        <p:spPr>
          <a:xfrm>
            <a:off x="1848550" y="30367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Shape 401"/>
          <p:cNvCxnSpPr/>
          <p:nvPr/>
        </p:nvCxnSpPr>
        <p:spPr>
          <a:xfrm flipH="1" rot="10800000">
            <a:off x="3485450" y="30508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Shape 402"/>
          <p:cNvCxnSpPr/>
          <p:nvPr/>
        </p:nvCxnSpPr>
        <p:spPr>
          <a:xfrm>
            <a:off x="5178775" y="30649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Shape 403"/>
          <p:cNvCxnSpPr/>
          <p:nvPr/>
        </p:nvCxnSpPr>
        <p:spPr>
          <a:xfrm flipH="1" rot="10800000">
            <a:off x="6928550" y="30932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Shape 404"/>
          <p:cNvCxnSpPr/>
          <p:nvPr/>
        </p:nvCxnSpPr>
        <p:spPr>
          <a:xfrm>
            <a:off x="8170325" y="30931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138275" y="30367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282225" y="276575"/>
            <a:ext cx="8734800" cy="190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Example: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suppose we want to delete 14.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we need to find the first occurrence of 14 (if any)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Use a “walker” pointer?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2841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Shape 408"/>
          <p:cNvCxnSpPr>
            <a:stCxn id="407" idx="0"/>
          </p:cNvCxnSpPr>
          <p:nvPr/>
        </p:nvCxnSpPr>
        <p:spPr>
          <a:xfrm rot="10800000">
            <a:off x="14534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Shape 409"/>
          <p:cNvCxnSpPr>
            <a:stCxn id="410" idx="0"/>
          </p:cNvCxnSpPr>
          <p:nvPr/>
        </p:nvCxnSpPr>
        <p:spPr>
          <a:xfrm rot="10800000">
            <a:off x="30536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Shape 410"/>
          <p:cNvSpPr txBox="1"/>
          <p:nvPr/>
        </p:nvSpPr>
        <p:spPr>
          <a:xfrm>
            <a:off x="28843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1" name="Shape 411"/>
          <p:cNvCxnSpPr>
            <a:stCxn id="412" idx="0"/>
          </p:cNvCxnSpPr>
          <p:nvPr/>
        </p:nvCxnSpPr>
        <p:spPr>
          <a:xfrm rot="10800000">
            <a:off x="4806250" y="3381000"/>
            <a:ext cx="84600" cy="74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Shape 412"/>
          <p:cNvSpPr txBox="1"/>
          <p:nvPr/>
        </p:nvSpPr>
        <p:spPr>
          <a:xfrm>
            <a:off x="4636900" y="41289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5269100" y="4157125"/>
            <a:ext cx="23142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MATCH FOUND!!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" name="Shape 418"/>
          <p:cNvGraphicFramePr/>
          <p:nvPr/>
        </p:nvGraphicFramePr>
        <p:xfrm>
          <a:off x="10512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Shape 419"/>
          <p:cNvGraphicFramePr/>
          <p:nvPr/>
        </p:nvGraphicFramePr>
        <p:xfrm>
          <a:off x="2651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0" name="Shape 420"/>
          <p:cNvGraphicFramePr/>
          <p:nvPr/>
        </p:nvGraphicFramePr>
        <p:xfrm>
          <a:off x="43278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1" name="Shape 421"/>
          <p:cNvGraphicFramePr/>
          <p:nvPr/>
        </p:nvGraphicFramePr>
        <p:xfrm>
          <a:off x="608047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2" name="Shape 422"/>
          <p:cNvCxnSpPr/>
          <p:nvPr/>
        </p:nvCxnSpPr>
        <p:spPr>
          <a:xfrm>
            <a:off x="1848550" y="1360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Shape 423"/>
          <p:cNvCxnSpPr/>
          <p:nvPr/>
        </p:nvCxnSpPr>
        <p:spPr>
          <a:xfrm flipH="1" rot="10800000">
            <a:off x="3485450" y="1374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Shape 424"/>
          <p:cNvCxnSpPr/>
          <p:nvPr/>
        </p:nvCxnSpPr>
        <p:spPr>
          <a:xfrm>
            <a:off x="5178775" y="1388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Shape 425"/>
          <p:cNvCxnSpPr/>
          <p:nvPr/>
        </p:nvCxnSpPr>
        <p:spPr>
          <a:xfrm flipH="1" rot="10800000">
            <a:off x="6928550" y="1416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Shape 426"/>
          <p:cNvCxnSpPr/>
          <p:nvPr/>
        </p:nvCxnSpPr>
        <p:spPr>
          <a:xfrm>
            <a:off x="8170325" y="1416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7" name="Shape 427"/>
          <p:cNvCxnSpPr/>
          <p:nvPr/>
        </p:nvCxnSpPr>
        <p:spPr>
          <a:xfrm>
            <a:off x="138275" y="1360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>
            <a:stCxn id="429" idx="0"/>
          </p:cNvCxnSpPr>
          <p:nvPr/>
        </p:nvCxnSpPr>
        <p:spPr>
          <a:xfrm rot="10800000">
            <a:off x="4747000" y="1708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Shape 429"/>
          <p:cNvSpPr txBox="1"/>
          <p:nvPr/>
        </p:nvSpPr>
        <p:spPr>
          <a:xfrm>
            <a:off x="4577650" y="1998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Shape 430"/>
          <p:cNvSpPr txBox="1"/>
          <p:nvPr/>
        </p:nvSpPr>
        <p:spPr>
          <a:xfrm>
            <a:off x="282225" y="276575"/>
            <a:ext cx="27714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Ok, now what?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3254025" y="276575"/>
            <a:ext cx="5706600" cy="56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draw an AFTER picture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32" name="Shape 432"/>
          <p:cNvGraphicFramePr/>
          <p:nvPr/>
        </p:nvGraphicFramePr>
        <p:xfrm>
          <a:off x="11274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3" name="Shape 433"/>
          <p:cNvGraphicFramePr/>
          <p:nvPr/>
        </p:nvGraphicFramePr>
        <p:xfrm>
          <a:off x="2727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4" name="Shape 434"/>
          <p:cNvGraphicFramePr/>
          <p:nvPr/>
        </p:nvGraphicFramePr>
        <p:xfrm>
          <a:off x="44040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Shape 435"/>
          <p:cNvGraphicFramePr/>
          <p:nvPr/>
        </p:nvGraphicFramePr>
        <p:xfrm>
          <a:off x="6156675" y="307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36" name="Shape 436"/>
          <p:cNvCxnSpPr/>
          <p:nvPr/>
        </p:nvCxnSpPr>
        <p:spPr>
          <a:xfrm>
            <a:off x="1924750" y="3341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Shape 437"/>
          <p:cNvCxnSpPr/>
          <p:nvPr/>
        </p:nvCxnSpPr>
        <p:spPr>
          <a:xfrm>
            <a:off x="5254975" y="3369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Shape 438"/>
          <p:cNvCxnSpPr/>
          <p:nvPr/>
        </p:nvCxnSpPr>
        <p:spPr>
          <a:xfrm flipH="1" rot="10800000">
            <a:off x="7004750" y="3398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Shape 439"/>
          <p:cNvCxnSpPr/>
          <p:nvPr/>
        </p:nvCxnSpPr>
        <p:spPr>
          <a:xfrm>
            <a:off x="8246525" y="3397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40" name="Shape 440"/>
          <p:cNvCxnSpPr/>
          <p:nvPr/>
        </p:nvCxnSpPr>
        <p:spPr>
          <a:xfrm>
            <a:off x="214475" y="3341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41" name="Shape 441"/>
          <p:cNvSpPr txBox="1"/>
          <p:nvPr/>
        </p:nvSpPr>
        <p:spPr>
          <a:xfrm>
            <a:off x="2960500" y="44337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2" name="Shape 442"/>
          <p:cNvCxnSpPr/>
          <p:nvPr/>
        </p:nvCxnSpPr>
        <p:spPr>
          <a:xfrm rot="10800000">
            <a:off x="4882550" y="3685700"/>
            <a:ext cx="141000" cy="30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Shape 443"/>
          <p:cNvSpPr txBox="1"/>
          <p:nvPr/>
        </p:nvSpPr>
        <p:spPr>
          <a:xfrm>
            <a:off x="4865500" y="3824100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3541900" y="2663267"/>
            <a:ext cx="2596425" cy="675425"/>
          </a:xfrm>
          <a:custGeom>
            <a:pathLst>
              <a:path extrusionOk="0" h="27017" w="103857">
                <a:moveTo>
                  <a:pt x="0" y="27017"/>
                </a:moveTo>
                <a:cubicBezTo>
                  <a:pt x="5268" y="23442"/>
                  <a:pt x="18626" y="9896"/>
                  <a:pt x="31608" y="5568"/>
                </a:cubicBezTo>
                <a:cubicBezTo>
                  <a:pt x="44590" y="1241"/>
                  <a:pt x="65852" y="-1582"/>
                  <a:pt x="77893" y="1052"/>
                </a:cubicBezTo>
                <a:cubicBezTo>
                  <a:pt x="89935" y="3686"/>
                  <a:pt x="99530" y="17985"/>
                  <a:pt x="103857" y="21372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5" name="Shape 445"/>
          <p:cNvSpPr txBox="1"/>
          <p:nvPr/>
        </p:nvSpPr>
        <p:spPr>
          <a:xfrm>
            <a:off x="705550" y="4120450"/>
            <a:ext cx="3389400" cy="733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can we access this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next field???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3598325" y="3508025"/>
            <a:ext cx="28225" cy="733775"/>
          </a:xfrm>
          <a:custGeom>
            <a:pathLst>
              <a:path extrusionOk="0" h="29351" w="1129">
                <a:moveTo>
                  <a:pt x="1129" y="29351"/>
                </a:moveTo>
                <a:cubicBezTo>
                  <a:pt x="941" y="24459"/>
                  <a:pt x="188" y="4892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7" name="Shape 447"/>
          <p:cNvSpPr txBox="1"/>
          <p:nvPr/>
        </p:nvSpPr>
        <p:spPr>
          <a:xfrm>
            <a:off x="5373400" y="4030125"/>
            <a:ext cx="3592800" cy="675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can’t!!  Not through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walker p at least!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" name="Shape 452"/>
          <p:cNvGraphicFramePr/>
          <p:nvPr/>
        </p:nvGraphicFramePr>
        <p:xfrm>
          <a:off x="10512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3" name="Shape 453"/>
          <p:cNvGraphicFramePr/>
          <p:nvPr/>
        </p:nvGraphicFramePr>
        <p:xfrm>
          <a:off x="2651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4" name="Shape 454"/>
          <p:cNvGraphicFramePr/>
          <p:nvPr/>
        </p:nvGraphicFramePr>
        <p:xfrm>
          <a:off x="43278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5" name="Shape 455"/>
          <p:cNvGraphicFramePr/>
          <p:nvPr/>
        </p:nvGraphicFramePr>
        <p:xfrm>
          <a:off x="6080475" y="18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56" name="Shape 456"/>
          <p:cNvCxnSpPr/>
          <p:nvPr/>
        </p:nvCxnSpPr>
        <p:spPr>
          <a:xfrm>
            <a:off x="1848550" y="21223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Shape 457"/>
          <p:cNvCxnSpPr/>
          <p:nvPr/>
        </p:nvCxnSpPr>
        <p:spPr>
          <a:xfrm flipH="1" rot="10800000">
            <a:off x="3485450" y="21364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Shape 458"/>
          <p:cNvCxnSpPr/>
          <p:nvPr/>
        </p:nvCxnSpPr>
        <p:spPr>
          <a:xfrm>
            <a:off x="5178775" y="21505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Shape 459"/>
          <p:cNvCxnSpPr/>
          <p:nvPr/>
        </p:nvCxnSpPr>
        <p:spPr>
          <a:xfrm flipH="1" rot="10800000">
            <a:off x="6928550" y="21788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Shape 460"/>
          <p:cNvCxnSpPr/>
          <p:nvPr/>
        </p:nvCxnSpPr>
        <p:spPr>
          <a:xfrm>
            <a:off x="8170325" y="21787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1" name="Shape 461"/>
          <p:cNvCxnSpPr/>
          <p:nvPr/>
        </p:nvCxnSpPr>
        <p:spPr>
          <a:xfrm>
            <a:off x="138275" y="21223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62" name="Shape 462"/>
          <p:cNvCxnSpPr>
            <a:stCxn id="463" idx="0"/>
          </p:cNvCxnSpPr>
          <p:nvPr/>
        </p:nvCxnSpPr>
        <p:spPr>
          <a:xfrm rot="10800000">
            <a:off x="47470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Shape 464"/>
          <p:cNvSpPr txBox="1"/>
          <p:nvPr/>
        </p:nvSpPr>
        <p:spPr>
          <a:xfrm>
            <a:off x="282225" y="276575"/>
            <a:ext cx="8057400" cy="1227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The problem:  need to hold on to the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predecessor of the match somehow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Shape 463"/>
          <p:cNvSpPr txBox="1"/>
          <p:nvPr/>
        </p:nvSpPr>
        <p:spPr>
          <a:xfrm>
            <a:off x="45776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434625" y="3917250"/>
            <a:ext cx="8057400" cy="78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Solution:  Have walker “lag” by one step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6" name="Shape 466"/>
          <p:cNvCxnSpPr>
            <a:stCxn id="467" idx="0"/>
          </p:cNvCxnSpPr>
          <p:nvPr/>
        </p:nvCxnSpPr>
        <p:spPr>
          <a:xfrm rot="10800000">
            <a:off x="3146800" y="24701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Shape 467"/>
          <p:cNvSpPr txBox="1"/>
          <p:nvPr/>
        </p:nvSpPr>
        <p:spPr>
          <a:xfrm>
            <a:off x="2977450" y="27608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5348100" y="27742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Shape 473"/>
          <p:cNvGraphicFramePr/>
          <p:nvPr/>
        </p:nvGraphicFramePr>
        <p:xfrm>
          <a:off x="10512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Shape 474"/>
          <p:cNvGraphicFramePr/>
          <p:nvPr/>
        </p:nvGraphicFramePr>
        <p:xfrm>
          <a:off x="2651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5" name="Shape 475"/>
          <p:cNvGraphicFramePr/>
          <p:nvPr/>
        </p:nvGraphicFramePr>
        <p:xfrm>
          <a:off x="43278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Shape 476"/>
          <p:cNvGraphicFramePr/>
          <p:nvPr/>
        </p:nvGraphicFramePr>
        <p:xfrm>
          <a:off x="6080475" y="78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7" name="Shape 477"/>
          <p:cNvCxnSpPr/>
          <p:nvPr/>
        </p:nvCxnSpPr>
        <p:spPr>
          <a:xfrm>
            <a:off x="1848550" y="10555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Shape 478"/>
          <p:cNvCxnSpPr/>
          <p:nvPr/>
        </p:nvCxnSpPr>
        <p:spPr>
          <a:xfrm flipH="1" rot="10800000">
            <a:off x="3485450" y="10696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Shape 479"/>
          <p:cNvCxnSpPr/>
          <p:nvPr/>
        </p:nvCxnSpPr>
        <p:spPr>
          <a:xfrm>
            <a:off x="5178775" y="10837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Shape 480"/>
          <p:cNvCxnSpPr/>
          <p:nvPr/>
        </p:nvCxnSpPr>
        <p:spPr>
          <a:xfrm flipH="1" rot="10800000">
            <a:off x="6928550" y="11120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Shape 481"/>
          <p:cNvCxnSpPr/>
          <p:nvPr/>
        </p:nvCxnSpPr>
        <p:spPr>
          <a:xfrm>
            <a:off x="8170325" y="11119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2" name="Shape 482"/>
          <p:cNvCxnSpPr/>
          <p:nvPr/>
        </p:nvCxnSpPr>
        <p:spPr>
          <a:xfrm>
            <a:off x="138275" y="10555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3" name="Shape 483"/>
          <p:cNvCxnSpPr>
            <a:stCxn id="484" idx="0"/>
          </p:cNvCxnSpPr>
          <p:nvPr/>
        </p:nvCxnSpPr>
        <p:spPr>
          <a:xfrm rot="10800000">
            <a:off x="3146800" y="1403375"/>
            <a:ext cx="84600" cy="2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Shape 484"/>
          <p:cNvSpPr txBox="1"/>
          <p:nvPr/>
        </p:nvSpPr>
        <p:spPr>
          <a:xfrm>
            <a:off x="2977450" y="1694075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Shape 485"/>
          <p:cNvSpPr txBox="1"/>
          <p:nvPr/>
        </p:nvSpPr>
        <p:spPr>
          <a:xfrm>
            <a:off x="5348100" y="1707450"/>
            <a:ext cx="3144000" cy="63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test:  p-&gt;next-&gt;val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1185325" y="2703700"/>
            <a:ext cx="7634100" cy="1594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Danger!  Need to test p-&gt;next for NULL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			  Not just p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/>
        </p:nvSpPr>
        <p:spPr>
          <a:xfrm>
            <a:off x="891825" y="493900"/>
            <a:ext cx="7380000" cy="33951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empty:  easy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rabicPeriod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282225" y="493900"/>
            <a:ext cx="4473300" cy="2590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Let’s do some case analysis: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empty: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easy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list non-empty and match at first position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AutoNum type="arabicPeriod"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everything else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282225" y="3352800"/>
            <a:ext cx="8720400" cy="136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3:  if there is a match, it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MUST have a predecessor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front is the first candidate for such a predecessor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5235225" y="544700"/>
            <a:ext cx="3443100" cy="1580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CASE 2: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same as pop_front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/>
        </p:nvSpPr>
        <p:spPr>
          <a:xfrm>
            <a:off x="191900" y="220125"/>
            <a:ext cx="45441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dummy;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lst_pop_front(l, dummy);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list non-empty and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504" name="Shape 504"/>
          <p:cNvSpPr txBox="1"/>
          <p:nvPr/>
        </p:nvSpPr>
        <p:spPr>
          <a:xfrm>
            <a:off x="5115300" y="268100"/>
            <a:ext cx="40569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if(tmp == l-&gt;back)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delete 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/>
        </p:nvSpPr>
        <p:spPr>
          <a:xfrm>
            <a:off x="302000" y="1335642"/>
            <a:ext cx="4543800" cy="364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 = 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p-&gt;next = tmp-&gt;next;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if(tmp == l-&gt;back) 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  l-&gt;back = 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delete tmp;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return true;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10" name="Shape 510"/>
          <p:cNvGraphicFramePr/>
          <p:nvPr/>
        </p:nvGraphicFramePr>
        <p:xfrm>
          <a:off x="10512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1" name="Shape 511"/>
          <p:cNvGraphicFramePr/>
          <p:nvPr/>
        </p:nvGraphicFramePr>
        <p:xfrm>
          <a:off x="2651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2" name="Shape 512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Shape 513"/>
          <p:cNvGraphicFramePr/>
          <p:nvPr/>
        </p:nvGraphicFramePr>
        <p:xfrm>
          <a:off x="60804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4" name="Shape 514"/>
          <p:cNvCxnSpPr/>
          <p:nvPr/>
        </p:nvCxnSpPr>
        <p:spPr>
          <a:xfrm>
            <a:off x="1848550" y="445900"/>
            <a:ext cx="80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Shape 515"/>
          <p:cNvCxnSpPr/>
          <p:nvPr/>
        </p:nvCxnSpPr>
        <p:spPr>
          <a:xfrm flipH="1" rot="10800000">
            <a:off x="3485450" y="460025"/>
            <a:ext cx="8184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Shape 516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Shape 517"/>
          <p:cNvCxnSpPr/>
          <p:nvPr/>
        </p:nvCxnSpPr>
        <p:spPr>
          <a:xfrm flipH="1" rot="10800000">
            <a:off x="6928550" y="502400"/>
            <a:ext cx="959700" cy="5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Shape 518"/>
          <p:cNvCxnSpPr/>
          <p:nvPr/>
        </p:nvCxnSpPr>
        <p:spPr>
          <a:xfrm>
            <a:off x="8170325" y="50235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19" name="Shape 519"/>
          <p:cNvCxnSpPr/>
          <p:nvPr/>
        </p:nvCxnSpPr>
        <p:spPr>
          <a:xfrm>
            <a:off x="138275" y="445900"/>
            <a:ext cx="7197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0" name="Shape 520"/>
          <p:cNvSpPr txBox="1"/>
          <p:nvPr/>
        </p:nvSpPr>
        <p:spPr>
          <a:xfrm>
            <a:off x="3121383" y="903853"/>
            <a:ext cx="50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3005675" y="756350"/>
            <a:ext cx="254000" cy="239900"/>
          </a:xfrm>
          <a:custGeom>
            <a:pathLst>
              <a:path extrusionOk="0" h="9596" w="10160">
                <a:moveTo>
                  <a:pt x="10160" y="9596"/>
                </a:moveTo>
                <a:cubicBezTo>
                  <a:pt x="8467" y="7997"/>
                  <a:pt x="1693" y="159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2" name="Shape 522"/>
          <p:cNvSpPr txBox="1"/>
          <p:nvPr/>
        </p:nvSpPr>
        <p:spPr>
          <a:xfrm>
            <a:off x="5317075" y="1509900"/>
            <a:ext cx="719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6050850" y="1538100"/>
            <a:ext cx="443100" cy="4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4651893" y="784575"/>
            <a:ext cx="1692800" cy="987775"/>
          </a:xfrm>
          <a:custGeom>
            <a:pathLst>
              <a:path extrusionOk="0" h="39511" w="67712">
                <a:moveTo>
                  <a:pt x="64537" y="39511"/>
                </a:moveTo>
                <a:cubicBezTo>
                  <a:pt x="64537" y="36689"/>
                  <a:pt x="71310" y="26247"/>
                  <a:pt x="64537" y="22578"/>
                </a:cubicBezTo>
                <a:cubicBezTo>
                  <a:pt x="57764" y="18909"/>
                  <a:pt x="34339" y="20226"/>
                  <a:pt x="23897" y="17498"/>
                </a:cubicBezTo>
                <a:cubicBezTo>
                  <a:pt x="13455" y="14770"/>
                  <a:pt x="5647" y="9125"/>
                  <a:pt x="1884" y="6209"/>
                </a:cubicBezTo>
                <a:cubicBezTo>
                  <a:pt x="-1879" y="3293"/>
                  <a:pt x="1414" y="1035"/>
                  <a:pt x="132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5" name="Shape 525"/>
          <p:cNvSpPr/>
          <p:nvPr/>
        </p:nvSpPr>
        <p:spPr>
          <a:xfrm>
            <a:off x="3471325" y="643475"/>
            <a:ext cx="2610575" cy="598550"/>
          </a:xfrm>
          <a:custGeom>
            <a:pathLst>
              <a:path extrusionOk="0" h="23942" w="104423">
                <a:moveTo>
                  <a:pt x="0" y="0"/>
                </a:moveTo>
                <a:cubicBezTo>
                  <a:pt x="2728" y="2634"/>
                  <a:pt x="9596" y="11947"/>
                  <a:pt x="16369" y="15804"/>
                </a:cubicBezTo>
                <a:cubicBezTo>
                  <a:pt x="23142" y="19661"/>
                  <a:pt x="29727" y="22201"/>
                  <a:pt x="40640" y="23142"/>
                </a:cubicBezTo>
                <a:cubicBezTo>
                  <a:pt x="51553" y="24083"/>
                  <a:pt x="71215" y="24459"/>
                  <a:pt x="81845" y="21449"/>
                </a:cubicBezTo>
                <a:cubicBezTo>
                  <a:pt x="92476" y="18439"/>
                  <a:pt x="100660" y="7808"/>
                  <a:pt x="104423" y="508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oval"/>
            <a:tailEnd len="med" w="med" type="triangle"/>
          </a:ln>
        </p:spPr>
      </p:sp>
      <p:graphicFrame>
        <p:nvGraphicFramePr>
          <p:cNvPr id="526" name="Shape 526"/>
          <p:cNvGraphicFramePr/>
          <p:nvPr/>
        </p:nvGraphicFramePr>
        <p:xfrm>
          <a:off x="4327875" y="17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40200"/>
                <a:gridCol w="382850"/>
              </a:tblGrid>
              <a:tr h="56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7" name="Shape 527"/>
          <p:cNvCxnSpPr/>
          <p:nvPr/>
        </p:nvCxnSpPr>
        <p:spPr>
          <a:xfrm>
            <a:off x="5178775" y="474125"/>
            <a:ext cx="888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/>
        </p:nvSpPr>
        <p:spPr>
          <a:xfrm>
            <a:off x="191900" y="220125"/>
            <a:ext cx="4544100" cy="4614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 lst_remove_first(LIST *l, int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*tmp;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 == NULL)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if(l-&gt;front-&gt;val == x)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lst_pop_front(l);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list non-empty and 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//   no match on 1st elem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/>
          </a:p>
        </p:txBody>
      </p:sp>
      <p:sp>
        <p:nvSpPr>
          <p:cNvPr id="533" name="Shape 533"/>
          <p:cNvSpPr txBox="1"/>
          <p:nvPr/>
        </p:nvSpPr>
        <p:spPr>
          <a:xfrm>
            <a:off x="5115300" y="268100"/>
            <a:ext cx="4056900" cy="46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 = l-&gt;front;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Can p be NULL???</a:t>
            </a:r>
            <a:b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while(p-&gt;next != NULL)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if(x == p-&gt;next-&gt;val) {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tmp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p-&gt;next = tmp-&gt;next;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if(tmp == l-&gt;back)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r>
              <a:rPr b="1" lang="en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l-&gt;back = 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delete tmp;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return true;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 = p-&gt;next;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return false;</a:t>
            </a:r>
            <a:b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147250" y="205975"/>
            <a:ext cx="891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lst_remove_first (n=list-length)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time (O(1))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“constant time”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Any operation that boils down to a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constant number of machine instructions.</a:t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Equivalently:  an operation that is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independent of problem size. </a:t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time also called O(1) or "Big-Oh of 1"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Shape 545"/>
          <p:cNvSpPr txBox="1"/>
          <p:nvPr>
            <p:ph idx="1" type="body"/>
          </p:nvPr>
        </p:nvSpPr>
        <p:spPr>
          <a:xfrm>
            <a:off x="94675" y="1200150"/>
            <a:ext cx="859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 u="sng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</p:txBody>
      </p:sp>
      <p:sp>
        <p:nvSpPr>
          <p:cNvPr id="546" name="Shape 546"/>
          <p:cNvSpPr txBox="1"/>
          <p:nvPr/>
        </p:nvSpPr>
        <p:spPr>
          <a:xfrm>
            <a:off x="4753875" y="1386300"/>
            <a:ext cx="4237800" cy="346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x (elem to delete)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in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walk the entire list to figure this out.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Constant time per node in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Overall:  linear time.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Shape 5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Shape 558"/>
          <p:cNvSpPr txBox="1"/>
          <p:nvPr>
            <p:ph idx="1" type="body"/>
          </p:nvPr>
        </p:nvSpPr>
        <p:spPr>
          <a:xfrm>
            <a:off x="128550" y="1200150"/>
            <a:ext cx="503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a.  Constant O(1)</a:t>
            </a:r>
            <a:endParaRPr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5238175" y="1346350"/>
            <a:ext cx="3828600" cy="26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Situation: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 find a match for x at the </a:t>
            </a:r>
            <a:r>
              <a:rPr b="1" i="1" lang="en" sz="1800" u="sng">
                <a:latin typeface="Courier New"/>
                <a:ea typeface="Courier New"/>
                <a:cs typeface="Courier New"/>
                <a:sym typeface="Courier New"/>
              </a:rPr>
              <a:t>first node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It is found and removed without having to examine any of the remaining n-1 nodes!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Shape 565"/>
          <p:cNvSpPr txBox="1"/>
          <p:nvPr>
            <p:ph idx="1" type="body"/>
          </p:nvPr>
        </p:nvSpPr>
        <p:spPr>
          <a:xfrm>
            <a:off x="457200" y="1200150"/>
            <a:ext cx="8504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occurrences of x.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Other elements stay in same relative order.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Return:  Number of deletions/matches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/>
        </p:nvSpPr>
        <p:spPr>
          <a:xfrm>
            <a:off x="259950" y="1454800"/>
            <a:ext cx="8624100" cy="330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bool lst_remove_all_slow(LIST *l, ElemType x) {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 n=0;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while(lst_remove_first(l, x))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n++;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return n;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71" name="Shape 5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An approach using lst_remove_first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Shape 57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zero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4638625" y="2009025"/>
            <a:ext cx="4375800" cy="29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first and only call to lst_remove_first traverses the entire list before it concludes there is no match.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(The while loop in lst_remove_all_slow runs exactly once).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73625" y="1200150"/>
            <a:ext cx="861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Runtime when there are </a:t>
            </a:r>
            <a:r>
              <a:rPr i="1" lang="en" sz="2400" u="sng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matches?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(a list of n x's)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4302025" y="1704224"/>
            <a:ext cx="4691100" cy="326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lst_remove_first will: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succeed n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fail on the n+1'st attempt.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Each successful call takes constant time: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match is always at the front of the list! O(1)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(The final failing call also takes constant time.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Overall:  a linear number of constant time operations.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lst_remove_all_slow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262950" y="1200150"/>
            <a:ext cx="8423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Two scenarios so far: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zero matches:   linear runtime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 matches:  also linear time....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Formal Definitions 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Big-Oh, Big-Omega, Big-Theta: 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Soon enough 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3" name="Shape 123"/>
          <p:cNvSpPr txBox="1"/>
          <p:nvPr/>
        </p:nvSpPr>
        <p:spPr>
          <a:xfrm>
            <a:off x="147250" y="1982850"/>
            <a:ext cx="8846100" cy="26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now: 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Constant-Time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vs </a:t>
            </a:r>
            <a:r>
              <a:rPr b="1" lang="en" sz="24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Linear Time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vs. </a:t>
            </a:r>
            <a:r>
              <a:rPr b="1" lang="en" sz="2400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Quadratic</a:t>
            </a:r>
            <a:endParaRPr b="1" sz="2400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Best-case vs Worst case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Shape 6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Shape 6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slow_remove_all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Worst-case runtime?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a.  O(1)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b.  linear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c.  quadratic </a:t>
            </a:r>
            <a:endParaRPr b="1">
              <a:solidFill>
                <a:srgbClr val="000000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 txBox="1"/>
          <p:nvPr/>
        </p:nvSpPr>
        <p:spPr>
          <a:xfrm>
            <a:off x="4749000" y="2599625"/>
            <a:ext cx="1789800" cy="85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WHY???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Shape 634"/>
          <p:cNvSpPr txBox="1"/>
          <p:nvPr>
            <p:ph idx="1" type="body"/>
          </p:nvPr>
        </p:nvSpPr>
        <p:spPr>
          <a:xfrm>
            <a:off x="146650" y="1200150"/>
            <a:ext cx="854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Devise a procedure to generate a list of length-n (given) which: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slow_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remove_all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take quadratic time.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/>
        </p:nvSpPr>
        <p:spPr>
          <a:xfrm>
            <a:off x="2737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1025425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1" name="Shape 641"/>
          <p:cNvSpPr txBox="1"/>
          <p:nvPr/>
        </p:nvSpPr>
        <p:spPr>
          <a:xfrm>
            <a:off x="42226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 txBox="1"/>
          <p:nvPr/>
        </p:nvSpPr>
        <p:spPr>
          <a:xfrm>
            <a:off x="25924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Shape 643"/>
          <p:cNvSpPr txBox="1"/>
          <p:nvPr/>
        </p:nvSpPr>
        <p:spPr>
          <a:xfrm>
            <a:off x="3407500" y="11736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4" name="Shape 644"/>
          <p:cNvCxnSpPr>
            <a:stCxn id="639" idx="3"/>
            <a:endCxn id="640" idx="1"/>
          </p:cNvCxnSpPr>
          <p:nvPr/>
        </p:nvCxnSpPr>
        <p:spPr>
          <a:xfrm>
            <a:off x="726100" y="1368175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Shape 645"/>
          <p:cNvCxnSpPr>
            <a:stCxn id="642" idx="3"/>
            <a:endCxn id="643" idx="1"/>
          </p:cNvCxnSpPr>
          <p:nvPr/>
        </p:nvCxnSpPr>
        <p:spPr>
          <a:xfrm>
            <a:off x="3044800" y="1368175"/>
            <a:ext cx="3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Shape 646"/>
          <p:cNvCxnSpPr>
            <a:stCxn id="640" idx="3"/>
          </p:cNvCxnSpPr>
          <p:nvPr/>
        </p:nvCxnSpPr>
        <p:spPr>
          <a:xfrm>
            <a:off x="1477825" y="1368175"/>
            <a:ext cx="184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Shape 647"/>
          <p:cNvCxnSpPr>
            <a:endCxn id="642" idx="1"/>
          </p:cNvCxnSpPr>
          <p:nvPr/>
        </p:nvCxnSpPr>
        <p:spPr>
          <a:xfrm>
            <a:off x="2398300" y="1363075"/>
            <a:ext cx="1941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Shape 648"/>
          <p:cNvCxnSpPr/>
          <p:nvPr/>
        </p:nvCxnSpPr>
        <p:spPr>
          <a:xfrm>
            <a:off x="1777600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9" name="Shape 649"/>
          <p:cNvSpPr txBox="1"/>
          <p:nvPr/>
        </p:nvSpPr>
        <p:spPr>
          <a:xfrm>
            <a:off x="4911100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671242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 txBox="1"/>
          <p:nvPr/>
        </p:nvSpPr>
        <p:spPr>
          <a:xfrm>
            <a:off x="7419775" y="1178925"/>
            <a:ext cx="452400" cy="38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2" name="Shape 652"/>
          <p:cNvCxnSpPr>
            <a:stCxn id="643" idx="3"/>
            <a:endCxn id="641" idx="1"/>
          </p:cNvCxnSpPr>
          <p:nvPr/>
        </p:nvCxnSpPr>
        <p:spPr>
          <a:xfrm>
            <a:off x="3859900" y="1368175"/>
            <a:ext cx="3627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Shape 653"/>
          <p:cNvCxnSpPr>
            <a:stCxn id="641" idx="3"/>
            <a:endCxn id="649" idx="1"/>
          </p:cNvCxnSpPr>
          <p:nvPr/>
        </p:nvCxnSpPr>
        <p:spPr>
          <a:xfrm>
            <a:off x="4675000" y="1373475"/>
            <a:ext cx="2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Shape 654"/>
          <p:cNvCxnSpPr>
            <a:stCxn id="650" idx="3"/>
            <a:endCxn id="651" idx="1"/>
          </p:cNvCxnSpPr>
          <p:nvPr/>
        </p:nvCxnSpPr>
        <p:spPr>
          <a:xfrm>
            <a:off x="7164825" y="1373475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Shape 655"/>
          <p:cNvCxnSpPr/>
          <p:nvPr/>
        </p:nvCxnSpPr>
        <p:spPr>
          <a:xfrm>
            <a:off x="5789575" y="1373475"/>
            <a:ext cx="441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6" name="Shape 656"/>
          <p:cNvCxnSpPr>
            <a:stCxn id="649" idx="3"/>
          </p:cNvCxnSpPr>
          <p:nvPr/>
        </p:nvCxnSpPr>
        <p:spPr>
          <a:xfrm>
            <a:off x="5363500" y="1373475"/>
            <a:ext cx="22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Shape 657"/>
          <p:cNvCxnSpPr>
            <a:endCxn id="650" idx="1"/>
          </p:cNvCxnSpPr>
          <p:nvPr/>
        </p:nvCxnSpPr>
        <p:spPr>
          <a:xfrm flipH="1" rot="10800000">
            <a:off x="6384825" y="1373475"/>
            <a:ext cx="3276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Shape 658"/>
          <p:cNvCxnSpPr/>
          <p:nvPr/>
        </p:nvCxnSpPr>
        <p:spPr>
          <a:xfrm>
            <a:off x="4270475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9" name="Shape 659"/>
          <p:cNvSpPr txBox="1"/>
          <p:nvPr/>
        </p:nvSpPr>
        <p:spPr>
          <a:xfrm>
            <a:off x="4675000" y="1975825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last n/2 (matches)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Shape 660"/>
          <p:cNvCxnSpPr/>
          <p:nvPr/>
        </p:nvCxnSpPr>
        <p:spPr>
          <a:xfrm>
            <a:off x="273700" y="1888875"/>
            <a:ext cx="35973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1" name="Shape 661"/>
          <p:cNvSpPr txBox="1"/>
          <p:nvPr/>
        </p:nvSpPr>
        <p:spPr>
          <a:xfrm>
            <a:off x="798850" y="2054600"/>
            <a:ext cx="29403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first n/2 (no match)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 txBox="1"/>
          <p:nvPr/>
        </p:nvSpPr>
        <p:spPr>
          <a:xfrm>
            <a:off x="305025" y="410225"/>
            <a:ext cx="2208900" cy="47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x be 0.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157775" y="2713750"/>
            <a:ext cx="8635500" cy="164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n/2 successful calls to lst_remove_first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Each such call traverses the first n/2 nodes of the list.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 work:  appx.  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/4  (i.e., quadratic!)</a:t>
            </a:r>
            <a:endParaRPr b="1" sz="18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3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457200" y="357629"/>
            <a:ext cx="8229600" cy="3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Interesting Problem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lst_remove_all_fast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worst-case:  linear time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IDEA:  one "pass" should be sufficient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4294967295" type="title"/>
          </p:nvPr>
        </p:nvSpPr>
        <p:spPr>
          <a:xfrm>
            <a:off x="457200" y="18823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Case Study: insertion sort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Formulation</a:t>
            </a:r>
            <a:endParaRPr/>
          </a:p>
        </p:txBody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457200" y="1200150"/>
            <a:ext cx="84657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array of </a:t>
            </a:r>
            <a:r>
              <a:rPr i="1" lang="en" sz="2400"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elements a[0..n-1]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Task: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reorder elements of a[]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a[i] ≤ a[i+1]  for all i:  0 ≤ i &lt;n-1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sp>
        <p:nvSpPr>
          <p:cNvPr id="685" name="Shape 68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a[0] on it’s own is a sorted sub-array (bootstrap)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for i=1..n-1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invariants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a[0..i-1] are sorted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a[0..i-1] is a reordering of initial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                values of a[0..i-1]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Q:  does this hold when i=1?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insert element a[i] into correct position a[0..i]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consider these functions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76200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void ex1(int n){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int i, j;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for(i=0; i&lt;n; i++)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for(j=0; j&lt;n; j++)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       cout &lt;&lt; "tick" &lt;&lt; endl; 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4692275" y="1200150"/>
            <a:ext cx="4353600" cy="274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ex2(int n){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int i, j;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for(i=0; i&lt;n; i++)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for(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j=0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; j&lt;n;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j=j+2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cout&lt;&lt;"tick"&lt;&lt;endl;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501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4692625" y="4064625"/>
            <a:ext cx="3994500" cy="56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691" name="Shape 691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2" name="Shape 692"/>
          <p:cNvSpPr txBox="1"/>
          <p:nvPr/>
        </p:nvSpPr>
        <p:spPr>
          <a:xfrm>
            <a:off x="4169925" y="32308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3" name="Shape 693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Shape 694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5" name="Shape 695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6" name="Shape 696"/>
          <p:cNvCxnSpPr/>
          <p:nvPr/>
        </p:nvCxnSpPr>
        <p:spPr>
          <a:xfrm rot="10800000">
            <a:off x="4287975" y="30808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97" name="Shape 697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8" name="Shape 698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699" name="Shape 699"/>
          <p:cNvSpPr/>
          <p:nvPr/>
        </p:nvSpPr>
        <p:spPr>
          <a:xfrm>
            <a:off x="3925650" y="1782300"/>
            <a:ext cx="401400" cy="570775"/>
          </a:xfrm>
          <a:custGeom>
            <a:pathLst>
              <a:path extrusionOk="0" h="22831" w="16056">
                <a:moveTo>
                  <a:pt x="15842" y="22831"/>
                </a:moveTo>
                <a:cubicBezTo>
                  <a:pt x="15764" y="20424"/>
                  <a:pt x="16541" y="11571"/>
                  <a:pt x="15376" y="8387"/>
                </a:cubicBezTo>
                <a:cubicBezTo>
                  <a:pt x="14211" y="5203"/>
                  <a:pt x="11416" y="5126"/>
                  <a:pt x="8853" y="3728"/>
                </a:cubicBezTo>
                <a:cubicBezTo>
                  <a:pt x="6290" y="2330"/>
                  <a:pt x="1476" y="621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00" name="Shape 700"/>
          <p:cNvSpPr txBox="1"/>
          <p:nvPr/>
        </p:nvSpPr>
        <p:spPr>
          <a:xfrm>
            <a:off x="4285775" y="1728425"/>
            <a:ext cx="61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Shape 701"/>
          <p:cNvSpPr txBox="1"/>
          <p:nvPr/>
        </p:nvSpPr>
        <p:spPr>
          <a:xfrm>
            <a:off x="2769050" y="1979350"/>
            <a:ext cx="8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Shape 702"/>
          <p:cNvSpPr/>
          <p:nvPr/>
        </p:nvSpPr>
        <p:spPr>
          <a:xfrm>
            <a:off x="3646075" y="2749125"/>
            <a:ext cx="617375" cy="224775"/>
          </a:xfrm>
          <a:custGeom>
            <a:pathLst>
              <a:path extrusionOk="0" h="8991" w="24695">
                <a:moveTo>
                  <a:pt x="0" y="1398"/>
                </a:moveTo>
                <a:cubicBezTo>
                  <a:pt x="777" y="2408"/>
                  <a:pt x="1554" y="6290"/>
                  <a:pt x="4660" y="7455"/>
                </a:cubicBezTo>
                <a:cubicBezTo>
                  <a:pt x="7766" y="8620"/>
                  <a:pt x="15299" y="9630"/>
                  <a:pt x="18638" y="8387"/>
                </a:cubicBezTo>
                <a:cubicBezTo>
                  <a:pt x="21977" y="7145"/>
                  <a:pt x="23686" y="1398"/>
                  <a:pt x="24695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03" name="Shape 703"/>
          <p:cNvSpPr txBox="1"/>
          <p:nvPr/>
        </p:nvSpPr>
        <p:spPr>
          <a:xfrm>
            <a:off x="31888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0" name="Shape 710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1" name="Shape 711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2" name="Shape 712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Shape 713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4" name="Shape 714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5" name="Shape 715"/>
          <p:cNvCxnSpPr>
            <a:stCxn id="711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16" name="Shape 716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17" name="Shape 717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23" name="Shape 7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4" name="Shape 724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5" name="Shape 725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Shape 726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Shape 727"/>
          <p:cNvCxnSpPr/>
          <p:nvPr/>
        </p:nvCxnSpPr>
        <p:spPr>
          <a:xfrm flipH="1" rot="10800000">
            <a:off x="963850" y="32675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8" name="Shape 728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9" name="Shape 729"/>
          <p:cNvCxnSpPr>
            <a:stCxn id="725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30" name="Shape 730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1" name="Shape 731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732" name="Shape 732"/>
          <p:cNvGraphicFramePr/>
          <p:nvPr/>
        </p:nvGraphicFramePr>
        <p:xfrm>
          <a:off x="33909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33" name="Shape 733"/>
          <p:cNvCxnSpPr/>
          <p:nvPr/>
        </p:nvCxnSpPr>
        <p:spPr>
          <a:xfrm>
            <a:off x="36388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34" name="Shape 734"/>
          <p:cNvSpPr/>
          <p:nvPr/>
        </p:nvSpPr>
        <p:spPr>
          <a:xfrm>
            <a:off x="2993775" y="2749125"/>
            <a:ext cx="640650" cy="238325"/>
          </a:xfrm>
          <a:custGeom>
            <a:pathLst>
              <a:path extrusionOk="0" h="9533" w="25626">
                <a:moveTo>
                  <a:pt x="0" y="3261"/>
                </a:moveTo>
                <a:cubicBezTo>
                  <a:pt x="1398" y="4193"/>
                  <a:pt x="5048" y="7999"/>
                  <a:pt x="8387" y="8853"/>
                </a:cubicBezTo>
                <a:cubicBezTo>
                  <a:pt x="11726" y="9707"/>
                  <a:pt x="17162" y="9863"/>
                  <a:pt x="20035" y="8387"/>
                </a:cubicBezTo>
                <a:cubicBezTo>
                  <a:pt x="22908" y="6912"/>
                  <a:pt x="24694" y="1398"/>
                  <a:pt x="25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35" name="Shape 735"/>
          <p:cNvSpPr txBox="1"/>
          <p:nvPr/>
        </p:nvSpPr>
        <p:spPr>
          <a:xfrm>
            <a:off x="3052025" y="31451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 txBox="1"/>
          <p:nvPr/>
        </p:nvSpPr>
        <p:spPr>
          <a:xfrm>
            <a:off x="2960275" y="29350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3" name="Shape 743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4" name="Shape 744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5" name="Shape 745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Shape 746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7" name="Shape 747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8" name="Shape 748"/>
          <p:cNvCxnSpPr>
            <a:stCxn id="744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49" name="Shape 749"/>
          <p:cNvGraphicFramePr/>
          <p:nvPr/>
        </p:nvGraphicFramePr>
        <p:xfrm>
          <a:off x="2781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50" name="Shape 750"/>
          <p:cNvCxnSpPr/>
          <p:nvPr/>
        </p:nvCxnSpPr>
        <p:spPr>
          <a:xfrm>
            <a:off x="30292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7" name="Shape 757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8" name="Shape 758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9" name="Shape 759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Shape 760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1" name="Shape 761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62" name="Shape 762"/>
          <p:cNvCxnSpPr>
            <a:stCxn id="758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63" name="Shape 763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4" name="Shape 764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graphicFrame>
        <p:nvGraphicFramePr>
          <p:cNvPr id="765" name="Shape 765"/>
          <p:cNvGraphicFramePr/>
          <p:nvPr/>
        </p:nvGraphicFramePr>
        <p:xfrm>
          <a:off x="28575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66" name="Shape 766"/>
          <p:cNvCxnSpPr/>
          <p:nvPr/>
        </p:nvCxnSpPr>
        <p:spPr>
          <a:xfrm>
            <a:off x="31054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67" name="Shape 767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68" name="Shape 768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5" name="Shape 775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6" name="Shape 776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7" name="Shape 777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Shape 778"/>
          <p:cNvCxnSpPr/>
          <p:nvPr/>
        </p:nvCxnSpPr>
        <p:spPr>
          <a:xfrm flipH="1" rot="10800000">
            <a:off x="963850" y="31913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9" name="Shape 779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0" name="Shape 780"/>
          <p:cNvCxnSpPr>
            <a:stCxn id="776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1" name="Shape 781"/>
          <p:cNvGraphicFramePr/>
          <p:nvPr/>
        </p:nvGraphicFramePr>
        <p:xfrm>
          <a:off x="21717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82" name="Shape 782"/>
          <p:cNvCxnSpPr/>
          <p:nvPr/>
        </p:nvCxnSpPr>
        <p:spPr>
          <a:xfrm>
            <a:off x="24196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783" name="Shape 783"/>
          <p:cNvSpPr/>
          <p:nvPr/>
        </p:nvSpPr>
        <p:spPr>
          <a:xfrm>
            <a:off x="2481250" y="2772425"/>
            <a:ext cx="605700" cy="284400"/>
          </a:xfrm>
          <a:custGeom>
            <a:pathLst>
              <a:path extrusionOk="0" h="11376" w="24228">
                <a:moveTo>
                  <a:pt x="0" y="0"/>
                </a:moveTo>
                <a:cubicBezTo>
                  <a:pt x="699" y="1553"/>
                  <a:pt x="1165" y="7533"/>
                  <a:pt x="4193" y="9319"/>
                </a:cubicBezTo>
                <a:cubicBezTo>
                  <a:pt x="7222" y="11105"/>
                  <a:pt x="14832" y="12036"/>
                  <a:pt x="18171" y="10716"/>
                </a:cubicBezTo>
                <a:cubicBezTo>
                  <a:pt x="21510" y="9396"/>
                  <a:pt x="23219" y="2951"/>
                  <a:pt x="24228" y="1398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784" name="Shape 784"/>
          <p:cNvSpPr txBox="1"/>
          <p:nvPr/>
        </p:nvSpPr>
        <p:spPr>
          <a:xfrm>
            <a:off x="1969675" y="2782625"/>
            <a:ext cx="861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slide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85" name="Shape 785"/>
          <p:cNvGraphicFramePr/>
          <p:nvPr/>
        </p:nvGraphicFramePr>
        <p:xfrm>
          <a:off x="15621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86" name="Shape 786"/>
          <p:cNvCxnSpPr/>
          <p:nvPr/>
        </p:nvCxnSpPr>
        <p:spPr>
          <a:xfrm>
            <a:off x="1810050" y="1957250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an element</a:t>
            </a:r>
            <a:endParaRPr/>
          </a:p>
        </p:txBody>
      </p:sp>
      <p:graphicFrame>
        <p:nvGraphicFramePr>
          <p:cNvPr id="792" name="Shape 792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3" name="Shape 793"/>
          <p:cNvSpPr txBox="1"/>
          <p:nvPr/>
        </p:nvSpPr>
        <p:spPr>
          <a:xfrm>
            <a:off x="4169925" y="30784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4" name="Shape 794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Shape 795"/>
          <p:cNvCxnSpPr/>
          <p:nvPr/>
        </p:nvCxnSpPr>
        <p:spPr>
          <a:xfrm flipH="1" rot="10800000">
            <a:off x="963850" y="3038925"/>
            <a:ext cx="2950500" cy="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6" name="Shape 796"/>
          <p:cNvSpPr txBox="1"/>
          <p:nvPr/>
        </p:nvSpPr>
        <p:spPr>
          <a:xfrm>
            <a:off x="952500" y="3221050"/>
            <a:ext cx="286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sorted from previous iterations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97" name="Shape 797"/>
          <p:cNvCxnSpPr>
            <a:stCxn id="793" idx="0"/>
          </p:cNvCxnSpPr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98" name="Shape 798"/>
          <p:cNvGraphicFramePr/>
          <p:nvPr/>
        </p:nvGraphicFramePr>
        <p:xfrm>
          <a:off x="1638300" y="154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99" name="Shape 799"/>
          <p:cNvCxnSpPr/>
          <p:nvPr/>
        </p:nvCxnSpPr>
        <p:spPr>
          <a:xfrm>
            <a:off x="1883825" y="1940613"/>
            <a:ext cx="9900" cy="4032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800" name="Shape 800"/>
          <p:cNvSpPr txBox="1"/>
          <p:nvPr/>
        </p:nvSpPr>
        <p:spPr>
          <a:xfrm>
            <a:off x="2367175" y="12848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2131800" y="1793950"/>
            <a:ext cx="354300" cy="582425"/>
          </a:xfrm>
          <a:custGeom>
            <a:pathLst>
              <a:path extrusionOk="0" h="23297" w="14172">
                <a:moveTo>
                  <a:pt x="0" y="0"/>
                </a:moveTo>
                <a:cubicBezTo>
                  <a:pt x="1864" y="544"/>
                  <a:pt x="8852" y="699"/>
                  <a:pt x="11182" y="3262"/>
                </a:cubicBezTo>
                <a:cubicBezTo>
                  <a:pt x="13512" y="5825"/>
                  <a:pt x="13590" y="12037"/>
                  <a:pt x="13978" y="15376"/>
                </a:cubicBezTo>
                <a:cubicBezTo>
                  <a:pt x="14366" y="18715"/>
                  <a:pt x="13590" y="21977"/>
                  <a:pt x="13512" y="2329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02" name="Shape 802"/>
          <p:cNvSpPr txBox="1"/>
          <p:nvPr/>
        </p:nvSpPr>
        <p:spPr>
          <a:xfrm>
            <a:off x="2443375" y="18182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goes here!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process redux</a:t>
            </a:r>
            <a:endParaRPr/>
          </a:p>
        </p:txBody>
      </p:sp>
      <p:graphicFrame>
        <p:nvGraphicFramePr>
          <p:cNvPr id="808" name="Shape 808"/>
          <p:cNvGraphicFramePr/>
          <p:nvPr/>
        </p:nvGraphicFramePr>
        <p:xfrm>
          <a:off x="952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9" name="Shape 809"/>
          <p:cNvSpPr txBox="1"/>
          <p:nvPr/>
        </p:nvSpPr>
        <p:spPr>
          <a:xfrm>
            <a:off x="4169925" y="3002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0" name="Shape 810"/>
          <p:cNvCxnSpPr/>
          <p:nvPr/>
        </p:nvCxnSpPr>
        <p:spPr>
          <a:xfrm>
            <a:off x="3983075" y="1957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Shape 811"/>
          <p:cNvCxnSpPr/>
          <p:nvPr/>
        </p:nvCxnSpPr>
        <p:spPr>
          <a:xfrm rot="10800000">
            <a:off x="4287975" y="28522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2" name="Shape 812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3" name="Shape 813"/>
          <p:cNvSpPr txBox="1"/>
          <p:nvPr/>
        </p:nvSpPr>
        <p:spPr>
          <a:xfrm>
            <a:off x="4169925" y="4526200"/>
            <a:ext cx="24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14" name="Shape 814"/>
          <p:cNvCxnSpPr/>
          <p:nvPr/>
        </p:nvCxnSpPr>
        <p:spPr>
          <a:xfrm>
            <a:off x="3983075" y="3100250"/>
            <a:ext cx="0" cy="128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Shape 815"/>
          <p:cNvCxnSpPr>
            <a:stCxn id="813" idx="0"/>
          </p:cNvCxnSpPr>
          <p:nvPr/>
        </p:nvCxnSpPr>
        <p:spPr>
          <a:xfrm rot="10800000">
            <a:off x="4287975" y="4300000"/>
            <a:ext cx="4800" cy="2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6" name="Shape 816"/>
          <p:cNvGraphicFramePr/>
          <p:nvPr/>
        </p:nvGraphicFramePr>
        <p:xfrm>
          <a:off x="2324100" y="138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023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7" name="Shape 817"/>
          <p:cNvCxnSpPr/>
          <p:nvPr/>
        </p:nvCxnSpPr>
        <p:spPr>
          <a:xfrm>
            <a:off x="3634425" y="2807375"/>
            <a:ext cx="547500" cy="943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Shape 818"/>
          <p:cNvCxnSpPr/>
          <p:nvPr/>
        </p:nvCxnSpPr>
        <p:spPr>
          <a:xfrm>
            <a:off x="3017038" y="2839650"/>
            <a:ext cx="559200" cy="885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Shape 819"/>
          <p:cNvCxnSpPr/>
          <p:nvPr/>
        </p:nvCxnSpPr>
        <p:spPr>
          <a:xfrm>
            <a:off x="2411350" y="2795725"/>
            <a:ext cx="547500" cy="93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Shape 820"/>
          <p:cNvSpPr/>
          <p:nvPr/>
        </p:nvSpPr>
        <p:spPr>
          <a:xfrm>
            <a:off x="462435" y="1793950"/>
            <a:ext cx="1960575" cy="1945300"/>
          </a:xfrm>
          <a:custGeom>
            <a:pathLst>
              <a:path extrusionOk="0" h="77812" w="78423">
                <a:moveTo>
                  <a:pt x="76559" y="0"/>
                </a:moveTo>
                <a:cubicBezTo>
                  <a:pt x="67862" y="854"/>
                  <a:pt x="37110" y="-932"/>
                  <a:pt x="24374" y="5125"/>
                </a:cubicBezTo>
                <a:cubicBezTo>
                  <a:pt x="11639" y="11182"/>
                  <a:pt x="-1019" y="26947"/>
                  <a:pt x="146" y="36343"/>
                </a:cubicBezTo>
                <a:cubicBezTo>
                  <a:pt x="1311" y="45740"/>
                  <a:pt x="19482" y="57388"/>
                  <a:pt x="31363" y="61504"/>
                </a:cubicBezTo>
                <a:cubicBezTo>
                  <a:pt x="43244" y="65620"/>
                  <a:pt x="63591" y="58320"/>
                  <a:pt x="71434" y="61038"/>
                </a:cubicBezTo>
                <a:cubicBezTo>
                  <a:pt x="79277" y="63756"/>
                  <a:pt x="77258" y="75016"/>
                  <a:pt x="78423" y="77812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21" name="Shape 821"/>
          <p:cNvSpPr txBox="1"/>
          <p:nvPr/>
        </p:nvSpPr>
        <p:spPr>
          <a:xfrm>
            <a:off x="3450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Shape 822"/>
          <p:cNvSpPr txBox="1"/>
          <p:nvPr/>
        </p:nvSpPr>
        <p:spPr>
          <a:xfrm>
            <a:off x="28410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Shape 823"/>
          <p:cNvSpPr txBox="1"/>
          <p:nvPr/>
        </p:nvSpPr>
        <p:spPr>
          <a:xfrm>
            <a:off x="2307600" y="1896150"/>
            <a:ext cx="41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829" name="Shape 829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0" name="Shape 830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31" name="Shape 831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2" name="Shape 832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3" name="Shape 833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4" name="Shape 834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5" name="Shape 835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6" name="Shape 836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7" name="Shape 837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8" name="Shape 838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39" name="Shape 839"/>
          <p:cNvSpPr txBox="1"/>
          <p:nvPr/>
        </p:nvSpPr>
        <p:spPr>
          <a:xfrm>
            <a:off x="388900" y="23431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next value?</a:t>
            </a:r>
            <a:endParaRPr/>
          </a:p>
        </p:txBody>
      </p:sp>
      <p:graphicFrame>
        <p:nvGraphicFramePr>
          <p:cNvPr id="845" name="Shape 845"/>
          <p:cNvGraphicFramePr/>
          <p:nvPr/>
        </p:nvGraphicFramePr>
        <p:xfrm>
          <a:off x="95250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6" name="Shape 846"/>
          <p:cNvCxnSpPr/>
          <p:nvPr/>
        </p:nvCxnSpPr>
        <p:spPr>
          <a:xfrm>
            <a:off x="4577950" y="2096825"/>
            <a:ext cx="0" cy="12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47" name="Shape 847"/>
          <p:cNvGraphicFramePr/>
          <p:nvPr/>
        </p:nvGraphicFramePr>
        <p:xfrm>
          <a:off x="952500" y="37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8" name="Shape 848"/>
          <p:cNvGraphicFramePr/>
          <p:nvPr/>
        </p:nvGraphicFramePr>
        <p:xfrm>
          <a:off x="3410600" y="14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9" name="Shape 849"/>
          <p:cNvCxnSpPr/>
          <p:nvPr/>
        </p:nvCxnSpPr>
        <p:spPr>
          <a:xfrm>
            <a:off x="4240150" y="3273300"/>
            <a:ext cx="617400" cy="48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0" name="Shape 850"/>
          <p:cNvCxnSpPr/>
          <p:nvPr/>
        </p:nvCxnSpPr>
        <p:spPr>
          <a:xfrm>
            <a:off x="3634425" y="3284950"/>
            <a:ext cx="582300" cy="47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1" name="Shape 851"/>
          <p:cNvCxnSpPr/>
          <p:nvPr/>
        </p:nvCxnSpPr>
        <p:spPr>
          <a:xfrm>
            <a:off x="3005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2" name="Shape 852"/>
          <p:cNvCxnSpPr/>
          <p:nvPr/>
        </p:nvCxnSpPr>
        <p:spPr>
          <a:xfrm>
            <a:off x="24720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3" name="Shape 853"/>
          <p:cNvCxnSpPr/>
          <p:nvPr/>
        </p:nvCxnSpPr>
        <p:spPr>
          <a:xfrm>
            <a:off x="18624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4" name="Shape 854"/>
          <p:cNvCxnSpPr/>
          <p:nvPr/>
        </p:nvCxnSpPr>
        <p:spPr>
          <a:xfrm>
            <a:off x="1252825" y="3261650"/>
            <a:ext cx="605700" cy="50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5" name="Shape 855"/>
          <p:cNvSpPr txBox="1"/>
          <p:nvPr/>
        </p:nvSpPr>
        <p:spPr>
          <a:xfrm>
            <a:off x="388900" y="2114550"/>
            <a:ext cx="58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6" name="Shape 856"/>
          <p:cNvCxnSpPr/>
          <p:nvPr/>
        </p:nvCxnSpPr>
        <p:spPr>
          <a:xfrm flipH="1">
            <a:off x="675850" y="2495550"/>
            <a:ext cx="4200" cy="23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7" name="Shape 857"/>
          <p:cNvSpPr/>
          <p:nvPr/>
        </p:nvSpPr>
        <p:spPr>
          <a:xfrm>
            <a:off x="356575" y="2878700"/>
            <a:ext cx="582300" cy="371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170731" y="1780359"/>
            <a:ext cx="3219100" cy="2156900"/>
          </a:xfrm>
          <a:custGeom>
            <a:pathLst>
              <a:path extrusionOk="0" h="86276" w="128764">
                <a:moveTo>
                  <a:pt x="128764" y="78"/>
                </a:moveTo>
                <a:cubicBezTo>
                  <a:pt x="118203" y="233"/>
                  <a:pt x="85354" y="-543"/>
                  <a:pt x="65396" y="1010"/>
                </a:cubicBezTo>
                <a:cubicBezTo>
                  <a:pt x="45438" y="2563"/>
                  <a:pt x="19735" y="5437"/>
                  <a:pt x="9018" y="9397"/>
                </a:cubicBezTo>
                <a:cubicBezTo>
                  <a:pt x="-1698" y="13358"/>
                  <a:pt x="1951" y="13901"/>
                  <a:pt x="1097" y="24773"/>
                </a:cubicBezTo>
                <a:cubicBezTo>
                  <a:pt x="243" y="35645"/>
                  <a:pt x="-1776" y="64378"/>
                  <a:pt x="3893" y="74628"/>
                </a:cubicBezTo>
                <a:cubicBezTo>
                  <a:pt x="9562" y="84879"/>
                  <a:pt x="29908" y="84335"/>
                  <a:pt x="35111" y="8627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501625" y="330825"/>
            <a:ext cx="3994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ex1: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692625" y="330825"/>
            <a:ext cx="3994500" cy="109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ex2: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NUM-TICKS:  n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386975" y="2172775"/>
            <a:ext cx="28521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1968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616425" y="15500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196825" y="31616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4692625" y="3226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(k</a:t>
            </a:r>
            <a:r>
              <a:rPr baseline="30000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/2)</a:t>
            </a:r>
            <a:endParaRPr sz="24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hape 8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this case?</a:t>
            </a:r>
            <a:endParaRPr/>
          </a:p>
        </p:txBody>
      </p:sp>
      <p:graphicFrame>
        <p:nvGraphicFramePr>
          <p:cNvPr id="864" name="Shape 864"/>
          <p:cNvGraphicFramePr/>
          <p:nvPr/>
        </p:nvGraphicFramePr>
        <p:xfrm>
          <a:off x="8763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5" name="Shape 865"/>
          <p:cNvCxnSpPr/>
          <p:nvPr/>
        </p:nvCxnSpPr>
        <p:spPr>
          <a:xfrm>
            <a:off x="5108455" y="1759000"/>
            <a:ext cx="11700" cy="147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66" name="Shape 866"/>
          <p:cNvGraphicFramePr/>
          <p:nvPr/>
        </p:nvGraphicFramePr>
        <p:xfrm>
          <a:off x="4333100" y="125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{1EF685D9-530C-4642-8D53-376A779528CD}</a:tableStyleId>
              </a:tblPr>
              <a:tblGrid>
                <a:gridCol w="517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7" name="Shape 867"/>
          <p:cNvCxnSpPr/>
          <p:nvPr/>
        </p:nvCxnSpPr>
        <p:spPr>
          <a:xfrm>
            <a:off x="4601250" y="1642525"/>
            <a:ext cx="163200" cy="640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8" name="Shape 868"/>
          <p:cNvSpPr/>
          <p:nvPr/>
        </p:nvSpPr>
        <p:spPr>
          <a:xfrm>
            <a:off x="4880825" y="1458700"/>
            <a:ext cx="512525" cy="824475"/>
          </a:xfrm>
          <a:custGeom>
            <a:pathLst>
              <a:path extrusionOk="0" h="32979" w="20501">
                <a:moveTo>
                  <a:pt x="0" y="364"/>
                </a:moveTo>
                <a:cubicBezTo>
                  <a:pt x="2097" y="442"/>
                  <a:pt x="9785" y="-723"/>
                  <a:pt x="12580" y="830"/>
                </a:cubicBezTo>
                <a:cubicBezTo>
                  <a:pt x="15376" y="2383"/>
                  <a:pt x="15453" y="4325"/>
                  <a:pt x="16773" y="9683"/>
                </a:cubicBezTo>
                <a:cubicBezTo>
                  <a:pt x="18093" y="15041"/>
                  <a:pt x="19880" y="29096"/>
                  <a:pt x="20501" y="3297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69" name="Shape 869"/>
          <p:cNvSpPr txBox="1"/>
          <p:nvPr/>
        </p:nvSpPr>
        <p:spPr>
          <a:xfrm>
            <a:off x="5257922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0" name="Shape 870"/>
          <p:cNvSpPr txBox="1"/>
          <p:nvPr/>
        </p:nvSpPr>
        <p:spPr>
          <a:xfrm>
            <a:off x="4630364" y="2850069"/>
            <a:ext cx="39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1" name="Shape 871"/>
          <p:cNvSpPr txBox="1"/>
          <p:nvPr/>
        </p:nvSpPr>
        <p:spPr>
          <a:xfrm>
            <a:off x="3315575" y="1734325"/>
            <a:ext cx="124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Too Big!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Shape 872"/>
          <p:cNvSpPr txBox="1"/>
          <p:nvPr/>
        </p:nvSpPr>
        <p:spPr>
          <a:xfrm>
            <a:off x="5347000" y="1388950"/>
            <a:ext cx="1548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write 20 over 20 (no harm)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Code</a:t>
            </a:r>
            <a:endParaRPr/>
          </a:p>
        </p:txBody>
      </p:sp>
      <p:sp>
        <p:nvSpPr>
          <p:cNvPr id="878" name="Shape 878"/>
          <p:cNvSpPr txBox="1"/>
          <p:nvPr>
            <p:ph idx="1" type="body"/>
          </p:nvPr>
        </p:nvSpPr>
        <p:spPr>
          <a:xfrm>
            <a:off x="457200" y="11239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// PRECONDITION:  a[0..i-1] sorted in non-decreasing order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insert(int a[], int i)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while(j&gt;=0 &amp;&amp; x &lt; a[j])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a[j+1] = a[j];  // slide to right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Insertion Sort</a:t>
            </a:r>
            <a:endParaRPr/>
          </a:p>
        </p:txBody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for(i=1; i&lt;n; i++)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  insert(a, i);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Or… without subroutine</a:t>
            </a:r>
            <a:endParaRPr/>
          </a:p>
        </p:txBody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457200" y="1123950"/>
            <a:ext cx="4371000" cy="382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void isort(int a[], int n)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int i, j,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for(i=1; i&lt;n; i++){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x = a[i];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j = i-1;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while(j&gt;=0 &amp;&amp; </a:t>
            </a:r>
            <a:r>
              <a:rPr b="1" lang="en" sz="1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 &lt; a[j]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a[j+1] = a[j];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    j--;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// now x belongs in slot j+1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   a[j+1] = x;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Worst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Shape 89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isort:  Best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Case ??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Discuss!!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idx="4294967295"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Definition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2" name="Shape 912"/>
          <p:cNvSpPr txBox="1"/>
          <p:nvPr>
            <p:ph idx="4294967295" type="body"/>
          </p:nvPr>
        </p:nvSpPr>
        <p:spPr>
          <a:xfrm>
            <a:off x="157775" y="834775"/>
            <a:ext cx="8940600" cy="3277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two integer functions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, we say that: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 is O(f(n))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if and only if there exist constants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c&gt;0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(real) and 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&gt;0 (int)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T(n)≤ cf(n)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for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n ≥ 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/>
          </a:p>
        </p:txBody>
      </p:sp>
      <p:sp>
        <p:nvSpPr>
          <p:cNvPr id="913" name="Shape 913"/>
          <p:cNvSpPr txBox="1"/>
          <p:nvPr/>
        </p:nvSpPr>
        <p:spPr>
          <a:xfrm>
            <a:off x="702275" y="4239725"/>
            <a:ext cx="7538700" cy="5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2400" u="sng">
                <a:latin typeface="Consolas"/>
                <a:ea typeface="Consolas"/>
                <a:cs typeface="Consolas"/>
                <a:sym typeface="Consolas"/>
              </a:rPr>
              <a:t>upper-bound”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/>
          <p:nvPr/>
        </p:nvSpPr>
        <p:spPr>
          <a:xfrm>
            <a:off x="2084050" y="231400"/>
            <a:ext cx="6994800" cy="4312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2097825" y="1178051"/>
            <a:ext cx="6921221" cy="2734893"/>
          </a:xfrm>
          <a:custGeom>
            <a:pathLst>
              <a:path extrusionOk="0" h="102239" w="180076">
                <a:moveTo>
                  <a:pt x="0" y="102239"/>
                </a:moveTo>
                <a:cubicBezTo>
                  <a:pt x="15867" y="102239"/>
                  <a:pt x="31792" y="99596"/>
                  <a:pt x="47123" y="95507"/>
                </a:cubicBezTo>
                <a:cubicBezTo>
                  <a:pt x="54408" y="93564"/>
                  <a:pt x="62803" y="95330"/>
                  <a:pt x="69422" y="91720"/>
                </a:cubicBezTo>
                <a:cubicBezTo>
                  <a:pt x="75928" y="88172"/>
                  <a:pt x="83084" y="85526"/>
                  <a:pt x="88776" y="80781"/>
                </a:cubicBezTo>
                <a:cubicBezTo>
                  <a:pt x="93575" y="76780"/>
                  <a:pt x="96471" y="70140"/>
                  <a:pt x="102239" y="67738"/>
                </a:cubicBezTo>
                <a:cubicBezTo>
                  <a:pt x="111711" y="63793"/>
                  <a:pt x="121940" y="61469"/>
                  <a:pt x="130849" y="56379"/>
                </a:cubicBezTo>
                <a:cubicBezTo>
                  <a:pt x="141793" y="50126"/>
                  <a:pt x="148776" y="38559"/>
                  <a:pt x="156514" y="28610"/>
                </a:cubicBezTo>
                <a:cubicBezTo>
                  <a:pt x="164099" y="18858"/>
                  <a:pt x="174548" y="11049"/>
                  <a:pt x="180076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0" name="Shape 920"/>
          <p:cNvSpPr/>
          <p:nvPr/>
        </p:nvSpPr>
        <p:spPr>
          <a:xfrm>
            <a:off x="2118875" y="1472575"/>
            <a:ext cx="6921428" cy="2840067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1" name="Shape 921"/>
          <p:cNvSpPr/>
          <p:nvPr/>
        </p:nvSpPr>
        <p:spPr>
          <a:xfrm>
            <a:off x="2118875" y="231404"/>
            <a:ext cx="6900201" cy="4047148"/>
          </a:xfrm>
          <a:custGeom>
            <a:pathLst>
              <a:path extrusionOk="0" h="103501" w="273899">
                <a:moveTo>
                  <a:pt x="0" y="103501"/>
                </a:moveTo>
                <a:cubicBezTo>
                  <a:pt x="14234" y="103501"/>
                  <a:pt x="28299" y="100344"/>
                  <a:pt x="42494" y="99293"/>
                </a:cubicBezTo>
                <a:cubicBezTo>
                  <a:pt x="61868" y="97859"/>
                  <a:pt x="81560" y="98315"/>
                  <a:pt x="100556" y="94245"/>
                </a:cubicBezTo>
                <a:cubicBezTo>
                  <a:pt x="110618" y="92089"/>
                  <a:pt x="119916" y="87007"/>
                  <a:pt x="130007" y="84988"/>
                </a:cubicBezTo>
                <a:cubicBezTo>
                  <a:pt x="146109" y="81766"/>
                  <a:pt x="162461" y="79712"/>
                  <a:pt x="178392" y="75732"/>
                </a:cubicBezTo>
                <a:cubicBezTo>
                  <a:pt x="183018" y="74576"/>
                  <a:pt x="186749" y="71133"/>
                  <a:pt x="191014" y="69000"/>
                </a:cubicBezTo>
                <a:cubicBezTo>
                  <a:pt x="200388" y="64312"/>
                  <a:pt x="210524" y="61158"/>
                  <a:pt x="219624" y="55958"/>
                </a:cubicBezTo>
                <a:cubicBezTo>
                  <a:pt x="223933" y="53496"/>
                  <a:pt x="225284" y="47239"/>
                  <a:pt x="229722" y="45019"/>
                </a:cubicBezTo>
                <a:cubicBezTo>
                  <a:pt x="234949" y="42404"/>
                  <a:pt x="240378" y="39925"/>
                  <a:pt x="244868" y="36183"/>
                </a:cubicBezTo>
                <a:cubicBezTo>
                  <a:pt x="248992" y="32747"/>
                  <a:pt x="250431" y="26974"/>
                  <a:pt x="253704" y="22719"/>
                </a:cubicBezTo>
                <a:cubicBezTo>
                  <a:pt x="257164" y="18221"/>
                  <a:pt x="262736" y="15794"/>
                  <a:pt x="266747" y="11780"/>
                </a:cubicBezTo>
                <a:cubicBezTo>
                  <a:pt x="269994" y="8531"/>
                  <a:pt x="270651" y="3248"/>
                  <a:pt x="273899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2" name="Shape 922"/>
          <p:cNvSpPr txBox="1"/>
          <p:nvPr/>
        </p:nvSpPr>
        <p:spPr>
          <a:xfrm>
            <a:off x="2858200" y="4449275"/>
            <a:ext cx="883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3" name="Shape 923"/>
          <p:cNvCxnSpPr/>
          <p:nvPr/>
        </p:nvCxnSpPr>
        <p:spPr>
          <a:xfrm>
            <a:off x="3418725" y="4764825"/>
            <a:ext cx="16410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4" name="Shape 924"/>
          <p:cNvSpPr txBox="1"/>
          <p:nvPr/>
        </p:nvSpPr>
        <p:spPr>
          <a:xfrm>
            <a:off x="231400" y="568000"/>
            <a:ext cx="1188600" cy="60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endParaRPr b="1" sz="3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5" name="Shape 925"/>
          <p:cNvSpPr txBox="1"/>
          <p:nvPr/>
        </p:nvSpPr>
        <p:spPr>
          <a:xfrm>
            <a:off x="241926" y="1482400"/>
            <a:ext cx="1188600" cy="6099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endParaRPr b="1" sz="30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6" name="Shape 926"/>
          <p:cNvSpPr txBox="1"/>
          <p:nvPr/>
        </p:nvSpPr>
        <p:spPr>
          <a:xfrm>
            <a:off x="76200" y="2549200"/>
            <a:ext cx="1855200" cy="609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c(f(n))</a:t>
            </a:r>
            <a:endParaRPr b="1" sz="3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7" name="Shape 927"/>
          <p:cNvCxnSpPr/>
          <p:nvPr/>
        </p:nvCxnSpPr>
        <p:spPr>
          <a:xfrm>
            <a:off x="7657400" y="262950"/>
            <a:ext cx="52500" cy="431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28" name="Shape 928"/>
          <p:cNvCxnSpPr/>
          <p:nvPr/>
        </p:nvCxnSpPr>
        <p:spPr>
          <a:xfrm>
            <a:off x="8772350" y="852000"/>
            <a:ext cx="0" cy="53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29" name="Shape 929"/>
          <p:cNvSpPr txBox="1"/>
          <p:nvPr/>
        </p:nvSpPr>
        <p:spPr>
          <a:xfrm>
            <a:off x="7489100" y="4423050"/>
            <a:ext cx="652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5" name="Shape 935"/>
          <p:cNvSpPr txBox="1"/>
          <p:nvPr>
            <p:ph idx="1" type="body"/>
          </p:nvPr>
        </p:nvSpPr>
        <p:spPr>
          <a:xfrm>
            <a:off x="457200" y="1200150"/>
            <a:ext cx="8229600" cy="2439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6" name="Shape 936"/>
          <p:cNvSpPr txBox="1"/>
          <p:nvPr/>
        </p:nvSpPr>
        <p:spPr>
          <a:xfrm>
            <a:off x="158000" y="3691950"/>
            <a:ext cx="3471000" cy="133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That's not too hard!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c=3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Shape 937"/>
          <p:cNvSpPr txBox="1"/>
          <p:nvPr/>
        </p:nvSpPr>
        <p:spPr>
          <a:xfrm>
            <a:off x="3744550" y="3744550"/>
            <a:ext cx="5017200" cy="11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≤ 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for n ≥ 1   ???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386975" y="34664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196825" y="1866225"/>
            <a:ext cx="3994500" cy="136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692625" y="18548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2k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(2k)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= 4k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=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46164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/2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196825" y="178425"/>
            <a:ext cx="3994500" cy="16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MONDAY: 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problem size = k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ticks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Shape 153"/>
          <p:cNvSpPr txBox="1"/>
          <p:nvPr/>
        </p:nvSpPr>
        <p:spPr>
          <a:xfrm>
            <a:off x="4577975" y="3542625"/>
            <a:ext cx="3994500" cy="12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TUESDAY/MONDAY =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2k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/0.5k</a:t>
            </a:r>
            <a:r>
              <a:rPr baseline="30000" lang="en" sz="2400">
                <a:latin typeface="Consolas"/>
                <a:ea typeface="Consolas"/>
                <a:cs typeface="Consolas"/>
                <a:sym typeface="Consolas"/>
              </a:rPr>
              <a:t>2 =</a:t>
            </a:r>
            <a:endParaRPr baseline="30000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30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0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3" name="Shape 943"/>
          <p:cNvSpPr txBox="1"/>
          <p:nvPr>
            <p:ph idx="1" type="body"/>
          </p:nvPr>
        </p:nvSpPr>
        <p:spPr>
          <a:xfrm>
            <a:off x="457200" y="1200150"/>
            <a:ext cx="8229600" cy="214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 txBox="1"/>
          <p:nvPr>
            <p:ph type="title"/>
          </p:nvPr>
        </p:nvSpPr>
        <p:spPr>
          <a:xfrm>
            <a:off x="158000" y="205975"/>
            <a:ext cx="8813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Example: how about the reverse?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9" name="Shape 949"/>
          <p:cNvSpPr txBox="1"/>
          <p:nvPr>
            <p:ph idx="1" type="body"/>
          </p:nvPr>
        </p:nvSpPr>
        <p:spPr>
          <a:xfrm>
            <a:off x="457200" y="1200150"/>
            <a:ext cx="8229600" cy="1959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TRUE or FALSE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:   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is O(3n</a:t>
            </a:r>
            <a:r>
              <a:rPr baseline="30000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(a) TRUE</a:t>
            </a:r>
            <a:endParaRPr b="1" sz="2400"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(b) FALSE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0" name="Shape 950"/>
          <p:cNvSpPr txBox="1"/>
          <p:nvPr/>
        </p:nvSpPr>
        <p:spPr>
          <a:xfrm>
            <a:off x="328450" y="3230775"/>
            <a:ext cx="2177100" cy="177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-25000"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1" name="Shape 951"/>
          <p:cNvSpPr txBox="1"/>
          <p:nvPr/>
        </p:nvSpPr>
        <p:spPr>
          <a:xfrm>
            <a:off x="2667075" y="3268875"/>
            <a:ext cx="6404400" cy="17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When f(n)=O(g(n)) and g(n)=O(f(n)), we say f and g are "asymptotically equivalent" or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f(n)=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𝛳(g(n))  (revisit in a couple of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slides)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/>
          <p:nvPr>
            <p:ph idx="4294967295"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Shape 957"/>
          <p:cNvSpPr txBox="1"/>
          <p:nvPr>
            <p:ph idx="4294967295" type="body"/>
          </p:nvPr>
        </p:nvSpPr>
        <p:spPr>
          <a:xfrm>
            <a:off x="2819400" y="133350"/>
            <a:ext cx="6239400" cy="198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Claim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 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is O(n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:  find "witnesses" c and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such that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-5 ≤ </a:t>
            </a:r>
            <a:r>
              <a:rPr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for all n ≥ n</a:t>
            </a:r>
            <a:r>
              <a:rPr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Shape 958"/>
          <p:cNvSpPr txBox="1"/>
          <p:nvPr/>
        </p:nvSpPr>
        <p:spPr>
          <a:xfrm>
            <a:off x="158000" y="2167950"/>
            <a:ext cx="2382000" cy="16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How about these: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 c=6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=1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9" name="Shape 959"/>
          <p:cNvSpPr txBox="1"/>
          <p:nvPr/>
        </p:nvSpPr>
        <p:spPr>
          <a:xfrm>
            <a:off x="2621700" y="2233725"/>
            <a:ext cx="6386400" cy="274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Let's check if this is true: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≤ n</a:t>
            </a:r>
            <a:r>
              <a:rPr b="1" baseline="30000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for all n≥1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≤ 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because </a:t>
            </a:r>
            <a:r>
              <a:rPr b="1" lang="en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-5 &lt; 0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=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</a:t>
            </a:r>
            <a:endParaRPr b="1" baseline="3000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Thus, 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+2n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-5 ≤ 6n</a:t>
            </a:r>
            <a:r>
              <a:rPr b="1" baseline="30000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all n≥1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Big-Omega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5" name="Shape 965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Ω(f(n)) if and only if there exist constants c&gt;0 (real)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&gt;0 (int) such that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T(n)≥ cf(n) for all n ≥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baseline="-25000" sz="1800"/>
          </a:p>
        </p:txBody>
      </p:sp>
      <p:sp>
        <p:nvSpPr>
          <p:cNvPr id="966" name="Shape 966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f(n) is an “asymptotic </a:t>
            </a:r>
            <a:r>
              <a:rPr b="1" i="1" lang="en" sz="1800" u="sng">
                <a:latin typeface="Consolas"/>
                <a:ea typeface="Consolas"/>
                <a:cs typeface="Consolas"/>
                <a:sym typeface="Consolas"/>
              </a:rPr>
              <a:t>lower-bound”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on T(n)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Big-Theta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2" name="Shape 972"/>
          <p:cNvSpPr txBox="1"/>
          <p:nvPr>
            <p:ph idx="1" type="body"/>
          </p:nvPr>
        </p:nvSpPr>
        <p:spPr>
          <a:xfrm>
            <a:off x="457200" y="1200150"/>
            <a:ext cx="8229600" cy="230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Given two integer functions T(n) and f(n), we say that: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is 𝞡(f(n)) if and only if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O(f(n)) 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T(n) = Ω(f(n))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baseline="-25000" sz="1800"/>
          </a:p>
        </p:txBody>
      </p:sp>
      <p:sp>
        <p:nvSpPr>
          <p:cNvPr id="973" name="Shape 973"/>
          <p:cNvSpPr txBox="1"/>
          <p:nvPr/>
        </p:nvSpPr>
        <p:spPr>
          <a:xfrm>
            <a:off x="702275" y="3706325"/>
            <a:ext cx="75387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T(N) and f(n) are “asymptotically equivalent” -- they grow at the same rate.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Shape 974"/>
          <p:cNvSpPr txBox="1"/>
          <p:nvPr/>
        </p:nvSpPr>
        <p:spPr>
          <a:xfrm>
            <a:off x="4699075" y="2343575"/>
            <a:ext cx="3184200" cy="10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equivalently: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T(n) = O(f(n)) and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f(n) = O(T(n))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Big-Oh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0" name="Shape 980"/>
          <p:cNvSpPr txBox="1"/>
          <p:nvPr>
            <p:ph idx="1" type="body"/>
          </p:nvPr>
        </p:nvSpPr>
        <p:spPr>
          <a:xfrm>
            <a:off x="457200" y="1200150"/>
            <a:ext cx="8229600" cy="254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 constants c and n</a:t>
            </a:r>
            <a:r>
              <a:rPr b="1" baseline="-25000" lang="en" sz="18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are sometimes called “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witnesses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They are also not, in general, unique: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values typically can show the property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Ratio rule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6" name="Shape 986"/>
          <p:cNvSpPr/>
          <p:nvPr/>
        </p:nvSpPr>
        <p:spPr>
          <a:xfrm>
            <a:off x="1774425" y="1445500"/>
            <a:ext cx="604166" cy="3034800"/>
          </a:xfrm>
          <a:custGeom>
            <a:pathLst>
              <a:path extrusionOk="0" h="121904" w="25786">
                <a:moveTo>
                  <a:pt x="18891" y="0"/>
                </a:moveTo>
                <a:cubicBezTo>
                  <a:pt x="17440" y="1270"/>
                  <a:pt x="11574" y="-1391"/>
                  <a:pt x="10183" y="7620"/>
                </a:cubicBezTo>
                <a:cubicBezTo>
                  <a:pt x="8792" y="16631"/>
                  <a:pt x="12239" y="45237"/>
                  <a:pt x="10546" y="54066"/>
                </a:cubicBezTo>
                <a:cubicBezTo>
                  <a:pt x="8853" y="62896"/>
                  <a:pt x="205" y="58904"/>
                  <a:pt x="23" y="60597"/>
                </a:cubicBezTo>
                <a:cubicBezTo>
                  <a:pt x="-158" y="62290"/>
                  <a:pt x="7340" y="54973"/>
                  <a:pt x="9457" y="64226"/>
                </a:cubicBezTo>
                <a:cubicBezTo>
                  <a:pt x="11574" y="73479"/>
                  <a:pt x="10002" y="106620"/>
                  <a:pt x="12723" y="116115"/>
                </a:cubicBezTo>
                <a:cubicBezTo>
                  <a:pt x="15445" y="125610"/>
                  <a:pt x="23609" y="120348"/>
                  <a:pt x="25786" y="1211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7" name="Shape 987"/>
          <p:cNvSpPr txBox="1"/>
          <p:nvPr/>
        </p:nvSpPr>
        <p:spPr>
          <a:xfrm>
            <a:off x="2393100" y="4059900"/>
            <a:ext cx="66240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∞    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 sz="1800"/>
          </a:p>
        </p:txBody>
      </p:sp>
      <p:pic>
        <p:nvPicPr>
          <p:cNvPr id="988" name="Shape 9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2568500"/>
            <a:ext cx="1522375" cy="7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Shape 989"/>
          <p:cNvSpPr txBox="1"/>
          <p:nvPr/>
        </p:nvSpPr>
        <p:spPr>
          <a:xfrm>
            <a:off x="2304200" y="1547125"/>
            <a:ext cx="6767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0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g(n)≠O(f(n))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2304200" y="2613925"/>
            <a:ext cx="6767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constant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c&gt;0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Then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and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743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1" lang="en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f(n)=Θ(g(n)</a:t>
            </a:r>
            <a:r>
              <a:rPr b="1" i="1"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first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6" name="Shape 996"/>
          <p:cNvSpPr txBox="1"/>
          <p:nvPr/>
        </p:nvSpPr>
        <p:spPr>
          <a:xfrm>
            <a:off x="2913800" y="1394725"/>
            <a:ext cx="54972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g(n)≠O(f(n))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7" name="Shape 9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03725"/>
            <a:ext cx="1834050" cy="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 txBox="1"/>
          <p:nvPr/>
        </p:nvSpPr>
        <p:spPr>
          <a:xfrm>
            <a:off x="214150" y="2555850"/>
            <a:ext cx="2349600" cy="16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f(n)=2n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g(n)=4n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Shape 999"/>
          <p:cNvSpPr txBox="1"/>
          <p:nvPr/>
        </p:nvSpPr>
        <p:spPr>
          <a:xfrm>
            <a:off x="30480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little-Oh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f(n)=o(g(n))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0" name="Shape 1000"/>
          <p:cNvSpPr txBox="1"/>
          <p:nvPr/>
        </p:nvSpPr>
        <p:spPr>
          <a:xfrm>
            <a:off x="30027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</a:t>
            </a:r>
            <a:r>
              <a:rPr b="1" i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upper-bound</a:t>
            </a: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 on f(n), but this bound is not tight -- i.e., they diverge."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second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Shape 1006"/>
          <p:cNvSpPr txBox="1"/>
          <p:nvPr/>
        </p:nvSpPr>
        <p:spPr>
          <a:xfrm>
            <a:off x="61750" y="2860650"/>
            <a:ext cx="30408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f(n)=100n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g(n)=(0.01)n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7" name="Shape 1007"/>
          <p:cNvSpPr txBox="1"/>
          <p:nvPr/>
        </p:nvSpPr>
        <p:spPr>
          <a:xfrm>
            <a:off x="3200475" y="2218400"/>
            <a:ext cx="59055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Big-Theta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𝜃(g(n))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Shape 1008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"f(n) and g(n) are asymptotically equivalent"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Shape 10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75" y="1308757"/>
            <a:ext cx="1774425" cy="7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1" name="Shape 1011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f(n)=O(g(n))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Discussion:  third case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7" name="Shape 1017"/>
          <p:cNvSpPr txBox="1"/>
          <p:nvPr/>
        </p:nvSpPr>
        <p:spPr>
          <a:xfrm>
            <a:off x="61750" y="2860650"/>
            <a:ext cx="2777700" cy="195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f(n)= n</a:t>
            </a:r>
            <a:r>
              <a:rPr b="1" baseline="30000" i="1" lang="en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g(n)= 100n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30000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8" name="Shape 1018"/>
          <p:cNvSpPr txBox="1"/>
          <p:nvPr/>
        </p:nvSpPr>
        <p:spPr>
          <a:xfrm>
            <a:off x="2913850" y="2218400"/>
            <a:ext cx="6192000" cy="117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Also known as a "</a:t>
            </a:r>
            <a:r>
              <a:rPr b="1" lang="en" sz="18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Little-Omega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" relationship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f(n) = ω(g(n))</a:t>
            </a:r>
            <a:endParaRPr b="1" i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9" name="Shape 1019"/>
          <p:cNvSpPr txBox="1"/>
          <p:nvPr/>
        </p:nvSpPr>
        <p:spPr>
          <a:xfrm>
            <a:off x="3155100" y="3421075"/>
            <a:ext cx="59598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In English: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Courier New"/>
                <a:ea typeface="Courier New"/>
                <a:cs typeface="Courier New"/>
                <a:sym typeface="Courier New"/>
              </a:rPr>
              <a:t>"g(n) is an asymptotic lower-bound but the bound is not tight -- i.e, they diverge"</a:t>
            </a:r>
            <a:endParaRPr b="1" i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Shape 1020"/>
          <p:cNvSpPr txBox="1"/>
          <p:nvPr/>
        </p:nvSpPr>
        <p:spPr>
          <a:xfrm>
            <a:off x="214150" y="2116800"/>
            <a:ext cx="2699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(c constant; c&gt;0)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1" name="Shape 1021"/>
          <p:cNvSpPr txBox="1"/>
          <p:nvPr/>
        </p:nvSpPr>
        <p:spPr>
          <a:xfrm>
            <a:off x="2839425" y="1291300"/>
            <a:ext cx="6023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g(n)=O(f(n))</a:t>
            </a:r>
            <a:r>
              <a:rPr b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b="1" i="1"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f(n)≠O(g(n))</a:t>
            </a:r>
            <a:endParaRPr/>
          </a:p>
        </p:txBody>
      </p:sp>
      <p:pic>
        <p:nvPicPr>
          <p:cNvPr id="1022" name="Shape 10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91971"/>
            <a:ext cx="221328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