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</p:sldIdLst>
  <p:sldSz cy="5143500" cx="9144000"/>
  <p:notesSz cx="6858000" cy="9144000"/>
  <p:embeddedFontLst>
    <p:embeddedFont>
      <p:font typeface="Source Code Pro"/>
      <p:regular r:id="rId133"/>
      <p:bold r:id="rId134"/>
    </p:embeddedFont>
    <p:embeddedFont>
      <p:font typeface="Source Code Pro Medium"/>
      <p:regular r:id="rId135"/>
      <p:bold r:id="rId1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E4CFDE-F92A-4343-836A-2F044C7732AE}">
  <a:tblStyle styleId="{F8E4CFDE-F92A-4343-836A-2F044C7732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D837F4B-A70F-476C-BB4E-3E9CDFFC4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2781346-F93F-480B-8BFD-3CBFE976B51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font" Target="fonts/SourceCodeProMedium-bold.fntdata"/><Relationship Id="rId135" Type="http://schemas.openxmlformats.org/officeDocument/2006/relationships/font" Target="fonts/SourceCodeProMedium-regular.fntdata"/><Relationship Id="rId134" Type="http://schemas.openxmlformats.org/officeDocument/2006/relationships/font" Target="fonts/SourceCodePro-bold.fntdata"/><Relationship Id="rId133" Type="http://schemas.openxmlformats.org/officeDocument/2006/relationships/font" Target="fonts/SourceCodePro-regular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Shape 9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Shape 9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Shape 10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Shape 10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Shape 10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Shape 10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Shape 10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Shape 10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Shape 10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Shape 10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Shape 10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Shape 10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Shape 10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Shape 10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Shape 10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Shape 1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Shape 1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Shape 1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Shape 1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Shape 1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Shape 1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Shape 1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Shape 1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Shape 1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Shape 1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Shape 1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Shape 8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Shape 9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Shape 9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Shape 9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Shape 9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Shape 9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Shape 9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Shape 9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Shape 9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Shape 9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Shape 9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4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6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03-WED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Runtime intro continued + Prog1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(0.1)n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200n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Comments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2" name="Shape 992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Ratio rule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Shape 998"/>
          <p:cNvSpPr/>
          <p:nvPr/>
        </p:nvSpPr>
        <p:spPr>
          <a:xfrm>
            <a:off x="1774425" y="1445500"/>
            <a:ext cx="604166" cy="3034800"/>
          </a:xfrm>
          <a:custGeom>
            <a:pathLst>
              <a:path extrusionOk="0" h="121904" w="25786">
                <a:moveTo>
                  <a:pt x="18891" y="0"/>
                </a:moveTo>
                <a:cubicBezTo>
                  <a:pt x="17440" y="1270"/>
                  <a:pt x="11574" y="-1391"/>
                  <a:pt x="10183" y="7620"/>
                </a:cubicBezTo>
                <a:cubicBezTo>
                  <a:pt x="8792" y="16631"/>
                  <a:pt x="12239" y="45237"/>
                  <a:pt x="10546" y="54066"/>
                </a:cubicBezTo>
                <a:cubicBezTo>
                  <a:pt x="8853" y="62896"/>
                  <a:pt x="205" y="58904"/>
                  <a:pt x="23" y="60597"/>
                </a:cubicBezTo>
                <a:cubicBezTo>
                  <a:pt x="-158" y="62290"/>
                  <a:pt x="7340" y="54973"/>
                  <a:pt x="9457" y="64226"/>
                </a:cubicBezTo>
                <a:cubicBezTo>
                  <a:pt x="11574" y="73479"/>
                  <a:pt x="10002" y="106620"/>
                  <a:pt x="12723" y="116115"/>
                </a:cubicBezTo>
                <a:cubicBezTo>
                  <a:pt x="15445" y="125610"/>
                  <a:pt x="23609" y="120348"/>
                  <a:pt x="25786" y="12119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9" name="Shape 999"/>
          <p:cNvSpPr txBox="1"/>
          <p:nvPr/>
        </p:nvSpPr>
        <p:spPr>
          <a:xfrm>
            <a:off x="2393100" y="4059900"/>
            <a:ext cx="6624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∞   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f(n)≠O(g(n))</a:t>
            </a:r>
            <a:endParaRPr sz="1800"/>
          </a:p>
        </p:txBody>
      </p:sp>
      <p:pic>
        <p:nvPicPr>
          <p:cNvPr id="1000" name="Shape 1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2568500"/>
            <a:ext cx="1522375" cy="7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Shape 1001"/>
          <p:cNvSpPr txBox="1"/>
          <p:nvPr/>
        </p:nvSpPr>
        <p:spPr>
          <a:xfrm>
            <a:off x="2304200" y="1547125"/>
            <a:ext cx="6767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0    Then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g(n)≠O(f(n))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2304200" y="2613925"/>
            <a:ext cx="67671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constant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c&gt;0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Then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and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g(n)=O(f(n))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f(n)=Θ(g(n)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first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Shape 1008"/>
          <p:cNvSpPr txBox="1"/>
          <p:nvPr/>
        </p:nvSpPr>
        <p:spPr>
          <a:xfrm>
            <a:off x="2913800" y="1394725"/>
            <a:ext cx="5497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f(n)=O(g(n))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g(n)≠O(f(n))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9" name="Shape 10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03725"/>
            <a:ext cx="1834050" cy="7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Shape 1010"/>
          <p:cNvSpPr txBox="1"/>
          <p:nvPr/>
        </p:nvSpPr>
        <p:spPr>
          <a:xfrm>
            <a:off x="214150" y="2555850"/>
            <a:ext cx="2349600" cy="16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f(n)=2n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g(n)=4n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1" name="Shape 1011"/>
          <p:cNvSpPr txBox="1"/>
          <p:nvPr/>
        </p:nvSpPr>
        <p:spPr>
          <a:xfrm>
            <a:off x="3048075" y="2218400"/>
            <a:ext cx="59055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little-Oh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f(n)=o(g(n))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2" name="Shape 1012"/>
          <p:cNvSpPr txBox="1"/>
          <p:nvPr/>
        </p:nvSpPr>
        <p:spPr>
          <a:xfrm>
            <a:off x="30027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"g(n) is an asymptotic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upper-bound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 on f(n), but this bound is not tight -- i.e., they diverge."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second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8" name="Shape 1018"/>
          <p:cNvSpPr txBox="1"/>
          <p:nvPr/>
        </p:nvSpPr>
        <p:spPr>
          <a:xfrm>
            <a:off x="61750" y="2860650"/>
            <a:ext cx="3040800" cy="19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f(n)=100n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g(n)=(0.01)n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9" name="Shape 1019"/>
          <p:cNvSpPr txBox="1"/>
          <p:nvPr/>
        </p:nvSpPr>
        <p:spPr>
          <a:xfrm>
            <a:off x="3200475" y="2218400"/>
            <a:ext cx="59055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Big-Theta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 = 𝜃(g(n))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0" name="Shape 1020"/>
          <p:cNvSpPr txBox="1"/>
          <p:nvPr/>
        </p:nvSpPr>
        <p:spPr>
          <a:xfrm>
            <a:off x="31551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"f(n) and g(n) are asymptotically equivalent"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1" name="Shape 10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5" y="1308757"/>
            <a:ext cx="1774425" cy="7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Shape 1022"/>
          <p:cNvSpPr txBox="1"/>
          <p:nvPr/>
        </p:nvSpPr>
        <p:spPr>
          <a:xfrm>
            <a:off x="214150" y="2116800"/>
            <a:ext cx="2699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 constant; c&gt;0)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3" name="Shape 1023"/>
          <p:cNvSpPr txBox="1"/>
          <p:nvPr/>
        </p:nvSpPr>
        <p:spPr>
          <a:xfrm>
            <a:off x="2839425" y="1291300"/>
            <a:ext cx="6023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third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9" name="Shape 1029"/>
          <p:cNvSpPr txBox="1"/>
          <p:nvPr/>
        </p:nvSpPr>
        <p:spPr>
          <a:xfrm>
            <a:off x="61750" y="2860650"/>
            <a:ext cx="2777700" cy="19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 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 100n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0" name="Shape 1030"/>
          <p:cNvSpPr txBox="1"/>
          <p:nvPr/>
        </p:nvSpPr>
        <p:spPr>
          <a:xfrm>
            <a:off x="2913850" y="2218400"/>
            <a:ext cx="61920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Little-Omega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 = ω(g(n))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1" name="Shape 1031"/>
          <p:cNvSpPr txBox="1"/>
          <p:nvPr/>
        </p:nvSpPr>
        <p:spPr>
          <a:xfrm>
            <a:off x="31551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"g(n) is an asymptotic lower-bound but the bound is not tight -- i.e, they diverge"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2" name="Shape 1032"/>
          <p:cNvSpPr txBox="1"/>
          <p:nvPr/>
        </p:nvSpPr>
        <p:spPr>
          <a:xfrm>
            <a:off x="214150" y="2116800"/>
            <a:ext cx="2699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 constant; c&gt;0)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3" name="Shape 1033"/>
          <p:cNvSpPr txBox="1"/>
          <p:nvPr/>
        </p:nvSpPr>
        <p:spPr>
          <a:xfrm>
            <a:off x="2839425" y="1291300"/>
            <a:ext cx="6023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f(n)≠O(g(n))</a:t>
            </a:r>
            <a:endParaRPr/>
          </a:p>
        </p:txBody>
      </p:sp>
      <p:pic>
        <p:nvPicPr>
          <p:cNvPr id="1034" name="Shape 10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91971"/>
            <a:ext cx="2213288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Some Equivalencies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0" name="Shape 1040"/>
          <p:cNvSpPr txBox="1"/>
          <p:nvPr/>
        </p:nvSpPr>
        <p:spPr>
          <a:xfrm>
            <a:off x="118000" y="1732175"/>
            <a:ext cx="8944500" cy="71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f(n)=θ(g(n))    if and only if f(n)=O(g(n)) and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f(n)=Ω(g(n))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Shape 1041"/>
          <p:cNvSpPr txBox="1"/>
          <p:nvPr/>
        </p:nvSpPr>
        <p:spPr>
          <a:xfrm>
            <a:off x="118000" y="3103775"/>
            <a:ext cx="8944500" cy="71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f(n)=θ(g(n))    if and only if f(n)=O(g(n)) and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g(n)=O(f(n))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7" name="Shape 104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3" name="Shape 1053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9" name="Shape 105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5" name="Shape 106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1" name="Shape 107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7" name="Shape 107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3" name="Shape 1083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9" name="Shape 108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5" name="Shape 1095"/>
          <p:cNvSpPr txBox="1"/>
          <p:nvPr>
            <p:ph idx="1" type="body"/>
          </p:nvPr>
        </p:nvSpPr>
        <p:spPr>
          <a:xfrm>
            <a:off x="457200" y="1319900"/>
            <a:ext cx="6881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6" name="Shape 1096"/>
          <p:cNvSpPr txBox="1"/>
          <p:nvPr>
            <p:ph idx="1" type="body"/>
          </p:nvPr>
        </p:nvSpPr>
        <p:spPr>
          <a:xfrm>
            <a:off x="457200" y="2425225"/>
            <a:ext cx="68817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2" name="Shape 1102"/>
          <p:cNvSpPr txBox="1"/>
          <p:nvPr>
            <p:ph idx="1" type="body"/>
          </p:nvPr>
        </p:nvSpPr>
        <p:spPr>
          <a:xfrm>
            <a:off x="152400" y="1319900"/>
            <a:ext cx="5366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3" name="Shape 1103"/>
          <p:cNvSpPr txBox="1"/>
          <p:nvPr>
            <p:ph idx="1" type="body"/>
          </p:nvPr>
        </p:nvSpPr>
        <p:spPr>
          <a:xfrm>
            <a:off x="76200" y="2425225"/>
            <a:ext cx="58746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4" name="Shape 1104"/>
          <p:cNvSpPr txBox="1"/>
          <p:nvPr/>
        </p:nvSpPr>
        <p:spPr>
          <a:xfrm>
            <a:off x="6039825" y="1215100"/>
            <a:ext cx="3020700" cy="183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much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more slowly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fact 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slower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5" name="Shape 1105"/>
          <p:cNvSpPr txBox="1"/>
          <p:nvPr/>
        </p:nvSpPr>
        <p:spPr>
          <a:xfrm>
            <a:off x="6039825" y="3150925"/>
            <a:ext cx="2951700" cy="167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An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with logarithmic runtime is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 faster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than a linear time algorithm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/>
          <p:nvPr>
            <p:ph type="title"/>
          </p:nvPr>
        </p:nvSpPr>
        <p:spPr>
          <a:xfrm>
            <a:off x="108925" y="205975"/>
            <a:ext cx="8989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Comparison by Removing Common Factors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1" name="Shape 1111"/>
          <p:cNvSpPr txBox="1"/>
          <p:nvPr/>
        </p:nvSpPr>
        <p:spPr>
          <a:xfrm>
            <a:off x="81700" y="1656050"/>
            <a:ext cx="4390500" cy="15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Consider: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versus  nlog(n)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2" name="Shape 1112"/>
          <p:cNvSpPr txBox="1"/>
          <p:nvPr/>
        </p:nvSpPr>
        <p:spPr>
          <a:xfrm>
            <a:off x="4577500" y="1463750"/>
            <a:ext cx="4581000" cy="18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This question is equivalent to: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   versus   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3" name="Shape 1113"/>
          <p:cNvSpPr txBox="1"/>
          <p:nvPr/>
        </p:nvSpPr>
        <p:spPr>
          <a:xfrm>
            <a:off x="1261000" y="3450375"/>
            <a:ext cx="6740100" cy="146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Thus, a 𝛩(nlog(n)) time algorithm is asymptotically faster than a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𝛩(n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time algorithm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9" name="Shape 111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5" name="Shape 112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1" name="Shape 113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Key Concepts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47250" y="1200150"/>
            <a:ext cx="878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Constant time Operations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Problem size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Rate of runtime growth as a function of problem size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7" name="Shape 113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 txBox="1"/>
          <p:nvPr>
            <p:ph type="title"/>
          </p:nvPr>
        </p:nvSpPr>
        <p:spPr>
          <a:xfrm>
            <a:off x="457200" y="1806172"/>
            <a:ext cx="82296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Big-Oh, Big-Omega, Big-Theta: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Formal Definitions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Shape 1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2" name="Shape 1152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O(f(n))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T(n)≤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1153" name="Shape 1153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9" name="Shape 1159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1160" name="Shape 1160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lower-bound”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6" name="Shape 1166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𝛳(f(n))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1167" name="Shape 1167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Big-Oh Comments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3" name="Shape 1173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157775" y="834775"/>
            <a:ext cx="8940600" cy="327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 two integer functions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, we say that: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 is O(f(n))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if and only if there exist constants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c&gt;0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(real)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&gt;0 (int)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T(n)≤ cf(n)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 ≥ 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/>
          </a:p>
        </p:txBody>
      </p:sp>
      <p:sp>
        <p:nvSpPr>
          <p:cNvPr id="167" name="Shape 167"/>
          <p:cNvSpPr txBox="1"/>
          <p:nvPr/>
        </p:nvSpPr>
        <p:spPr>
          <a:xfrm>
            <a:off x="702275" y="4239725"/>
            <a:ext cx="7538700" cy="58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24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2084050" y="231400"/>
            <a:ext cx="6994800" cy="431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097825" y="1178051"/>
            <a:ext cx="6921221" cy="2734893"/>
          </a:xfrm>
          <a:custGeom>
            <a:pathLst>
              <a:path extrusionOk="0" h="102239" w="180076">
                <a:moveTo>
                  <a:pt x="0" y="102239"/>
                </a:moveTo>
                <a:cubicBezTo>
                  <a:pt x="15867" y="102239"/>
                  <a:pt x="31792" y="99596"/>
                  <a:pt x="47123" y="95507"/>
                </a:cubicBezTo>
                <a:cubicBezTo>
                  <a:pt x="54408" y="93564"/>
                  <a:pt x="62803" y="95330"/>
                  <a:pt x="69422" y="91720"/>
                </a:cubicBezTo>
                <a:cubicBezTo>
                  <a:pt x="75928" y="88172"/>
                  <a:pt x="83084" y="85526"/>
                  <a:pt x="88776" y="80781"/>
                </a:cubicBezTo>
                <a:cubicBezTo>
                  <a:pt x="93575" y="76780"/>
                  <a:pt x="96471" y="70140"/>
                  <a:pt x="102239" y="67738"/>
                </a:cubicBezTo>
                <a:cubicBezTo>
                  <a:pt x="111711" y="63793"/>
                  <a:pt x="121940" y="61469"/>
                  <a:pt x="130849" y="56379"/>
                </a:cubicBezTo>
                <a:cubicBezTo>
                  <a:pt x="141793" y="50126"/>
                  <a:pt x="148776" y="38559"/>
                  <a:pt x="156514" y="28610"/>
                </a:cubicBezTo>
                <a:cubicBezTo>
                  <a:pt x="164099" y="18858"/>
                  <a:pt x="174548" y="11049"/>
                  <a:pt x="1800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/>
          <p:nvPr/>
        </p:nvSpPr>
        <p:spPr>
          <a:xfrm>
            <a:off x="2118875" y="1472575"/>
            <a:ext cx="6921428" cy="2840067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4" y="103501"/>
                  <a:pt x="28299" y="100344"/>
                  <a:pt x="42494" y="99293"/>
                </a:cubicBezTo>
                <a:cubicBezTo>
                  <a:pt x="61868" y="97859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9" y="81766"/>
                  <a:pt x="162461" y="79712"/>
                  <a:pt x="178392" y="75732"/>
                </a:cubicBezTo>
                <a:cubicBezTo>
                  <a:pt x="183018" y="74576"/>
                  <a:pt x="186749" y="71133"/>
                  <a:pt x="191014" y="69000"/>
                </a:cubicBezTo>
                <a:cubicBezTo>
                  <a:pt x="200388" y="64312"/>
                  <a:pt x="210524" y="61158"/>
                  <a:pt x="219624" y="55958"/>
                </a:cubicBezTo>
                <a:cubicBezTo>
                  <a:pt x="223933" y="53496"/>
                  <a:pt x="225284" y="47239"/>
                  <a:pt x="229722" y="45019"/>
                </a:cubicBezTo>
                <a:cubicBezTo>
                  <a:pt x="234949" y="42404"/>
                  <a:pt x="240378" y="39925"/>
                  <a:pt x="244868" y="36183"/>
                </a:cubicBezTo>
                <a:cubicBezTo>
                  <a:pt x="248992" y="32747"/>
                  <a:pt x="250431" y="26974"/>
                  <a:pt x="253704" y="22719"/>
                </a:cubicBezTo>
                <a:cubicBezTo>
                  <a:pt x="257164" y="18221"/>
                  <a:pt x="262736" y="15794"/>
                  <a:pt x="266747" y="11780"/>
                </a:cubicBezTo>
                <a:cubicBezTo>
                  <a:pt x="269994" y="8531"/>
                  <a:pt x="270651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/>
          <p:nvPr/>
        </p:nvSpPr>
        <p:spPr>
          <a:xfrm>
            <a:off x="2118875" y="231404"/>
            <a:ext cx="6900201" cy="4047148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4" y="103501"/>
                  <a:pt x="28299" y="100344"/>
                  <a:pt x="42494" y="99293"/>
                </a:cubicBezTo>
                <a:cubicBezTo>
                  <a:pt x="61868" y="97859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9" y="81766"/>
                  <a:pt x="162461" y="79712"/>
                  <a:pt x="178392" y="75732"/>
                </a:cubicBezTo>
                <a:cubicBezTo>
                  <a:pt x="183018" y="74576"/>
                  <a:pt x="186749" y="71133"/>
                  <a:pt x="191014" y="69000"/>
                </a:cubicBezTo>
                <a:cubicBezTo>
                  <a:pt x="200388" y="64312"/>
                  <a:pt x="210524" y="61158"/>
                  <a:pt x="219624" y="55958"/>
                </a:cubicBezTo>
                <a:cubicBezTo>
                  <a:pt x="223933" y="53496"/>
                  <a:pt x="225284" y="47239"/>
                  <a:pt x="229722" y="45019"/>
                </a:cubicBezTo>
                <a:cubicBezTo>
                  <a:pt x="234949" y="42404"/>
                  <a:pt x="240378" y="39925"/>
                  <a:pt x="244868" y="36183"/>
                </a:cubicBezTo>
                <a:cubicBezTo>
                  <a:pt x="248992" y="32747"/>
                  <a:pt x="250431" y="26974"/>
                  <a:pt x="253704" y="22719"/>
                </a:cubicBezTo>
                <a:cubicBezTo>
                  <a:pt x="257164" y="18221"/>
                  <a:pt x="262736" y="15794"/>
                  <a:pt x="266747" y="11780"/>
                </a:cubicBezTo>
                <a:cubicBezTo>
                  <a:pt x="269994" y="8531"/>
                  <a:pt x="270651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/>
        </p:nvSpPr>
        <p:spPr>
          <a:xfrm>
            <a:off x="2858200" y="4449275"/>
            <a:ext cx="883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7" name="Shape 177"/>
          <p:cNvCxnSpPr/>
          <p:nvPr/>
        </p:nvCxnSpPr>
        <p:spPr>
          <a:xfrm>
            <a:off x="3418725" y="4764825"/>
            <a:ext cx="16410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Shape 178"/>
          <p:cNvSpPr txBox="1"/>
          <p:nvPr/>
        </p:nvSpPr>
        <p:spPr>
          <a:xfrm>
            <a:off x="231400" y="568000"/>
            <a:ext cx="1188600" cy="6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241926" y="1482400"/>
            <a:ext cx="1188600" cy="609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endParaRPr b="1"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76200" y="2549200"/>
            <a:ext cx="1855200" cy="609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c(f(n))</a:t>
            </a:r>
            <a:endParaRPr b="1" sz="3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7657400" y="262950"/>
            <a:ext cx="52500" cy="43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>
            <a:off x="8772350" y="852000"/>
            <a:ext cx="0" cy="5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83" name="Shape 183"/>
          <p:cNvSpPr txBox="1"/>
          <p:nvPr/>
        </p:nvSpPr>
        <p:spPr>
          <a:xfrm>
            <a:off x="7489100" y="4423050"/>
            <a:ext cx="652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Shape 189"/>
          <p:cNvSpPr txBox="1"/>
          <p:nvPr>
            <p:ph idx="4294967295" type="body"/>
          </p:nvPr>
        </p:nvSpPr>
        <p:spPr>
          <a:xfrm>
            <a:off x="2819400" y="133350"/>
            <a:ext cx="6239400" cy="1987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 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is O(n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≤ 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58000" y="2167950"/>
            <a:ext cx="2382000" cy="168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these: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c=6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2621700" y="2233725"/>
            <a:ext cx="6386400" cy="274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≤ 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for all n≥1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-5 &lt; 0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=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Thus, 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all n≥1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consider these functions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76200" y="1200150"/>
            <a:ext cx="4353600" cy="274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void ex1(int n){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i, j;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for(i=0; i&lt;n; i++)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for(j=0; j&lt;n; j++)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cout &lt;&lt; "tick" &lt;&lt; endl;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692275" y="1200150"/>
            <a:ext cx="4353600" cy="274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ex2(int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j=0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; j&lt;n;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j=j+2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cout&lt;&lt;"tick"&lt;&lt;endl;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501625" y="4064625"/>
            <a:ext cx="3994500" cy="56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4692625" y="4064625"/>
            <a:ext cx="3994500" cy="56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501625" y="330825"/>
            <a:ext cx="39945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ex1: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4692625" y="330825"/>
            <a:ext cx="3994500" cy="109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ex2: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86975" y="2172775"/>
            <a:ext cx="28521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196825" y="15500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616425" y="15500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96825" y="31616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4692625" y="3226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/2)</a:t>
            </a:r>
            <a:endParaRPr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386975" y="3466425"/>
            <a:ext cx="3994500" cy="12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TUESDAY/MONDAY =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3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96825" y="1866225"/>
            <a:ext cx="3994500" cy="136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4692625" y="18548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= 2k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4616425" y="178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96825" y="178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4577975" y="3542625"/>
            <a:ext cx="3994500" cy="12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TUESDAY/MONDAY =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2k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/0.5k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 =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3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1036750" y="1348775"/>
            <a:ext cx="6351300" cy="211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 Unit of  Slides on Big-Oh, Big-Omega, Big-Theta, etc follows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now, let's jump to a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C++ List class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so you know what is coming in your programming assignment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Punchline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coefficients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did not affect the "</a:t>
            </a:r>
            <a:r>
              <a:rPr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rate of growth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both cases: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problem size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quadruple runtime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80750" y="2210175"/>
            <a:ext cx="3543000" cy="176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Both are in the class/set of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Quadratic Functions.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Shape 237"/>
          <p:cNvGraphicFramePr/>
          <p:nvPr/>
        </p:nvGraphicFramePr>
        <p:xfrm>
          <a:off x="5641900" y="162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{F8E4CFDE-F92A-4343-836A-2F044C7732AE}</a:tableStyleId>
              </a:tblPr>
              <a:tblGrid>
                <a:gridCol w="33424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// n set above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sum = 0;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for(i=1; i&lt;=n; i=i+1)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sum = 2*sum +  1;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38" name="Shape 238"/>
          <p:cNvSpPr txBox="1"/>
          <p:nvPr/>
        </p:nvSpPr>
        <p:spPr>
          <a:xfrm>
            <a:off x="76200" y="457200"/>
            <a:ext cx="5459400" cy="450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Exactly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how many “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atomic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” operations does this code snippet perform, in terms of n?  We will call the following atomic: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Assignment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Arithmetic operations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Comparisons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example, every time line 4 is executed, there are 3 atomic operations: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one multiplication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one addition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one assignment</a:t>
            </a:r>
            <a:endParaRPr sz="1800"/>
          </a:p>
        </p:txBody>
      </p:sp>
      <p:sp>
        <p:nvSpPr>
          <p:cNvPr id="239" name="Shape 239"/>
          <p:cNvSpPr txBox="1"/>
          <p:nvPr/>
        </p:nvSpPr>
        <p:spPr>
          <a:xfrm>
            <a:off x="5607375" y="235775"/>
            <a:ext cx="3342300" cy="10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 tedious Exercise!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Shape 244"/>
          <p:cNvGraphicFramePr/>
          <p:nvPr/>
        </p:nvGraphicFramePr>
        <p:xfrm>
          <a:off x="67000" y="162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{F8E4CFDE-F92A-4343-836A-2F044C7732AE}</a:tableStyleId>
              </a:tblPr>
              <a:tblGrid>
                <a:gridCol w="41625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// n set above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</a:t>
                      </a:r>
                      <a:r>
                        <a:rPr lang="en" sz="1800">
                          <a:highlight>
                            <a:srgbClr val="FF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 = 0;</a:t>
                      </a:r>
                      <a:endParaRPr sz="1800">
                        <a:highlight>
                          <a:srgbClr val="FFFF0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for(</a:t>
                      </a:r>
                      <a:r>
                        <a:rPr lang="en" sz="1800">
                          <a:highlight>
                            <a:srgbClr val="B4A7D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i=1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r>
                        <a:rPr lang="en" sz="1800">
                          <a:highlight>
                            <a:srgbClr val="00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i&lt;=n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</a:t>
                      </a:r>
                      <a:r>
                        <a:rPr lang="en" sz="1800">
                          <a:highlight>
                            <a:srgbClr val="00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 sz="1800">
                          <a:highlight>
                            <a:srgbClr val="00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sum </a:t>
                      </a:r>
                      <a:r>
                        <a:rPr lang="en" sz="1800">
                          <a:highlight>
                            <a:srgbClr val="DD7E6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 </a:t>
                      </a:r>
                      <a:r>
                        <a:rPr lang="en" sz="1800">
                          <a:highlight>
                            <a:srgbClr val="EA999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 </a:t>
                      </a:r>
                      <a:r>
                        <a:rPr lang="en" sz="1800">
                          <a:highlight>
                            <a:srgbClr val="DD7E6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45" name="Shape 245"/>
          <p:cNvSpPr txBox="1"/>
          <p:nvPr/>
        </p:nvSpPr>
        <p:spPr>
          <a:xfrm>
            <a:off x="273375" y="235775"/>
            <a:ext cx="3342300" cy="10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 tedious Exercise!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6" name="Shape 246"/>
          <p:cNvGraphicFramePr/>
          <p:nvPr/>
        </p:nvGraphicFramePr>
        <p:xfrm>
          <a:off x="4387900" y="23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{3D837F4B-A70F-476C-BB4E-3E9CDFFC42A5}</a:tableStyleId>
              </a:tblPr>
              <a:tblGrid>
                <a:gridCol w="1414250"/>
                <a:gridCol w="2430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atomic operations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 of times executed?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 op)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once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 op)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once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 op)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(n+1) times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 ops)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 times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(3 ops)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 times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Shape 247"/>
          <p:cNvSpPr/>
          <p:nvPr/>
        </p:nvSpPr>
        <p:spPr>
          <a:xfrm>
            <a:off x="6426150" y="932850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426150" y="1301975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426150" y="1717875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6426150" y="2133775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52625" y="3003575"/>
            <a:ext cx="3926100" cy="168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GRAND TOTAL: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B4A7D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(n+1)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DD7E6B"/>
                </a:highlight>
                <a:latin typeface="Courier New"/>
                <a:ea typeface="Courier New"/>
                <a:cs typeface="Courier New"/>
                <a:sym typeface="Courier New"/>
              </a:rPr>
              <a:t>3n</a:t>
            </a:r>
            <a:endParaRPr sz="1800">
              <a:highlight>
                <a:srgbClr val="DD7E6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D7E6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 6n + 3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D7E6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4079950" y="3034325"/>
            <a:ext cx="4931700" cy="1619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What is most important?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The runtime is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in n.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Much less tedious to determine!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6426150" y="2502900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228600" y="1676400"/>
            <a:ext cx="39936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fooA(int a[], int b[], int n)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tot=0,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for(i=0; i&lt;n; i++){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tot += a[i]*a[i] + a[i]*b[i];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return tot;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4800600" y="1524000"/>
            <a:ext cx="39936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faster foo?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fooB(int a[], int b[], int n)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tot=0,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for(i=0; i&lt;n; i++){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tot += a[i]*(a[i]+b[i]);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return tot;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>
            <p:ph type="title"/>
          </p:nvPr>
        </p:nvSpPr>
        <p:spPr>
          <a:xfrm>
            <a:off x="164025" y="205975"/>
            <a:ext cx="8522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Can you speedup fooA with equivalent but faster fooB?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5254225" y="3190775"/>
            <a:ext cx="2748000" cy="42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faster update of tot ??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71750" y="323275"/>
            <a:ext cx="45105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fooA(int a[], int b[], int n)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tot=0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for(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i=0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i&lt;n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tot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a[i]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a[i]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b[i];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 tot;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4766775" y="309925"/>
            <a:ext cx="42954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faster foo?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fooB(int a[], int b[], int n)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tot=0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i=0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i&lt;n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tot 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a[i]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(a[i]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b[i]);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 tot;</a:t>
            </a:r>
            <a:endParaRPr b="1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553550" y="3239350"/>
            <a:ext cx="3188100" cy="5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 atomic operations?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705950" y="3925150"/>
            <a:ext cx="3188100" cy="9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(n+1)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6n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7n + 4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5277950" y="3239350"/>
            <a:ext cx="3188100" cy="5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 atomic operations?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5430350" y="3925150"/>
            <a:ext cx="3188100" cy="9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(n+1)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1800"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= 6n + 4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fooA vs. fooB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fooB is faster.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BUT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both are still in the "linear class"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Runtime grows as the same rate.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VOCAB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We have reduced the "runtime coefficient"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But: NO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asymptotic improvement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This is an example of: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"CODE TUNING"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292" name="Shape 292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lower-bound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𝞡(f(n))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299" name="Shape 299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</a:t>
            </a:r>
            <a:r>
              <a:rPr b="1" lang="en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asymptotically equivalent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4699075" y="2343575"/>
            <a:ext cx="3184200" cy="103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equivalently: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O(f(n)) and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 = O(T(n))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Quickie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809750"/>
            <a:ext cx="8229600" cy="243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TRUE/FALSE: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a.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b.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Comments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 Case vs. Worst Case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147250" y="1200150"/>
            <a:ext cx="884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may depend on more than "problem size"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Sometimes the data itself can impact runtime.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(You already studied this with insertion sort!)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Important Basic Runtimes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Constant time:  O(1)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Linear Time: 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𝜭(n)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Quadratic Time: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𝜭(n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 Orientation...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 Can anybody explain what a "calling object" is??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 Orientation...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 Can anybody explain what an "instance" of a class is?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Common Linked-List Setup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379975" y="1353075"/>
            <a:ext cx="7672500" cy="343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Two layers: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Top-level / wrapper: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front and back pointers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"Node level"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chain of nodes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730900" y="289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601141" y="576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/>
        </p:nvSpPr>
        <p:spPr>
          <a:xfrm>
            <a:off x="1593427" y="1151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8" name="Shape 348"/>
          <p:cNvGraphicFramePr/>
          <p:nvPr/>
        </p:nvGraphicFramePr>
        <p:xfrm>
          <a:off x="30114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{3D837F4B-A70F-476C-BB4E-3E9CDFFC42A5}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9" name="Shape 349"/>
          <p:cNvCxnSpPr/>
          <p:nvPr/>
        </p:nvCxnSpPr>
        <p:spPr>
          <a:xfrm flipH="1" rot="10800000">
            <a:off x="3910275" y="857625"/>
            <a:ext cx="536400" cy="2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50" name="Shape 350"/>
          <p:cNvCxnSpPr/>
          <p:nvPr/>
        </p:nvCxnSpPr>
        <p:spPr>
          <a:xfrm>
            <a:off x="2021891" y="697380"/>
            <a:ext cx="949500" cy="1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graphicFrame>
        <p:nvGraphicFramePr>
          <p:cNvPr id="351" name="Shape 351"/>
          <p:cNvGraphicFramePr/>
          <p:nvPr/>
        </p:nvGraphicFramePr>
        <p:xfrm>
          <a:off x="44592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{3D837F4B-A70F-476C-BB4E-3E9CDFFC42A5}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2" name="Shape 352"/>
          <p:cNvGraphicFramePr/>
          <p:nvPr/>
        </p:nvGraphicFramePr>
        <p:xfrm>
          <a:off x="76596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{3D837F4B-A70F-476C-BB4E-3E9CDFFC42A5}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3" name="Shape 353"/>
          <p:cNvSpPr/>
          <p:nvPr/>
        </p:nvSpPr>
        <p:spPr>
          <a:xfrm>
            <a:off x="2014150" y="1078475"/>
            <a:ext cx="6220200" cy="937050"/>
          </a:xfrm>
          <a:custGeom>
            <a:pathLst>
              <a:path extrusionOk="0" h="37482" w="248808">
                <a:moveTo>
                  <a:pt x="0" y="9257"/>
                </a:moveTo>
                <a:cubicBezTo>
                  <a:pt x="4839" y="13535"/>
                  <a:pt x="12763" y="30364"/>
                  <a:pt x="29031" y="34922"/>
                </a:cubicBezTo>
                <a:cubicBezTo>
                  <a:pt x="45300" y="39480"/>
                  <a:pt x="70684" y="36395"/>
                  <a:pt x="97611" y="36605"/>
                </a:cubicBezTo>
                <a:cubicBezTo>
                  <a:pt x="124538" y="36815"/>
                  <a:pt x="166051" y="37867"/>
                  <a:pt x="190594" y="36184"/>
                </a:cubicBezTo>
                <a:cubicBezTo>
                  <a:pt x="215137" y="34501"/>
                  <a:pt x="235893" y="32538"/>
                  <a:pt x="244869" y="26507"/>
                </a:cubicBezTo>
                <a:cubicBezTo>
                  <a:pt x="253845" y="20476"/>
                  <a:pt x="244518" y="4418"/>
                  <a:pt x="244448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cxnSp>
        <p:nvCxnSpPr>
          <p:cNvPr id="354" name="Shape 354"/>
          <p:cNvCxnSpPr/>
          <p:nvPr/>
        </p:nvCxnSpPr>
        <p:spPr>
          <a:xfrm flipH="1" rot="10800000">
            <a:off x="5337975" y="868150"/>
            <a:ext cx="420600" cy="2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55" name="Shape 355"/>
          <p:cNvCxnSpPr/>
          <p:nvPr/>
        </p:nvCxnSpPr>
        <p:spPr>
          <a:xfrm flipH="1" rot="10800000">
            <a:off x="6063750" y="836600"/>
            <a:ext cx="978300" cy="2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6" name="Shape 356"/>
          <p:cNvCxnSpPr/>
          <p:nvPr/>
        </p:nvCxnSpPr>
        <p:spPr>
          <a:xfrm flipH="1" rot="10800000">
            <a:off x="7231275" y="836575"/>
            <a:ext cx="4314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57" name="Shape 357"/>
          <p:cNvSpPr txBox="1"/>
          <p:nvPr/>
        </p:nvSpPr>
        <p:spPr>
          <a:xfrm>
            <a:off x="1416700" y="2956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2286941" y="3243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x="2279227" y="3818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1325325" y="44546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object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61" name="Shape 361"/>
          <p:cNvGraphicFramePr/>
          <p:nvPr/>
        </p:nvGraphicFramePr>
        <p:xfrm>
          <a:off x="5221225" y="35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{3D837F4B-A70F-476C-BB4E-3E9CDFFC42A5}</a:tableStyleId>
              </a:tblPr>
              <a:tblGrid>
                <a:gridCol w="687125"/>
                <a:gridCol w="6124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2" name="Shape 362"/>
          <p:cNvSpPr txBox="1"/>
          <p:nvPr/>
        </p:nvSpPr>
        <p:spPr>
          <a:xfrm>
            <a:off x="4678125" y="42260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Node structure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3" name="Shape 363"/>
          <p:cNvCxnSpPr/>
          <p:nvPr/>
        </p:nvCxnSpPr>
        <p:spPr>
          <a:xfrm flipH="1" rot="10800000">
            <a:off x="220875" y="2837175"/>
            <a:ext cx="8667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235800" y="451050"/>
            <a:ext cx="66837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INVARIANT: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both front and back are NULL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both are non-NULL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If one is NULL and the other is non-NULL??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6309225" y="2789675"/>
            <a:ext cx="22758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BUG SOMEWHERE!!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Cases: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 list empty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 list not empty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Quickie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809750"/>
            <a:ext cx="8229600" cy="243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TRUE/FALSE:   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a. </a:t>
            </a: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b.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push_front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(T &amp; data) {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front = </a:t>
            </a:r>
            <a:r>
              <a:rPr b="1" lang="en" sz="2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(data, front);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2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(back == </a:t>
            </a: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back = front;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Shape 3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bool pop_front(T &amp;val)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Node *tmp;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if(front==nullptr)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val = front-&gt;data;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tmp = front;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front = front-&gt;next;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delete tmp;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if(front==nullptr)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back = nullptr;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Linked-List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262950" y="1200150"/>
            <a:ext cx="8423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(A)  remove 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 of x (if any) from a linked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(B)  remove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occurrences of x (if any) from a linked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(efficient version: Prog-1)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remove_first(x)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 x is in the list,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 of it is removed and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Else, false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/>
        </p:nvSpPr>
        <p:spPr>
          <a:xfrm>
            <a:off x="211675" y="1591725"/>
            <a:ext cx="8692500" cy="344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removes first occurrence of x (if any). 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Returns true or false depending on whether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   x was found or not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remove_first(const T &amp;x);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Shape 414"/>
          <p:cNvGraphicFramePr/>
          <p:nvPr/>
        </p:nvGraphicFramePr>
        <p:xfrm>
          <a:off x="10512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5" name="Shape 415"/>
          <p:cNvGraphicFramePr/>
          <p:nvPr/>
        </p:nvGraphicFramePr>
        <p:xfrm>
          <a:off x="2651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6" name="Shape 416"/>
          <p:cNvGraphicFramePr/>
          <p:nvPr/>
        </p:nvGraphicFramePr>
        <p:xfrm>
          <a:off x="43278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7" name="Shape 417"/>
          <p:cNvGraphicFramePr/>
          <p:nvPr/>
        </p:nvGraphicFramePr>
        <p:xfrm>
          <a:off x="6080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18" name="Shape 418"/>
          <p:cNvCxnSpPr/>
          <p:nvPr/>
        </p:nvCxnSpPr>
        <p:spPr>
          <a:xfrm>
            <a:off x="1848550" y="30367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Shape 419"/>
          <p:cNvCxnSpPr/>
          <p:nvPr/>
        </p:nvCxnSpPr>
        <p:spPr>
          <a:xfrm flipH="1" rot="10800000">
            <a:off x="3485450" y="30508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Shape 420"/>
          <p:cNvCxnSpPr/>
          <p:nvPr/>
        </p:nvCxnSpPr>
        <p:spPr>
          <a:xfrm>
            <a:off x="5178775" y="30649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Shape 421"/>
          <p:cNvCxnSpPr/>
          <p:nvPr/>
        </p:nvCxnSpPr>
        <p:spPr>
          <a:xfrm flipH="1" rot="10800000">
            <a:off x="6928550" y="30932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Shape 422"/>
          <p:cNvCxnSpPr/>
          <p:nvPr/>
        </p:nvCxnSpPr>
        <p:spPr>
          <a:xfrm>
            <a:off x="8170325" y="30931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23" name="Shape 423"/>
          <p:cNvCxnSpPr/>
          <p:nvPr/>
        </p:nvCxnSpPr>
        <p:spPr>
          <a:xfrm>
            <a:off x="138275" y="30367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4" name="Shape 424"/>
          <p:cNvSpPr txBox="1"/>
          <p:nvPr/>
        </p:nvSpPr>
        <p:spPr>
          <a:xfrm>
            <a:off x="282225" y="276575"/>
            <a:ext cx="8734800" cy="190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Example: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suppose we want to delete 14.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we need to find the first occurrence of 14 (if any)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Use a “walker” pointer?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12841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6" name="Shape 426"/>
          <p:cNvCxnSpPr>
            <a:stCxn id="425" idx="0"/>
          </p:cNvCxnSpPr>
          <p:nvPr/>
        </p:nvCxnSpPr>
        <p:spPr>
          <a:xfrm rot="10800000">
            <a:off x="14534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Shape 427"/>
          <p:cNvCxnSpPr>
            <a:stCxn id="428" idx="0"/>
          </p:cNvCxnSpPr>
          <p:nvPr/>
        </p:nvCxnSpPr>
        <p:spPr>
          <a:xfrm rot="10800000">
            <a:off x="30536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Shape 428"/>
          <p:cNvSpPr txBox="1"/>
          <p:nvPr/>
        </p:nvSpPr>
        <p:spPr>
          <a:xfrm>
            <a:off x="28843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9" name="Shape 429"/>
          <p:cNvCxnSpPr>
            <a:stCxn id="430" idx="0"/>
          </p:cNvCxnSpPr>
          <p:nvPr/>
        </p:nvCxnSpPr>
        <p:spPr>
          <a:xfrm rot="10800000">
            <a:off x="48062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Shape 430"/>
          <p:cNvSpPr txBox="1"/>
          <p:nvPr/>
        </p:nvSpPr>
        <p:spPr>
          <a:xfrm>
            <a:off x="46369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5269100" y="4157125"/>
            <a:ext cx="23142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MATCH FOUND!!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" name="Shape 436"/>
          <p:cNvGraphicFramePr/>
          <p:nvPr/>
        </p:nvGraphicFramePr>
        <p:xfrm>
          <a:off x="10512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7" name="Shape 437"/>
          <p:cNvGraphicFramePr/>
          <p:nvPr/>
        </p:nvGraphicFramePr>
        <p:xfrm>
          <a:off x="2651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8" name="Shape 438"/>
          <p:cNvGraphicFramePr/>
          <p:nvPr/>
        </p:nvGraphicFramePr>
        <p:xfrm>
          <a:off x="43278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9" name="Shape 439"/>
          <p:cNvGraphicFramePr/>
          <p:nvPr/>
        </p:nvGraphicFramePr>
        <p:xfrm>
          <a:off x="6080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40" name="Shape 440"/>
          <p:cNvCxnSpPr/>
          <p:nvPr/>
        </p:nvCxnSpPr>
        <p:spPr>
          <a:xfrm>
            <a:off x="1848550" y="1360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Shape 441"/>
          <p:cNvCxnSpPr/>
          <p:nvPr/>
        </p:nvCxnSpPr>
        <p:spPr>
          <a:xfrm flipH="1" rot="10800000">
            <a:off x="3485450" y="1374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Shape 442"/>
          <p:cNvCxnSpPr/>
          <p:nvPr/>
        </p:nvCxnSpPr>
        <p:spPr>
          <a:xfrm>
            <a:off x="5178775" y="1388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Shape 443"/>
          <p:cNvCxnSpPr/>
          <p:nvPr/>
        </p:nvCxnSpPr>
        <p:spPr>
          <a:xfrm flipH="1" rot="10800000">
            <a:off x="6928550" y="1416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Shape 444"/>
          <p:cNvCxnSpPr/>
          <p:nvPr/>
        </p:nvCxnSpPr>
        <p:spPr>
          <a:xfrm>
            <a:off x="8170325" y="1416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5" name="Shape 445"/>
          <p:cNvCxnSpPr/>
          <p:nvPr/>
        </p:nvCxnSpPr>
        <p:spPr>
          <a:xfrm>
            <a:off x="138275" y="1360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6" name="Shape 446"/>
          <p:cNvCxnSpPr>
            <a:stCxn id="447" idx="0"/>
          </p:cNvCxnSpPr>
          <p:nvPr/>
        </p:nvCxnSpPr>
        <p:spPr>
          <a:xfrm rot="10800000">
            <a:off x="4747000" y="1708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Shape 447"/>
          <p:cNvSpPr txBox="1"/>
          <p:nvPr/>
        </p:nvSpPr>
        <p:spPr>
          <a:xfrm>
            <a:off x="4577650" y="1998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282225" y="276575"/>
            <a:ext cx="27714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Ok, now what?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3254025" y="276575"/>
            <a:ext cx="57066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draw an AFTER picture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50" name="Shape 450"/>
          <p:cNvGraphicFramePr/>
          <p:nvPr/>
        </p:nvGraphicFramePr>
        <p:xfrm>
          <a:off x="11274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1" name="Shape 451"/>
          <p:cNvGraphicFramePr/>
          <p:nvPr/>
        </p:nvGraphicFramePr>
        <p:xfrm>
          <a:off x="2727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2" name="Shape 452"/>
          <p:cNvGraphicFramePr/>
          <p:nvPr/>
        </p:nvGraphicFramePr>
        <p:xfrm>
          <a:off x="44040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3" name="Shape 453"/>
          <p:cNvGraphicFramePr/>
          <p:nvPr/>
        </p:nvGraphicFramePr>
        <p:xfrm>
          <a:off x="6156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54" name="Shape 454"/>
          <p:cNvCxnSpPr/>
          <p:nvPr/>
        </p:nvCxnSpPr>
        <p:spPr>
          <a:xfrm>
            <a:off x="1924750" y="3341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Shape 455"/>
          <p:cNvCxnSpPr/>
          <p:nvPr/>
        </p:nvCxnSpPr>
        <p:spPr>
          <a:xfrm>
            <a:off x="5254975" y="3369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Shape 456"/>
          <p:cNvCxnSpPr/>
          <p:nvPr/>
        </p:nvCxnSpPr>
        <p:spPr>
          <a:xfrm flipH="1" rot="10800000">
            <a:off x="7004750" y="3398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Shape 457"/>
          <p:cNvCxnSpPr/>
          <p:nvPr/>
        </p:nvCxnSpPr>
        <p:spPr>
          <a:xfrm>
            <a:off x="8246525" y="3397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58" name="Shape 458"/>
          <p:cNvCxnSpPr/>
          <p:nvPr/>
        </p:nvCxnSpPr>
        <p:spPr>
          <a:xfrm>
            <a:off x="214475" y="3341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59" name="Shape 459"/>
          <p:cNvSpPr txBox="1"/>
          <p:nvPr/>
        </p:nvSpPr>
        <p:spPr>
          <a:xfrm>
            <a:off x="2960500" y="44337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0" name="Shape 460"/>
          <p:cNvCxnSpPr/>
          <p:nvPr/>
        </p:nvCxnSpPr>
        <p:spPr>
          <a:xfrm rot="10800000">
            <a:off x="4882550" y="3685700"/>
            <a:ext cx="141000" cy="30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Shape 461"/>
          <p:cNvSpPr txBox="1"/>
          <p:nvPr/>
        </p:nvSpPr>
        <p:spPr>
          <a:xfrm>
            <a:off x="4865500" y="38241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541900" y="2663267"/>
            <a:ext cx="2596425" cy="675425"/>
          </a:xfrm>
          <a:custGeom>
            <a:pathLst>
              <a:path extrusionOk="0" h="27017" w="103857">
                <a:moveTo>
                  <a:pt x="0" y="27017"/>
                </a:moveTo>
                <a:cubicBezTo>
                  <a:pt x="5268" y="23442"/>
                  <a:pt x="18626" y="9896"/>
                  <a:pt x="31608" y="5568"/>
                </a:cubicBezTo>
                <a:cubicBezTo>
                  <a:pt x="44590" y="1241"/>
                  <a:pt x="65852" y="-1582"/>
                  <a:pt x="77893" y="1052"/>
                </a:cubicBezTo>
                <a:cubicBezTo>
                  <a:pt x="89935" y="3686"/>
                  <a:pt x="99530" y="17985"/>
                  <a:pt x="103857" y="21372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3" name="Shape 463"/>
          <p:cNvSpPr txBox="1"/>
          <p:nvPr/>
        </p:nvSpPr>
        <p:spPr>
          <a:xfrm>
            <a:off x="705550" y="4120450"/>
            <a:ext cx="3389400" cy="7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can we access this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next field???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3598325" y="3508025"/>
            <a:ext cx="28225" cy="733775"/>
          </a:xfrm>
          <a:custGeom>
            <a:pathLst>
              <a:path extrusionOk="0" h="29351" w="1129">
                <a:moveTo>
                  <a:pt x="1129" y="29351"/>
                </a:moveTo>
                <a:cubicBezTo>
                  <a:pt x="941" y="24459"/>
                  <a:pt x="188" y="4892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5" name="Shape 465"/>
          <p:cNvSpPr txBox="1"/>
          <p:nvPr/>
        </p:nvSpPr>
        <p:spPr>
          <a:xfrm>
            <a:off x="5373400" y="4030125"/>
            <a:ext cx="3592800" cy="67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can’t!!  Not through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walker p at least!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Shape 470"/>
          <p:cNvGraphicFramePr/>
          <p:nvPr/>
        </p:nvGraphicFramePr>
        <p:xfrm>
          <a:off x="10512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Shape 471"/>
          <p:cNvGraphicFramePr/>
          <p:nvPr/>
        </p:nvGraphicFramePr>
        <p:xfrm>
          <a:off x="2651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2" name="Shape 472"/>
          <p:cNvGraphicFramePr/>
          <p:nvPr/>
        </p:nvGraphicFramePr>
        <p:xfrm>
          <a:off x="43278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3" name="Shape 473"/>
          <p:cNvGraphicFramePr/>
          <p:nvPr/>
        </p:nvGraphicFramePr>
        <p:xfrm>
          <a:off x="6080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74" name="Shape 474"/>
          <p:cNvCxnSpPr/>
          <p:nvPr/>
        </p:nvCxnSpPr>
        <p:spPr>
          <a:xfrm>
            <a:off x="1848550" y="2122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Shape 475"/>
          <p:cNvCxnSpPr/>
          <p:nvPr/>
        </p:nvCxnSpPr>
        <p:spPr>
          <a:xfrm flipH="1" rot="10800000">
            <a:off x="3485450" y="2136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Shape 476"/>
          <p:cNvCxnSpPr/>
          <p:nvPr/>
        </p:nvCxnSpPr>
        <p:spPr>
          <a:xfrm>
            <a:off x="5178775" y="2150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Shape 477"/>
          <p:cNvCxnSpPr/>
          <p:nvPr/>
        </p:nvCxnSpPr>
        <p:spPr>
          <a:xfrm flipH="1" rot="10800000">
            <a:off x="6928550" y="2178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Shape 478"/>
          <p:cNvCxnSpPr/>
          <p:nvPr/>
        </p:nvCxnSpPr>
        <p:spPr>
          <a:xfrm>
            <a:off x="8170325" y="2178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9" name="Shape 479"/>
          <p:cNvCxnSpPr/>
          <p:nvPr/>
        </p:nvCxnSpPr>
        <p:spPr>
          <a:xfrm>
            <a:off x="138275" y="2122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0" name="Shape 480"/>
          <p:cNvCxnSpPr>
            <a:stCxn id="481" idx="0"/>
          </p:cNvCxnSpPr>
          <p:nvPr/>
        </p:nvCxnSpPr>
        <p:spPr>
          <a:xfrm rot="10800000">
            <a:off x="47470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Shape 482"/>
          <p:cNvSpPr txBox="1"/>
          <p:nvPr/>
        </p:nvSpPr>
        <p:spPr>
          <a:xfrm>
            <a:off x="282225" y="276575"/>
            <a:ext cx="8057400" cy="122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 problem:  need to hold on to the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predecessor of the match somehow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5776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34625" y="3917250"/>
            <a:ext cx="8057400" cy="78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Solution:  Have walker “lag” by one step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4" name="Shape 484"/>
          <p:cNvCxnSpPr>
            <a:stCxn id="485" idx="0"/>
          </p:cNvCxnSpPr>
          <p:nvPr/>
        </p:nvCxnSpPr>
        <p:spPr>
          <a:xfrm rot="10800000">
            <a:off x="31468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Shape 485"/>
          <p:cNvSpPr txBox="1"/>
          <p:nvPr/>
        </p:nvSpPr>
        <p:spPr>
          <a:xfrm>
            <a:off x="29774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5348100" y="27742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" name="Shape 491"/>
          <p:cNvGraphicFramePr/>
          <p:nvPr/>
        </p:nvGraphicFramePr>
        <p:xfrm>
          <a:off x="10512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2" name="Shape 492"/>
          <p:cNvGraphicFramePr/>
          <p:nvPr/>
        </p:nvGraphicFramePr>
        <p:xfrm>
          <a:off x="2651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Shape 493"/>
          <p:cNvGraphicFramePr/>
          <p:nvPr/>
        </p:nvGraphicFramePr>
        <p:xfrm>
          <a:off x="43278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Shape 494"/>
          <p:cNvGraphicFramePr/>
          <p:nvPr/>
        </p:nvGraphicFramePr>
        <p:xfrm>
          <a:off x="6080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5" name="Shape 495"/>
          <p:cNvCxnSpPr/>
          <p:nvPr/>
        </p:nvCxnSpPr>
        <p:spPr>
          <a:xfrm>
            <a:off x="1848550" y="1055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Shape 496"/>
          <p:cNvCxnSpPr/>
          <p:nvPr/>
        </p:nvCxnSpPr>
        <p:spPr>
          <a:xfrm flipH="1" rot="10800000">
            <a:off x="3485450" y="10696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Shape 497"/>
          <p:cNvCxnSpPr/>
          <p:nvPr/>
        </p:nvCxnSpPr>
        <p:spPr>
          <a:xfrm>
            <a:off x="5178775" y="1083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Shape 498"/>
          <p:cNvCxnSpPr/>
          <p:nvPr/>
        </p:nvCxnSpPr>
        <p:spPr>
          <a:xfrm flipH="1" rot="10800000">
            <a:off x="6928550" y="1112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Shape 499"/>
          <p:cNvCxnSpPr/>
          <p:nvPr/>
        </p:nvCxnSpPr>
        <p:spPr>
          <a:xfrm>
            <a:off x="8170325" y="1111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0" name="Shape 500"/>
          <p:cNvCxnSpPr/>
          <p:nvPr/>
        </p:nvCxnSpPr>
        <p:spPr>
          <a:xfrm>
            <a:off x="138275" y="1055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1" name="Shape 501"/>
          <p:cNvCxnSpPr>
            <a:stCxn id="502" idx="0"/>
          </p:cNvCxnSpPr>
          <p:nvPr/>
        </p:nvCxnSpPr>
        <p:spPr>
          <a:xfrm rot="10800000">
            <a:off x="3146800" y="14033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Shape 502"/>
          <p:cNvSpPr txBox="1"/>
          <p:nvPr/>
        </p:nvSpPr>
        <p:spPr>
          <a:xfrm>
            <a:off x="2977450" y="16940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5348100" y="17074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1185325" y="2703700"/>
            <a:ext cx="7634100" cy="159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Danger!  Need to test p-&gt;next for NULL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  Not just 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243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58000" y="3691950"/>
            <a:ext cx="3471000" cy="13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That's not too hard!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c=3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744550" y="3744550"/>
            <a:ext cx="5017200" cy="118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for n ≥ 1   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/>
        </p:nvSpPr>
        <p:spPr>
          <a:xfrm>
            <a:off x="891825" y="493900"/>
            <a:ext cx="7380000" cy="339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empty:  easy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/>
        </p:nvSpPr>
        <p:spPr>
          <a:xfrm>
            <a:off x="282225" y="493900"/>
            <a:ext cx="4473300" cy="259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empty: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easy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282225" y="3352800"/>
            <a:ext cx="8720400" cy="136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3:  if there is a match, it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MUST have a predecessor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front is the first candidate for such a predecessor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5235225" y="544700"/>
            <a:ext cx="3443100" cy="158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2: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same as pop_front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/>
        </p:nvSpPr>
        <p:spPr>
          <a:xfrm>
            <a:off x="191900" y="220125"/>
            <a:ext cx="3894600" cy="461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remove_first(const T &amp;x)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Node *p, *tmp;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 dummy;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if(front==nullptr)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if(front-&gt;data == x)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pop_front(dummy);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 = front;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4287925" y="268100"/>
            <a:ext cx="4884300" cy="46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while(p-&gt;next != nullptr) {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if(x ==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p-&gt;next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-&gt;data) {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tmp = p-&gt;next;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p-&gt;next = tmp-&gt;next;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if(tmp == back)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8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back = p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delete tmp;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return true;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p = p-&gt;next;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/>
        </p:nvSpPr>
        <p:spPr>
          <a:xfrm>
            <a:off x="302000" y="1335650"/>
            <a:ext cx="4770900" cy="364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p=front;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while(p-&gt;next != nullptr) {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if(x ==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p-&gt;next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-&gt;data) {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tmp = p-&gt;next;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p-&gt;next = tmp-&gt;next;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if(tmp == back)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back = p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delete tmp;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return true;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p = p-&gt;next;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28" name="Shape 528"/>
          <p:cNvGraphicFramePr/>
          <p:nvPr/>
        </p:nvGraphicFramePr>
        <p:xfrm>
          <a:off x="10512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9" name="Shape 529"/>
          <p:cNvGraphicFramePr/>
          <p:nvPr/>
        </p:nvGraphicFramePr>
        <p:xfrm>
          <a:off x="2651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0" name="Shape 530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1" name="Shape 531"/>
          <p:cNvGraphicFramePr/>
          <p:nvPr/>
        </p:nvGraphicFramePr>
        <p:xfrm>
          <a:off x="6080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2" name="Shape 532"/>
          <p:cNvCxnSpPr/>
          <p:nvPr/>
        </p:nvCxnSpPr>
        <p:spPr>
          <a:xfrm>
            <a:off x="1848550" y="4459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Shape 533"/>
          <p:cNvCxnSpPr/>
          <p:nvPr/>
        </p:nvCxnSpPr>
        <p:spPr>
          <a:xfrm flipH="1" rot="10800000">
            <a:off x="3485450" y="4600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Shape 534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Shape 535"/>
          <p:cNvCxnSpPr/>
          <p:nvPr/>
        </p:nvCxnSpPr>
        <p:spPr>
          <a:xfrm flipH="1" rot="10800000">
            <a:off x="6928550" y="5024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Shape 536"/>
          <p:cNvCxnSpPr/>
          <p:nvPr/>
        </p:nvCxnSpPr>
        <p:spPr>
          <a:xfrm>
            <a:off x="8170325" y="5023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7" name="Shape 537"/>
          <p:cNvCxnSpPr/>
          <p:nvPr/>
        </p:nvCxnSpPr>
        <p:spPr>
          <a:xfrm>
            <a:off x="138275" y="4459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8" name="Shape 538"/>
          <p:cNvSpPr txBox="1"/>
          <p:nvPr/>
        </p:nvSpPr>
        <p:spPr>
          <a:xfrm>
            <a:off x="3121383" y="903853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3005675" y="756350"/>
            <a:ext cx="254000" cy="239900"/>
          </a:xfrm>
          <a:custGeom>
            <a:pathLst>
              <a:path extrusionOk="0" h="9596" w="10160">
                <a:moveTo>
                  <a:pt x="10160" y="9596"/>
                </a:moveTo>
                <a:cubicBezTo>
                  <a:pt x="8467" y="7997"/>
                  <a:pt x="1693" y="1599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40" name="Shape 540"/>
          <p:cNvSpPr txBox="1"/>
          <p:nvPr/>
        </p:nvSpPr>
        <p:spPr>
          <a:xfrm>
            <a:off x="5317075" y="1509900"/>
            <a:ext cx="719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6050850" y="1538100"/>
            <a:ext cx="4431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4651893" y="784575"/>
            <a:ext cx="1692800" cy="987775"/>
          </a:xfrm>
          <a:custGeom>
            <a:pathLst>
              <a:path extrusionOk="0" h="39511" w="67712">
                <a:moveTo>
                  <a:pt x="64537" y="39511"/>
                </a:moveTo>
                <a:cubicBezTo>
                  <a:pt x="64537" y="36689"/>
                  <a:pt x="71310" y="26247"/>
                  <a:pt x="64537" y="22578"/>
                </a:cubicBezTo>
                <a:cubicBezTo>
                  <a:pt x="57764" y="18909"/>
                  <a:pt x="34339" y="20226"/>
                  <a:pt x="23897" y="17498"/>
                </a:cubicBezTo>
                <a:cubicBezTo>
                  <a:pt x="13455" y="14770"/>
                  <a:pt x="5647" y="9125"/>
                  <a:pt x="1884" y="6209"/>
                </a:cubicBezTo>
                <a:cubicBezTo>
                  <a:pt x="-1879" y="3293"/>
                  <a:pt x="1414" y="1035"/>
                  <a:pt x="132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43" name="Shape 543"/>
          <p:cNvSpPr/>
          <p:nvPr/>
        </p:nvSpPr>
        <p:spPr>
          <a:xfrm>
            <a:off x="3471325" y="643475"/>
            <a:ext cx="2610575" cy="598550"/>
          </a:xfrm>
          <a:custGeom>
            <a:pathLst>
              <a:path extrusionOk="0" h="23942" w="104423">
                <a:moveTo>
                  <a:pt x="0" y="0"/>
                </a:moveTo>
                <a:cubicBezTo>
                  <a:pt x="2728" y="2634"/>
                  <a:pt x="9596" y="11947"/>
                  <a:pt x="16369" y="15804"/>
                </a:cubicBezTo>
                <a:cubicBezTo>
                  <a:pt x="23142" y="19661"/>
                  <a:pt x="29727" y="22201"/>
                  <a:pt x="40640" y="23142"/>
                </a:cubicBezTo>
                <a:cubicBezTo>
                  <a:pt x="51553" y="24083"/>
                  <a:pt x="71215" y="24459"/>
                  <a:pt x="81845" y="21449"/>
                </a:cubicBezTo>
                <a:cubicBezTo>
                  <a:pt x="92476" y="18439"/>
                  <a:pt x="100660" y="7808"/>
                  <a:pt x="104423" y="508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oval"/>
            <a:tailEnd len="med" w="med" type="triangle"/>
          </a:ln>
        </p:spPr>
      </p:sp>
      <p:graphicFrame>
        <p:nvGraphicFramePr>
          <p:cNvPr id="544" name="Shape 544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5" name="Shape 545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147250" y="205975"/>
            <a:ext cx="891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remove_first (n=list-length)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time (O(1))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94675" y="1200150"/>
            <a:ext cx="8592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 u="sng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558" name="Shape 558"/>
          <p:cNvSpPr txBox="1"/>
          <p:nvPr/>
        </p:nvSpPr>
        <p:spPr>
          <a:xfrm>
            <a:off x="4753875" y="1386300"/>
            <a:ext cx="4237800" cy="346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 (elem to delete)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in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walk the entire list to figure this out.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Constant time per node in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Overall:  linear time.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128550" y="1200150"/>
            <a:ext cx="503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5238175" y="1346350"/>
            <a:ext cx="3828600" cy="266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find a match for x at the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first node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It is found and removed without having to examine any of the remaining n-1 nodes!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Removing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457200" y="1200150"/>
            <a:ext cx="8504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occurrences of x.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Other elements stay in same relative order.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Return:  Number of deletions/matches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/>
        </p:nvSpPr>
        <p:spPr>
          <a:xfrm>
            <a:off x="259950" y="1454800"/>
            <a:ext cx="8624100" cy="330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int slow_remove_all(const T &amp;x) {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int n=0;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while(remove_first(x))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n++;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return n;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}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583" name="Shape 5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An approach using remove_first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4638625" y="2009025"/>
            <a:ext cx="4375800" cy="29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first and only call to lst_remove_first traverses the entire list before it concludes there is no match.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(The while loop in lst_remove_all_slow runs exactly once).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73625" y="1200150"/>
            <a:ext cx="8613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sz="2400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4302025" y="1704224"/>
            <a:ext cx="4691100" cy="32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lst_remove_first will: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succeed n times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fail on the n+1'st attempt.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Each successful call takes constant time: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 match is always at the front of the list! O(1)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(The final failing call also takes constant time.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Overall:  a linear number of constant time operations.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262950" y="1200150"/>
            <a:ext cx="8423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Two scenarios so far: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zero matches:   linear runtime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 matches:  also linear time....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4749000" y="2599625"/>
            <a:ext cx="1789800" cy="85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146650" y="1200150"/>
            <a:ext cx="8540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Devise a procedure to generate a list of length-n (given) which: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forces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slow_remove_all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to take quadratic time.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195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328450" y="3230775"/>
            <a:ext cx="2177100" cy="177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2667075" y="3268875"/>
            <a:ext cx="6404400" cy="17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f(n)=O(g(n)) and g(n)=O(f(n)), we say f and g are "asymptotically equivalent" 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f(n)=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𝛳(g(n))   [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f, g, are within constant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factors of each other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/>
        </p:nvSpPr>
        <p:spPr>
          <a:xfrm>
            <a:off x="2737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1025425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42226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25924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34075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6" name="Shape 656"/>
          <p:cNvCxnSpPr>
            <a:stCxn id="651" idx="3"/>
            <a:endCxn id="652" idx="1"/>
          </p:cNvCxnSpPr>
          <p:nvPr/>
        </p:nvCxnSpPr>
        <p:spPr>
          <a:xfrm>
            <a:off x="726100" y="13681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Shape 657"/>
          <p:cNvCxnSpPr>
            <a:stCxn id="654" idx="3"/>
            <a:endCxn id="655" idx="1"/>
          </p:cNvCxnSpPr>
          <p:nvPr/>
        </p:nvCxnSpPr>
        <p:spPr>
          <a:xfrm>
            <a:off x="3044800" y="136817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Shape 658"/>
          <p:cNvCxnSpPr>
            <a:stCxn id="652" idx="3"/>
          </p:cNvCxnSpPr>
          <p:nvPr/>
        </p:nvCxnSpPr>
        <p:spPr>
          <a:xfrm>
            <a:off x="1477825" y="1368175"/>
            <a:ext cx="184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Shape 659"/>
          <p:cNvCxnSpPr>
            <a:endCxn id="654" idx="1"/>
          </p:cNvCxnSpPr>
          <p:nvPr/>
        </p:nvCxnSpPr>
        <p:spPr>
          <a:xfrm>
            <a:off x="2398300" y="1363075"/>
            <a:ext cx="194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Shape 660"/>
          <p:cNvCxnSpPr/>
          <p:nvPr/>
        </p:nvCxnSpPr>
        <p:spPr>
          <a:xfrm>
            <a:off x="1777600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61" name="Shape 661"/>
          <p:cNvSpPr txBox="1"/>
          <p:nvPr/>
        </p:nvSpPr>
        <p:spPr>
          <a:xfrm>
            <a:off x="49111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671242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741977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4" name="Shape 664"/>
          <p:cNvCxnSpPr>
            <a:stCxn id="655" idx="3"/>
            <a:endCxn id="653" idx="1"/>
          </p:cNvCxnSpPr>
          <p:nvPr/>
        </p:nvCxnSpPr>
        <p:spPr>
          <a:xfrm>
            <a:off x="3859900" y="1368175"/>
            <a:ext cx="36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Shape 665"/>
          <p:cNvCxnSpPr>
            <a:stCxn id="653" idx="3"/>
            <a:endCxn id="661" idx="1"/>
          </p:cNvCxnSpPr>
          <p:nvPr/>
        </p:nvCxnSpPr>
        <p:spPr>
          <a:xfrm>
            <a:off x="4675000" y="137347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Shape 666"/>
          <p:cNvCxnSpPr>
            <a:stCxn id="662" idx="3"/>
            <a:endCxn id="663" idx="1"/>
          </p:cNvCxnSpPr>
          <p:nvPr/>
        </p:nvCxnSpPr>
        <p:spPr>
          <a:xfrm>
            <a:off x="7164825" y="1373475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Shape 667"/>
          <p:cNvCxnSpPr/>
          <p:nvPr/>
        </p:nvCxnSpPr>
        <p:spPr>
          <a:xfrm>
            <a:off x="5789575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68" name="Shape 668"/>
          <p:cNvCxnSpPr>
            <a:stCxn id="661" idx="3"/>
          </p:cNvCxnSpPr>
          <p:nvPr/>
        </p:nvCxnSpPr>
        <p:spPr>
          <a:xfrm>
            <a:off x="5363500" y="1373475"/>
            <a:ext cx="2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Shape 669"/>
          <p:cNvCxnSpPr>
            <a:endCxn id="662" idx="1"/>
          </p:cNvCxnSpPr>
          <p:nvPr/>
        </p:nvCxnSpPr>
        <p:spPr>
          <a:xfrm flipH="1" rot="10800000">
            <a:off x="6384825" y="1373475"/>
            <a:ext cx="327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Shape 670"/>
          <p:cNvCxnSpPr/>
          <p:nvPr/>
        </p:nvCxnSpPr>
        <p:spPr>
          <a:xfrm>
            <a:off x="4270475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71" name="Shape 671"/>
          <p:cNvSpPr txBox="1"/>
          <p:nvPr/>
        </p:nvSpPr>
        <p:spPr>
          <a:xfrm>
            <a:off x="4675000" y="1975825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 n/2 (matches)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2" name="Shape 672"/>
          <p:cNvCxnSpPr/>
          <p:nvPr/>
        </p:nvCxnSpPr>
        <p:spPr>
          <a:xfrm>
            <a:off x="273700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73" name="Shape 673"/>
          <p:cNvSpPr txBox="1"/>
          <p:nvPr/>
        </p:nvSpPr>
        <p:spPr>
          <a:xfrm>
            <a:off x="798850" y="2054600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n/2 (no match)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305025" y="410225"/>
            <a:ext cx="2208900" cy="47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x be 0.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Shape 675"/>
          <p:cNvSpPr txBox="1"/>
          <p:nvPr/>
        </p:nvSpPr>
        <p:spPr>
          <a:xfrm>
            <a:off x="157775" y="2713750"/>
            <a:ext cx="8635500" cy="164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n/2 successful calls to lst_remove_first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Each such call traverses the first n/2 nodes of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Total work:  appx.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/4  (i.e., quadratic!)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457200" y="357629"/>
            <a:ext cx="8229600" cy="3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 Problem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lst_remove_all_fast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worst-case:  linear time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IDEA:  one "pass" should be sufficient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idx="4294967295" type="title"/>
          </p:nvPr>
        </p:nvSpPr>
        <p:spPr>
          <a:xfrm>
            <a:off x="457200" y="18823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Case Study: insertion 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Formulation</a:t>
            </a:r>
            <a:endParaRPr/>
          </a:p>
        </p:txBody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457200" y="1200150"/>
            <a:ext cx="8465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array of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elements a[0..n-1]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reorder elements of a[]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a[i] ≤ a[i+1]  for all i:  0 ≤ i &lt;n-1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a[0] on it’s own is a sorted sub-array (bootstrap)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i=1..n-1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invariants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a[0..i-1] are sorted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a[0..i-1] is a reordering of initial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   values of a[0..i-1]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Q:  does this hold when i=1?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insert element a[i] into correct position a[0..i]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703" name="Shape 703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4" name="Shape 704"/>
          <p:cNvSpPr txBox="1"/>
          <p:nvPr/>
        </p:nvSpPr>
        <p:spPr>
          <a:xfrm>
            <a:off x="4169925" y="32308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5" name="Shape 705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Shape 706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07" name="Shape 707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8" name="Shape 708"/>
          <p:cNvCxnSpPr/>
          <p:nvPr/>
        </p:nvCxnSpPr>
        <p:spPr>
          <a:xfrm rot="10800000">
            <a:off x="4287975" y="30808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09" name="Shape 709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10" name="Shape 710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11" name="Shape 711"/>
          <p:cNvSpPr/>
          <p:nvPr/>
        </p:nvSpPr>
        <p:spPr>
          <a:xfrm>
            <a:off x="3925650" y="1782300"/>
            <a:ext cx="401400" cy="570775"/>
          </a:xfrm>
          <a:custGeom>
            <a:pathLst>
              <a:path extrusionOk="0" h="22831" w="16056">
                <a:moveTo>
                  <a:pt x="15842" y="22831"/>
                </a:moveTo>
                <a:cubicBezTo>
                  <a:pt x="15764" y="20424"/>
                  <a:pt x="16541" y="11571"/>
                  <a:pt x="15376" y="8387"/>
                </a:cubicBezTo>
                <a:cubicBezTo>
                  <a:pt x="14211" y="5203"/>
                  <a:pt x="11416" y="5126"/>
                  <a:pt x="8853" y="3728"/>
                </a:cubicBezTo>
                <a:cubicBezTo>
                  <a:pt x="6290" y="2330"/>
                  <a:pt x="1476" y="621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12" name="Shape 712"/>
          <p:cNvSpPr txBox="1"/>
          <p:nvPr/>
        </p:nvSpPr>
        <p:spPr>
          <a:xfrm>
            <a:off x="4285775" y="1728425"/>
            <a:ext cx="61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2769050" y="1979350"/>
            <a:ext cx="82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3646075" y="2749125"/>
            <a:ext cx="617375" cy="224775"/>
          </a:xfrm>
          <a:custGeom>
            <a:pathLst>
              <a:path extrusionOk="0" h="8991" w="24695">
                <a:moveTo>
                  <a:pt x="0" y="1398"/>
                </a:moveTo>
                <a:cubicBezTo>
                  <a:pt x="777" y="2408"/>
                  <a:pt x="1554" y="6290"/>
                  <a:pt x="4660" y="7455"/>
                </a:cubicBezTo>
                <a:cubicBezTo>
                  <a:pt x="7766" y="8620"/>
                  <a:pt x="15299" y="9630"/>
                  <a:pt x="18638" y="8387"/>
                </a:cubicBezTo>
                <a:cubicBezTo>
                  <a:pt x="21977" y="7145"/>
                  <a:pt x="23686" y="1398"/>
                  <a:pt x="24695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15" name="Shape 715"/>
          <p:cNvSpPr txBox="1"/>
          <p:nvPr/>
        </p:nvSpPr>
        <p:spPr>
          <a:xfrm>
            <a:off x="31888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2" name="Shape 722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3" name="Shape 723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4" name="Shape 724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Shape 725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6" name="Shape 726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7" name="Shape 727"/>
          <p:cNvCxnSpPr>
            <a:stCxn id="723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28" name="Shape 728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29" name="Shape 729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6" name="Shape 736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7" name="Shape 737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38" name="Shape 738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Shape 739"/>
          <p:cNvCxnSpPr/>
          <p:nvPr/>
        </p:nvCxnSpPr>
        <p:spPr>
          <a:xfrm flipH="1" rot="10800000">
            <a:off x="963850" y="32675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0" name="Shape 740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1" name="Shape 741"/>
          <p:cNvCxnSpPr>
            <a:stCxn id="737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42" name="Shape 742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43" name="Shape 743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744" name="Shape 744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45" name="Shape 745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46" name="Shape 746"/>
          <p:cNvSpPr/>
          <p:nvPr/>
        </p:nvSpPr>
        <p:spPr>
          <a:xfrm>
            <a:off x="2993775" y="2749125"/>
            <a:ext cx="640650" cy="238325"/>
          </a:xfrm>
          <a:custGeom>
            <a:pathLst>
              <a:path extrusionOk="0" h="9533" w="25626">
                <a:moveTo>
                  <a:pt x="0" y="3261"/>
                </a:moveTo>
                <a:cubicBezTo>
                  <a:pt x="1398" y="4193"/>
                  <a:pt x="5048" y="7999"/>
                  <a:pt x="8387" y="8853"/>
                </a:cubicBezTo>
                <a:cubicBezTo>
                  <a:pt x="11726" y="9707"/>
                  <a:pt x="17162" y="9863"/>
                  <a:pt x="20035" y="8387"/>
                </a:cubicBezTo>
                <a:cubicBezTo>
                  <a:pt x="22908" y="6912"/>
                  <a:pt x="24694" y="1398"/>
                  <a:pt x="25626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47" name="Shape 747"/>
          <p:cNvSpPr txBox="1"/>
          <p:nvPr/>
        </p:nvSpPr>
        <p:spPr>
          <a:xfrm>
            <a:off x="3052025" y="3145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 txBox="1"/>
          <p:nvPr/>
        </p:nvSpPr>
        <p:spPr>
          <a:xfrm>
            <a:off x="2960275" y="29350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5" name="Shape 755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6" name="Shape 756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7" name="Shape 757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Shape 758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59" name="Shape 759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0" name="Shape 760"/>
          <p:cNvCxnSpPr>
            <a:stCxn id="756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61" name="Shape 761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62" name="Shape 762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9" name="Shape 769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0" name="Shape 770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1" name="Shape 771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Shape 772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3" name="Shape 773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4" name="Shape 774"/>
          <p:cNvCxnSpPr>
            <a:stCxn id="770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75" name="Shape 775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6" name="Shape 776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777" name="Shape 777"/>
          <p:cNvGraphicFramePr/>
          <p:nvPr/>
        </p:nvGraphicFramePr>
        <p:xfrm>
          <a:off x="28575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8" name="Shape 778"/>
          <p:cNvCxnSpPr/>
          <p:nvPr/>
        </p:nvCxnSpPr>
        <p:spPr>
          <a:xfrm>
            <a:off x="31054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79" name="Shape 779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9" y="1553"/>
                  <a:pt x="1165" y="7533"/>
                  <a:pt x="4193" y="9319"/>
                </a:cubicBezTo>
                <a:cubicBezTo>
                  <a:pt x="7222" y="11105"/>
                  <a:pt x="14832" y="12036"/>
                  <a:pt x="18171" y="10716"/>
                </a:cubicBezTo>
                <a:cubicBezTo>
                  <a:pt x="21510" y="9396"/>
                  <a:pt x="23219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80" name="Shape 780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Another 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200n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O((0.1)n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7" name="Shape 787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8" name="Shape 788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9" name="Shape 789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Shape 790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1" name="Shape 791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92" name="Shape 792"/>
          <p:cNvCxnSpPr>
            <a:stCxn id="788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93" name="Shape 793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94" name="Shape 794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95" name="Shape 795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9" y="1553"/>
                  <a:pt x="1165" y="7533"/>
                  <a:pt x="4193" y="9319"/>
                </a:cubicBezTo>
                <a:cubicBezTo>
                  <a:pt x="7222" y="11105"/>
                  <a:pt x="14832" y="12036"/>
                  <a:pt x="18171" y="10716"/>
                </a:cubicBezTo>
                <a:cubicBezTo>
                  <a:pt x="21510" y="9396"/>
                  <a:pt x="23219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96" name="Shape 796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97" name="Shape 797"/>
          <p:cNvGraphicFramePr/>
          <p:nvPr/>
        </p:nvGraphicFramePr>
        <p:xfrm>
          <a:off x="15621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98" name="Shape 798"/>
          <p:cNvCxnSpPr/>
          <p:nvPr/>
        </p:nvCxnSpPr>
        <p:spPr>
          <a:xfrm>
            <a:off x="18100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804" name="Shape 804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5" name="Shape 805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6" name="Shape 806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Shape 807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08" name="Shape 808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9" name="Shape 809"/>
          <p:cNvCxnSpPr>
            <a:stCxn id="805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10" name="Shape 810"/>
          <p:cNvGraphicFramePr/>
          <p:nvPr/>
        </p:nvGraphicFramePr>
        <p:xfrm>
          <a:off x="1638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11" name="Shape 811"/>
          <p:cNvCxnSpPr/>
          <p:nvPr/>
        </p:nvCxnSpPr>
        <p:spPr>
          <a:xfrm>
            <a:off x="1883825" y="1940613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812" name="Shape 812"/>
          <p:cNvSpPr txBox="1"/>
          <p:nvPr/>
        </p:nvSpPr>
        <p:spPr>
          <a:xfrm>
            <a:off x="2367175" y="12848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131800" y="1793950"/>
            <a:ext cx="354300" cy="582425"/>
          </a:xfrm>
          <a:custGeom>
            <a:pathLst>
              <a:path extrusionOk="0" h="23297" w="14172">
                <a:moveTo>
                  <a:pt x="0" y="0"/>
                </a:moveTo>
                <a:cubicBezTo>
                  <a:pt x="1864" y="544"/>
                  <a:pt x="8852" y="699"/>
                  <a:pt x="11182" y="3262"/>
                </a:cubicBezTo>
                <a:cubicBezTo>
                  <a:pt x="13512" y="5825"/>
                  <a:pt x="13590" y="12037"/>
                  <a:pt x="13978" y="15376"/>
                </a:cubicBezTo>
                <a:cubicBezTo>
                  <a:pt x="14366" y="18715"/>
                  <a:pt x="13590" y="21977"/>
                  <a:pt x="13512" y="2329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14" name="Shape 814"/>
          <p:cNvSpPr txBox="1"/>
          <p:nvPr/>
        </p:nvSpPr>
        <p:spPr>
          <a:xfrm>
            <a:off x="2443375" y="18182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goes here!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process redux</a:t>
            </a:r>
            <a:endParaRPr/>
          </a:p>
        </p:txBody>
      </p:sp>
      <p:graphicFrame>
        <p:nvGraphicFramePr>
          <p:cNvPr id="820" name="Shape 820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1" name="Shape 821"/>
          <p:cNvSpPr txBox="1"/>
          <p:nvPr/>
        </p:nvSpPr>
        <p:spPr>
          <a:xfrm>
            <a:off x="4169925" y="3002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22" name="Shape 822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Shape 823"/>
          <p:cNvCxnSpPr/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24" name="Shape 824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5" name="Shape 825"/>
          <p:cNvSpPr txBox="1"/>
          <p:nvPr/>
        </p:nvSpPr>
        <p:spPr>
          <a:xfrm>
            <a:off x="4169925" y="4526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26" name="Shape 826"/>
          <p:cNvCxnSpPr/>
          <p:nvPr/>
        </p:nvCxnSpPr>
        <p:spPr>
          <a:xfrm>
            <a:off x="3983075" y="3100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Shape 827"/>
          <p:cNvCxnSpPr>
            <a:stCxn id="825" idx="0"/>
          </p:cNvCxnSpPr>
          <p:nvPr/>
        </p:nvCxnSpPr>
        <p:spPr>
          <a:xfrm rot="10800000">
            <a:off x="4287975" y="43000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28" name="Shape 828"/>
          <p:cNvGraphicFramePr/>
          <p:nvPr/>
        </p:nvGraphicFramePr>
        <p:xfrm>
          <a:off x="2324100" y="138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29" name="Shape 829"/>
          <p:cNvCxnSpPr/>
          <p:nvPr/>
        </p:nvCxnSpPr>
        <p:spPr>
          <a:xfrm>
            <a:off x="3634425" y="2807375"/>
            <a:ext cx="547500" cy="94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0" name="Shape 830"/>
          <p:cNvCxnSpPr/>
          <p:nvPr/>
        </p:nvCxnSpPr>
        <p:spPr>
          <a:xfrm>
            <a:off x="3017038" y="2839650"/>
            <a:ext cx="559200" cy="88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Shape 831"/>
          <p:cNvCxnSpPr/>
          <p:nvPr/>
        </p:nvCxnSpPr>
        <p:spPr>
          <a:xfrm>
            <a:off x="2411350" y="2795725"/>
            <a:ext cx="547500" cy="9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2" name="Shape 832"/>
          <p:cNvSpPr/>
          <p:nvPr/>
        </p:nvSpPr>
        <p:spPr>
          <a:xfrm>
            <a:off x="462435" y="1793950"/>
            <a:ext cx="1960575" cy="1945300"/>
          </a:xfrm>
          <a:custGeom>
            <a:pathLst>
              <a:path extrusionOk="0" h="77812" w="78423">
                <a:moveTo>
                  <a:pt x="76559" y="0"/>
                </a:moveTo>
                <a:cubicBezTo>
                  <a:pt x="67862" y="854"/>
                  <a:pt x="37110" y="-932"/>
                  <a:pt x="24374" y="5125"/>
                </a:cubicBezTo>
                <a:cubicBezTo>
                  <a:pt x="11639" y="11182"/>
                  <a:pt x="-1019" y="26947"/>
                  <a:pt x="146" y="36343"/>
                </a:cubicBezTo>
                <a:cubicBezTo>
                  <a:pt x="1311" y="45740"/>
                  <a:pt x="19482" y="57388"/>
                  <a:pt x="31363" y="61504"/>
                </a:cubicBezTo>
                <a:cubicBezTo>
                  <a:pt x="43244" y="65620"/>
                  <a:pt x="63591" y="58320"/>
                  <a:pt x="71434" y="61038"/>
                </a:cubicBezTo>
                <a:cubicBezTo>
                  <a:pt x="79277" y="63756"/>
                  <a:pt x="77258" y="75016"/>
                  <a:pt x="78423" y="7781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33" name="Shape 833"/>
          <p:cNvSpPr txBox="1"/>
          <p:nvPr/>
        </p:nvSpPr>
        <p:spPr>
          <a:xfrm>
            <a:off x="3450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4" name="Shape 834"/>
          <p:cNvSpPr txBox="1"/>
          <p:nvPr/>
        </p:nvSpPr>
        <p:spPr>
          <a:xfrm>
            <a:off x="28410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5" name="Shape 835"/>
          <p:cNvSpPr txBox="1"/>
          <p:nvPr/>
        </p:nvSpPr>
        <p:spPr>
          <a:xfrm>
            <a:off x="2307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841" name="Shape 841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42" name="Shape 842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43" name="Shape 843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4" name="Shape 844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45" name="Shape 845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6" name="Shape 846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7" name="Shape 847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8" name="Shape 848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9" name="Shape 849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0" name="Shape 850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51" name="Shape 851"/>
          <p:cNvSpPr txBox="1"/>
          <p:nvPr/>
        </p:nvSpPr>
        <p:spPr>
          <a:xfrm>
            <a:off x="388900" y="23431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857" name="Shape 857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58" name="Shape 858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59" name="Shape 859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0" name="Shape 860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61" name="Shape 861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2" name="Shape 862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3" name="Shape 863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4" name="Shape 864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5" name="Shape 865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6" name="Shape 866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7" name="Shape 867"/>
          <p:cNvSpPr txBox="1"/>
          <p:nvPr/>
        </p:nvSpPr>
        <p:spPr>
          <a:xfrm>
            <a:off x="388900" y="21145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68" name="Shape 868"/>
          <p:cNvCxnSpPr/>
          <p:nvPr/>
        </p:nvCxnSpPr>
        <p:spPr>
          <a:xfrm flipH="1">
            <a:off x="675850" y="2495550"/>
            <a:ext cx="4200" cy="23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9" name="Shape 869"/>
          <p:cNvSpPr/>
          <p:nvPr/>
        </p:nvSpPr>
        <p:spPr>
          <a:xfrm>
            <a:off x="356575" y="2878700"/>
            <a:ext cx="582300" cy="371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170731" y="1780359"/>
            <a:ext cx="3219100" cy="2156900"/>
          </a:xfrm>
          <a:custGeom>
            <a:pathLst>
              <a:path extrusionOk="0" h="86276" w="128764">
                <a:moveTo>
                  <a:pt x="128764" y="78"/>
                </a:moveTo>
                <a:cubicBezTo>
                  <a:pt x="118203" y="233"/>
                  <a:pt x="85354" y="-543"/>
                  <a:pt x="65396" y="1010"/>
                </a:cubicBezTo>
                <a:cubicBezTo>
                  <a:pt x="45438" y="2563"/>
                  <a:pt x="19735" y="5437"/>
                  <a:pt x="9018" y="9397"/>
                </a:cubicBezTo>
                <a:cubicBezTo>
                  <a:pt x="-1698" y="13358"/>
                  <a:pt x="1951" y="13901"/>
                  <a:pt x="1097" y="24773"/>
                </a:cubicBezTo>
                <a:cubicBezTo>
                  <a:pt x="243" y="35645"/>
                  <a:pt x="-1776" y="64378"/>
                  <a:pt x="3893" y="74628"/>
                </a:cubicBezTo>
                <a:cubicBezTo>
                  <a:pt x="9562" y="84879"/>
                  <a:pt x="29908" y="84335"/>
                  <a:pt x="35111" y="8627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 case?</a:t>
            </a:r>
            <a:endParaRPr/>
          </a:p>
        </p:txBody>
      </p:sp>
      <p:graphicFrame>
        <p:nvGraphicFramePr>
          <p:cNvPr id="876" name="Shape 876"/>
          <p:cNvGraphicFramePr/>
          <p:nvPr/>
        </p:nvGraphicFramePr>
        <p:xfrm>
          <a:off x="8763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77" name="Shape 877"/>
          <p:cNvCxnSpPr/>
          <p:nvPr/>
        </p:nvCxnSpPr>
        <p:spPr>
          <a:xfrm>
            <a:off x="5108455" y="1759000"/>
            <a:ext cx="11700" cy="14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78" name="Shape 878"/>
          <p:cNvGraphicFramePr/>
          <p:nvPr/>
        </p:nvGraphicFramePr>
        <p:xfrm>
          <a:off x="433310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{F2781346-F93F-480B-8BFD-3CBFE976B51D}</a:tableStyleId>
              </a:tblPr>
              <a:tblGrid>
                <a:gridCol w="517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79" name="Shape 879"/>
          <p:cNvCxnSpPr/>
          <p:nvPr/>
        </p:nvCxnSpPr>
        <p:spPr>
          <a:xfrm>
            <a:off x="4601250" y="1642525"/>
            <a:ext cx="163200" cy="640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0" name="Shape 880"/>
          <p:cNvSpPr/>
          <p:nvPr/>
        </p:nvSpPr>
        <p:spPr>
          <a:xfrm>
            <a:off x="4880825" y="1458700"/>
            <a:ext cx="512525" cy="824475"/>
          </a:xfrm>
          <a:custGeom>
            <a:pathLst>
              <a:path extrusionOk="0" h="32979" w="20501">
                <a:moveTo>
                  <a:pt x="0" y="364"/>
                </a:moveTo>
                <a:cubicBezTo>
                  <a:pt x="2097" y="442"/>
                  <a:pt x="9785" y="-723"/>
                  <a:pt x="12580" y="830"/>
                </a:cubicBezTo>
                <a:cubicBezTo>
                  <a:pt x="15376" y="2383"/>
                  <a:pt x="15453" y="4325"/>
                  <a:pt x="16773" y="9683"/>
                </a:cubicBezTo>
                <a:cubicBezTo>
                  <a:pt x="18093" y="15041"/>
                  <a:pt x="19880" y="29096"/>
                  <a:pt x="20501" y="3297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1" name="Shape 881"/>
          <p:cNvSpPr txBox="1"/>
          <p:nvPr/>
        </p:nvSpPr>
        <p:spPr>
          <a:xfrm>
            <a:off x="5257922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2" name="Shape 882"/>
          <p:cNvSpPr txBox="1"/>
          <p:nvPr/>
        </p:nvSpPr>
        <p:spPr>
          <a:xfrm>
            <a:off x="4630364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3" name="Shape 883"/>
          <p:cNvSpPr txBox="1"/>
          <p:nvPr/>
        </p:nvSpPr>
        <p:spPr>
          <a:xfrm>
            <a:off x="3315575" y="1734325"/>
            <a:ext cx="124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4" name="Shape 884"/>
          <p:cNvSpPr txBox="1"/>
          <p:nvPr/>
        </p:nvSpPr>
        <p:spPr>
          <a:xfrm>
            <a:off x="5347000" y="1388950"/>
            <a:ext cx="154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write 20 over 20 (no harm)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Code</a:t>
            </a:r>
            <a:endParaRPr/>
          </a:p>
        </p:txBody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// PRECONDITION:  a[0..i-1] sorted in non-decreasing order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insert(int a[], int i)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while(j&gt;=0 &amp;&amp; x &lt; a[j])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a[j+1] = a[j];  // slide to right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Insertion Sort</a:t>
            </a:r>
            <a:endParaRPr/>
          </a:p>
        </p:txBody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for(i=1; i&lt;n; i++)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insert(a, i);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Or… without subroutine</a:t>
            </a:r>
            <a:endParaRPr/>
          </a:p>
        </p:txBody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x="457200" y="1123950"/>
            <a:ext cx="4371000" cy="382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for(i=1; i&lt;n; i++){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while(j&gt;=0 &amp;&amp;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&lt; a[j]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a[j+1] = a[j];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8" name="Shape 9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Another 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200n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O((0.1)n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</a:t>
            </a: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Discuss!!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4" name="Shape 924"/>
          <p:cNvSpPr txBox="1"/>
          <p:nvPr>
            <p:ph idx="4294967295" type="body"/>
          </p:nvPr>
        </p:nvSpPr>
        <p:spPr>
          <a:xfrm>
            <a:off x="157775" y="834775"/>
            <a:ext cx="8940600" cy="327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 two integer functions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, we say that: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 is O(f(n))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if and only if there exist constants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c&gt;0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(real)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&gt;0 (int)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T(n)≤ cf(n)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 ≥ 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/>
          </a:p>
        </p:txBody>
      </p:sp>
      <p:sp>
        <p:nvSpPr>
          <p:cNvPr id="925" name="Shape 925"/>
          <p:cNvSpPr txBox="1"/>
          <p:nvPr/>
        </p:nvSpPr>
        <p:spPr>
          <a:xfrm>
            <a:off x="702275" y="4239725"/>
            <a:ext cx="7538700" cy="58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24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/>
          <p:nvPr/>
        </p:nvSpPr>
        <p:spPr>
          <a:xfrm>
            <a:off x="2084050" y="231400"/>
            <a:ext cx="6994800" cy="431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2097825" y="1178051"/>
            <a:ext cx="6921221" cy="2734893"/>
          </a:xfrm>
          <a:custGeom>
            <a:pathLst>
              <a:path extrusionOk="0" h="102239" w="180076">
                <a:moveTo>
                  <a:pt x="0" y="102239"/>
                </a:moveTo>
                <a:cubicBezTo>
                  <a:pt x="15867" y="102239"/>
                  <a:pt x="31792" y="99596"/>
                  <a:pt x="47123" y="95507"/>
                </a:cubicBezTo>
                <a:cubicBezTo>
                  <a:pt x="54408" y="93564"/>
                  <a:pt x="62803" y="95330"/>
                  <a:pt x="69422" y="91720"/>
                </a:cubicBezTo>
                <a:cubicBezTo>
                  <a:pt x="75928" y="88172"/>
                  <a:pt x="83084" y="85526"/>
                  <a:pt x="88776" y="80781"/>
                </a:cubicBezTo>
                <a:cubicBezTo>
                  <a:pt x="93575" y="76780"/>
                  <a:pt x="96471" y="70140"/>
                  <a:pt x="102239" y="67738"/>
                </a:cubicBezTo>
                <a:cubicBezTo>
                  <a:pt x="111711" y="63793"/>
                  <a:pt x="121940" y="61469"/>
                  <a:pt x="130849" y="56379"/>
                </a:cubicBezTo>
                <a:cubicBezTo>
                  <a:pt x="141793" y="50126"/>
                  <a:pt x="148776" y="38559"/>
                  <a:pt x="156514" y="28610"/>
                </a:cubicBezTo>
                <a:cubicBezTo>
                  <a:pt x="164099" y="18858"/>
                  <a:pt x="174548" y="11049"/>
                  <a:pt x="1800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2" name="Shape 932"/>
          <p:cNvSpPr/>
          <p:nvPr/>
        </p:nvSpPr>
        <p:spPr>
          <a:xfrm>
            <a:off x="2118875" y="1472575"/>
            <a:ext cx="6921428" cy="2840067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4" y="103501"/>
                  <a:pt x="28299" y="100344"/>
                  <a:pt x="42494" y="99293"/>
                </a:cubicBezTo>
                <a:cubicBezTo>
                  <a:pt x="61868" y="97859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9" y="81766"/>
                  <a:pt x="162461" y="79712"/>
                  <a:pt x="178392" y="75732"/>
                </a:cubicBezTo>
                <a:cubicBezTo>
                  <a:pt x="183018" y="74576"/>
                  <a:pt x="186749" y="71133"/>
                  <a:pt x="191014" y="69000"/>
                </a:cubicBezTo>
                <a:cubicBezTo>
                  <a:pt x="200388" y="64312"/>
                  <a:pt x="210524" y="61158"/>
                  <a:pt x="219624" y="55958"/>
                </a:cubicBezTo>
                <a:cubicBezTo>
                  <a:pt x="223933" y="53496"/>
                  <a:pt x="225284" y="47239"/>
                  <a:pt x="229722" y="45019"/>
                </a:cubicBezTo>
                <a:cubicBezTo>
                  <a:pt x="234949" y="42404"/>
                  <a:pt x="240378" y="39925"/>
                  <a:pt x="244868" y="36183"/>
                </a:cubicBezTo>
                <a:cubicBezTo>
                  <a:pt x="248992" y="32747"/>
                  <a:pt x="250431" y="26974"/>
                  <a:pt x="253704" y="22719"/>
                </a:cubicBezTo>
                <a:cubicBezTo>
                  <a:pt x="257164" y="18221"/>
                  <a:pt x="262736" y="15794"/>
                  <a:pt x="266747" y="11780"/>
                </a:cubicBezTo>
                <a:cubicBezTo>
                  <a:pt x="269994" y="8531"/>
                  <a:pt x="270651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3" name="Shape 933"/>
          <p:cNvSpPr/>
          <p:nvPr/>
        </p:nvSpPr>
        <p:spPr>
          <a:xfrm>
            <a:off x="2118875" y="231404"/>
            <a:ext cx="6900201" cy="4047148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4" y="103501"/>
                  <a:pt x="28299" y="100344"/>
                  <a:pt x="42494" y="99293"/>
                </a:cubicBezTo>
                <a:cubicBezTo>
                  <a:pt x="61868" y="97859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9" y="81766"/>
                  <a:pt x="162461" y="79712"/>
                  <a:pt x="178392" y="75732"/>
                </a:cubicBezTo>
                <a:cubicBezTo>
                  <a:pt x="183018" y="74576"/>
                  <a:pt x="186749" y="71133"/>
                  <a:pt x="191014" y="69000"/>
                </a:cubicBezTo>
                <a:cubicBezTo>
                  <a:pt x="200388" y="64312"/>
                  <a:pt x="210524" y="61158"/>
                  <a:pt x="219624" y="55958"/>
                </a:cubicBezTo>
                <a:cubicBezTo>
                  <a:pt x="223933" y="53496"/>
                  <a:pt x="225284" y="47239"/>
                  <a:pt x="229722" y="45019"/>
                </a:cubicBezTo>
                <a:cubicBezTo>
                  <a:pt x="234949" y="42404"/>
                  <a:pt x="240378" y="39925"/>
                  <a:pt x="244868" y="36183"/>
                </a:cubicBezTo>
                <a:cubicBezTo>
                  <a:pt x="248992" y="32747"/>
                  <a:pt x="250431" y="26974"/>
                  <a:pt x="253704" y="22719"/>
                </a:cubicBezTo>
                <a:cubicBezTo>
                  <a:pt x="257164" y="18221"/>
                  <a:pt x="262736" y="15794"/>
                  <a:pt x="266747" y="11780"/>
                </a:cubicBezTo>
                <a:cubicBezTo>
                  <a:pt x="269994" y="8531"/>
                  <a:pt x="270651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4" name="Shape 934"/>
          <p:cNvSpPr txBox="1"/>
          <p:nvPr/>
        </p:nvSpPr>
        <p:spPr>
          <a:xfrm>
            <a:off x="2858200" y="4449275"/>
            <a:ext cx="883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35" name="Shape 935"/>
          <p:cNvCxnSpPr/>
          <p:nvPr/>
        </p:nvCxnSpPr>
        <p:spPr>
          <a:xfrm>
            <a:off x="3418725" y="4764825"/>
            <a:ext cx="16410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6" name="Shape 936"/>
          <p:cNvSpPr txBox="1"/>
          <p:nvPr/>
        </p:nvSpPr>
        <p:spPr>
          <a:xfrm>
            <a:off x="231400" y="568000"/>
            <a:ext cx="1188600" cy="6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Shape 937"/>
          <p:cNvSpPr txBox="1"/>
          <p:nvPr/>
        </p:nvSpPr>
        <p:spPr>
          <a:xfrm>
            <a:off x="241926" y="1482400"/>
            <a:ext cx="1188600" cy="609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endParaRPr b="1"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8" name="Shape 938"/>
          <p:cNvSpPr txBox="1"/>
          <p:nvPr/>
        </p:nvSpPr>
        <p:spPr>
          <a:xfrm>
            <a:off x="76200" y="2549200"/>
            <a:ext cx="1855200" cy="609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c(f(n))</a:t>
            </a:r>
            <a:endParaRPr b="1" sz="3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39" name="Shape 939"/>
          <p:cNvCxnSpPr/>
          <p:nvPr/>
        </p:nvCxnSpPr>
        <p:spPr>
          <a:xfrm>
            <a:off x="7657400" y="262950"/>
            <a:ext cx="52500" cy="43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40" name="Shape 940"/>
          <p:cNvCxnSpPr/>
          <p:nvPr/>
        </p:nvCxnSpPr>
        <p:spPr>
          <a:xfrm>
            <a:off x="8772350" y="852000"/>
            <a:ext cx="0" cy="5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41" name="Shape 941"/>
          <p:cNvSpPr txBox="1"/>
          <p:nvPr/>
        </p:nvSpPr>
        <p:spPr>
          <a:xfrm>
            <a:off x="7489100" y="4423050"/>
            <a:ext cx="652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7" name="Shape 947"/>
          <p:cNvSpPr txBox="1"/>
          <p:nvPr>
            <p:ph idx="1" type="body"/>
          </p:nvPr>
        </p:nvSpPr>
        <p:spPr>
          <a:xfrm>
            <a:off x="457200" y="1200150"/>
            <a:ext cx="8229600" cy="243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8" name="Shape 948"/>
          <p:cNvSpPr txBox="1"/>
          <p:nvPr/>
        </p:nvSpPr>
        <p:spPr>
          <a:xfrm>
            <a:off x="158000" y="3691950"/>
            <a:ext cx="3471000" cy="13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That's not too hard!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c=3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9" name="Shape 949"/>
          <p:cNvSpPr txBox="1"/>
          <p:nvPr/>
        </p:nvSpPr>
        <p:spPr>
          <a:xfrm>
            <a:off x="3744550" y="3744550"/>
            <a:ext cx="5017200" cy="118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for n ≥ 1   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Shape 955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1" name="Shape 961"/>
          <p:cNvSpPr txBox="1"/>
          <p:nvPr>
            <p:ph idx="1" type="body"/>
          </p:nvPr>
        </p:nvSpPr>
        <p:spPr>
          <a:xfrm>
            <a:off x="457200" y="1200150"/>
            <a:ext cx="8229600" cy="195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2" name="Shape 962"/>
          <p:cNvSpPr txBox="1"/>
          <p:nvPr/>
        </p:nvSpPr>
        <p:spPr>
          <a:xfrm>
            <a:off x="328450" y="3230775"/>
            <a:ext cx="2177100" cy="177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3" name="Shape 963"/>
          <p:cNvSpPr txBox="1"/>
          <p:nvPr/>
        </p:nvSpPr>
        <p:spPr>
          <a:xfrm>
            <a:off x="2667075" y="3268875"/>
            <a:ext cx="6404400" cy="17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f(n)=O(g(n)) and g(n)=O(f(n)), we say f and g are "asymptotically equivalent" 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f(n)=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𝛳(g(n))  (revisit in a couple of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slides)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9" name="Shape 969"/>
          <p:cNvSpPr txBox="1"/>
          <p:nvPr>
            <p:ph idx="4294967295" type="body"/>
          </p:nvPr>
        </p:nvSpPr>
        <p:spPr>
          <a:xfrm>
            <a:off x="2819400" y="133350"/>
            <a:ext cx="6239400" cy="1987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 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is O(n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≤ 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0" name="Shape 970"/>
          <p:cNvSpPr txBox="1"/>
          <p:nvPr/>
        </p:nvSpPr>
        <p:spPr>
          <a:xfrm>
            <a:off x="158000" y="2167950"/>
            <a:ext cx="2382000" cy="168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these: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c=6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1" name="Shape 971"/>
          <p:cNvSpPr txBox="1"/>
          <p:nvPr/>
        </p:nvSpPr>
        <p:spPr>
          <a:xfrm>
            <a:off x="2621700" y="2233725"/>
            <a:ext cx="6386400" cy="274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≤ 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for all n≥1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-5 &lt; 0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=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Thus, 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all n≥1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7" name="Shape 977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978" name="Shape 978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lower-bound”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4" name="Shape 984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𝞡(f(n))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985" name="Shape 985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6" name="Shape 986"/>
          <p:cNvSpPr txBox="1"/>
          <p:nvPr/>
        </p:nvSpPr>
        <p:spPr>
          <a:xfrm>
            <a:off x="4699075" y="2343575"/>
            <a:ext cx="3184200" cy="103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equivalently: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O(f(n)) and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 = O(T(n))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