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Source Code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372857-91EE-42F3-8F2F-38F2F1F19C99}">
  <a:tblStyle styleId="{F2372857-91EE-42F3-8F2F-38F2F1F19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SourceCodePro-regular.fntdata"/><Relationship Id="rId47" Type="http://schemas.openxmlformats.org/officeDocument/2006/relationships/slide" Target="slides/slide40.xml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06-WED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quicksort and more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Shape 29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Shape 29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95" name="Shape 29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96" name="Shape 29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97" name="Shape 29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00" name="Shape 30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01" name="Shape 30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02" name="Shape 30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03" name="Shape 30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04" name="Shape 30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05" name="Shape 30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06" name="Shape 30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07" name="Shape 30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309" name="Shape 30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029321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2" name="Shape 312"/>
          <p:cNvCxnSpPr>
            <a:stCxn id="311" idx="0"/>
          </p:cNvCxnSpPr>
          <p:nvPr/>
        </p:nvCxnSpPr>
        <p:spPr>
          <a:xfrm flipH="1" rot="10800000">
            <a:off x="3220871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26034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Shape 314"/>
          <p:cNvCxnSpPr>
            <a:stCxn id="313" idx="0"/>
          </p:cNvCxnSpPr>
          <p:nvPr/>
        </p:nvCxnSpPr>
        <p:spPr>
          <a:xfrm flipH="1" rot="10800000">
            <a:off x="27950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47477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6" name="Shape 316"/>
          <p:cNvCxnSpPr>
            <a:stCxn id="315" idx="0"/>
          </p:cNvCxnSpPr>
          <p:nvPr/>
        </p:nvCxnSpPr>
        <p:spPr>
          <a:xfrm flipH="1" rot="10800000">
            <a:off x="49392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18" name="Shape 318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221775" y="24117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5140000" y="1844171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>
            <a:stCxn id="322" idx="0"/>
          </p:cNvCxnSpPr>
          <p:nvPr/>
        </p:nvCxnSpPr>
        <p:spPr>
          <a:xfrm flipH="1" rot="10800000">
            <a:off x="5331550" y="1673471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25" name="Shape 325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26" name="Shape 326"/>
          <p:cNvSpPr txBox="1"/>
          <p:nvPr/>
        </p:nvSpPr>
        <p:spPr>
          <a:xfrm>
            <a:off x="3486521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Shape 327"/>
          <p:cNvCxnSpPr>
            <a:stCxn id="326" idx="0"/>
          </p:cNvCxnSpPr>
          <p:nvPr/>
        </p:nvCxnSpPr>
        <p:spPr>
          <a:xfrm flipH="1" rot="10800000">
            <a:off x="3678071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3919653" y="1887824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Shape 329"/>
          <p:cNvCxnSpPr>
            <a:stCxn id="328" idx="0"/>
          </p:cNvCxnSpPr>
          <p:nvPr/>
        </p:nvCxnSpPr>
        <p:spPr>
          <a:xfrm flipH="1" rot="10800000">
            <a:off x="4111203" y="1717124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4345574" y="18942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1" name="Shape 331"/>
          <p:cNvCxnSpPr>
            <a:stCxn id="330" idx="0"/>
          </p:cNvCxnSpPr>
          <p:nvPr/>
        </p:nvCxnSpPr>
        <p:spPr>
          <a:xfrm flipH="1" rot="10800000">
            <a:off x="4537124" y="1723553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4711038" y="1200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33" name="Shape 333"/>
          <p:cNvSpPr txBox="1"/>
          <p:nvPr/>
        </p:nvSpPr>
        <p:spPr>
          <a:xfrm>
            <a:off x="4283234" y="1188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34" name="Shape 334"/>
          <p:cNvSpPr txBox="1"/>
          <p:nvPr/>
        </p:nvSpPr>
        <p:spPr>
          <a:xfrm>
            <a:off x="3012093" y="1172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35" name="Shape 335"/>
          <p:cNvSpPr txBox="1"/>
          <p:nvPr/>
        </p:nvSpPr>
        <p:spPr>
          <a:xfrm>
            <a:off x="3436401" y="1172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36" name="Shape 336"/>
          <p:cNvSpPr txBox="1"/>
          <p:nvPr/>
        </p:nvSpPr>
        <p:spPr>
          <a:xfrm>
            <a:off x="3866066" y="1172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337" name="Shape 337"/>
          <p:cNvCxnSpPr/>
          <p:nvPr/>
        </p:nvCxnSpPr>
        <p:spPr>
          <a:xfrm>
            <a:off x="4691900" y="774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Shape 34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Shape 34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45" name="Shape 34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346" name="Shape 34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347" name="Shape 34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50" name="Shape 35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51" name="Shape 35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52" name="Shape 35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53" name="Shape 35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54" name="Shape 35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55" name="Shape 35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56" name="Shape 35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57" name="Shape 35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359" name="Shape 35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</a:t>
            </a:r>
            <a:r>
              <a:rPr b="1" lang="en" sz="1800">
                <a:solidFill>
                  <a:schemeClr val="dk1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7477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2" name="Shape 362"/>
          <p:cNvCxnSpPr>
            <a:stCxn id="361" idx="0"/>
          </p:cNvCxnSpPr>
          <p:nvPr/>
        </p:nvCxnSpPr>
        <p:spPr>
          <a:xfrm flipH="1" rot="10800000">
            <a:off x="49392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64" name="Shape 364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68" name="Shape 368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69" name="Shape 369"/>
          <p:cNvSpPr txBox="1"/>
          <p:nvPr/>
        </p:nvSpPr>
        <p:spPr>
          <a:xfrm>
            <a:off x="4345574" y="18942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Shape 370"/>
          <p:cNvCxnSpPr>
            <a:stCxn id="369" idx="0"/>
          </p:cNvCxnSpPr>
          <p:nvPr/>
        </p:nvCxnSpPr>
        <p:spPr>
          <a:xfrm flipH="1" rot="10800000">
            <a:off x="4537124" y="1723553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Shape 371"/>
          <p:cNvSpPr txBox="1"/>
          <p:nvPr/>
        </p:nvSpPr>
        <p:spPr>
          <a:xfrm>
            <a:off x="4711038" y="1200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72" name="Shape 372"/>
          <p:cNvSpPr txBox="1"/>
          <p:nvPr/>
        </p:nvSpPr>
        <p:spPr>
          <a:xfrm>
            <a:off x="4283234" y="1188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373" name="Shape 373"/>
          <p:cNvSpPr txBox="1"/>
          <p:nvPr/>
        </p:nvSpPr>
        <p:spPr>
          <a:xfrm>
            <a:off x="3012093" y="1172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74" name="Shape 374"/>
          <p:cNvSpPr txBox="1"/>
          <p:nvPr/>
        </p:nvSpPr>
        <p:spPr>
          <a:xfrm>
            <a:off x="3436401" y="1172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75" name="Shape 375"/>
          <p:cNvSpPr txBox="1"/>
          <p:nvPr/>
        </p:nvSpPr>
        <p:spPr>
          <a:xfrm>
            <a:off x="3866066" y="1172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376" name="Shape 376"/>
          <p:cNvCxnSpPr/>
          <p:nvPr/>
        </p:nvCxnSpPr>
        <p:spPr>
          <a:xfrm>
            <a:off x="4691900" y="774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Shape 377"/>
          <p:cNvSpPr txBox="1"/>
          <p:nvPr/>
        </p:nvSpPr>
        <p:spPr>
          <a:xfrm>
            <a:off x="4752699" y="2409353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952575" y="1730800"/>
            <a:ext cx="445725" cy="677700"/>
          </a:xfrm>
          <a:custGeom>
            <a:pathLst>
              <a:path extrusionOk="0" h="27108" w="17829">
                <a:moveTo>
                  <a:pt x="0" y="27108"/>
                </a:moveTo>
                <a:cubicBezTo>
                  <a:pt x="2433" y="25996"/>
                  <a:pt x="11678" y="23286"/>
                  <a:pt x="14597" y="20436"/>
                </a:cubicBezTo>
                <a:cubicBezTo>
                  <a:pt x="17516" y="17586"/>
                  <a:pt x="18142" y="12929"/>
                  <a:pt x="17516" y="10009"/>
                </a:cubicBezTo>
                <a:cubicBezTo>
                  <a:pt x="16890" y="7090"/>
                  <a:pt x="12998" y="4587"/>
                  <a:pt x="10843" y="2919"/>
                </a:cubicBezTo>
                <a:cubicBezTo>
                  <a:pt x="8688" y="1251"/>
                  <a:pt x="5630" y="487"/>
                  <a:pt x="458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9" name="Shape 379"/>
          <p:cNvSpPr txBox="1"/>
          <p:nvPr/>
        </p:nvSpPr>
        <p:spPr>
          <a:xfrm>
            <a:off x="4290543" y="1856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0" name="Shape 380"/>
          <p:cNvCxnSpPr>
            <a:stCxn id="379" idx="0"/>
          </p:cNvCxnSpPr>
          <p:nvPr/>
        </p:nvCxnSpPr>
        <p:spPr>
          <a:xfrm flipH="1" rot="10800000">
            <a:off x="4482093" y="1685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Shape 381"/>
          <p:cNvSpPr txBox="1"/>
          <p:nvPr/>
        </p:nvSpPr>
        <p:spPr>
          <a:xfrm>
            <a:off x="5473900" y="2763000"/>
            <a:ext cx="1032300" cy="534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break!</a:t>
            </a:r>
            <a:endParaRPr b="1"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Shape 386"/>
          <p:cNvGraphicFramePr/>
          <p:nvPr/>
        </p:nvGraphicFramePr>
        <p:xfrm>
          <a:off x="124360" y="7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Shape 387"/>
          <p:cNvGraphicFramePr/>
          <p:nvPr/>
        </p:nvGraphicFramePr>
        <p:xfrm>
          <a:off x="124360" y="3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6115629" y="821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89" name="Shape 389"/>
          <p:cNvSpPr txBox="1"/>
          <p:nvPr/>
        </p:nvSpPr>
        <p:spPr>
          <a:xfrm>
            <a:off x="6545343" y="791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390" name="Shape 390"/>
          <p:cNvSpPr txBox="1"/>
          <p:nvPr/>
        </p:nvSpPr>
        <p:spPr>
          <a:xfrm>
            <a:off x="577185" y="791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391" name="Shape 391"/>
          <p:cNvSpPr txBox="1"/>
          <p:nvPr/>
        </p:nvSpPr>
        <p:spPr>
          <a:xfrm>
            <a:off x="1411335" y="801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994262" y="798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828410" y="806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394" name="Shape 394"/>
          <p:cNvSpPr txBox="1"/>
          <p:nvPr/>
        </p:nvSpPr>
        <p:spPr>
          <a:xfrm>
            <a:off x="2277760" y="806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95" name="Shape 395"/>
          <p:cNvSpPr txBox="1"/>
          <p:nvPr/>
        </p:nvSpPr>
        <p:spPr>
          <a:xfrm>
            <a:off x="2703681" y="803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396" name="Shape 396"/>
          <p:cNvSpPr txBox="1"/>
          <p:nvPr/>
        </p:nvSpPr>
        <p:spPr>
          <a:xfrm>
            <a:off x="3136813" y="810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397" name="Shape 397"/>
          <p:cNvSpPr txBox="1"/>
          <p:nvPr/>
        </p:nvSpPr>
        <p:spPr>
          <a:xfrm>
            <a:off x="3975013" y="816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398" name="Shape 398"/>
          <p:cNvSpPr txBox="1"/>
          <p:nvPr/>
        </p:nvSpPr>
        <p:spPr>
          <a:xfrm>
            <a:off x="4834066" y="818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399" name="Shape 399"/>
          <p:cNvSpPr txBox="1"/>
          <p:nvPr/>
        </p:nvSpPr>
        <p:spPr>
          <a:xfrm>
            <a:off x="5249560" y="814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0" name="Shape 400"/>
          <p:cNvSpPr txBox="1"/>
          <p:nvPr/>
        </p:nvSpPr>
        <p:spPr>
          <a:xfrm>
            <a:off x="5685907" y="821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3555928" y="821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402" name="Shape 402"/>
          <p:cNvSpPr txBox="1"/>
          <p:nvPr/>
        </p:nvSpPr>
        <p:spPr>
          <a:xfrm>
            <a:off x="-304800" y="2197175"/>
            <a:ext cx="5429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while(a[++i] &lt; pivot);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while(a[--j] &gt; pivot);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swap(a, i, j);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r-1); // replace pivot</a:t>
            </a:r>
            <a:endParaRPr b="1" sz="18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87064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4" name="Shape 404"/>
          <p:cNvSpPr txBox="1"/>
          <p:nvPr/>
        </p:nvSpPr>
        <p:spPr>
          <a:xfrm>
            <a:off x="78160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259998" y="791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1844548" y="791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830460" y="801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08" name="Shape 408"/>
          <p:cNvSpPr txBox="1"/>
          <p:nvPr/>
        </p:nvSpPr>
        <p:spPr>
          <a:xfrm>
            <a:off x="2274116" y="801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409" name="Shape 409"/>
          <p:cNvSpPr txBox="1"/>
          <p:nvPr/>
        </p:nvSpPr>
        <p:spPr>
          <a:xfrm>
            <a:off x="4406238" y="81943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410" name="Shape 410"/>
          <p:cNvSpPr txBox="1"/>
          <p:nvPr/>
        </p:nvSpPr>
        <p:spPr>
          <a:xfrm>
            <a:off x="3978434" y="807006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411" name="Shape 411"/>
          <p:cNvSpPr txBox="1"/>
          <p:nvPr/>
        </p:nvSpPr>
        <p:spPr>
          <a:xfrm>
            <a:off x="2707293" y="79118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412" name="Shape 412"/>
          <p:cNvSpPr txBox="1"/>
          <p:nvPr/>
        </p:nvSpPr>
        <p:spPr>
          <a:xfrm>
            <a:off x="3131601" y="7911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413" name="Shape 413"/>
          <p:cNvSpPr txBox="1"/>
          <p:nvPr/>
        </p:nvSpPr>
        <p:spPr>
          <a:xfrm>
            <a:off x="3561266" y="791163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cxnSp>
        <p:nvCxnSpPr>
          <p:cNvPr id="414" name="Shape 414"/>
          <p:cNvCxnSpPr/>
          <p:nvPr/>
        </p:nvCxnSpPr>
        <p:spPr>
          <a:xfrm>
            <a:off x="4387100" y="393775"/>
            <a:ext cx="21000" cy="11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Shape 415"/>
          <p:cNvSpPr txBox="1"/>
          <p:nvPr/>
        </p:nvSpPr>
        <p:spPr>
          <a:xfrm>
            <a:off x="4447899" y="1761262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4647775" y="1308094"/>
            <a:ext cx="72965" cy="459006"/>
          </a:xfrm>
          <a:custGeom>
            <a:pathLst>
              <a:path extrusionOk="0" h="27108" w="17829">
                <a:moveTo>
                  <a:pt x="0" y="27108"/>
                </a:moveTo>
                <a:cubicBezTo>
                  <a:pt x="2433" y="25996"/>
                  <a:pt x="11678" y="23286"/>
                  <a:pt x="14597" y="20436"/>
                </a:cubicBezTo>
                <a:cubicBezTo>
                  <a:pt x="17516" y="17586"/>
                  <a:pt x="18142" y="12929"/>
                  <a:pt x="17516" y="10009"/>
                </a:cubicBezTo>
                <a:cubicBezTo>
                  <a:pt x="16890" y="7090"/>
                  <a:pt x="12998" y="4587"/>
                  <a:pt x="10843" y="2919"/>
                </a:cubicBezTo>
                <a:cubicBezTo>
                  <a:pt x="8688" y="1251"/>
                  <a:pt x="5630" y="487"/>
                  <a:pt x="458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17" name="Shape 417"/>
          <p:cNvSpPr txBox="1"/>
          <p:nvPr/>
        </p:nvSpPr>
        <p:spPr>
          <a:xfrm>
            <a:off x="3985743" y="14755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Shape 418"/>
          <p:cNvCxnSpPr>
            <a:stCxn id="417" idx="0"/>
          </p:cNvCxnSpPr>
          <p:nvPr/>
        </p:nvCxnSpPr>
        <p:spPr>
          <a:xfrm flipH="1" rot="10800000">
            <a:off x="4177293" y="13048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4435250" y="2518425"/>
            <a:ext cx="4660500" cy="119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One Last Step:</a:t>
            </a:r>
            <a:endParaRPr b="1" sz="18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Place pivot between partitions.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115613" y="791182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421" name="Shape 421"/>
          <p:cNvSpPr txBox="1"/>
          <p:nvPr/>
        </p:nvSpPr>
        <p:spPr>
          <a:xfrm>
            <a:off x="4402742" y="821063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422" name="Shape 422"/>
          <p:cNvSpPr/>
          <p:nvPr/>
        </p:nvSpPr>
        <p:spPr>
          <a:xfrm>
            <a:off x="458775" y="646450"/>
            <a:ext cx="3899400" cy="829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802175" y="570250"/>
            <a:ext cx="2190000" cy="829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5273450" y="3966225"/>
            <a:ext cx="3682800" cy="74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Ready For Recursive Calls!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 partition+recursion</a:t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 = 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j = r-1;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for(;;){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while(a[++i] &lt; pivot);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while(a[--j] &gt; pivot);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if(i &gt;= j) break;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i, j);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swap(a, i, r-1); // replace pivot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qs(a, l, i-1);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qs(a, i+1, r);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201700" y="252125"/>
            <a:ext cx="3923100" cy="481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void qs(int a[], int l, int r){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int i, j, pivot;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if(r &lt;= l)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return;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if(r==l+1) {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if(a[l] &gt; a[r])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  swap(a, l, r);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return;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// median of three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int m = (l+r)/2;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if(a[m] &lt; a[l])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swap(a, l, m);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if(a[r] &lt; a[l])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swap(a, r, l);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if(a[r] &lt; a[m])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        swap (a, r, m);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swap(a, m, r-1);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 pivot = a[r-1];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4276175" y="282400"/>
            <a:ext cx="4867800" cy="4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 = l;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j = r-1;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for(;;){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while(a[++i] &lt; pivot);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while(a[--j] &gt; pivot);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if(i &gt;= j) break;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swap(a, i, j);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swap(a, i, r-1); // replace pivot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qs(a, l, i-1);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qs(a, i+1, r);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swap(int a[], int i, int j)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int tmp;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tmp =  a[i];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a[i] = a[j];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a[j] = tmp;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 extra array like merge-sort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And no extra copying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merge step of msort vs. partition in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linear time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 constant factor probably smaller for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(at least in arrays)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Wisdom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228075" y="1296075"/>
            <a:ext cx="8640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Actual observed runtime usually less with qsort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Quadratic behavior is low probability so many will live with 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228075" y="1296075"/>
            <a:ext cx="8808000" cy="14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pivot is selected at random in qsort then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i="1" lang="en" sz="2400" u="sng"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 of qsort is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28075" y="2857200"/>
            <a:ext cx="8808000" cy="219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At each level, every element is equally likely to be chosen as pivot.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Analysis:  derive a recurrence relation for the expected time and analyze...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228075" y="1296075"/>
            <a:ext cx="8808000" cy="233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Suppose the pivot is chosen so that it always results in a 90-10 split: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one sub-problem is about N/10 in size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other is about 9N/10 in size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228075" y="3627000"/>
            <a:ext cx="8808000" cy="14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Question:  how bad is this???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228075" y="1296075"/>
            <a:ext cx="88080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quick-sort partition step always results in a 90-10 split.  This results in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overall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457200" y="20347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Quicksort Framework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worst enemy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228075" y="1296075"/>
            <a:ext cx="88080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quick-sort partition step always results in a 90-10 split.  This results in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overall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Θ(Nlog N)</a:t>
            </a:r>
            <a:endParaRPr b="1" sz="24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4116725" y="2471325"/>
            <a:ext cx="4623900" cy="17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Prove by induction if you want some practice.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 point: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Gives some intuition that the worst case quadratic behavior has very low probability and thus hints at why a careful analysis of expected runtime yields an Nlog N bound.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278500" y="205975"/>
            <a:ext cx="8694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Runtime in Practice?</a:t>
            </a:r>
            <a:endParaRPr/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QUESTION:  True/False: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“qsort or msort is always preferred over insertion sort for any problem size”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true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false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78500" y="205975"/>
            <a:ext cx="8694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Runtime in Practice?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QUESTION:  True/False: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“qsort or msort is always preferred over insertion sort for any problem size”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true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>
                <a:highlight>
                  <a:srgbClr val="00FF00"/>
                </a:highlight>
              </a:rPr>
              <a:t>false</a:t>
            </a:r>
            <a:endParaRPr sz="2400">
              <a:highlight>
                <a:srgbClr val="00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2" name="Shape 492"/>
          <p:cNvSpPr txBox="1"/>
          <p:nvPr/>
        </p:nvSpPr>
        <p:spPr>
          <a:xfrm>
            <a:off x="3321475" y="3051225"/>
            <a:ext cx="5021400" cy="165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at least “not necessarily”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 tells us qsort/msort are definitely prefered as long as N is </a:t>
            </a:r>
            <a:r>
              <a:rPr i="1" lang="en"/>
              <a:t>sufficiently large.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particular small N, insertion sort may be (and almost certainly is, given a reasonable implementation) faster.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Shape 497"/>
          <p:cNvCxnSpPr/>
          <p:nvPr/>
        </p:nvCxnSpPr>
        <p:spPr>
          <a:xfrm flipH="1">
            <a:off x="1015900" y="455525"/>
            <a:ext cx="22200" cy="385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455525" y="4010975"/>
            <a:ext cx="7399800" cy="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Shape 499"/>
          <p:cNvSpPr/>
          <p:nvPr/>
        </p:nvSpPr>
        <p:spPr>
          <a:xfrm>
            <a:off x="1038100" y="633300"/>
            <a:ext cx="5644175" cy="3255400"/>
          </a:xfrm>
          <a:custGeom>
            <a:pathLst>
              <a:path extrusionOk="0" h="130216" w="225767">
                <a:moveTo>
                  <a:pt x="0" y="130216"/>
                </a:moveTo>
                <a:cubicBezTo>
                  <a:pt x="13555" y="129105"/>
                  <a:pt x="57256" y="128142"/>
                  <a:pt x="81329" y="123550"/>
                </a:cubicBezTo>
                <a:cubicBezTo>
                  <a:pt x="105402" y="118958"/>
                  <a:pt x="126068" y="113625"/>
                  <a:pt x="144437" y="102662"/>
                </a:cubicBezTo>
                <a:cubicBezTo>
                  <a:pt x="162807" y="91700"/>
                  <a:pt x="177991" y="74885"/>
                  <a:pt x="191546" y="57775"/>
                </a:cubicBezTo>
                <a:cubicBezTo>
                  <a:pt x="205101" y="40665"/>
                  <a:pt x="220064" y="9629"/>
                  <a:pt x="225767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Shape 500"/>
          <p:cNvSpPr/>
          <p:nvPr/>
        </p:nvSpPr>
        <p:spPr>
          <a:xfrm>
            <a:off x="1026975" y="1033275"/>
            <a:ext cx="7344100" cy="2533225"/>
          </a:xfrm>
          <a:custGeom>
            <a:pathLst>
              <a:path extrusionOk="0" h="101329" w="293764">
                <a:moveTo>
                  <a:pt x="0" y="101329"/>
                </a:moveTo>
                <a:cubicBezTo>
                  <a:pt x="12962" y="100070"/>
                  <a:pt x="56590" y="97033"/>
                  <a:pt x="77774" y="93774"/>
                </a:cubicBezTo>
                <a:cubicBezTo>
                  <a:pt x="98958" y="90515"/>
                  <a:pt x="106662" y="88589"/>
                  <a:pt x="127105" y="81774"/>
                </a:cubicBezTo>
                <a:cubicBezTo>
                  <a:pt x="147549" y="74960"/>
                  <a:pt x="177029" y="63183"/>
                  <a:pt x="200435" y="52887"/>
                </a:cubicBezTo>
                <a:cubicBezTo>
                  <a:pt x="223841" y="42591"/>
                  <a:pt x="251988" y="28814"/>
                  <a:pt x="267543" y="19999"/>
                </a:cubicBezTo>
                <a:cubicBezTo>
                  <a:pt x="283098" y="11185"/>
                  <a:pt x="289394" y="3333"/>
                  <a:pt x="293764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/>
        </p:nvSpPr>
        <p:spPr>
          <a:xfrm>
            <a:off x="6458400" y="2033225"/>
            <a:ext cx="1888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qsort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~ B(NlogN)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4782000" y="814025"/>
            <a:ext cx="1888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isort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~ A(N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055450" y="4299800"/>
            <a:ext cx="2233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--&gt;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00000" y="1566600"/>
            <a:ext cx="811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instances	</a:t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191625" y="1200150"/>
            <a:ext cx="84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Roughly, a good isort implementation will beat a good qsort implementation for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N &lt; N</a:t>
            </a:r>
            <a:r>
              <a:rPr baseline="-25000" lang="en" sz="2400"/>
              <a:t>0</a:t>
            </a:r>
            <a:endParaRPr baseline="-25000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r>
              <a:rPr baseline="-25000" lang="en" sz="2400"/>
              <a:t>0</a:t>
            </a:r>
            <a:r>
              <a:rPr lang="en" sz="2400"/>
              <a:t> determined by profiling.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Guess:  N</a:t>
            </a:r>
            <a:r>
              <a:rPr baseline="-25000" lang="en" sz="2400"/>
              <a:t>0</a:t>
            </a:r>
            <a:r>
              <a:rPr lang="en" sz="2400"/>
              <a:t> ~= 10-15</a:t>
            </a:r>
            <a:endParaRPr sz="2400"/>
          </a:p>
        </p:txBody>
      </p:sp>
      <p:sp>
        <p:nvSpPr>
          <p:cNvPr id="511" name="Shape 511"/>
          <p:cNvSpPr txBox="1"/>
          <p:nvPr/>
        </p:nvSpPr>
        <p:spPr>
          <a:xfrm>
            <a:off x="5234275" y="2310225"/>
            <a:ext cx="3797400" cy="252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"Tuning" a QuickSort or MergeSort Implementation: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//NEW BASE CASE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if(N &lt; N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&lt;call INSERTION-SORT&gt;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&lt;usual divide-and-conquer&gt;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96075" y="205975"/>
            <a:ext cx="897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Sorting Algorithms</a:t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457200" y="1200150"/>
            <a:ext cx="8229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STABILITY</a:t>
            </a:r>
            <a:r>
              <a:rPr lang="en"/>
              <a:t>:  relative ordering of elements with same value is preserved.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81000" y="3028950"/>
            <a:ext cx="8229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Array-based merge-sort:  stable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Array-based quick-sort:  not stable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sorting: sort by GPA</a:t>
            </a:r>
            <a:endParaRPr/>
          </a:p>
        </p:txBody>
      </p:sp>
      <p:graphicFrame>
        <p:nvGraphicFramePr>
          <p:cNvPr id="524" name="Shape 524"/>
          <p:cNvGraphicFramePr/>
          <p:nvPr/>
        </p:nvGraphicFramePr>
        <p:xfrm>
          <a:off x="565625" y="16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5" name="Shape 525"/>
          <p:cNvGraphicFramePr/>
          <p:nvPr/>
        </p:nvGraphicFramePr>
        <p:xfrm>
          <a:off x="565625" y="32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526" name="Shape 526"/>
          <p:cNvCxnSpPr/>
          <p:nvPr/>
        </p:nvCxnSpPr>
        <p:spPr>
          <a:xfrm>
            <a:off x="2544950" y="2341375"/>
            <a:ext cx="1366200" cy="8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Shape 527"/>
          <p:cNvCxnSpPr/>
          <p:nvPr/>
        </p:nvCxnSpPr>
        <p:spPr>
          <a:xfrm flipH="1">
            <a:off x="5250700" y="2327975"/>
            <a:ext cx="1366200" cy="88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2035975" y="4203200"/>
            <a:ext cx="5733000" cy="56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Relative Ordering of ties preserved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"not </a:t>
            </a:r>
            <a:r>
              <a:rPr lang="en" sz="3000"/>
              <a:t>stable" sorting: Sort by GPA</a:t>
            </a:r>
            <a:endParaRPr sz="3000"/>
          </a:p>
        </p:txBody>
      </p:sp>
      <p:graphicFrame>
        <p:nvGraphicFramePr>
          <p:cNvPr id="534" name="Shape 534"/>
          <p:cNvGraphicFramePr/>
          <p:nvPr/>
        </p:nvGraphicFramePr>
        <p:xfrm>
          <a:off x="489425" y="14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5" name="Shape 535"/>
          <p:cNvGraphicFramePr/>
          <p:nvPr/>
        </p:nvGraphicFramePr>
        <p:xfrm>
          <a:off x="535575" y="31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Jones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Smith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GPA: 2.9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36" name="Shape 536"/>
          <p:cNvSpPr/>
          <p:nvPr/>
        </p:nvSpPr>
        <p:spPr>
          <a:xfrm>
            <a:off x="2459450" y="2045350"/>
            <a:ext cx="3095645" cy="1196005"/>
          </a:xfrm>
          <a:custGeom>
            <a:pathLst>
              <a:path extrusionOk="0" h="30807" w="122418">
                <a:moveTo>
                  <a:pt x="3222" y="0"/>
                </a:moveTo>
                <a:cubicBezTo>
                  <a:pt x="4315" y="2185"/>
                  <a:pt x="-8030" y="10815"/>
                  <a:pt x="9777" y="13109"/>
                </a:cubicBezTo>
                <a:cubicBezTo>
                  <a:pt x="27584" y="15403"/>
                  <a:pt x="91385" y="10815"/>
                  <a:pt x="110066" y="13765"/>
                </a:cubicBezTo>
                <a:cubicBezTo>
                  <a:pt x="128747" y="16715"/>
                  <a:pt x="119899" y="27967"/>
                  <a:pt x="121865" y="308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7" name="Shape 537"/>
          <p:cNvSpPr/>
          <p:nvPr/>
        </p:nvSpPr>
        <p:spPr>
          <a:xfrm>
            <a:off x="3669455" y="2094275"/>
            <a:ext cx="3032875" cy="1097925"/>
          </a:xfrm>
          <a:custGeom>
            <a:pathLst>
              <a:path extrusionOk="0" h="43917" w="121315">
                <a:moveTo>
                  <a:pt x="121315" y="0"/>
                </a:moveTo>
                <a:cubicBezTo>
                  <a:pt x="118038" y="1420"/>
                  <a:pt x="120659" y="7210"/>
                  <a:pt x="101650" y="8521"/>
                </a:cubicBezTo>
                <a:cubicBezTo>
                  <a:pt x="82641" y="9832"/>
                  <a:pt x="23102" y="1967"/>
                  <a:pt x="7261" y="7866"/>
                </a:cubicBezTo>
                <a:cubicBezTo>
                  <a:pt x="-8580" y="13765"/>
                  <a:pt x="6714" y="37909"/>
                  <a:pt x="6605" y="439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8" name="Shape 538"/>
          <p:cNvSpPr txBox="1"/>
          <p:nvPr/>
        </p:nvSpPr>
        <p:spPr>
          <a:xfrm>
            <a:off x="2035975" y="4203200"/>
            <a:ext cx="5733000" cy="74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Relative Ordering of ties not necessarily preserved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stable sorting</a:t>
            </a:r>
            <a:endParaRPr/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132075" y="1200150"/>
            <a:ext cx="89400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DATA:  (age, height) pairs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STEP 1:  STABLE-SORT by height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STEP 2:  STABLE-SORT by age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	 (starting from result of 1)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5" name="Shape 545"/>
          <p:cNvSpPr txBox="1"/>
          <p:nvPr/>
        </p:nvSpPr>
        <p:spPr>
          <a:xfrm>
            <a:off x="1639875" y="4248100"/>
            <a:ext cx="5892000" cy="5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is the effect?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16375" y="75875"/>
            <a:ext cx="89076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Given N elements to sort: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BASE-CASE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if N &lt;= 1  they are already sorted!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OTHERWISE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select an element as the “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pivot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”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remaining N-1 elements into two groups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≤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elements less than or equal to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elements greater than or equal to 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quicksort 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aseline="-25000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≤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quicksort A</a:t>
            </a:r>
            <a:r>
              <a:rPr baseline="-25000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≥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ANSWER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(A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≤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)(p)(A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 [Think: concatenation]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stable sorting</a:t>
            </a:r>
            <a:endParaRPr/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132075" y="1200150"/>
            <a:ext cx="89400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Sorted by age.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“chunks” with same age are ordered by height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(a tie-breaker)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552" name="Shape 552"/>
          <p:cNvSpPr txBox="1"/>
          <p:nvPr/>
        </p:nvSpPr>
        <p:spPr>
          <a:xfrm>
            <a:off x="1755075" y="3996100"/>
            <a:ext cx="5448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“Lexicographic” ordering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“in-place” sorting</a:t>
            </a:r>
            <a:endParaRPr/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57200" y="1047750"/>
            <a:ext cx="8229600" cy="223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“in-place”: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sort happens “inside” the given array.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extra array for temporary storage like merge-sort.</a:t>
            </a:r>
            <a:endParaRPr sz="2400"/>
          </a:p>
        </p:txBody>
      </p:sp>
      <p:sp>
        <p:nvSpPr>
          <p:cNvPr id="559" name="Shape 559"/>
          <p:cNvSpPr txBox="1"/>
          <p:nvPr/>
        </p:nvSpPr>
        <p:spPr>
          <a:xfrm>
            <a:off x="168075" y="3323500"/>
            <a:ext cx="8844000" cy="15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Array-based quick-sort:  in-place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Array-based merge-sort:  not in-place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		(at least typical implementations)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4294967295" type="title"/>
          </p:nvPr>
        </p:nvSpPr>
        <p:spPr>
          <a:xfrm>
            <a:off x="457200" y="687675"/>
            <a:ext cx="7453200" cy="3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Grey Codes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315300" y="189175"/>
            <a:ext cx="8425200" cy="4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vector&lt;string&gt; * grey(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vector&lt;string&gt; *codes;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base-case:  for n==0, there is (technically)</a:t>
            </a:r>
            <a:endParaRPr b="1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  one bit-string - the empty string</a:t>
            </a:r>
            <a:endParaRPr b="1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(n==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 = new vector&lt;string&gt;();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codes-&gt;push_back(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codes = grey(n-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i=codes-&gt;size()-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i&gt;=</a:t>
            </a:r>
            <a:r>
              <a:rPr b="1" lang="en">
                <a:solidFill>
                  <a:srgbClr val="0988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i--)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string bits = (*codes)[i];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(*codes)[i] = 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0 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bits;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codes-&gt;push_back(</a:t>
            </a:r>
            <a:r>
              <a:rPr b="1" lang="en">
                <a:solidFill>
                  <a:srgbClr val="A3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1 "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bits 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codes;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4294967295" type="title"/>
          </p:nvPr>
        </p:nvSpPr>
        <p:spPr>
          <a:xfrm>
            <a:off x="457200" y="687675"/>
            <a:ext cx="7453200" cy="3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Another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Interesting Problem: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have a wad of money in your pocket,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travel back in time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days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know the market price for ACME corp. stock for each day: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p[1]...p[N]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make as much money as you can!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...determine two things: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BUY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Of course we can't sell before we buy: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 ≥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What should be our "objective function"?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 maximize: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p[j]-p[i]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p[j]/p[i]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572975" y="3531925"/>
            <a:ext cx="2161500" cy="6660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5255300" y="2733200"/>
            <a:ext cx="3033300" cy="161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Recall: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  buy date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j:  sell 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Objective Function</a:t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Mathematically, we want: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i,j:1≤i≤j≤N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 p[j]/p[i]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"Maximize gain over candidate buy/sell pairs"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Simple Algorithm</a:t>
            </a:r>
            <a:endParaRPr/>
          </a:p>
        </p:txBody>
      </p:sp>
      <p:sp>
        <p:nvSpPr>
          <p:cNvPr id="606" name="Shape 606"/>
          <p:cNvSpPr txBox="1"/>
          <p:nvPr>
            <p:ph idx="4294967295" type="body"/>
          </p:nvPr>
        </p:nvSpPr>
        <p:spPr>
          <a:xfrm>
            <a:off x="457200" y="606175"/>
            <a:ext cx="8229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buy=1; sell=1;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gain = 1.0;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for(i=1; i&lt;=N;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for(j=i; j&lt;=N;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if(p[j]/p[i] &gt; gain){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gain = p[j]/p[i];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buy = i; sell =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"BUY ON DAY "  &lt;&lt; i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"SELL ON DAY " &lt;&lt; j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5377700" y="885700"/>
            <a:ext cx="3077400" cy="262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5666400" y="2977625"/>
            <a:ext cx="1655400" cy="42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152400" y="-98825"/>
            <a:ext cx="8473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pivot selection heuristics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87825" y="761675"/>
            <a:ext cx="8473800" cy="20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RANDOMIZATION: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Pre-Shuffle the elements so at least pivot selection is not biased by input ordering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Or just select pivot at random each 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87825" y="2971475"/>
            <a:ext cx="8473800" cy="20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MEDIAN-OF-THREE: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examine three elements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Select the median of them as the pivot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456150" y="3146600"/>
            <a:ext cx="3308100" cy="80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NOTE:  These two ideas can be combined.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Solve Problem in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Θ(NlogN)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better yet...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Θ(N)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952475" y="14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952475" y="9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/>
        </p:nvSpPr>
        <p:spPr>
          <a:xfrm>
            <a:off x="7368077" y="14007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47" name="Shape 147"/>
          <p:cNvSpPr txBox="1"/>
          <p:nvPr/>
        </p:nvSpPr>
        <p:spPr>
          <a:xfrm>
            <a:off x="1392858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48" name="Shape 148"/>
          <p:cNvSpPr txBox="1"/>
          <p:nvPr/>
        </p:nvSpPr>
        <p:spPr>
          <a:xfrm>
            <a:off x="4380450" y="14007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Median-Of-Three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0" name="Shape 150"/>
          <p:cNvGraphicFramePr/>
          <p:nvPr/>
        </p:nvGraphicFramePr>
        <p:xfrm>
          <a:off x="886360" y="3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886360" y="2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4323254" y="3153375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53" name="Shape 153"/>
          <p:cNvSpPr txBox="1"/>
          <p:nvPr/>
        </p:nvSpPr>
        <p:spPr>
          <a:xfrm>
            <a:off x="7307343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54" name="Shape 154"/>
          <p:cNvSpPr txBox="1"/>
          <p:nvPr/>
        </p:nvSpPr>
        <p:spPr>
          <a:xfrm>
            <a:off x="1339185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55" name="Shape 155"/>
          <p:cNvSpPr txBox="1"/>
          <p:nvPr/>
        </p:nvSpPr>
        <p:spPr>
          <a:xfrm>
            <a:off x="2541500" y="2238925"/>
            <a:ext cx="3943200" cy="4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SORT a[l], a[m], a[r]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541500" y="4448725"/>
            <a:ext cx="3486000" cy="4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 will be our pivot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Shape 157"/>
          <p:cNvCxnSpPr>
            <a:stCxn id="156" idx="0"/>
            <a:endCxn id="152" idx="2"/>
          </p:cNvCxnSpPr>
          <p:nvPr/>
        </p:nvCxnSpPr>
        <p:spPr>
          <a:xfrm flipH="1" rot="10800000">
            <a:off x="4284500" y="3612325"/>
            <a:ext cx="230400" cy="8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6130750" y="3826500"/>
            <a:ext cx="2835900" cy="104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BUT:  we don't know where it belongs after partition!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Median-Of-Three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" name="Shape 164"/>
          <p:cNvGraphicFramePr/>
          <p:nvPr/>
        </p:nvGraphicFramePr>
        <p:xfrm>
          <a:off x="886360" y="14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886360" y="9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Shape 166"/>
          <p:cNvSpPr txBox="1"/>
          <p:nvPr/>
        </p:nvSpPr>
        <p:spPr>
          <a:xfrm>
            <a:off x="4323254" y="140077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67" name="Shape 167"/>
          <p:cNvSpPr txBox="1"/>
          <p:nvPr/>
        </p:nvSpPr>
        <p:spPr>
          <a:xfrm>
            <a:off x="7307343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68" name="Shape 168"/>
          <p:cNvSpPr txBox="1"/>
          <p:nvPr/>
        </p:nvSpPr>
        <p:spPr>
          <a:xfrm>
            <a:off x="1339185" y="14007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69" name="Shape 169"/>
          <p:cNvSpPr txBox="1"/>
          <p:nvPr/>
        </p:nvSpPr>
        <p:spPr>
          <a:xfrm>
            <a:off x="2173335" y="14111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170" name="Shape 170"/>
          <p:cNvSpPr txBox="1"/>
          <p:nvPr/>
        </p:nvSpPr>
        <p:spPr>
          <a:xfrm>
            <a:off x="1756262" y="14080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1" name="Shape 171"/>
          <p:cNvSpPr txBox="1"/>
          <p:nvPr/>
        </p:nvSpPr>
        <p:spPr>
          <a:xfrm>
            <a:off x="2590410" y="14164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172" name="Shape 172"/>
          <p:cNvSpPr txBox="1"/>
          <p:nvPr/>
        </p:nvSpPr>
        <p:spPr>
          <a:xfrm>
            <a:off x="3039760" y="14164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73" name="Shape 173"/>
          <p:cNvSpPr txBox="1"/>
          <p:nvPr/>
        </p:nvSpPr>
        <p:spPr>
          <a:xfrm>
            <a:off x="3465681" y="14132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4" name="Shape 174"/>
          <p:cNvSpPr txBox="1"/>
          <p:nvPr/>
        </p:nvSpPr>
        <p:spPr>
          <a:xfrm>
            <a:off x="3898813" y="14196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175" name="Shape 175"/>
          <p:cNvSpPr txBox="1"/>
          <p:nvPr/>
        </p:nvSpPr>
        <p:spPr>
          <a:xfrm>
            <a:off x="4737013" y="14260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5162934" y="14220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177" name="Shape 177"/>
          <p:cNvSpPr txBox="1"/>
          <p:nvPr/>
        </p:nvSpPr>
        <p:spPr>
          <a:xfrm>
            <a:off x="5596066" y="14285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" name="Shape 178"/>
          <p:cNvSpPr txBox="1"/>
          <p:nvPr/>
        </p:nvSpPr>
        <p:spPr>
          <a:xfrm>
            <a:off x="6011560" y="14245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79" name="Shape 179"/>
          <p:cNvSpPr txBox="1"/>
          <p:nvPr/>
        </p:nvSpPr>
        <p:spPr>
          <a:xfrm>
            <a:off x="6447907" y="14309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180" name="Shape 180"/>
          <p:cNvSpPr txBox="1"/>
          <p:nvPr/>
        </p:nvSpPr>
        <p:spPr>
          <a:xfrm>
            <a:off x="6873828" y="1426938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181" name="Shape 181"/>
          <p:cNvSpPr txBox="1"/>
          <p:nvPr/>
        </p:nvSpPr>
        <p:spPr>
          <a:xfrm>
            <a:off x="5088100" y="364925"/>
            <a:ext cx="2168700" cy="4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"Hide" the pivot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466000" y="1915250"/>
            <a:ext cx="2676101" cy="291965"/>
          </a:xfrm>
          <a:custGeom>
            <a:pathLst>
              <a:path extrusionOk="0" h="16352" w="122476">
                <a:moveTo>
                  <a:pt x="278" y="0"/>
                </a:moveTo>
                <a:cubicBezTo>
                  <a:pt x="278" y="973"/>
                  <a:pt x="0" y="4032"/>
                  <a:pt x="278" y="5839"/>
                </a:cubicBezTo>
                <a:cubicBezTo>
                  <a:pt x="556" y="7646"/>
                  <a:pt x="-70" y="9176"/>
                  <a:pt x="1946" y="10844"/>
                </a:cubicBezTo>
                <a:cubicBezTo>
                  <a:pt x="3962" y="12512"/>
                  <a:pt x="-5491" y="15014"/>
                  <a:pt x="12373" y="15848"/>
                </a:cubicBezTo>
                <a:cubicBezTo>
                  <a:pt x="30237" y="16682"/>
                  <a:pt x="90988" y="16196"/>
                  <a:pt x="109130" y="15848"/>
                </a:cubicBezTo>
                <a:cubicBezTo>
                  <a:pt x="127272" y="15501"/>
                  <a:pt x="119070" y="15153"/>
                  <a:pt x="121225" y="13763"/>
                </a:cubicBezTo>
                <a:cubicBezTo>
                  <a:pt x="123380" y="12373"/>
                  <a:pt x="121851" y="9662"/>
                  <a:pt x="122059" y="7507"/>
                </a:cubicBezTo>
                <a:cubicBezTo>
                  <a:pt x="122268" y="5352"/>
                  <a:pt x="122407" y="1946"/>
                  <a:pt x="122476" y="8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83" name="Shape 183"/>
          <p:cNvSpPr txBox="1"/>
          <p:nvPr/>
        </p:nvSpPr>
        <p:spPr>
          <a:xfrm>
            <a:off x="5162925" y="2325100"/>
            <a:ext cx="1145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886360" y="3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886360" y="2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6877629" y="31835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87" name="Shape 187"/>
          <p:cNvSpPr txBox="1"/>
          <p:nvPr/>
        </p:nvSpPr>
        <p:spPr>
          <a:xfrm>
            <a:off x="7307343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188" name="Shape 188"/>
          <p:cNvSpPr txBox="1"/>
          <p:nvPr/>
        </p:nvSpPr>
        <p:spPr>
          <a:xfrm>
            <a:off x="1339185" y="31533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2173335" y="31637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1756262" y="31606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91" name="Shape 191"/>
          <p:cNvSpPr txBox="1"/>
          <p:nvPr/>
        </p:nvSpPr>
        <p:spPr>
          <a:xfrm>
            <a:off x="2590410" y="31690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192" name="Shape 192"/>
          <p:cNvSpPr txBox="1"/>
          <p:nvPr/>
        </p:nvSpPr>
        <p:spPr>
          <a:xfrm>
            <a:off x="3039760" y="31690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93" name="Shape 193"/>
          <p:cNvSpPr txBox="1"/>
          <p:nvPr/>
        </p:nvSpPr>
        <p:spPr>
          <a:xfrm>
            <a:off x="3465681" y="31658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4" name="Shape 194"/>
          <p:cNvSpPr txBox="1"/>
          <p:nvPr/>
        </p:nvSpPr>
        <p:spPr>
          <a:xfrm>
            <a:off x="3898813" y="31722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195" name="Shape 195"/>
          <p:cNvSpPr txBox="1"/>
          <p:nvPr/>
        </p:nvSpPr>
        <p:spPr>
          <a:xfrm>
            <a:off x="4737013" y="31786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196" name="Shape 196"/>
          <p:cNvSpPr txBox="1"/>
          <p:nvPr/>
        </p:nvSpPr>
        <p:spPr>
          <a:xfrm>
            <a:off x="5162934" y="31746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197" name="Shape 197"/>
          <p:cNvSpPr txBox="1"/>
          <p:nvPr/>
        </p:nvSpPr>
        <p:spPr>
          <a:xfrm>
            <a:off x="5596066" y="31811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98" name="Shape 198"/>
          <p:cNvSpPr txBox="1"/>
          <p:nvPr/>
        </p:nvSpPr>
        <p:spPr>
          <a:xfrm>
            <a:off x="6011560" y="31771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99" name="Shape 199"/>
          <p:cNvSpPr txBox="1"/>
          <p:nvPr/>
        </p:nvSpPr>
        <p:spPr>
          <a:xfrm>
            <a:off x="6447907" y="31835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4317928" y="31835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1835050" y="3861775"/>
            <a:ext cx="579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are already on correct sides!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need to deal with the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52075" y="205975"/>
            <a:ext cx="878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median-of-three code again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28075" y="1296075"/>
            <a:ext cx="86400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// median of three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int m = (l+r)/2;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if(a[m] &lt; a[l])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l, m);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if(a[r] &lt; a[l])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swap(a, r, l);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if(a[r] &lt; a[m])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swap (a, r, m);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swap(a, m, r-1);        // pivot at position r-1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pivot = a[r-1];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Shape 21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Shape 21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15" name="Shape 21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16" name="Shape 21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17" name="Shape 21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18</a:t>
            </a:r>
            <a:endParaRPr b="1"/>
          </a:p>
        </p:txBody>
      </p:sp>
      <p:sp>
        <p:nvSpPr>
          <p:cNvPr id="218" name="Shape 21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219" name="Shape 21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20" name="Shape 22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21" name="Shape 22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222" name="Shape 22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223" name="Shape 22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224" name="Shape 22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225" name="Shape 22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226" name="Shape 22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27" name="Shape 22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</a:t>
            </a:r>
            <a:endParaRPr b="1"/>
          </a:p>
        </p:txBody>
      </p:sp>
      <p:sp>
        <p:nvSpPr>
          <p:cNvPr id="228" name="Shape 22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29" name="Shape 22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Now the partition step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328926" y="1880728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Shape 232"/>
          <p:cNvCxnSpPr>
            <a:stCxn id="231" idx="0"/>
          </p:cNvCxnSpPr>
          <p:nvPr/>
        </p:nvCxnSpPr>
        <p:spPr>
          <a:xfrm flipH="1" rot="10800000">
            <a:off x="1520476" y="171002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17652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>
            <a:stCxn id="233" idx="0"/>
          </p:cNvCxnSpPr>
          <p:nvPr/>
        </p:nvCxnSpPr>
        <p:spPr>
          <a:xfrm flipH="1" rot="10800000">
            <a:off x="19568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2198406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" name="Shape 236"/>
          <p:cNvCxnSpPr>
            <a:stCxn id="235" idx="0"/>
          </p:cNvCxnSpPr>
          <p:nvPr/>
        </p:nvCxnSpPr>
        <p:spPr>
          <a:xfrm flipH="1" rot="10800000">
            <a:off x="2389956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6008406" y="1849449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Shape 238"/>
          <p:cNvCxnSpPr>
            <a:stCxn id="237" idx="0"/>
          </p:cNvCxnSpPr>
          <p:nvPr/>
        </p:nvCxnSpPr>
        <p:spPr>
          <a:xfrm flipH="1" rot="10800000">
            <a:off x="6199956" y="1678749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5551206" y="1855878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Shape 240"/>
          <p:cNvCxnSpPr>
            <a:stCxn id="239" idx="0"/>
          </p:cNvCxnSpPr>
          <p:nvPr/>
        </p:nvCxnSpPr>
        <p:spPr>
          <a:xfrm flipH="1" rot="10800000">
            <a:off x="5742756" y="168517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42" name="Shape 242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21775" y="23355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45" name="Shape 245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cxnSp>
        <p:nvCxnSpPr>
          <p:cNvPr id="246" name="Shape 246"/>
          <p:cNvCxnSpPr/>
          <p:nvPr/>
        </p:nvCxnSpPr>
        <p:spPr>
          <a:xfrm flipH="1">
            <a:off x="2548600" y="741678"/>
            <a:ext cx="10500" cy="980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 flipH="1">
            <a:off x="5538138" y="759238"/>
            <a:ext cx="10500" cy="980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Shape 252"/>
          <p:cNvGraphicFramePr/>
          <p:nvPr/>
        </p:nvGraphicFramePr>
        <p:xfrm>
          <a:off x="429160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49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429160" y="7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{F2372857-91EE-42F3-8F2F-38F2F1F19C99}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6420429" y="12023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55" name="Shape 255"/>
          <p:cNvSpPr txBox="1"/>
          <p:nvPr/>
        </p:nvSpPr>
        <p:spPr>
          <a:xfrm>
            <a:off x="6850143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</a:t>
            </a:r>
            <a:endParaRPr b="1"/>
          </a:p>
        </p:txBody>
      </p:sp>
      <p:sp>
        <p:nvSpPr>
          <p:cNvPr id="256" name="Shape 256"/>
          <p:cNvSpPr txBox="1"/>
          <p:nvPr/>
        </p:nvSpPr>
        <p:spPr>
          <a:xfrm>
            <a:off x="881985" y="1172163"/>
            <a:ext cx="383100" cy="459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endParaRPr b="1"/>
          </a:p>
        </p:txBody>
      </p:sp>
      <p:sp>
        <p:nvSpPr>
          <p:cNvPr id="257" name="Shape 257"/>
          <p:cNvSpPr txBox="1"/>
          <p:nvPr/>
        </p:nvSpPr>
        <p:spPr>
          <a:xfrm>
            <a:off x="1716135" y="118258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299062" y="117946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13321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33</a:t>
            </a:r>
            <a:endParaRPr b="1"/>
          </a:p>
        </p:txBody>
      </p:sp>
      <p:sp>
        <p:nvSpPr>
          <p:cNvPr id="260" name="Shape 260"/>
          <p:cNvSpPr txBox="1"/>
          <p:nvPr/>
        </p:nvSpPr>
        <p:spPr>
          <a:xfrm>
            <a:off x="2582560" y="118782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61" name="Shape 261"/>
          <p:cNvSpPr txBox="1"/>
          <p:nvPr/>
        </p:nvSpPr>
        <p:spPr>
          <a:xfrm>
            <a:off x="3008481" y="118461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262" name="Shape 262"/>
          <p:cNvSpPr txBox="1"/>
          <p:nvPr/>
        </p:nvSpPr>
        <p:spPr>
          <a:xfrm>
            <a:off x="3441613" y="1191040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263" name="Shape 263"/>
          <p:cNvSpPr txBox="1"/>
          <p:nvPr/>
        </p:nvSpPr>
        <p:spPr>
          <a:xfrm>
            <a:off x="4279813" y="1197469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71</a:t>
            </a:r>
            <a:endParaRPr b="1"/>
          </a:p>
        </p:txBody>
      </p:sp>
      <p:sp>
        <p:nvSpPr>
          <p:cNvPr id="264" name="Shape 264"/>
          <p:cNvSpPr txBox="1"/>
          <p:nvPr/>
        </p:nvSpPr>
        <p:spPr>
          <a:xfrm>
            <a:off x="4705734" y="119347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265" name="Shape 265"/>
          <p:cNvSpPr txBox="1"/>
          <p:nvPr/>
        </p:nvSpPr>
        <p:spPr>
          <a:xfrm>
            <a:off x="5138866" y="1199902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5554360" y="1195905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67" name="Shape 267"/>
          <p:cNvSpPr txBox="1"/>
          <p:nvPr/>
        </p:nvSpPr>
        <p:spPr>
          <a:xfrm>
            <a:off x="5990707" y="120233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3860728" y="1202313"/>
            <a:ext cx="383100" cy="45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 b="1"/>
          </a:p>
        </p:txBody>
      </p:sp>
      <p:sp>
        <p:nvSpPr>
          <p:cNvPr id="269" name="Shape 269"/>
          <p:cNvSpPr txBox="1"/>
          <p:nvPr>
            <p:ph idx="4294967295" type="title"/>
          </p:nvPr>
        </p:nvSpPr>
        <p:spPr>
          <a:xfrm>
            <a:off x="228600" y="156400"/>
            <a:ext cx="53697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partition (cont)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76200" y="2425775"/>
            <a:ext cx="4796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= 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r-1;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for(;;){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while(a[++i] &lt; pivot);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while(a[--j] &gt; pivot);</a:t>
            </a:r>
            <a:endParaRPr b="1" sz="1800">
              <a:solidFill>
                <a:schemeClr val="dk1"/>
              </a:solidFill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if(i &gt;= j) break;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8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swap(a, i, j);</a:t>
            </a:r>
            <a:endParaRPr b="1" sz="1800"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2180768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Shape 272"/>
          <p:cNvCxnSpPr>
            <a:stCxn id="271" idx="0"/>
          </p:cNvCxnSpPr>
          <p:nvPr/>
        </p:nvCxnSpPr>
        <p:spPr>
          <a:xfrm flipH="1" rot="10800000">
            <a:off x="2372318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2603474" y="1891155"/>
            <a:ext cx="383100" cy="344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flipH="1" rot="10800000">
            <a:off x="2795024" y="1720455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5551206" y="1855878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6" name="Shape 276"/>
          <p:cNvCxnSpPr>
            <a:stCxn id="275" idx="0"/>
          </p:cNvCxnSpPr>
          <p:nvPr/>
        </p:nvCxnSpPr>
        <p:spPr>
          <a:xfrm flipH="1" rot="10800000">
            <a:off x="5742756" y="1685178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8020629" y="287925"/>
            <a:ext cx="383100" cy="45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78" name="Shape 278"/>
          <p:cNvSpPr txBox="1"/>
          <p:nvPr/>
        </p:nvSpPr>
        <p:spPr>
          <a:xfrm>
            <a:off x="7130225" y="385775"/>
            <a:ext cx="823800" cy="30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PIVOT: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221775" y="2335525"/>
            <a:ext cx="1022100" cy="4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SWAP!!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564798" y="1172175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149348" y="1172180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5140000" y="1844171"/>
            <a:ext cx="383100" cy="344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Shape 283"/>
          <p:cNvCxnSpPr>
            <a:stCxn id="282" idx="0"/>
          </p:cNvCxnSpPr>
          <p:nvPr/>
        </p:nvCxnSpPr>
        <p:spPr>
          <a:xfrm flipH="1" rot="10800000">
            <a:off x="5331550" y="1673471"/>
            <a:ext cx="99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5135260" y="1182609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85" name="Shape 285"/>
          <p:cNvSpPr txBox="1"/>
          <p:nvPr/>
        </p:nvSpPr>
        <p:spPr>
          <a:xfrm>
            <a:off x="2578916" y="1182607"/>
            <a:ext cx="383100" cy="459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cxnSp>
        <p:nvCxnSpPr>
          <p:cNvPr id="286" name="Shape 286"/>
          <p:cNvCxnSpPr/>
          <p:nvPr/>
        </p:nvCxnSpPr>
        <p:spPr>
          <a:xfrm>
            <a:off x="2971435" y="955250"/>
            <a:ext cx="10500" cy="87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>
            <a:off x="5106775" y="943550"/>
            <a:ext cx="10500" cy="87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