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Source Code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10 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955500" y="5233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368800" y="6768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98325" y="4537350"/>
            <a:ext cx="1206000" cy="4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5141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1999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885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647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409700" y="4557300"/>
            <a:ext cx="548100" cy="41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470100" y="2947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883400" y="4482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020125" y="308050"/>
            <a:ext cx="1993500" cy="91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012900" y="1056750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426200" y="1134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51300" y="2947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864600" y="4482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024004" y="106671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407400" y="1134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888564" y="1010454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" name="Shape 225"/>
          <p:cNvCxnSpPr>
            <a:stCxn id="220" idx="5"/>
            <a:endCxn id="224" idx="0"/>
          </p:cNvCxnSpPr>
          <p:nvPr/>
        </p:nvCxnSpPr>
        <p:spPr>
          <a:xfrm>
            <a:off x="6946020" y="791518"/>
            <a:ext cx="232200" cy="2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7504225" y="1121975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6146500" y="2123550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559800" y="22770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643004" y="304791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" name="Shape 230"/>
          <p:cNvCxnSpPr>
            <a:endCxn id="229" idx="0"/>
          </p:cNvCxnSpPr>
          <p:nvPr/>
        </p:nvCxnSpPr>
        <p:spPr>
          <a:xfrm flipH="1">
            <a:off x="5932804" y="2630318"/>
            <a:ext cx="328500" cy="41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4950200" y="31914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679900" y="298168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3" name="Shape 233"/>
          <p:cNvCxnSpPr>
            <a:stCxn id="227" idx="5"/>
            <a:endCxn id="232" idx="0"/>
          </p:cNvCxnSpPr>
          <p:nvPr/>
        </p:nvCxnSpPr>
        <p:spPr>
          <a:xfrm>
            <a:off x="6641220" y="2620318"/>
            <a:ext cx="328500" cy="36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Shape 234"/>
          <p:cNvSpPr txBox="1"/>
          <p:nvPr/>
        </p:nvSpPr>
        <p:spPr>
          <a:xfrm>
            <a:off x="7351825" y="3103175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6040679" y="3791968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" name="Shape 236"/>
          <p:cNvCxnSpPr>
            <a:stCxn id="229" idx="5"/>
            <a:endCxn id="235" idx="0"/>
          </p:cNvCxnSpPr>
          <p:nvPr/>
        </p:nvCxnSpPr>
        <p:spPr>
          <a:xfrm>
            <a:off x="6137724" y="3544686"/>
            <a:ext cx="192900" cy="24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Shape 237"/>
          <p:cNvSpPr txBox="1"/>
          <p:nvPr/>
        </p:nvSpPr>
        <p:spPr>
          <a:xfrm>
            <a:off x="5331200" y="3953450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394625" y="1613288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911065" y="238525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74525" y="25287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851825" y="2395224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>
            <a:stCxn id="238" idx="5"/>
            <a:endCxn id="241" idx="0"/>
          </p:cNvCxnSpPr>
          <p:nvPr/>
        </p:nvCxnSpPr>
        <p:spPr>
          <a:xfrm>
            <a:off x="1889345" y="2110056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 txBox="1"/>
          <p:nvPr/>
        </p:nvSpPr>
        <p:spPr>
          <a:xfrm>
            <a:off x="2523750" y="251671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288804" y="3053106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Shape 245"/>
          <p:cNvCxnSpPr>
            <a:stCxn id="239" idx="5"/>
            <a:endCxn id="244" idx="0"/>
          </p:cNvCxnSpPr>
          <p:nvPr/>
        </p:nvCxnSpPr>
        <p:spPr>
          <a:xfrm>
            <a:off x="1405785" y="2882024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655525" y="32907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7" name="Shape 247"/>
          <p:cNvCxnSpPr>
            <a:stCxn id="215" idx="3"/>
            <a:endCxn id="218" idx="0"/>
          </p:cNvCxnSpPr>
          <p:nvPr/>
        </p:nvCxnSpPr>
        <p:spPr>
          <a:xfrm flipH="1">
            <a:off x="4302680" y="791518"/>
            <a:ext cx="252300" cy="26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>
            <a:stCxn id="222" idx="0"/>
            <a:endCxn id="220" idx="3"/>
          </p:cNvCxnSpPr>
          <p:nvPr/>
        </p:nvCxnSpPr>
        <p:spPr>
          <a:xfrm flipH="1" rot="10800000">
            <a:off x="6313804" y="791618"/>
            <a:ext cx="2223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>
            <a:stCxn id="239" idx="0"/>
            <a:endCxn id="238" idx="3"/>
          </p:cNvCxnSpPr>
          <p:nvPr/>
        </p:nvCxnSpPr>
        <p:spPr>
          <a:xfrm flipH="1" rot="10800000">
            <a:off x="1200865" y="2110156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1669804" y="3738906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Shape 251"/>
          <p:cNvCxnSpPr>
            <a:stCxn id="244" idx="5"/>
            <a:endCxn id="250" idx="0"/>
          </p:cNvCxnSpPr>
          <p:nvPr/>
        </p:nvCxnSpPr>
        <p:spPr>
          <a:xfrm>
            <a:off x="1783524" y="3549874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1112725" y="39003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244700" y="238400"/>
            <a:ext cx="1993500" cy="151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5329850" y="266175"/>
            <a:ext cx="2920500" cy="151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880025" y="2054825"/>
            <a:ext cx="3292500" cy="243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8650" y="13847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48475" y="2287525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464400" y="526763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980840" y="129873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44300" y="1442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921600" y="1308699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6" name="Shape 266"/>
          <p:cNvCxnSpPr>
            <a:stCxn id="262" idx="5"/>
            <a:endCxn id="265" idx="0"/>
          </p:cNvCxnSpPr>
          <p:nvPr/>
        </p:nvCxnSpPr>
        <p:spPr>
          <a:xfrm>
            <a:off x="1959120" y="1023531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Shape 267"/>
          <p:cNvSpPr txBox="1"/>
          <p:nvPr/>
        </p:nvSpPr>
        <p:spPr>
          <a:xfrm>
            <a:off x="2593525" y="14301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358579" y="196658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Shape 269"/>
          <p:cNvCxnSpPr>
            <a:stCxn id="263" idx="5"/>
            <a:endCxn id="268" idx="0"/>
          </p:cNvCxnSpPr>
          <p:nvPr/>
        </p:nvCxnSpPr>
        <p:spPr>
          <a:xfrm>
            <a:off x="1475560" y="1795499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725300" y="2204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Shape 271"/>
          <p:cNvCxnSpPr>
            <a:stCxn id="263" idx="0"/>
            <a:endCxn id="262" idx="3"/>
          </p:cNvCxnSpPr>
          <p:nvPr/>
        </p:nvCxnSpPr>
        <p:spPr>
          <a:xfrm flipH="1" rot="10800000">
            <a:off x="1270640" y="1023631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1739579" y="2652381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3" name="Shape 273"/>
          <p:cNvCxnSpPr>
            <a:stCxn id="268" idx="5"/>
            <a:endCxn id="272" idx="0"/>
          </p:cNvCxnSpPr>
          <p:nvPr/>
        </p:nvCxnSpPr>
        <p:spPr>
          <a:xfrm>
            <a:off x="1853299" y="2463349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x="1182500" y="28138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11175" y="3456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8250" y="1201000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/>
        </p:nvSpPr>
        <p:spPr>
          <a:xfrm>
            <a:off x="432750" y="563750"/>
            <a:ext cx="548100" cy="46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8" name="Shape 278"/>
          <p:cNvCxnSpPr>
            <a:stCxn id="277" idx="2"/>
          </p:cNvCxnSpPr>
          <p:nvPr/>
        </p:nvCxnSpPr>
        <p:spPr>
          <a:xfrm>
            <a:off x="706800" y="1032350"/>
            <a:ext cx="318900" cy="3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3397100" y="278125"/>
            <a:ext cx="5543100" cy="28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 (alpha):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violating node </a:t>
            </a:r>
            <a:r>
              <a:rPr i="1" lang="en" sz="2400" u="sng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closest to the insertion point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h(l(⍺)):  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h(r(⍺)): 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ABS-DIFF: 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1464400" y="526763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980840" y="129873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344300" y="1442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921600" y="1308699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8" name="Shape 288"/>
          <p:cNvCxnSpPr>
            <a:stCxn id="284" idx="5"/>
            <a:endCxn id="287" idx="0"/>
          </p:cNvCxnSpPr>
          <p:nvPr/>
        </p:nvCxnSpPr>
        <p:spPr>
          <a:xfrm>
            <a:off x="1959120" y="1023531"/>
            <a:ext cx="2523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Shape 289"/>
          <p:cNvSpPr txBox="1"/>
          <p:nvPr/>
        </p:nvSpPr>
        <p:spPr>
          <a:xfrm>
            <a:off x="2593525" y="1430188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358579" y="1966581"/>
            <a:ext cx="579600" cy="582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1" name="Shape 291"/>
          <p:cNvCxnSpPr>
            <a:stCxn id="285" idx="5"/>
            <a:endCxn id="290" idx="0"/>
          </p:cNvCxnSpPr>
          <p:nvPr/>
        </p:nvCxnSpPr>
        <p:spPr>
          <a:xfrm>
            <a:off x="1475560" y="1795499"/>
            <a:ext cx="172800" cy="17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Shape 292"/>
          <p:cNvSpPr txBox="1"/>
          <p:nvPr/>
        </p:nvSpPr>
        <p:spPr>
          <a:xfrm>
            <a:off x="725300" y="22042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Shape 293"/>
          <p:cNvCxnSpPr>
            <a:stCxn id="285" idx="0"/>
            <a:endCxn id="284" idx="3"/>
          </p:cNvCxnSpPr>
          <p:nvPr/>
        </p:nvCxnSpPr>
        <p:spPr>
          <a:xfrm flipH="1" rot="10800000">
            <a:off x="1270640" y="1023631"/>
            <a:ext cx="2787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/>
          <p:nvPr/>
        </p:nvSpPr>
        <p:spPr>
          <a:xfrm>
            <a:off x="1739579" y="2652381"/>
            <a:ext cx="579600" cy="5820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Shape 295"/>
          <p:cNvCxnSpPr>
            <a:stCxn id="290" idx="5"/>
            <a:endCxn id="294" idx="0"/>
          </p:cNvCxnSpPr>
          <p:nvPr/>
        </p:nvCxnSpPr>
        <p:spPr>
          <a:xfrm>
            <a:off x="1853299" y="2463349"/>
            <a:ext cx="176100" cy="18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Shape 296"/>
          <p:cNvSpPr txBox="1"/>
          <p:nvPr/>
        </p:nvSpPr>
        <p:spPr>
          <a:xfrm>
            <a:off x="1182500" y="2813863"/>
            <a:ext cx="548100" cy="33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48425" y="269400"/>
            <a:ext cx="3074400" cy="307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18250" y="1201000"/>
            <a:ext cx="1546295" cy="834625"/>
          </a:xfrm>
          <a:custGeom>
            <a:pathLst>
              <a:path extrusionOk="0" h="33385" w="65341">
                <a:moveTo>
                  <a:pt x="61304" y="4552"/>
                </a:moveTo>
                <a:cubicBezTo>
                  <a:pt x="59310" y="3356"/>
                  <a:pt x="59709" y="3289"/>
                  <a:pt x="52532" y="2558"/>
                </a:cubicBezTo>
                <a:cubicBezTo>
                  <a:pt x="45355" y="1827"/>
                  <a:pt x="25951" y="-166"/>
                  <a:pt x="18242" y="166"/>
                </a:cubicBezTo>
                <a:cubicBezTo>
                  <a:pt x="10533" y="498"/>
                  <a:pt x="9204" y="1960"/>
                  <a:pt x="6280" y="4552"/>
                </a:cubicBezTo>
                <a:cubicBezTo>
                  <a:pt x="3356" y="7144"/>
                  <a:pt x="1163" y="11197"/>
                  <a:pt x="698" y="15716"/>
                </a:cubicBezTo>
                <a:cubicBezTo>
                  <a:pt x="233" y="20235"/>
                  <a:pt x="-1163" y="28808"/>
                  <a:pt x="3489" y="31665"/>
                </a:cubicBezTo>
                <a:cubicBezTo>
                  <a:pt x="8141" y="34523"/>
                  <a:pt x="21233" y="32928"/>
                  <a:pt x="28609" y="32861"/>
                </a:cubicBezTo>
                <a:cubicBezTo>
                  <a:pt x="35985" y="32795"/>
                  <a:pt x="41899" y="32927"/>
                  <a:pt x="47747" y="31266"/>
                </a:cubicBezTo>
                <a:cubicBezTo>
                  <a:pt x="53595" y="29605"/>
                  <a:pt x="60905" y="26482"/>
                  <a:pt x="63696" y="22893"/>
                </a:cubicBezTo>
                <a:cubicBezTo>
                  <a:pt x="66487" y="19305"/>
                  <a:pt x="64893" y="12792"/>
                  <a:pt x="64494" y="9735"/>
                </a:cubicBezTo>
                <a:cubicBezTo>
                  <a:pt x="64095" y="6678"/>
                  <a:pt x="63298" y="5748"/>
                  <a:pt x="61304" y="455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/>
        </p:nvSpPr>
        <p:spPr>
          <a:xfrm>
            <a:off x="432750" y="563750"/>
            <a:ext cx="548100" cy="46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0" name="Shape 300"/>
          <p:cNvCxnSpPr>
            <a:stCxn id="299" idx="2"/>
          </p:cNvCxnSpPr>
          <p:nvPr/>
        </p:nvCxnSpPr>
        <p:spPr>
          <a:xfrm>
            <a:off x="706800" y="1032350"/>
            <a:ext cx="318900" cy="3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3537600" y="278125"/>
            <a:ext cx="5402700" cy="295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example is a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“RIGHT-RIGHT” case: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insertion occurred in the right subtree of ⍺’s right child.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620225" y="3340200"/>
            <a:ext cx="5402700" cy="130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Fix:  a “left rotation” about ⍺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2013000" y="6494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327855" y="1789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425956" y="20012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660796" y="1804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Shape 311"/>
          <p:cNvCxnSpPr>
            <a:stCxn id="307" idx="5"/>
            <a:endCxn id="310" idx="0"/>
          </p:cNvCxnSpPr>
          <p:nvPr/>
        </p:nvCxnSpPr>
        <p:spPr>
          <a:xfrm>
            <a:off x="2714109" y="13830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3612832" y="19834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863065" y="2775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Shape 314"/>
          <p:cNvCxnSpPr>
            <a:stCxn id="308" idx="5"/>
            <a:endCxn id="313" idx="0"/>
          </p:cNvCxnSpPr>
          <p:nvPr/>
        </p:nvCxnSpPr>
        <p:spPr>
          <a:xfrm>
            <a:off x="2028964" y="2522947"/>
            <a:ext cx="2448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 txBox="1"/>
          <p:nvPr/>
        </p:nvSpPr>
        <p:spPr>
          <a:xfrm>
            <a:off x="965786" y="3126434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6" name="Shape 316"/>
          <p:cNvCxnSpPr>
            <a:stCxn id="308" idx="0"/>
            <a:endCxn id="307" idx="3"/>
          </p:cNvCxnSpPr>
          <p:nvPr/>
        </p:nvCxnSpPr>
        <p:spPr>
          <a:xfrm flipH="1" rot="10800000">
            <a:off x="1738555" y="13831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Shape 317"/>
          <p:cNvSpPr/>
          <p:nvPr/>
        </p:nvSpPr>
        <p:spPr>
          <a:xfrm>
            <a:off x="2402895" y="37881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Shape 318"/>
          <p:cNvCxnSpPr>
            <a:stCxn id="313" idx="5"/>
            <a:endCxn id="317" idx="0"/>
          </p:cNvCxnSpPr>
          <p:nvPr/>
        </p:nvCxnSpPr>
        <p:spPr>
          <a:xfrm>
            <a:off x="2564174" y="3509100"/>
            <a:ext cx="249300" cy="27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Shape 319"/>
          <p:cNvSpPr txBox="1"/>
          <p:nvPr/>
        </p:nvSpPr>
        <p:spPr>
          <a:xfrm>
            <a:off x="1613582" y="40265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45700" y="287625"/>
            <a:ext cx="43560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551279" y="7040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2" name="Shape 322"/>
          <p:cNvCxnSpPr>
            <a:stCxn id="321" idx="2"/>
          </p:cNvCxnSpPr>
          <p:nvPr/>
        </p:nvCxnSpPr>
        <p:spPr>
          <a:xfrm>
            <a:off x="939479" y="13958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Shape 323"/>
          <p:cNvSpPr/>
          <p:nvPr/>
        </p:nvSpPr>
        <p:spPr>
          <a:xfrm>
            <a:off x="746575" y="2650110"/>
            <a:ext cx="1066575" cy="409125"/>
          </a:xfrm>
          <a:custGeom>
            <a:pathLst>
              <a:path extrusionOk="0" h="16365" w="42663">
                <a:moveTo>
                  <a:pt x="42663" y="14770"/>
                </a:moveTo>
                <a:cubicBezTo>
                  <a:pt x="42065" y="13375"/>
                  <a:pt x="42397" y="8856"/>
                  <a:pt x="39074" y="6397"/>
                </a:cubicBezTo>
                <a:cubicBezTo>
                  <a:pt x="35751" y="3938"/>
                  <a:pt x="28509" y="-49"/>
                  <a:pt x="22727" y="17"/>
                </a:cubicBezTo>
                <a:cubicBezTo>
                  <a:pt x="16946" y="83"/>
                  <a:pt x="8173" y="4070"/>
                  <a:pt x="4385" y="6795"/>
                </a:cubicBezTo>
                <a:cubicBezTo>
                  <a:pt x="597" y="9520"/>
                  <a:pt x="731" y="14770"/>
                  <a:pt x="0" y="163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4" name="Shape 324"/>
          <p:cNvSpPr/>
          <p:nvPr/>
        </p:nvSpPr>
        <p:spPr>
          <a:xfrm>
            <a:off x="6585000" y="6494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899855" y="1789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4997956" y="20012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32796" y="1804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>
            <a:stCxn id="324" idx="5"/>
            <a:endCxn id="327" idx="0"/>
          </p:cNvCxnSpPr>
          <p:nvPr/>
        </p:nvCxnSpPr>
        <p:spPr>
          <a:xfrm>
            <a:off x="7286109" y="13830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Shape 329"/>
          <p:cNvSpPr txBox="1"/>
          <p:nvPr/>
        </p:nvSpPr>
        <p:spPr>
          <a:xfrm>
            <a:off x="8184832" y="19834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5258840" y="2775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7521286" y="5870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Shape 332"/>
          <p:cNvCxnSpPr>
            <a:stCxn id="325" idx="0"/>
            <a:endCxn id="324" idx="3"/>
          </p:cNvCxnSpPr>
          <p:nvPr/>
        </p:nvCxnSpPr>
        <p:spPr>
          <a:xfrm flipH="1" rot="10800000">
            <a:off x="6310555" y="13831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6584995" y="28212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7521282" y="30007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658413" y="287625"/>
            <a:ext cx="44394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5123279" y="7040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7" name="Shape 337"/>
          <p:cNvCxnSpPr>
            <a:stCxn id="336" idx="2"/>
          </p:cNvCxnSpPr>
          <p:nvPr/>
        </p:nvCxnSpPr>
        <p:spPr>
          <a:xfrm>
            <a:off x="5511479" y="13958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Shape 338"/>
          <p:cNvCxnSpPr>
            <a:stCxn id="325" idx="3"/>
            <a:endCxn id="330" idx="0"/>
          </p:cNvCxnSpPr>
          <p:nvPr/>
        </p:nvCxnSpPr>
        <p:spPr>
          <a:xfrm flipH="1">
            <a:off x="5669446" y="2522947"/>
            <a:ext cx="35070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Shape 339"/>
          <p:cNvCxnSpPr>
            <a:stCxn id="325" idx="5"/>
            <a:endCxn id="333" idx="0"/>
          </p:cNvCxnSpPr>
          <p:nvPr/>
        </p:nvCxnSpPr>
        <p:spPr>
          <a:xfrm>
            <a:off x="6600964" y="2522947"/>
            <a:ext cx="394800" cy="29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Shape 340"/>
          <p:cNvSpPr txBox="1"/>
          <p:nvPr/>
        </p:nvSpPr>
        <p:spPr>
          <a:xfrm>
            <a:off x="4656826" y="2901250"/>
            <a:ext cx="5781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2165400" y="3446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870655" y="14083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041796" y="14230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Shape 348"/>
          <p:cNvCxnSpPr>
            <a:stCxn id="345" idx="5"/>
            <a:endCxn id="347" idx="0"/>
          </p:cNvCxnSpPr>
          <p:nvPr/>
        </p:nvCxnSpPr>
        <p:spPr>
          <a:xfrm>
            <a:off x="2866509" y="1078253"/>
            <a:ext cx="5859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1634465" y="23944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Shape 350"/>
          <p:cNvCxnSpPr>
            <a:stCxn id="346" idx="5"/>
            <a:endCxn id="349" idx="0"/>
          </p:cNvCxnSpPr>
          <p:nvPr/>
        </p:nvCxnSpPr>
        <p:spPr>
          <a:xfrm>
            <a:off x="1571764" y="2141947"/>
            <a:ext cx="4734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46" idx="0"/>
            <a:endCxn id="345" idx="3"/>
          </p:cNvCxnSpPr>
          <p:nvPr/>
        </p:nvCxnSpPr>
        <p:spPr>
          <a:xfrm flipH="1" rot="10800000">
            <a:off x="1281355" y="1078318"/>
            <a:ext cx="1004400" cy="3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Shape 352"/>
          <p:cNvSpPr/>
          <p:nvPr/>
        </p:nvSpPr>
        <p:spPr>
          <a:xfrm>
            <a:off x="2402895" y="34833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3" name="Shape 353"/>
          <p:cNvCxnSpPr>
            <a:stCxn id="349" idx="5"/>
            <a:endCxn id="352" idx="0"/>
          </p:cNvCxnSpPr>
          <p:nvPr/>
        </p:nvCxnSpPr>
        <p:spPr>
          <a:xfrm>
            <a:off x="2335574" y="3128100"/>
            <a:ext cx="477900" cy="35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Shape 354"/>
          <p:cNvSpPr/>
          <p:nvPr/>
        </p:nvSpPr>
        <p:spPr>
          <a:xfrm>
            <a:off x="145900" y="178325"/>
            <a:ext cx="43560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246479" y="3992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Shape 356"/>
          <p:cNvCxnSpPr>
            <a:stCxn id="355" idx="2"/>
            <a:endCxn id="346" idx="1"/>
          </p:cNvCxnSpPr>
          <p:nvPr/>
        </p:nvCxnSpPr>
        <p:spPr>
          <a:xfrm>
            <a:off x="634679" y="1091040"/>
            <a:ext cx="356400" cy="44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Shape 357"/>
          <p:cNvSpPr/>
          <p:nvPr/>
        </p:nvSpPr>
        <p:spPr>
          <a:xfrm>
            <a:off x="1832245" y="1095525"/>
            <a:ext cx="459350" cy="1295825"/>
          </a:xfrm>
          <a:custGeom>
            <a:pathLst>
              <a:path extrusionOk="0" h="51833" w="18374">
                <a:moveTo>
                  <a:pt x="18374" y="0"/>
                </a:moveTo>
                <a:cubicBezTo>
                  <a:pt x="15583" y="2858"/>
                  <a:pt x="4486" y="11231"/>
                  <a:pt x="1628" y="17145"/>
                </a:cubicBezTo>
                <a:cubicBezTo>
                  <a:pt x="-1229" y="23059"/>
                  <a:pt x="498" y="31898"/>
                  <a:pt x="1229" y="35486"/>
                </a:cubicBezTo>
                <a:cubicBezTo>
                  <a:pt x="1960" y="39074"/>
                  <a:pt x="4951" y="35951"/>
                  <a:pt x="6014" y="38675"/>
                </a:cubicBezTo>
                <a:cubicBezTo>
                  <a:pt x="7077" y="41400"/>
                  <a:pt x="7343" y="49640"/>
                  <a:pt x="7609" y="5183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8" name="Shape 358"/>
          <p:cNvSpPr/>
          <p:nvPr/>
        </p:nvSpPr>
        <p:spPr>
          <a:xfrm>
            <a:off x="405674" y="1848092"/>
            <a:ext cx="1467275" cy="1447800"/>
          </a:xfrm>
          <a:custGeom>
            <a:pathLst>
              <a:path extrusionOk="0" h="57912" w="58691">
                <a:moveTo>
                  <a:pt x="58691" y="54824"/>
                </a:moveTo>
                <a:cubicBezTo>
                  <a:pt x="55169" y="54891"/>
                  <a:pt x="46863" y="61403"/>
                  <a:pt x="37559" y="55223"/>
                </a:cubicBezTo>
                <a:cubicBezTo>
                  <a:pt x="28256" y="49043"/>
                  <a:pt x="8452" y="26648"/>
                  <a:pt x="2870" y="17743"/>
                </a:cubicBezTo>
                <a:cubicBezTo>
                  <a:pt x="-2712" y="8838"/>
                  <a:pt x="1541" y="4718"/>
                  <a:pt x="4066" y="1794"/>
                </a:cubicBezTo>
                <a:cubicBezTo>
                  <a:pt x="6591" y="-1130"/>
                  <a:pt x="15695" y="465"/>
                  <a:pt x="18021" y="19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9" name="Shape 359"/>
          <p:cNvSpPr/>
          <p:nvPr/>
        </p:nvSpPr>
        <p:spPr>
          <a:xfrm>
            <a:off x="6585000" y="497024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5899855" y="1636918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997956" y="18488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7232796" y="1651637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Shape 363"/>
          <p:cNvCxnSpPr>
            <a:stCxn id="359" idx="5"/>
            <a:endCxn id="362" idx="0"/>
          </p:cNvCxnSpPr>
          <p:nvPr/>
        </p:nvCxnSpPr>
        <p:spPr>
          <a:xfrm>
            <a:off x="7286109" y="1230653"/>
            <a:ext cx="3573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8184832" y="183102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258840" y="2623071"/>
            <a:ext cx="821400" cy="859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7521286" y="434659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7" name="Shape 367"/>
          <p:cNvCxnSpPr>
            <a:stCxn id="360" idx="0"/>
            <a:endCxn id="359" idx="3"/>
          </p:cNvCxnSpPr>
          <p:nvPr/>
        </p:nvCxnSpPr>
        <p:spPr>
          <a:xfrm flipH="1" rot="10800000">
            <a:off x="6310555" y="1230718"/>
            <a:ext cx="394800" cy="40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Shape 368"/>
          <p:cNvSpPr/>
          <p:nvPr/>
        </p:nvSpPr>
        <p:spPr>
          <a:xfrm>
            <a:off x="6584995" y="2668829"/>
            <a:ext cx="821400" cy="8595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7521282" y="2848375"/>
            <a:ext cx="7764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578675" y="152250"/>
            <a:ext cx="4439400" cy="453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5123279" y="551640"/>
            <a:ext cx="776400" cy="69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>
            <a:stCxn id="371" idx="2"/>
          </p:cNvCxnSpPr>
          <p:nvPr/>
        </p:nvCxnSpPr>
        <p:spPr>
          <a:xfrm>
            <a:off x="5511479" y="1243440"/>
            <a:ext cx="452100" cy="52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Shape 373"/>
          <p:cNvCxnSpPr>
            <a:stCxn id="360" idx="3"/>
            <a:endCxn id="365" idx="0"/>
          </p:cNvCxnSpPr>
          <p:nvPr/>
        </p:nvCxnSpPr>
        <p:spPr>
          <a:xfrm flipH="1">
            <a:off x="5669446" y="2370547"/>
            <a:ext cx="35070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Shape 374"/>
          <p:cNvCxnSpPr>
            <a:stCxn id="360" idx="5"/>
            <a:endCxn id="368" idx="0"/>
          </p:cNvCxnSpPr>
          <p:nvPr/>
        </p:nvCxnSpPr>
        <p:spPr>
          <a:xfrm>
            <a:off x="6600964" y="2370547"/>
            <a:ext cx="394800" cy="29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Shape 375"/>
          <p:cNvSpPr txBox="1"/>
          <p:nvPr/>
        </p:nvSpPr>
        <p:spPr>
          <a:xfrm>
            <a:off x="4656826" y="2748850"/>
            <a:ext cx="578100" cy="5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228200" y="249475"/>
            <a:ext cx="5543100" cy="14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Remember: ⍺ (alpha):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violating node </a:t>
            </a:r>
            <a:r>
              <a:rPr i="1" lang="en" sz="2400" u="sng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closest to the insertion point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191250" y="2010125"/>
            <a:ext cx="4743600" cy="280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CLAIM: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Inserted node X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cannot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a child of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must be </a:t>
            </a: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⍺ or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great-great grandchild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7238125" y="345550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418375" y="1250250"/>
            <a:ext cx="624900" cy="6504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4" name="Shape 384"/>
          <p:cNvCxnSpPr>
            <a:stCxn id="383" idx="7"/>
            <a:endCxn id="382" idx="3"/>
          </p:cNvCxnSpPr>
          <p:nvPr/>
        </p:nvCxnSpPr>
        <p:spPr>
          <a:xfrm flipH="1" rot="10800000">
            <a:off x="6951761" y="900599"/>
            <a:ext cx="3780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Shape 385"/>
          <p:cNvSpPr txBox="1"/>
          <p:nvPr/>
        </p:nvSpPr>
        <p:spPr>
          <a:xfrm>
            <a:off x="5230625" y="2010125"/>
            <a:ext cx="3713100" cy="2882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Suppose X is child of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⍺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Subtree with X: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insertion:    height =   </a:t>
            </a:r>
            <a:r>
              <a:rPr b="1" lang="en">
                <a:highlight>
                  <a:srgbClr val="FFFF00"/>
                </a:highlight>
              </a:rPr>
              <a:t>0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insertion: height =  </a:t>
            </a:r>
            <a:r>
              <a:rPr b="1" lang="en">
                <a:highlight>
                  <a:srgbClr val="FFFF00"/>
                </a:highlight>
              </a:rPr>
              <a:t>-1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Violation right?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subtree:  height =</a:t>
            </a:r>
            <a:r>
              <a:rPr b="1" lang="en">
                <a:highlight>
                  <a:srgbClr val="FFFF00"/>
                </a:highlight>
              </a:rPr>
              <a:t> -2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</a:t>
            </a:r>
            <a:r>
              <a:rPr b="1" lang="en">
                <a:highlight>
                  <a:srgbClr val="FFFF00"/>
                </a:highlight>
              </a:rPr>
              <a:t>NO SUCH TREE!!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1240987" y="1891536"/>
            <a:ext cx="336300" cy="3270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97315" y="3665815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>
            <p:ph idx="4294967295" type="title"/>
          </p:nvPr>
        </p:nvSpPr>
        <p:spPr>
          <a:xfrm>
            <a:off x="381000" y="-22625"/>
            <a:ext cx="346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Four cases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65494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704347" y="2332536"/>
            <a:ext cx="336300" cy="327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Shape 395"/>
          <p:cNvCxnSpPr>
            <a:stCxn id="390" idx="3"/>
            <a:endCxn id="393" idx="0"/>
          </p:cNvCxnSpPr>
          <p:nvPr/>
        </p:nvCxnSpPr>
        <p:spPr>
          <a:xfrm flipH="1">
            <a:off x="733737" y="2170648"/>
            <a:ext cx="5565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90" idx="5"/>
            <a:endCxn id="394" idx="0"/>
          </p:cNvCxnSpPr>
          <p:nvPr/>
        </p:nvCxnSpPr>
        <p:spPr>
          <a:xfrm>
            <a:off x="1528037" y="2170648"/>
            <a:ext cx="3444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/>
          <p:nvPr/>
        </p:nvSpPr>
        <p:spPr>
          <a:xfrm>
            <a:off x="200800" y="2788151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793261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337243" y="2783619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904562" y="2783610"/>
            <a:ext cx="464100" cy="749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Shape 401"/>
          <p:cNvCxnSpPr>
            <a:stCxn id="393" idx="3"/>
            <a:endCxn id="397" idx="0"/>
          </p:cNvCxnSpPr>
          <p:nvPr/>
        </p:nvCxnSpPr>
        <p:spPr>
          <a:xfrm flipH="1">
            <a:off x="432944" y="2611648"/>
            <a:ext cx="1818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Shape 402"/>
          <p:cNvCxnSpPr>
            <a:stCxn id="393" idx="5"/>
            <a:endCxn id="398" idx="0"/>
          </p:cNvCxnSpPr>
          <p:nvPr/>
        </p:nvCxnSpPr>
        <p:spPr>
          <a:xfrm>
            <a:off x="852544" y="2611648"/>
            <a:ext cx="1728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Shape 403"/>
          <p:cNvCxnSpPr>
            <a:stCxn id="394" idx="3"/>
            <a:endCxn id="399" idx="0"/>
          </p:cNvCxnSpPr>
          <p:nvPr/>
        </p:nvCxnSpPr>
        <p:spPr>
          <a:xfrm flipH="1">
            <a:off x="1569397" y="2611648"/>
            <a:ext cx="184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Shape 404"/>
          <p:cNvCxnSpPr>
            <a:stCxn id="394" idx="5"/>
            <a:endCxn id="400" idx="0"/>
          </p:cNvCxnSpPr>
          <p:nvPr/>
        </p:nvCxnSpPr>
        <p:spPr>
          <a:xfrm>
            <a:off x="1991397" y="2611648"/>
            <a:ext cx="1452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Shape 405"/>
          <p:cNvCxnSpPr>
            <a:endCxn id="397" idx="3"/>
          </p:cNvCxnSpPr>
          <p:nvPr/>
        </p:nvCxnSpPr>
        <p:spPr>
          <a:xfrm rot="10800000">
            <a:off x="432850" y="3537251"/>
            <a:ext cx="1326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Shape 406"/>
          <p:cNvSpPr/>
          <p:nvPr/>
        </p:nvSpPr>
        <p:spPr>
          <a:xfrm>
            <a:off x="236341" y="1885875"/>
            <a:ext cx="1025973" cy="802572"/>
          </a:xfrm>
          <a:custGeom>
            <a:pathLst>
              <a:path extrusionOk="0" h="33598" w="43906">
                <a:moveTo>
                  <a:pt x="43906" y="0"/>
                </a:moveTo>
                <a:cubicBezTo>
                  <a:pt x="38879" y="2355"/>
                  <a:pt x="20044" y="10118"/>
                  <a:pt x="13744" y="14127"/>
                </a:cubicBezTo>
                <a:cubicBezTo>
                  <a:pt x="7444" y="18136"/>
                  <a:pt x="8399" y="20808"/>
                  <a:pt x="6108" y="24053"/>
                </a:cubicBezTo>
                <a:cubicBezTo>
                  <a:pt x="3817" y="27298"/>
                  <a:pt x="1018" y="32007"/>
                  <a:pt x="0" y="33598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07" name="Shape 407"/>
          <p:cNvSpPr txBox="1"/>
          <p:nvPr/>
        </p:nvSpPr>
        <p:spPr>
          <a:xfrm>
            <a:off x="236481" y="4156940"/>
            <a:ext cx="15648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650879" y="1963146"/>
            <a:ext cx="327000" cy="319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315218" y="3695875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93899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101540" y="2393818"/>
            <a:ext cx="327000" cy="3195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2" name="Shape 412"/>
          <p:cNvCxnSpPr>
            <a:stCxn id="408" idx="3"/>
            <a:endCxn id="410" idx="0"/>
          </p:cNvCxnSpPr>
          <p:nvPr/>
        </p:nvCxnSpPr>
        <p:spPr>
          <a:xfrm flipH="1">
            <a:off x="3157267" y="2235856"/>
            <a:ext cx="5415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>
            <a:stCxn id="408" idx="5"/>
            <a:endCxn id="411" idx="0"/>
          </p:cNvCxnSpPr>
          <p:nvPr/>
        </p:nvCxnSpPr>
        <p:spPr>
          <a:xfrm>
            <a:off x="3929991" y="2235856"/>
            <a:ext cx="3351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Shape 414"/>
          <p:cNvSpPr/>
          <p:nvPr/>
        </p:nvSpPr>
        <p:spPr>
          <a:xfrm>
            <a:off x="2639200" y="2838763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215424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3744497" y="2834338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296268" y="2834329"/>
            <a:ext cx="451200" cy="731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Shape 418"/>
          <p:cNvCxnSpPr>
            <a:stCxn id="410" idx="3"/>
            <a:endCxn id="414" idx="0"/>
          </p:cNvCxnSpPr>
          <p:nvPr/>
        </p:nvCxnSpPr>
        <p:spPr>
          <a:xfrm flipH="1">
            <a:off x="2864787" y="2666529"/>
            <a:ext cx="1770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Shape 419"/>
          <p:cNvCxnSpPr>
            <a:stCxn id="410" idx="5"/>
            <a:endCxn id="415" idx="0"/>
          </p:cNvCxnSpPr>
          <p:nvPr/>
        </p:nvCxnSpPr>
        <p:spPr>
          <a:xfrm>
            <a:off x="3273011" y="2666529"/>
            <a:ext cx="1680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Shape 420"/>
          <p:cNvCxnSpPr>
            <a:stCxn id="411" idx="3"/>
            <a:endCxn id="416" idx="0"/>
          </p:cNvCxnSpPr>
          <p:nvPr/>
        </p:nvCxnSpPr>
        <p:spPr>
          <a:xfrm flipH="1">
            <a:off x="3970028" y="2666529"/>
            <a:ext cx="1794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Shape 421"/>
          <p:cNvCxnSpPr>
            <a:stCxn id="411" idx="5"/>
            <a:endCxn id="417" idx="0"/>
          </p:cNvCxnSpPr>
          <p:nvPr/>
        </p:nvCxnSpPr>
        <p:spPr>
          <a:xfrm>
            <a:off x="4380652" y="2666529"/>
            <a:ext cx="1413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x="2673900" y="4175500"/>
            <a:ext cx="1674300" cy="3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3" name="Shape 423"/>
          <p:cNvCxnSpPr>
            <a:endCxn id="415" idx="3"/>
          </p:cNvCxnSpPr>
          <p:nvPr/>
        </p:nvCxnSpPr>
        <p:spPr>
          <a:xfrm rot="10800000">
            <a:off x="3441024" y="3565738"/>
            <a:ext cx="375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Shape 424"/>
          <p:cNvSpPr/>
          <p:nvPr/>
        </p:nvSpPr>
        <p:spPr>
          <a:xfrm>
            <a:off x="2957200" y="1895425"/>
            <a:ext cx="711098" cy="1042039"/>
          </a:xfrm>
          <a:custGeom>
            <a:pathLst>
              <a:path extrusionOk="0" h="44670" w="31288">
                <a:moveTo>
                  <a:pt x="31288" y="0"/>
                </a:moveTo>
                <a:cubicBezTo>
                  <a:pt x="26197" y="2736"/>
                  <a:pt x="4117" y="12026"/>
                  <a:pt x="744" y="16417"/>
                </a:cubicBezTo>
                <a:cubicBezTo>
                  <a:pt x="-2628" y="20808"/>
                  <a:pt x="6981" y="22717"/>
                  <a:pt x="11053" y="26344"/>
                </a:cubicBezTo>
                <a:cubicBezTo>
                  <a:pt x="15126" y="29971"/>
                  <a:pt x="22570" y="35126"/>
                  <a:pt x="25179" y="38180"/>
                </a:cubicBezTo>
                <a:cubicBezTo>
                  <a:pt x="27788" y="41234"/>
                  <a:pt x="26452" y="43588"/>
                  <a:pt x="26706" y="4467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5" name="Shape 425"/>
          <p:cNvSpPr/>
          <p:nvPr/>
        </p:nvSpPr>
        <p:spPr>
          <a:xfrm>
            <a:off x="7638294" y="2154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878651" y="20723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915586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8134042" y="6769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Shape 429"/>
          <p:cNvCxnSpPr>
            <a:stCxn id="425" idx="3"/>
            <a:endCxn id="427" idx="0"/>
          </p:cNvCxnSpPr>
          <p:nvPr/>
        </p:nvCxnSpPr>
        <p:spPr>
          <a:xfrm flipH="1">
            <a:off x="7095471" y="5075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>
            <a:stCxn id="425" idx="5"/>
            <a:endCxn id="428" idx="0"/>
          </p:cNvCxnSpPr>
          <p:nvPr/>
        </p:nvCxnSpPr>
        <p:spPr>
          <a:xfrm>
            <a:off x="7945317" y="5075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Shape 431"/>
          <p:cNvSpPr/>
          <p:nvPr/>
        </p:nvSpPr>
        <p:spPr>
          <a:xfrm>
            <a:off x="6525400" y="11537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7159273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7741278" y="11490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8348252" y="11490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Shape 435"/>
          <p:cNvCxnSpPr>
            <a:stCxn id="427" idx="3"/>
            <a:endCxn id="431" idx="0"/>
          </p:cNvCxnSpPr>
          <p:nvPr/>
        </p:nvCxnSpPr>
        <p:spPr>
          <a:xfrm flipH="1">
            <a:off x="6773563" y="9691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>
            <a:stCxn id="427" idx="5"/>
            <a:endCxn id="432" idx="0"/>
          </p:cNvCxnSpPr>
          <p:nvPr/>
        </p:nvCxnSpPr>
        <p:spPr>
          <a:xfrm>
            <a:off x="7222609" y="9691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Shape 437"/>
          <p:cNvCxnSpPr>
            <a:stCxn id="428" idx="3"/>
            <a:endCxn id="433" idx="0"/>
          </p:cNvCxnSpPr>
          <p:nvPr/>
        </p:nvCxnSpPr>
        <p:spPr>
          <a:xfrm flipH="1">
            <a:off x="7989619" y="9691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>
            <a:stCxn id="428" idx="5"/>
            <a:endCxn id="434" idx="0"/>
          </p:cNvCxnSpPr>
          <p:nvPr/>
        </p:nvCxnSpPr>
        <p:spPr>
          <a:xfrm>
            <a:off x="8441066" y="9691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x="5052988" y="557700"/>
            <a:ext cx="16743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RIGHT-LEFT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0" name="Shape 440"/>
          <p:cNvCxnSpPr>
            <a:endCxn id="433" idx="3"/>
          </p:cNvCxnSpPr>
          <p:nvPr/>
        </p:nvCxnSpPr>
        <p:spPr>
          <a:xfrm rot="10800000">
            <a:off x="7989528" y="1932936"/>
            <a:ext cx="690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Shape 441"/>
          <p:cNvSpPr/>
          <p:nvPr/>
        </p:nvSpPr>
        <p:spPr>
          <a:xfrm>
            <a:off x="7795955" y="177500"/>
            <a:ext cx="728300" cy="1030850"/>
          </a:xfrm>
          <a:custGeom>
            <a:pathLst>
              <a:path extrusionOk="0" h="41234" w="29132">
                <a:moveTo>
                  <a:pt x="6892" y="0"/>
                </a:moveTo>
                <a:cubicBezTo>
                  <a:pt x="10583" y="2100"/>
                  <a:pt x="29801" y="7128"/>
                  <a:pt x="29037" y="12600"/>
                </a:cubicBezTo>
                <a:cubicBezTo>
                  <a:pt x="28274" y="18073"/>
                  <a:pt x="6893" y="28063"/>
                  <a:pt x="2311" y="32835"/>
                </a:cubicBezTo>
                <a:cubicBezTo>
                  <a:pt x="-2271" y="37607"/>
                  <a:pt x="1674" y="39834"/>
                  <a:pt x="1547" y="41234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2" name="Shape 442"/>
          <p:cNvSpPr/>
          <p:nvPr/>
        </p:nvSpPr>
        <p:spPr>
          <a:xfrm>
            <a:off x="7104894" y="2653800"/>
            <a:ext cx="359700" cy="342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8031051" y="4510724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382186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7600642" y="3115341"/>
            <a:ext cx="359700" cy="3423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Shape 446"/>
          <p:cNvCxnSpPr>
            <a:stCxn id="442" idx="3"/>
            <a:endCxn id="444" idx="0"/>
          </p:cNvCxnSpPr>
          <p:nvPr/>
        </p:nvCxnSpPr>
        <p:spPr>
          <a:xfrm flipH="1">
            <a:off x="6562071" y="2945971"/>
            <a:ext cx="5955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Shape 447"/>
          <p:cNvCxnSpPr>
            <a:stCxn id="442" idx="5"/>
            <a:endCxn id="445" idx="0"/>
          </p:cNvCxnSpPr>
          <p:nvPr/>
        </p:nvCxnSpPr>
        <p:spPr>
          <a:xfrm>
            <a:off x="7411917" y="2945971"/>
            <a:ext cx="3687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Shape 448"/>
          <p:cNvSpPr/>
          <p:nvPr/>
        </p:nvSpPr>
        <p:spPr>
          <a:xfrm>
            <a:off x="5992000" y="3592178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6625873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7207878" y="3587436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814852" y="3587425"/>
            <a:ext cx="496500" cy="7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Shape 452"/>
          <p:cNvCxnSpPr>
            <a:stCxn id="444" idx="3"/>
            <a:endCxn id="448" idx="0"/>
          </p:cNvCxnSpPr>
          <p:nvPr/>
        </p:nvCxnSpPr>
        <p:spPr>
          <a:xfrm flipH="1">
            <a:off x="6240163" y="3407512"/>
            <a:ext cx="194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Shape 453"/>
          <p:cNvCxnSpPr>
            <a:stCxn id="444" idx="5"/>
            <a:endCxn id="449" idx="0"/>
          </p:cNvCxnSpPr>
          <p:nvPr/>
        </p:nvCxnSpPr>
        <p:spPr>
          <a:xfrm>
            <a:off x="6689209" y="3407512"/>
            <a:ext cx="1848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Shape 454"/>
          <p:cNvCxnSpPr>
            <a:stCxn id="445" idx="3"/>
            <a:endCxn id="450" idx="0"/>
          </p:cNvCxnSpPr>
          <p:nvPr/>
        </p:nvCxnSpPr>
        <p:spPr>
          <a:xfrm flipH="1">
            <a:off x="7456219" y="3407512"/>
            <a:ext cx="1971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>
            <a:stCxn id="445" idx="5"/>
            <a:endCxn id="451" idx="0"/>
          </p:cNvCxnSpPr>
          <p:nvPr/>
        </p:nvCxnSpPr>
        <p:spPr>
          <a:xfrm>
            <a:off x="7907666" y="3407512"/>
            <a:ext cx="155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Shape 456"/>
          <p:cNvSpPr txBox="1"/>
          <p:nvPr/>
        </p:nvSpPr>
        <p:spPr>
          <a:xfrm>
            <a:off x="5268175" y="4567525"/>
            <a:ext cx="1826700" cy="4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RIGHT-RIGHT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66850" y="1695150"/>
            <a:ext cx="2447400" cy="31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2529425" y="1723775"/>
            <a:ext cx="2313600" cy="308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915650" y="120250"/>
            <a:ext cx="4066200" cy="24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4953825" y="2563725"/>
            <a:ext cx="4104300" cy="24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7511850" y="2697350"/>
            <a:ext cx="706325" cy="906775"/>
          </a:xfrm>
          <a:custGeom>
            <a:pathLst>
              <a:path extrusionOk="0" h="36271" w="28253">
                <a:moveTo>
                  <a:pt x="0" y="0"/>
                </a:moveTo>
                <a:cubicBezTo>
                  <a:pt x="2673" y="1273"/>
                  <a:pt x="11327" y="1591"/>
                  <a:pt x="16036" y="7636"/>
                </a:cubicBezTo>
                <a:cubicBezTo>
                  <a:pt x="20745" y="13681"/>
                  <a:pt x="26217" y="31499"/>
                  <a:pt x="28253" y="36271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462" name="Shape 462"/>
          <p:cNvCxnSpPr>
            <a:stCxn id="451" idx="3"/>
            <a:endCxn id="443" idx="0"/>
          </p:cNvCxnSpPr>
          <p:nvPr/>
        </p:nvCxnSpPr>
        <p:spPr>
          <a:xfrm>
            <a:off x="8063102" y="4371325"/>
            <a:ext cx="1479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Shape 467"/>
          <p:cNvCxnSpPr/>
          <p:nvPr/>
        </p:nvCxnSpPr>
        <p:spPr>
          <a:xfrm>
            <a:off x="45543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8" name="Shape 4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Right-Right Case</a:t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18265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7028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1" name="Shape 471"/>
          <p:cNvCxnSpPr>
            <a:stCxn id="469" idx="5"/>
            <a:endCxn id="470" idx="0"/>
          </p:cNvCxnSpPr>
          <p:nvPr/>
        </p:nvCxnSpPr>
        <p:spPr>
          <a:xfrm>
            <a:off x="23598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468125" y="2314275"/>
            <a:ext cx="1133400" cy="179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Shape 473"/>
          <p:cNvCxnSpPr>
            <a:stCxn id="469" idx="3"/>
            <a:endCxn id="472" idx="0"/>
          </p:cNvCxnSpPr>
          <p:nvPr/>
        </p:nvCxnSpPr>
        <p:spPr>
          <a:xfrm flipH="1">
            <a:off x="1034815" y="2103026"/>
            <a:ext cx="8832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298675" y="2257350"/>
            <a:ext cx="0" cy="179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5" name="Shape 475"/>
          <p:cNvSpPr txBox="1"/>
          <p:nvPr/>
        </p:nvSpPr>
        <p:spPr>
          <a:xfrm>
            <a:off x="787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34899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7" name="Shape 477"/>
          <p:cNvCxnSpPr>
            <a:stCxn id="469" idx="0"/>
          </p:cNvCxnSpPr>
          <p:nvPr/>
        </p:nvCxnSpPr>
        <p:spPr>
          <a:xfrm flipH="1" rot="10800000">
            <a:off x="21389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Shape 478"/>
          <p:cNvSpPr/>
          <p:nvPr/>
        </p:nvSpPr>
        <p:spPr>
          <a:xfrm>
            <a:off x="21604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303450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Shape 480"/>
          <p:cNvCxnSpPr>
            <a:stCxn id="476" idx="0"/>
            <a:endCxn id="479" idx="3"/>
          </p:cNvCxnSpPr>
          <p:nvPr/>
        </p:nvCxnSpPr>
        <p:spPr>
          <a:xfrm rot="10800000">
            <a:off x="3601425" y="4304425"/>
            <a:ext cx="879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>
            <a:stCxn id="470" idx="3"/>
            <a:endCxn id="478" idx="0"/>
          </p:cNvCxnSpPr>
          <p:nvPr/>
        </p:nvCxnSpPr>
        <p:spPr>
          <a:xfrm flipH="1">
            <a:off x="2458414" y="2896129"/>
            <a:ext cx="3360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>
            <a:stCxn id="470" idx="5"/>
            <a:endCxn id="479" idx="0"/>
          </p:cNvCxnSpPr>
          <p:nvPr/>
        </p:nvCxnSpPr>
        <p:spPr>
          <a:xfrm>
            <a:off x="3236285" y="2896129"/>
            <a:ext cx="3651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x="4873325" y="1284024"/>
            <a:ext cx="1893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Scenario: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5082650" y="1777550"/>
            <a:ext cx="406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Inserting x causes violation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5082650" y="2310950"/>
            <a:ext cx="40614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𝞪:  violating node </a:t>
            </a:r>
            <a:r>
              <a:rPr i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closest to insertion point</a:t>
            </a:r>
            <a:endParaRPr i="1" sz="18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4777850" y="3834950"/>
            <a:ext cx="31059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h(q) </a:t>
            </a:r>
            <a:r>
              <a:rPr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insertion?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8022950" y="3879800"/>
            <a:ext cx="817500" cy="3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8" name="Shape 488"/>
          <p:cNvCxnSpPr/>
          <p:nvPr/>
        </p:nvCxnSpPr>
        <p:spPr>
          <a:xfrm flipH="1">
            <a:off x="33880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/>
          <p:nvPr/>
        </p:nvCxnSpPr>
        <p:spPr>
          <a:xfrm flipH="1">
            <a:off x="34508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4293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1" name="Shape 491"/>
          <p:cNvCxnSpPr/>
          <p:nvPr/>
        </p:nvCxnSpPr>
        <p:spPr>
          <a:xfrm>
            <a:off x="3976200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x="3778475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3" name="Shape 493"/>
          <p:cNvCxnSpPr/>
          <p:nvPr/>
        </p:nvCxnSpPr>
        <p:spPr>
          <a:xfrm>
            <a:off x="31951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29801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Shape 495"/>
          <p:cNvCxnSpPr/>
          <p:nvPr/>
        </p:nvCxnSpPr>
        <p:spPr>
          <a:xfrm>
            <a:off x="20950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6" name="Shape 496"/>
          <p:cNvSpPr txBox="1"/>
          <p:nvPr/>
        </p:nvSpPr>
        <p:spPr>
          <a:xfrm>
            <a:off x="19131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4930850" y="4391675"/>
            <a:ext cx="4061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we figure out the rest?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082650" y="3072950"/>
            <a:ext cx="3757800" cy="7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height of 𝞪’s left subtree (reference point) 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Shape 503"/>
          <p:cNvCxnSpPr/>
          <p:nvPr/>
        </p:nvCxnSpPr>
        <p:spPr>
          <a:xfrm>
            <a:off x="4249550" y="2394675"/>
            <a:ext cx="0" cy="243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4" name="Shape 5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Right-Right Case (left Rotation)</a:t>
            </a:r>
            <a:endParaRPr sz="3000"/>
          </a:p>
        </p:txBody>
      </p:sp>
      <p:sp>
        <p:nvSpPr>
          <p:cNvPr id="505" name="Shape 505"/>
          <p:cNvSpPr/>
          <p:nvPr/>
        </p:nvSpPr>
        <p:spPr>
          <a:xfrm>
            <a:off x="1597900" y="1547875"/>
            <a:ext cx="624900" cy="6504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2474299" y="23409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7" name="Shape 507"/>
          <p:cNvCxnSpPr>
            <a:stCxn id="505" idx="5"/>
            <a:endCxn id="506" idx="0"/>
          </p:cNvCxnSpPr>
          <p:nvPr/>
        </p:nvCxnSpPr>
        <p:spPr>
          <a:xfrm>
            <a:off x="2131286" y="21030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Shape 508"/>
          <p:cNvSpPr/>
          <p:nvPr/>
        </p:nvSpPr>
        <p:spPr>
          <a:xfrm>
            <a:off x="530825" y="23142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9" name="Shape 509"/>
          <p:cNvCxnSpPr>
            <a:stCxn id="505" idx="3"/>
            <a:endCxn id="508" idx="0"/>
          </p:cNvCxnSpPr>
          <p:nvPr/>
        </p:nvCxnSpPr>
        <p:spPr>
          <a:xfrm flipH="1">
            <a:off x="1003615" y="21030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1" name="Shape 511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337575" y="4507225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3" name="Shape 513"/>
          <p:cNvCxnSpPr>
            <a:stCxn id="505" idx="0"/>
          </p:cNvCxnSpPr>
          <p:nvPr/>
        </p:nvCxnSpPr>
        <p:spPr>
          <a:xfrm flipH="1" rot="10800000">
            <a:off x="1910350" y="12505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Shape 514"/>
          <p:cNvSpPr/>
          <p:nvPr/>
        </p:nvSpPr>
        <p:spPr>
          <a:xfrm>
            <a:off x="2008050" y="31245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093588" y="30483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6" name="Shape 516"/>
          <p:cNvCxnSpPr>
            <a:stCxn id="512" idx="0"/>
            <a:endCxn id="515" idx="3"/>
          </p:cNvCxnSpPr>
          <p:nvPr/>
        </p:nvCxnSpPr>
        <p:spPr>
          <a:xfrm rot="10800000">
            <a:off x="3391725" y="4304425"/>
            <a:ext cx="145200" cy="2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>
            <a:stCxn id="506" idx="3"/>
            <a:endCxn id="514" idx="0"/>
          </p:cNvCxnSpPr>
          <p:nvPr/>
        </p:nvCxnSpPr>
        <p:spPr>
          <a:xfrm flipH="1">
            <a:off x="2306014" y="28961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Shape 518"/>
          <p:cNvCxnSpPr>
            <a:stCxn id="506" idx="5"/>
            <a:endCxn id="515" idx="0"/>
          </p:cNvCxnSpPr>
          <p:nvPr/>
        </p:nvCxnSpPr>
        <p:spPr>
          <a:xfrm>
            <a:off x="3007685" y="28961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flipH="1">
            <a:off x="3083250" y="2354175"/>
            <a:ext cx="11478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3146050" y="4886675"/>
            <a:ext cx="11334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1" name="Shape 521"/>
          <p:cNvSpPr txBox="1"/>
          <p:nvPr/>
        </p:nvSpPr>
        <p:spPr>
          <a:xfrm>
            <a:off x="3912950" y="31460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2" name="Shape 522"/>
          <p:cNvCxnSpPr/>
          <p:nvPr/>
        </p:nvCxnSpPr>
        <p:spPr>
          <a:xfrm>
            <a:off x="3756969" y="30625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3" name="Shape 523"/>
          <p:cNvSpPr txBox="1"/>
          <p:nvPr/>
        </p:nvSpPr>
        <p:spPr>
          <a:xfrm>
            <a:off x="3559244" y="37203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4" name="Shape 524"/>
          <p:cNvCxnSpPr/>
          <p:nvPr/>
        </p:nvCxnSpPr>
        <p:spPr>
          <a:xfrm>
            <a:off x="29665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2751547" y="34917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6" name="Shape 526"/>
          <p:cNvCxnSpPr/>
          <p:nvPr/>
        </p:nvCxnSpPr>
        <p:spPr>
          <a:xfrm>
            <a:off x="1866450" y="31622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1684585" y="35400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0606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0" name="Shape 530"/>
          <p:cNvCxnSpPr>
            <a:stCxn id="528" idx="0"/>
          </p:cNvCxnSpPr>
          <p:nvPr/>
        </p:nvCxnSpPr>
        <p:spPr>
          <a:xfrm flipH="1" rot="10800000">
            <a:off x="73731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>
            <a:stCxn id="528" idx="3"/>
            <a:endCxn id="529" idx="7"/>
          </p:cNvCxnSpPr>
          <p:nvPr/>
        </p:nvCxnSpPr>
        <p:spPr>
          <a:xfrm flipH="1">
            <a:off x="6923889" y="2066629"/>
            <a:ext cx="228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Shape 532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3" name="Shape 533"/>
          <p:cNvCxnSpPr>
            <a:stCxn id="529" idx="3"/>
            <a:endCxn id="532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5" name="Shape 535"/>
          <p:cNvCxnSpPr>
            <a:stCxn id="529" idx="5"/>
            <a:endCxn id="534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Shape 536"/>
          <p:cNvSpPr/>
          <p:nvPr/>
        </p:nvSpPr>
        <p:spPr>
          <a:xfrm>
            <a:off x="78774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7" name="Shape 537"/>
          <p:cNvCxnSpPr>
            <a:stCxn id="528" idx="5"/>
            <a:endCxn id="536" idx="0"/>
          </p:cNvCxnSpPr>
          <p:nvPr/>
        </p:nvCxnSpPr>
        <p:spPr>
          <a:xfrm>
            <a:off x="7594060" y="2066629"/>
            <a:ext cx="5814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Shape 538"/>
          <p:cNvSpPr/>
          <p:nvPr/>
        </p:nvSpPr>
        <p:spPr>
          <a:xfrm>
            <a:off x="81060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9" name="Shape 539"/>
          <p:cNvCxnSpPr>
            <a:stCxn id="538" idx="0"/>
            <a:endCxn id="536" idx="3"/>
          </p:cNvCxnSpPr>
          <p:nvPr/>
        </p:nvCxnSpPr>
        <p:spPr>
          <a:xfrm rot="10800000">
            <a:off x="81755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Shape 540"/>
          <p:cNvCxnSpPr/>
          <p:nvPr/>
        </p:nvCxnSpPr>
        <p:spPr>
          <a:xfrm>
            <a:off x="8776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1" name="Shape 541"/>
          <p:cNvSpPr txBox="1"/>
          <p:nvPr/>
        </p:nvSpPr>
        <p:spPr>
          <a:xfrm>
            <a:off x="84572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2" name="Shape 542"/>
          <p:cNvCxnSpPr/>
          <p:nvPr/>
        </p:nvCxnSpPr>
        <p:spPr>
          <a:xfrm flipH="1">
            <a:off x="411175" y="2409750"/>
            <a:ext cx="39900" cy="13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3" name="Shape 543"/>
          <p:cNvSpPr txBox="1"/>
          <p:nvPr/>
        </p:nvSpPr>
        <p:spPr>
          <a:xfrm>
            <a:off x="231100" y="29779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4" name="Shape 544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5" name="Shape 545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6" name="Shape 546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7" name="Shape 547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50019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BST???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6983125" y="4553600"/>
            <a:ext cx="10587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AVL???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6144925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8151900" y="4553600"/>
            <a:ext cx="624900" cy="4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139500" y="118375"/>
            <a:ext cx="46164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4823925" y="200575"/>
            <a:ext cx="4272300" cy="41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" name="Shape 558"/>
          <p:cNvCxnSpPr/>
          <p:nvPr/>
        </p:nvCxnSpPr>
        <p:spPr>
          <a:xfrm>
            <a:off x="3896400" y="2245125"/>
            <a:ext cx="13800" cy="194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9" name="Shape 559"/>
          <p:cNvSpPr/>
          <p:nvPr/>
        </p:nvSpPr>
        <p:spPr>
          <a:xfrm>
            <a:off x="1597900" y="13954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2474299" y="21885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1" name="Shape 561"/>
          <p:cNvCxnSpPr>
            <a:stCxn id="559" idx="5"/>
            <a:endCxn id="560" idx="0"/>
          </p:cNvCxnSpPr>
          <p:nvPr/>
        </p:nvCxnSpPr>
        <p:spPr>
          <a:xfrm>
            <a:off x="2131286" y="1950626"/>
            <a:ext cx="655500" cy="23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Shape 562"/>
          <p:cNvSpPr/>
          <p:nvPr/>
        </p:nvSpPr>
        <p:spPr>
          <a:xfrm>
            <a:off x="530825" y="2161875"/>
            <a:ext cx="945600" cy="140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3" name="Shape 563"/>
          <p:cNvCxnSpPr>
            <a:stCxn id="559" idx="3"/>
            <a:endCxn id="562" idx="0"/>
          </p:cNvCxnSpPr>
          <p:nvPr/>
        </p:nvCxnSpPr>
        <p:spPr>
          <a:xfrm flipH="1">
            <a:off x="1003615" y="1950626"/>
            <a:ext cx="685800" cy="21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Shape 564"/>
          <p:cNvCxnSpPr>
            <a:stCxn id="559" idx="0"/>
          </p:cNvCxnSpPr>
          <p:nvPr/>
        </p:nvCxnSpPr>
        <p:spPr>
          <a:xfrm flipH="1" rot="10800000">
            <a:off x="1910350" y="1098175"/>
            <a:ext cx="6012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/>
          <p:nvPr/>
        </p:nvSpPr>
        <p:spPr>
          <a:xfrm>
            <a:off x="2008050" y="29721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3093588" y="2895950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7" name="Shape 567"/>
          <p:cNvCxnSpPr>
            <a:stCxn id="560" idx="3"/>
            <a:endCxn id="565" idx="0"/>
          </p:cNvCxnSpPr>
          <p:nvPr/>
        </p:nvCxnSpPr>
        <p:spPr>
          <a:xfrm flipH="1">
            <a:off x="2306014" y="2743729"/>
            <a:ext cx="259800" cy="22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Shape 568"/>
          <p:cNvCxnSpPr>
            <a:stCxn id="560" idx="5"/>
            <a:endCxn id="566" idx="0"/>
          </p:cNvCxnSpPr>
          <p:nvPr/>
        </p:nvCxnSpPr>
        <p:spPr>
          <a:xfrm>
            <a:off x="3007685" y="2743729"/>
            <a:ext cx="3840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Shape 569"/>
          <p:cNvCxnSpPr/>
          <p:nvPr/>
        </p:nvCxnSpPr>
        <p:spPr>
          <a:xfrm rot="10800000">
            <a:off x="3083225" y="2202250"/>
            <a:ext cx="747600" cy="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0" name="Shape 570"/>
          <p:cNvSpPr txBox="1"/>
          <p:nvPr/>
        </p:nvSpPr>
        <p:spPr>
          <a:xfrm>
            <a:off x="3608150" y="299360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1" name="Shape 571"/>
          <p:cNvCxnSpPr/>
          <p:nvPr/>
        </p:nvCxnSpPr>
        <p:spPr>
          <a:xfrm>
            <a:off x="29665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2" name="Shape 572"/>
          <p:cNvSpPr txBox="1"/>
          <p:nvPr/>
        </p:nvSpPr>
        <p:spPr>
          <a:xfrm>
            <a:off x="2751547" y="33393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3" name="Shape 573"/>
          <p:cNvCxnSpPr/>
          <p:nvPr/>
        </p:nvCxnSpPr>
        <p:spPr>
          <a:xfrm>
            <a:off x="1866450" y="3009806"/>
            <a:ext cx="19800" cy="11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4" name="Shape 574"/>
          <p:cNvSpPr txBox="1"/>
          <p:nvPr/>
        </p:nvSpPr>
        <p:spPr>
          <a:xfrm>
            <a:off x="1684585" y="3387650"/>
            <a:ext cx="4485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5" name="Shape 575"/>
          <p:cNvCxnSpPr/>
          <p:nvPr/>
        </p:nvCxnSpPr>
        <p:spPr>
          <a:xfrm flipH="1">
            <a:off x="3453675" y="4210075"/>
            <a:ext cx="6276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/>
          <p:nvPr/>
        </p:nvCxnSpPr>
        <p:spPr>
          <a:xfrm>
            <a:off x="411200" y="2198275"/>
            <a:ext cx="6600" cy="136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7" name="Shape 577"/>
          <p:cNvSpPr txBox="1"/>
          <p:nvPr/>
        </p:nvSpPr>
        <p:spPr>
          <a:xfrm>
            <a:off x="231100" y="282552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8" name="Shape 578"/>
          <p:cNvCxnSpPr/>
          <p:nvPr/>
        </p:nvCxnSpPr>
        <p:spPr>
          <a:xfrm flipH="1">
            <a:off x="4280425" y="1420650"/>
            <a:ext cx="28200" cy="280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9" name="Shape 579"/>
          <p:cNvSpPr txBox="1"/>
          <p:nvPr/>
        </p:nvSpPr>
        <p:spPr>
          <a:xfrm>
            <a:off x="4058275" y="2309875"/>
            <a:ext cx="624900" cy="34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0" name="Shape 580"/>
          <p:cNvCxnSpPr/>
          <p:nvPr/>
        </p:nvCxnSpPr>
        <p:spPr>
          <a:xfrm rot="10800000">
            <a:off x="2322425" y="1430050"/>
            <a:ext cx="18894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1" name="Shape 581"/>
          <p:cNvSpPr txBox="1"/>
          <p:nvPr/>
        </p:nvSpPr>
        <p:spPr>
          <a:xfrm>
            <a:off x="195700" y="13712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BEFORE INSERTION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2" name="Shape 582"/>
          <p:cNvCxnSpPr/>
          <p:nvPr/>
        </p:nvCxnSpPr>
        <p:spPr>
          <a:xfrm flipH="1">
            <a:off x="5750300" y="3072075"/>
            <a:ext cx="10500" cy="129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83" name="Shape 583"/>
          <p:cNvSpPr txBox="1"/>
          <p:nvPr/>
        </p:nvSpPr>
        <p:spPr>
          <a:xfrm>
            <a:off x="5497388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984474" y="1511478"/>
            <a:ext cx="624900" cy="650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6390500" y="2112375"/>
            <a:ext cx="624900" cy="650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6" name="Shape 586"/>
          <p:cNvCxnSpPr>
            <a:stCxn id="584" idx="0"/>
          </p:cNvCxnSpPr>
          <p:nvPr/>
        </p:nvCxnSpPr>
        <p:spPr>
          <a:xfrm flipH="1" rot="10800000">
            <a:off x="7296924" y="1214478"/>
            <a:ext cx="410700" cy="29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Shape 587"/>
          <p:cNvCxnSpPr>
            <a:stCxn id="584" idx="3"/>
            <a:endCxn id="585" idx="7"/>
          </p:cNvCxnSpPr>
          <p:nvPr/>
        </p:nvCxnSpPr>
        <p:spPr>
          <a:xfrm flipH="1">
            <a:off x="6923889" y="2066629"/>
            <a:ext cx="1521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Shape 588"/>
          <p:cNvSpPr/>
          <p:nvPr/>
        </p:nvSpPr>
        <p:spPr>
          <a:xfrm>
            <a:off x="5878975" y="3043550"/>
            <a:ext cx="707700" cy="1256100"/>
          </a:xfrm>
          <a:prstGeom prst="triangle">
            <a:avLst>
              <a:gd fmla="val 50637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9" name="Shape 589"/>
          <p:cNvCxnSpPr>
            <a:stCxn id="585" idx="3"/>
            <a:endCxn id="588" idx="0"/>
          </p:cNvCxnSpPr>
          <p:nvPr/>
        </p:nvCxnSpPr>
        <p:spPr>
          <a:xfrm flipH="1">
            <a:off x="6237215" y="2667526"/>
            <a:ext cx="244800" cy="37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Shape 590"/>
          <p:cNvSpPr/>
          <p:nvPr/>
        </p:nvSpPr>
        <p:spPr>
          <a:xfrm>
            <a:off x="7000075" y="3086450"/>
            <a:ext cx="596100" cy="1179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1" name="Shape 591"/>
          <p:cNvCxnSpPr>
            <a:stCxn id="585" idx="5"/>
            <a:endCxn id="590" idx="0"/>
          </p:cNvCxnSpPr>
          <p:nvPr/>
        </p:nvCxnSpPr>
        <p:spPr>
          <a:xfrm>
            <a:off x="6923886" y="2667526"/>
            <a:ext cx="374100" cy="4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Shape 592"/>
          <p:cNvSpPr/>
          <p:nvPr/>
        </p:nvSpPr>
        <p:spPr>
          <a:xfrm>
            <a:off x="7648850" y="2444525"/>
            <a:ext cx="596100" cy="125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3" name="Shape 593"/>
          <p:cNvCxnSpPr>
            <a:stCxn id="584" idx="5"/>
            <a:endCxn id="592" idx="0"/>
          </p:cNvCxnSpPr>
          <p:nvPr/>
        </p:nvCxnSpPr>
        <p:spPr>
          <a:xfrm>
            <a:off x="7517860" y="2066629"/>
            <a:ext cx="429000" cy="37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Shape 594"/>
          <p:cNvSpPr/>
          <p:nvPr/>
        </p:nvSpPr>
        <p:spPr>
          <a:xfrm>
            <a:off x="7877450" y="3888950"/>
            <a:ext cx="398700" cy="3489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5" name="Shape 595"/>
          <p:cNvCxnSpPr>
            <a:stCxn id="594" idx="0"/>
            <a:endCxn id="592" idx="3"/>
          </p:cNvCxnSpPr>
          <p:nvPr/>
        </p:nvCxnSpPr>
        <p:spPr>
          <a:xfrm rot="10800000">
            <a:off x="7946900" y="3700550"/>
            <a:ext cx="129900" cy="18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/>
          <p:nvPr/>
        </p:nvCxnSpPr>
        <p:spPr>
          <a:xfrm>
            <a:off x="8395800" y="2452925"/>
            <a:ext cx="29100" cy="183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7" name="Shape 597"/>
          <p:cNvSpPr txBox="1"/>
          <p:nvPr/>
        </p:nvSpPr>
        <p:spPr>
          <a:xfrm>
            <a:off x="8152480" y="3110750"/>
            <a:ext cx="624900" cy="348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8" name="Shape 598"/>
          <p:cNvCxnSpPr/>
          <p:nvPr/>
        </p:nvCxnSpPr>
        <p:spPr>
          <a:xfrm>
            <a:off x="6922543" y="3090800"/>
            <a:ext cx="14700" cy="11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9" name="Shape 599"/>
          <p:cNvSpPr txBox="1"/>
          <p:nvPr/>
        </p:nvSpPr>
        <p:spPr>
          <a:xfrm>
            <a:off x="6687413" y="3391575"/>
            <a:ext cx="448500" cy="43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0" name="Shape 600"/>
          <p:cNvCxnSpPr/>
          <p:nvPr/>
        </p:nvCxnSpPr>
        <p:spPr>
          <a:xfrm>
            <a:off x="5386050" y="2153925"/>
            <a:ext cx="27900" cy="21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5018825" y="2667525"/>
            <a:ext cx="685800" cy="348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4660550" y="92775"/>
            <a:ext cx="4084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AFTER INSERTION + ROTATION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3" name="Shape 603"/>
          <p:cNvCxnSpPr/>
          <p:nvPr/>
        </p:nvCxnSpPr>
        <p:spPr>
          <a:xfrm>
            <a:off x="8871250" y="1591800"/>
            <a:ext cx="28200" cy="263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4" name="Shape 604"/>
          <p:cNvCxnSpPr/>
          <p:nvPr/>
        </p:nvCxnSpPr>
        <p:spPr>
          <a:xfrm flipH="1">
            <a:off x="7653350" y="1515000"/>
            <a:ext cx="11586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8419949" y="1974498"/>
            <a:ext cx="624900" cy="34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6" name="Shape 606"/>
          <p:cNvCxnSpPr/>
          <p:nvPr/>
        </p:nvCxnSpPr>
        <p:spPr>
          <a:xfrm flipH="1">
            <a:off x="8276150" y="4247000"/>
            <a:ext cx="6276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7" name="Shape 607"/>
          <p:cNvSpPr txBox="1"/>
          <p:nvPr/>
        </p:nvSpPr>
        <p:spPr>
          <a:xfrm>
            <a:off x="326875" y="4343750"/>
            <a:ext cx="85443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IMPLICATION:  Parent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𝞪/q has subtrees of same height as before insertion!  We are done here!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Midterm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MEDIAN:  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Cases</a:t>
            </a:r>
            <a:endParaRPr/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Left-Left (symmetric to Right-Right)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Left-Right / Right-Left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Symmetric to each other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Operation sometimes called a “double rotation”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</a:t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274300" y="1243075"/>
            <a:ext cx="507900" cy="5193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918275" y="2198275"/>
            <a:ext cx="463500" cy="46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293050" y="1771475"/>
            <a:ext cx="507900" cy="51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281875" y="2549300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29" name="Shape 629"/>
          <p:cNvSpPr/>
          <p:nvPr/>
        </p:nvSpPr>
        <p:spPr>
          <a:xfrm>
            <a:off x="2301825" y="27279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30" name="Shape 630"/>
          <p:cNvSpPr/>
          <p:nvPr/>
        </p:nvSpPr>
        <p:spPr>
          <a:xfrm>
            <a:off x="5000700" y="2042125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31" name="Shape 631"/>
          <p:cNvSpPr/>
          <p:nvPr/>
        </p:nvSpPr>
        <p:spPr>
          <a:xfrm>
            <a:off x="3254700" y="2721043"/>
            <a:ext cx="805800" cy="1714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632" name="Shape 632"/>
          <p:cNvCxnSpPr>
            <a:stCxn id="629" idx="0"/>
            <a:endCxn id="626" idx="3"/>
          </p:cNvCxnSpPr>
          <p:nvPr/>
        </p:nvCxnSpPr>
        <p:spPr>
          <a:xfrm flipH="1" rot="10800000">
            <a:off x="2704725" y="2595325"/>
            <a:ext cx="281400" cy="1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Shape 633"/>
          <p:cNvCxnSpPr>
            <a:stCxn id="626" idx="5"/>
            <a:endCxn id="631" idx="0"/>
          </p:cNvCxnSpPr>
          <p:nvPr/>
        </p:nvCxnSpPr>
        <p:spPr>
          <a:xfrm>
            <a:off x="3313897" y="2595433"/>
            <a:ext cx="3438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Shape 634"/>
          <p:cNvCxnSpPr>
            <a:stCxn id="628" idx="0"/>
            <a:endCxn id="627" idx="3"/>
          </p:cNvCxnSpPr>
          <p:nvPr/>
        </p:nvCxnSpPr>
        <p:spPr>
          <a:xfrm flipH="1" rot="10800000">
            <a:off x="1684775" y="2214800"/>
            <a:ext cx="682800" cy="33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Shape 635"/>
          <p:cNvCxnSpPr>
            <a:stCxn id="627" idx="7"/>
            <a:endCxn id="625" idx="3"/>
          </p:cNvCxnSpPr>
          <p:nvPr/>
        </p:nvCxnSpPr>
        <p:spPr>
          <a:xfrm flipH="1" rot="10800000">
            <a:off x="2726570" y="1686425"/>
            <a:ext cx="622200" cy="16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Shape 636"/>
          <p:cNvCxnSpPr>
            <a:stCxn id="625" idx="5"/>
            <a:endCxn id="630" idx="0"/>
          </p:cNvCxnSpPr>
          <p:nvPr/>
        </p:nvCxnSpPr>
        <p:spPr>
          <a:xfrm>
            <a:off x="3707820" y="1686325"/>
            <a:ext cx="1695900" cy="35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Shape 637"/>
          <p:cNvSpPr/>
          <p:nvPr/>
        </p:nvSpPr>
        <p:spPr>
          <a:xfrm>
            <a:off x="2689675" y="4602000"/>
            <a:ext cx="343800" cy="3558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8" name="Shape 638"/>
          <p:cNvCxnSpPr>
            <a:stCxn id="629" idx="3"/>
            <a:endCxn id="637" idx="0"/>
          </p:cNvCxnSpPr>
          <p:nvPr/>
        </p:nvCxnSpPr>
        <p:spPr>
          <a:xfrm>
            <a:off x="2704725" y="4442425"/>
            <a:ext cx="156900" cy="15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Shape 639"/>
          <p:cNvCxnSpPr>
            <a:stCxn id="627" idx="5"/>
            <a:endCxn id="626" idx="1"/>
          </p:cNvCxnSpPr>
          <p:nvPr/>
        </p:nvCxnSpPr>
        <p:spPr>
          <a:xfrm>
            <a:off x="2726570" y="2214725"/>
            <a:ext cx="259500" cy="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Shape 640"/>
          <p:cNvCxnSpPr/>
          <p:nvPr/>
        </p:nvCxnSpPr>
        <p:spPr>
          <a:xfrm>
            <a:off x="1115725" y="25286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1" name="Shape 641"/>
          <p:cNvSpPr txBox="1"/>
          <p:nvPr/>
        </p:nvSpPr>
        <p:spPr>
          <a:xfrm>
            <a:off x="880250" y="326882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2" name="Shape 642"/>
          <p:cNvCxnSpPr/>
          <p:nvPr/>
        </p:nvCxnSpPr>
        <p:spPr>
          <a:xfrm>
            <a:off x="4095025" y="2238250"/>
            <a:ext cx="24600" cy="21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3" name="Shape 643"/>
          <p:cNvSpPr txBox="1"/>
          <p:nvPr/>
        </p:nvSpPr>
        <p:spPr>
          <a:xfrm>
            <a:off x="3870850" y="2896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4" name="Shape 644"/>
          <p:cNvCxnSpPr/>
          <p:nvPr/>
        </p:nvCxnSpPr>
        <p:spPr>
          <a:xfrm>
            <a:off x="4469775" y="2247625"/>
            <a:ext cx="28200" cy="261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5" name="Shape 645"/>
          <p:cNvSpPr txBox="1"/>
          <p:nvPr/>
        </p:nvSpPr>
        <p:spPr>
          <a:xfrm>
            <a:off x="4251850" y="3353775"/>
            <a:ext cx="6468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6" name="Shape 646"/>
          <p:cNvCxnSpPr/>
          <p:nvPr/>
        </p:nvCxnSpPr>
        <p:spPr>
          <a:xfrm>
            <a:off x="675400" y="1844750"/>
            <a:ext cx="28200" cy="30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7" name="Shape 647"/>
          <p:cNvSpPr txBox="1"/>
          <p:nvPr/>
        </p:nvSpPr>
        <p:spPr>
          <a:xfrm>
            <a:off x="276075" y="2802875"/>
            <a:ext cx="682800" cy="334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8" name="Shape 648"/>
          <p:cNvCxnSpPr/>
          <p:nvPr/>
        </p:nvCxnSpPr>
        <p:spPr>
          <a:xfrm>
            <a:off x="5908550" y="2068275"/>
            <a:ext cx="9300" cy="168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49" name="Shape 649"/>
          <p:cNvSpPr txBox="1"/>
          <p:nvPr/>
        </p:nvSpPr>
        <p:spPr>
          <a:xfrm>
            <a:off x="5681450" y="2663575"/>
            <a:ext cx="463500" cy="334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574779" y="1526200"/>
            <a:ext cx="829450" cy="787000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1" name="Shape 651"/>
          <p:cNvSpPr txBox="1"/>
          <p:nvPr/>
        </p:nvSpPr>
        <p:spPr>
          <a:xfrm>
            <a:off x="6309225" y="2745550"/>
            <a:ext cx="2653500" cy="184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x could be in tree-C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or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could be q itself.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Same rotation works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 each scenario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Shape 656"/>
          <p:cNvCxnSpPr/>
          <p:nvPr/>
        </p:nvCxnSpPr>
        <p:spPr>
          <a:xfrm>
            <a:off x="8764965" y="3101588"/>
            <a:ext cx="26100" cy="150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7" name="Shape 657"/>
          <p:cNvSpPr/>
          <p:nvPr/>
        </p:nvSpPr>
        <p:spPr>
          <a:xfrm>
            <a:off x="2545049" y="252475"/>
            <a:ext cx="423000" cy="4635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2248474" y="110518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727650" y="72418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885324" y="1418547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61" name="Shape 661"/>
          <p:cNvSpPr/>
          <p:nvPr/>
        </p:nvSpPr>
        <p:spPr>
          <a:xfrm>
            <a:off x="1734950" y="1578001"/>
            <a:ext cx="671100" cy="1327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62" name="Shape 662"/>
          <p:cNvSpPr/>
          <p:nvPr/>
        </p:nvSpPr>
        <p:spPr>
          <a:xfrm>
            <a:off x="3983170" y="96579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63" name="Shape 663"/>
          <p:cNvSpPr/>
          <p:nvPr/>
        </p:nvSpPr>
        <p:spPr>
          <a:xfrm>
            <a:off x="2528725" y="157187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cxnSp>
        <p:nvCxnSpPr>
          <p:cNvPr id="664" name="Shape 664"/>
          <p:cNvCxnSpPr>
            <a:stCxn id="661" idx="0"/>
            <a:endCxn id="658" idx="3"/>
          </p:cNvCxnSpPr>
          <p:nvPr/>
        </p:nvCxnSpPr>
        <p:spPr>
          <a:xfrm flipH="1" rot="10800000">
            <a:off x="2070500" y="1459801"/>
            <a:ext cx="234600" cy="11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Shape 665"/>
          <p:cNvCxnSpPr>
            <a:stCxn id="658" idx="5"/>
            <a:endCxn id="663" idx="0"/>
          </p:cNvCxnSpPr>
          <p:nvPr/>
        </p:nvCxnSpPr>
        <p:spPr>
          <a:xfrm>
            <a:off x="2578031" y="1459837"/>
            <a:ext cx="286200" cy="11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Shape 666"/>
          <p:cNvCxnSpPr>
            <a:stCxn id="660" idx="0"/>
            <a:endCxn id="659" idx="3"/>
          </p:cNvCxnSpPr>
          <p:nvPr/>
        </p:nvCxnSpPr>
        <p:spPr>
          <a:xfrm flipH="1" rot="10800000">
            <a:off x="1220874" y="1119747"/>
            <a:ext cx="568800" cy="29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Shape 667"/>
          <p:cNvCxnSpPr>
            <a:stCxn id="659" idx="7"/>
            <a:endCxn id="657" idx="3"/>
          </p:cNvCxnSpPr>
          <p:nvPr/>
        </p:nvCxnSpPr>
        <p:spPr>
          <a:xfrm flipH="1" rot="10800000">
            <a:off x="2088703" y="648058"/>
            <a:ext cx="518400" cy="14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Shape 668"/>
          <p:cNvCxnSpPr>
            <a:stCxn id="657" idx="5"/>
            <a:endCxn id="662" idx="0"/>
          </p:cNvCxnSpPr>
          <p:nvPr/>
        </p:nvCxnSpPr>
        <p:spPr>
          <a:xfrm>
            <a:off x="2906102" y="648097"/>
            <a:ext cx="1412700" cy="3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Shape 669"/>
          <p:cNvSpPr/>
          <p:nvPr/>
        </p:nvSpPr>
        <p:spPr>
          <a:xfrm>
            <a:off x="2058046" y="3098601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0" name="Shape 670"/>
          <p:cNvCxnSpPr>
            <a:endCxn id="669" idx="0"/>
          </p:cNvCxnSpPr>
          <p:nvPr/>
        </p:nvCxnSpPr>
        <p:spPr>
          <a:xfrm>
            <a:off x="2070496" y="2905401"/>
            <a:ext cx="130800" cy="19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Shape 671"/>
          <p:cNvCxnSpPr>
            <a:stCxn id="659" idx="5"/>
            <a:endCxn id="658" idx="1"/>
          </p:cNvCxnSpPr>
          <p:nvPr/>
        </p:nvCxnSpPr>
        <p:spPr>
          <a:xfrm>
            <a:off x="2088703" y="1119802"/>
            <a:ext cx="216300" cy="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Shape 672"/>
          <p:cNvCxnSpPr/>
          <p:nvPr/>
        </p:nvCxnSpPr>
        <p:spPr>
          <a:xfrm>
            <a:off x="746918" y="1400135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3" name="Shape 673"/>
          <p:cNvSpPr txBox="1"/>
          <p:nvPr/>
        </p:nvSpPr>
        <p:spPr>
          <a:xfrm>
            <a:off x="550763" y="2060870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4" name="Shape 674"/>
          <p:cNvCxnSpPr/>
          <p:nvPr/>
        </p:nvCxnSpPr>
        <p:spPr>
          <a:xfrm>
            <a:off x="3228727" y="1140872"/>
            <a:ext cx="20400" cy="188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5" name="Shape 675"/>
          <p:cNvSpPr txBox="1"/>
          <p:nvPr/>
        </p:nvSpPr>
        <p:spPr>
          <a:xfrm>
            <a:off x="3041985" y="1728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6" name="Shape 676"/>
          <p:cNvCxnSpPr/>
          <p:nvPr/>
        </p:nvCxnSpPr>
        <p:spPr>
          <a:xfrm>
            <a:off x="3540900" y="1149241"/>
            <a:ext cx="23400" cy="233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7" name="Shape 677"/>
          <p:cNvSpPr txBox="1"/>
          <p:nvPr/>
        </p:nvSpPr>
        <p:spPr>
          <a:xfrm>
            <a:off x="3329375" y="213670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8" name="Shape 678"/>
          <p:cNvCxnSpPr/>
          <p:nvPr/>
        </p:nvCxnSpPr>
        <p:spPr>
          <a:xfrm>
            <a:off x="380120" y="789593"/>
            <a:ext cx="23400" cy="270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9" name="Shape 679"/>
          <p:cNvSpPr txBox="1"/>
          <p:nvPr/>
        </p:nvSpPr>
        <p:spPr>
          <a:xfrm>
            <a:off x="47475" y="1644915"/>
            <a:ext cx="568800" cy="298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Shape 680"/>
          <p:cNvCxnSpPr/>
          <p:nvPr/>
        </p:nvCxnSpPr>
        <p:spPr>
          <a:xfrm>
            <a:off x="4739425" y="989134"/>
            <a:ext cx="7800" cy="15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1" name="Shape 681"/>
          <p:cNvSpPr txBox="1"/>
          <p:nvPr/>
        </p:nvSpPr>
        <p:spPr>
          <a:xfrm>
            <a:off x="4550246" y="1520561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1962335" y="505222"/>
            <a:ext cx="690932" cy="702555"/>
          </a:xfrm>
          <a:custGeom>
            <a:pathLst>
              <a:path extrusionOk="0" h="31480" w="33178">
                <a:moveTo>
                  <a:pt x="33178" y="0"/>
                </a:moveTo>
                <a:cubicBezTo>
                  <a:pt x="21682" y="0"/>
                  <a:pt x="8703" y="3114"/>
                  <a:pt x="574" y="11243"/>
                </a:cubicBezTo>
                <a:cubicBezTo>
                  <a:pt x="-1102" y="12919"/>
                  <a:pt x="1445" y="16060"/>
                  <a:pt x="2823" y="17989"/>
                </a:cubicBezTo>
                <a:cubicBezTo>
                  <a:pt x="8155" y="25453"/>
                  <a:pt x="18603" y="27378"/>
                  <a:pt x="26807" y="31480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3" name="Shape 683"/>
          <p:cNvSpPr/>
          <p:nvPr/>
        </p:nvSpPr>
        <p:spPr>
          <a:xfrm>
            <a:off x="5110675" y="3033800"/>
            <a:ext cx="671100" cy="1639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endParaRPr b="1" sz="1800"/>
          </a:p>
        </p:txBody>
      </p:sp>
      <p:sp>
        <p:nvSpPr>
          <p:cNvPr id="684" name="Shape 684"/>
          <p:cNvSpPr/>
          <p:nvPr/>
        </p:nvSpPr>
        <p:spPr>
          <a:xfrm>
            <a:off x="6112700" y="3040851"/>
            <a:ext cx="671100" cy="1398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</a:t>
            </a:r>
            <a:endParaRPr b="1" sz="1800"/>
          </a:p>
        </p:txBody>
      </p:sp>
      <p:sp>
        <p:nvSpPr>
          <p:cNvPr id="685" name="Shape 685"/>
          <p:cNvSpPr/>
          <p:nvPr/>
        </p:nvSpPr>
        <p:spPr>
          <a:xfrm>
            <a:off x="8056120" y="3038240"/>
            <a:ext cx="671100" cy="1530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endParaRPr b="1" sz="1800"/>
          </a:p>
        </p:txBody>
      </p:sp>
      <p:sp>
        <p:nvSpPr>
          <p:cNvPr id="686" name="Shape 686"/>
          <p:cNvSpPr/>
          <p:nvPr/>
        </p:nvSpPr>
        <p:spPr>
          <a:xfrm>
            <a:off x="6906475" y="3034724"/>
            <a:ext cx="671100" cy="1333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endParaRPr b="1" sz="1800"/>
          </a:p>
        </p:txBody>
      </p:sp>
      <p:sp>
        <p:nvSpPr>
          <p:cNvPr id="687" name="Shape 687"/>
          <p:cNvSpPr/>
          <p:nvPr/>
        </p:nvSpPr>
        <p:spPr>
          <a:xfrm>
            <a:off x="6477021" y="4555426"/>
            <a:ext cx="286500" cy="3177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6489471" y="4412926"/>
            <a:ext cx="130800" cy="1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Shape 689"/>
          <p:cNvSpPr/>
          <p:nvPr/>
        </p:nvSpPr>
        <p:spPr>
          <a:xfrm>
            <a:off x="6560649" y="1586436"/>
            <a:ext cx="386100" cy="415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5671125" y="2054205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494299" y="2084200"/>
            <a:ext cx="423000" cy="463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⍺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Shape 692"/>
          <p:cNvCxnSpPr>
            <a:stCxn id="683" idx="0"/>
            <a:endCxn id="690" idx="3"/>
          </p:cNvCxnSpPr>
          <p:nvPr/>
        </p:nvCxnSpPr>
        <p:spPr>
          <a:xfrm flipH="1" rot="10800000">
            <a:off x="5446225" y="2449700"/>
            <a:ext cx="28680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Shape 693"/>
          <p:cNvCxnSpPr>
            <a:stCxn id="690" idx="5"/>
            <a:endCxn id="684" idx="0"/>
          </p:cNvCxnSpPr>
          <p:nvPr/>
        </p:nvCxnSpPr>
        <p:spPr>
          <a:xfrm>
            <a:off x="6032178" y="2449827"/>
            <a:ext cx="4161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Shape 694"/>
          <p:cNvCxnSpPr>
            <a:stCxn id="690" idx="7"/>
            <a:endCxn id="689" idx="3"/>
          </p:cNvCxnSpPr>
          <p:nvPr/>
        </p:nvCxnSpPr>
        <p:spPr>
          <a:xfrm flipH="1" rot="10800000">
            <a:off x="6032178" y="1941183"/>
            <a:ext cx="585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Shape 695"/>
          <p:cNvCxnSpPr>
            <a:stCxn id="689" idx="5"/>
            <a:endCxn id="691" idx="1"/>
          </p:cNvCxnSpPr>
          <p:nvPr/>
        </p:nvCxnSpPr>
        <p:spPr>
          <a:xfrm>
            <a:off x="6890206" y="1941087"/>
            <a:ext cx="666000" cy="2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Shape 696"/>
          <p:cNvCxnSpPr>
            <a:stCxn id="691" idx="3"/>
            <a:endCxn id="686" idx="0"/>
          </p:cNvCxnSpPr>
          <p:nvPr/>
        </p:nvCxnSpPr>
        <p:spPr>
          <a:xfrm flipH="1">
            <a:off x="7242146" y="2479822"/>
            <a:ext cx="314100" cy="55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Shape 697"/>
          <p:cNvCxnSpPr>
            <a:stCxn id="691" idx="5"/>
            <a:endCxn id="685" idx="0"/>
          </p:cNvCxnSpPr>
          <p:nvPr/>
        </p:nvCxnSpPr>
        <p:spPr>
          <a:xfrm>
            <a:off x="7855352" y="2479822"/>
            <a:ext cx="536400" cy="55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/>
          <p:nvPr/>
        </p:nvCxnSpPr>
        <p:spPr>
          <a:xfrm flipH="1">
            <a:off x="4833193" y="3046410"/>
            <a:ext cx="8400" cy="16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9" name="Shape 699"/>
          <p:cNvSpPr txBox="1"/>
          <p:nvPr/>
        </p:nvSpPr>
        <p:spPr>
          <a:xfrm>
            <a:off x="4645438" y="37071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Shape 700"/>
          <p:cNvCxnSpPr/>
          <p:nvPr/>
        </p:nvCxnSpPr>
        <p:spPr>
          <a:xfrm>
            <a:off x="6072475" y="3099200"/>
            <a:ext cx="6900" cy="17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1" name="Shape 701"/>
          <p:cNvSpPr txBox="1"/>
          <p:nvPr/>
        </p:nvSpPr>
        <p:spPr>
          <a:xfrm>
            <a:off x="5877950" y="3793975"/>
            <a:ext cx="41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2" name="Shape 702"/>
          <p:cNvCxnSpPr/>
          <p:nvPr/>
        </p:nvCxnSpPr>
        <p:spPr>
          <a:xfrm>
            <a:off x="7683438" y="3022125"/>
            <a:ext cx="27900" cy="135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3" name="Shape 703"/>
          <p:cNvSpPr txBox="1"/>
          <p:nvPr/>
        </p:nvSpPr>
        <p:spPr>
          <a:xfrm>
            <a:off x="7449575" y="3666050"/>
            <a:ext cx="5688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h1-1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5137350" y="21367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8610963" y="3559745"/>
            <a:ext cx="386100" cy="2985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7930125" y="2181200"/>
            <a:ext cx="585000" cy="298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6852025" y="1369650"/>
            <a:ext cx="585000" cy="298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h1+2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Any violation must be on insertion path.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At most one rotation (does not propagate)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 cases (2x2); local pointer manipuation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Deletion:</a:t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Same general idea.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But violations can propagate.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Operations still isolated to deletion path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Height-Balance Guarantees log-height trees.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Restructuring adds just a constant factor to operations.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So… log N worst case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Insertion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Deletion</a:t>
            </a:r>
            <a:endParaRPr/>
          </a:p>
          <a:p>
            <a:pPr indent="-381000" lvl="1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lookup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Progress on eval()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Written and tested ok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Written - maybe a bug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Gave it a 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D. Studied for 261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Self-Balancing BSTs - big picture</a:t>
            </a:r>
            <a:endParaRPr sz="30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28600" y="1200150"/>
            <a:ext cx="82296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AVL and Red-Black Trees: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	Guaranteed </a:t>
            </a:r>
            <a:r>
              <a:rPr b="1" lang="en" sz="1800">
                <a:highlight>
                  <a:srgbClr val="FFFF00"/>
                </a:highlight>
              </a:rPr>
              <a:t>WORST-CASE</a:t>
            </a:r>
            <a:r>
              <a:rPr b="1" lang="en" sz="1800"/>
              <a:t> O(log(n)):</a:t>
            </a:r>
            <a:endParaRPr b="1"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		</a:t>
            </a:r>
            <a:r>
              <a:rPr b="1" lang="en" sz="1800">
                <a:highlight>
                  <a:srgbClr val="FFFF00"/>
                </a:highlight>
              </a:rPr>
              <a:t>insertion, deletion, lookup</a:t>
            </a:r>
            <a:endParaRPr b="1" sz="1800">
              <a:highlight>
                <a:srgbClr val="FF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Method</a:t>
            </a:r>
            <a:r>
              <a:rPr lang="en" sz="1800"/>
              <a:t>:  Incremental Rotations to maintain a balance property specific to each approach.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Comment</a:t>
            </a:r>
            <a:r>
              <a:rPr lang="en" sz="1800"/>
              <a:t>:  Ideas simple.  Details tedious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		Not exactly "beautiful"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Rule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2400" y="1200150"/>
            <a:ext cx="4266600" cy="79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“particular rule”: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39" name="Shape 139"/>
          <p:cNvSpPr/>
          <p:nvPr/>
        </p:nvSpPr>
        <p:spPr>
          <a:xfrm>
            <a:off x="6372675" y="17332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3787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674150" y="2782325"/>
            <a:ext cx="1096500" cy="1694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5274850" y="2832175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3" name="Shape 143"/>
          <p:cNvCxnSpPr>
            <a:stCxn id="139" idx="3"/>
            <a:endCxn id="140" idx="0"/>
          </p:cNvCxnSpPr>
          <p:nvPr/>
        </p:nvCxnSpPr>
        <p:spPr>
          <a:xfrm flipH="1">
            <a:off x="5927050" y="2150125"/>
            <a:ext cx="5157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39" idx="5"/>
            <a:endCxn id="141" idx="0"/>
          </p:cNvCxnSpPr>
          <p:nvPr/>
        </p:nvCxnSpPr>
        <p:spPr>
          <a:xfrm>
            <a:off x="6781100" y="2150125"/>
            <a:ext cx="441300" cy="63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7789450" y="2842143"/>
            <a:ext cx="9900" cy="16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6" name="Shape 146"/>
          <p:cNvCxnSpPr>
            <a:stCxn id="139" idx="0"/>
          </p:cNvCxnSpPr>
          <p:nvPr/>
        </p:nvCxnSpPr>
        <p:spPr>
          <a:xfrm flipH="1" rot="10800000">
            <a:off x="6611925" y="1324650"/>
            <a:ext cx="663000" cy="40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4148475" y="3378200"/>
            <a:ext cx="1191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h(l(v))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711925" y="3321275"/>
            <a:ext cx="128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h(r(v))</a:t>
            </a:r>
            <a:endParaRPr b="1" baseline="-25000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9500" y="2112250"/>
            <a:ext cx="3867000" cy="145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“The left and right subtrees of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every node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an AVL tree differ in height by at most 1.”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88600" y="3712450"/>
            <a:ext cx="3429000" cy="120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|h(l(v)) - h(r(v))| ≤ 1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Shape 158"/>
          <p:cNvCxnSpPr>
            <a:stCxn id="156" idx="3"/>
            <a:endCxn id="157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5156200" y="16123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" name="Shape 161"/>
          <p:cNvCxnSpPr>
            <a:stCxn id="157" idx="5"/>
            <a:endCxn id="160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4" name="Shape 164"/>
          <p:cNvCxnSpPr>
            <a:stCxn id="162" idx="3"/>
            <a:endCxn id="163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" name="Shape 166"/>
          <p:cNvCxnSpPr>
            <a:stCxn id="165" idx="3"/>
            <a:endCxn id="156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65" idx="5"/>
            <a:endCxn id="162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or not AVL?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498300" y="2352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6475" y="31919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5" name="Shape 175"/>
          <p:cNvCxnSpPr>
            <a:stCxn id="173" idx="3"/>
            <a:endCxn id="174" idx="0"/>
          </p:cNvCxnSpPr>
          <p:nvPr/>
        </p:nvCxnSpPr>
        <p:spPr>
          <a:xfrm flipH="1">
            <a:off x="995675" y="2769025"/>
            <a:ext cx="5727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5156200" y="1307500"/>
            <a:ext cx="28608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AVL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LcPeriod"/>
            </a:pPr>
            <a:r>
              <a:rPr b="1" lang="en" sz="24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Not AVL</a:t>
            </a:r>
            <a:endParaRPr b="1" sz="24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213675" y="4030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Shape 178"/>
          <p:cNvCxnSpPr>
            <a:stCxn id="174" idx="5"/>
            <a:endCxn id="177" idx="0"/>
          </p:cNvCxnSpPr>
          <p:nvPr/>
        </p:nvCxnSpPr>
        <p:spPr>
          <a:xfrm>
            <a:off x="1164900" y="3608825"/>
            <a:ext cx="288000" cy="4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3022300" y="2428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509075" y="32681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1" name="Shape 181"/>
          <p:cNvCxnSpPr>
            <a:stCxn id="179" idx="3"/>
            <a:endCxn id="180" idx="0"/>
          </p:cNvCxnSpPr>
          <p:nvPr/>
        </p:nvCxnSpPr>
        <p:spPr>
          <a:xfrm flipH="1">
            <a:off x="2748275" y="2845225"/>
            <a:ext cx="344100" cy="42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2260300" y="1666350"/>
            <a:ext cx="478500" cy="488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Shape 183"/>
          <p:cNvCxnSpPr>
            <a:stCxn id="182" idx="3"/>
            <a:endCxn id="173" idx="0"/>
          </p:cNvCxnSpPr>
          <p:nvPr/>
        </p:nvCxnSpPr>
        <p:spPr>
          <a:xfrm flipH="1">
            <a:off x="1737575" y="2083225"/>
            <a:ext cx="592800" cy="26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>
            <a:stCxn id="182" idx="5"/>
            <a:endCxn id="179" idx="0"/>
          </p:cNvCxnSpPr>
          <p:nvPr/>
        </p:nvCxnSpPr>
        <p:spPr>
          <a:xfrm>
            <a:off x="2668725" y="2083225"/>
            <a:ext cx="592800" cy="34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4036000" y="2421250"/>
            <a:ext cx="4904400" cy="98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checks out: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Left-height =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Right-height =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036000" y="3488050"/>
            <a:ext cx="44658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Nodes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d, e, c,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 all check 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721800" y="4173850"/>
            <a:ext cx="3022500" cy="54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But node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fails!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55151" y="2133389"/>
            <a:ext cx="1912150" cy="2542725"/>
          </a:xfrm>
          <a:custGeom>
            <a:pathLst>
              <a:path extrusionOk="0" h="101709" w="76486">
                <a:moveTo>
                  <a:pt x="45947" y="1148"/>
                </a:moveTo>
                <a:cubicBezTo>
                  <a:pt x="39368" y="3275"/>
                  <a:pt x="25280" y="7594"/>
                  <a:pt x="18036" y="15103"/>
                </a:cubicBezTo>
                <a:cubicBezTo>
                  <a:pt x="10793" y="22612"/>
                  <a:pt x="4679" y="33510"/>
                  <a:pt x="2486" y="46203"/>
                </a:cubicBezTo>
                <a:cubicBezTo>
                  <a:pt x="293" y="58896"/>
                  <a:pt x="-2698" y="82022"/>
                  <a:pt x="4878" y="91259"/>
                </a:cubicBezTo>
                <a:cubicBezTo>
                  <a:pt x="12454" y="100496"/>
                  <a:pt x="38038" y="101957"/>
                  <a:pt x="47940" y="101625"/>
                </a:cubicBezTo>
                <a:cubicBezTo>
                  <a:pt x="57842" y="101293"/>
                  <a:pt x="59703" y="100562"/>
                  <a:pt x="64288" y="89265"/>
                </a:cubicBezTo>
                <a:cubicBezTo>
                  <a:pt x="68873" y="77968"/>
                  <a:pt x="73857" y="46469"/>
                  <a:pt x="75452" y="33843"/>
                </a:cubicBezTo>
                <a:cubicBezTo>
                  <a:pt x="77047" y="21217"/>
                  <a:pt x="76848" y="18758"/>
                  <a:pt x="73857" y="13508"/>
                </a:cubicBezTo>
                <a:cubicBezTo>
                  <a:pt x="70867" y="8258"/>
                  <a:pt x="62161" y="4404"/>
                  <a:pt x="57509" y="2344"/>
                </a:cubicBezTo>
                <a:cubicBezTo>
                  <a:pt x="52857" y="284"/>
                  <a:pt x="52526" y="-978"/>
                  <a:pt x="45947" y="114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AVL Tree Rule:  recursive!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440350" y="692925"/>
            <a:ext cx="6537300" cy="429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 </a:t>
            </a: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(bst_node *t) {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hL, hR;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(t==</a:t>
            </a:r>
            <a:r>
              <a:rPr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hL =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hR =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(hL - hR) &gt;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&amp;&amp; </a:t>
            </a:r>
            <a:r>
              <a:rPr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is_avl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(t-&gt;</a:t>
            </a:r>
            <a:r>
              <a:rPr lang="en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29100" y="1991025"/>
            <a:ext cx="2013900" cy="18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ASSUME: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and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macro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Exist.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52400" y="205975"/>
            <a:ext cx="9020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Maintaining AVL Property on Insertion</a:t>
            </a:r>
            <a:endParaRPr sz="3000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7645800" cy="152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Subtree heights: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at nodes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Incrementally updated</a:t>
            </a:r>
            <a:endParaRPr sz="2400"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533400" y="2876550"/>
            <a:ext cx="7645800" cy="199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Insertion:</a:t>
            </a:r>
            <a:endParaRPr/>
          </a:p>
          <a:p>
            <a:pPr indent="-3810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Proceeds just as in Vanilla</a:t>
            </a:r>
            <a:endParaRPr sz="2400"/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updating heights (e.g. “on way out”), check for violation.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