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</p:sldIdLst>
  <p:sldSz cy="5143500" cx="9144000"/>
  <p:notesSz cx="6858000" cy="9144000"/>
  <p:embeddedFontLst>
    <p:embeddedFont>
      <p:font typeface="Source Code Pro"/>
      <p:regular r:id="rId65"/>
      <p:bold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A1E6DC1-B4E2-40A9-9234-48291FA6B8B1}">
  <a:tblStyle styleId="{1A1E6DC1-B4E2-40A9-9234-48291FA6B8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font" Target="fonts/SourceCodePro-bold.fntdata"/><Relationship Id="rId21" Type="http://schemas.openxmlformats.org/officeDocument/2006/relationships/slide" Target="slides/slide14.xml"/><Relationship Id="rId65" Type="http://schemas.openxmlformats.org/officeDocument/2006/relationships/font" Target="fonts/SourceCodePro-regular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Shape 5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Shape 5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Shape 5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Shape 5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Shape 6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Shape 6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Shape 6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Courier New"/>
              <a:buNone/>
              <a:defRPr sz="48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urier New"/>
              <a:buNone/>
              <a:defRPr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58" name="Shape 58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Shape 59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64" name="Shape 6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Shape 6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70" name="Shape 7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Shape 7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74" name="Shape 7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Shape 7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/>
        </p:txBody>
      </p:sp>
      <p:cxnSp>
        <p:nvCxnSpPr>
          <p:cNvPr id="78" name="Shape 78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Shape 7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hape 81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Shape 8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90" name="Shape 90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Shape 91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95" name="Shape 9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00" name="Shape 10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103" name="Shape 103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106" name="Shape 106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Shape 108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3" name="Shape 53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Shape 5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86" name="Shape 86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Week 10 MON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Binary Search Trees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4294967295" type="title"/>
          </p:nvPr>
        </p:nvSpPr>
        <p:spPr>
          <a:xfrm>
            <a:off x="76200" y="205975"/>
            <a:ext cx="3343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Clickers...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" name="Shape 194"/>
          <p:cNvSpPr txBox="1"/>
          <p:nvPr>
            <p:ph idx="4294967295" type="body"/>
          </p:nvPr>
        </p:nvSpPr>
        <p:spPr>
          <a:xfrm>
            <a:off x="3419700" y="357575"/>
            <a:ext cx="5662500" cy="4568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static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bst_node * </a:t>
            </a:r>
            <a:r>
              <a:rPr b="1" lang="en" sz="18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from_arr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 sz="18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*a, </a:t>
            </a:r>
            <a:r>
              <a:rPr b="1" lang="en" sz="18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n)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m;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bst_node *root;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b="1" lang="en" sz="18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(n &lt;= </a:t>
            </a:r>
            <a:r>
              <a:rPr b="1" lang="en" sz="1800">
                <a:solidFill>
                  <a:srgbClr val="B5CE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</a:t>
            </a:r>
            <a:r>
              <a:rPr b="1" lang="en" sz="18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nullptr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m = n/</a:t>
            </a:r>
            <a:r>
              <a:rPr b="1" lang="en" sz="1800">
                <a:solidFill>
                  <a:srgbClr val="B5CE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root = </a:t>
            </a:r>
            <a:r>
              <a:rPr b="1" lang="en" sz="18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 bst_node;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root-&gt;</a:t>
            </a:r>
            <a:r>
              <a:rPr b="1" lang="en" sz="18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a[m];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root-&gt;</a:t>
            </a:r>
            <a:r>
              <a:rPr b="1" lang="en" sz="18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left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from_arr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(a, m);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root-&gt;</a:t>
            </a:r>
            <a:r>
              <a:rPr b="1" lang="en" sz="18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right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from_arr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(&amp;(a[m+</a:t>
            </a:r>
            <a:r>
              <a:rPr b="1" lang="en" sz="1800">
                <a:solidFill>
                  <a:srgbClr val="B5CE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]), n-(m+</a:t>
            </a:r>
            <a:r>
              <a:rPr b="1" lang="en" sz="1800">
                <a:solidFill>
                  <a:srgbClr val="B5CE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));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b="1" lang="en" sz="18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root;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5" name="Shape 195"/>
          <p:cNvSpPr txBox="1"/>
          <p:nvPr>
            <p:ph idx="4294967295" type="body"/>
          </p:nvPr>
        </p:nvSpPr>
        <p:spPr>
          <a:xfrm>
            <a:off x="76200" y="1119450"/>
            <a:ext cx="3280500" cy="3479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Which recurrence relation correctly describes the runtime of this function?</a:t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AutoNum type="alphaLcPeriod"/>
            </a:pPr>
            <a:r>
              <a:rPr b="1" lang="en" sz="2400">
                <a:solidFill>
                  <a:srgbClr val="FFFFFF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T(n)=2T(n/2)+1</a:t>
            </a:r>
            <a:endParaRPr b="1" sz="2400">
              <a:solidFill>
                <a:srgbClr val="FFFFFF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AutoNum type="alphaLcPeriod"/>
            </a:pPr>
            <a:r>
              <a:rPr b="1"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T(n)=T(n/2)+n</a:t>
            </a:r>
            <a:endParaRPr b="1"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AutoNum type="alphaLcPeriod"/>
            </a:pPr>
            <a:r>
              <a:rPr b="1"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T(n)=2T(n/2)+n</a:t>
            </a:r>
            <a:endParaRPr b="1"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AutoNum type="alphaLcPeriod"/>
            </a:pPr>
            <a:r>
              <a:rPr b="1"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T(n)=T(n/2)+1</a:t>
            </a:r>
            <a:endParaRPr b="1"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Recurrence Relation for</a:t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 from_sorted_array: rationale</a:t>
            </a:r>
            <a:endParaRPr sz="3000"/>
          </a:p>
        </p:txBody>
      </p:sp>
      <p:sp>
        <p:nvSpPr>
          <p:cNvPr id="201" name="Shape 201"/>
          <p:cNvSpPr txBox="1"/>
          <p:nvPr/>
        </p:nvSpPr>
        <p:spPr>
          <a:xfrm>
            <a:off x="117825" y="2726525"/>
            <a:ext cx="11256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T(N)=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1586400" y="1593482"/>
            <a:ext cx="46830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1122975" y="1268850"/>
            <a:ext cx="584400" cy="3542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1585175" y="1426275"/>
            <a:ext cx="34005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constant           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(1 is fine...)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1433612" y="2750145"/>
            <a:ext cx="62919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b="1" lang="en" sz="24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time-to-malloc+init-root</a:t>
            </a: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&gt; +         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1560891" y="3195622"/>
            <a:ext cx="62919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b="1" lang="en" sz="2400"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time-to-build-</a:t>
            </a:r>
            <a:r>
              <a:rPr b="1" lang="en" sz="2400" u="sng"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left-subtree</a:t>
            </a: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&gt; +         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1725852" y="3716462"/>
            <a:ext cx="62919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b="1" lang="en" sz="2400">
                <a:highlight>
                  <a:srgbClr val="9FC5E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time-to-build-</a:t>
            </a:r>
            <a:r>
              <a:rPr b="1" lang="en" sz="2400" u="sng">
                <a:highlight>
                  <a:srgbClr val="9FC5E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right-subtre</a:t>
            </a:r>
            <a:r>
              <a:rPr b="1" lang="en" sz="2400">
                <a:highlight>
                  <a:srgbClr val="9FC5E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&gt;         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5728475" y="1662875"/>
            <a:ext cx="1565100" cy="45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if N==0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8017750" y="3216075"/>
            <a:ext cx="9504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if 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N&gt;0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2739925" y="4397425"/>
            <a:ext cx="584400" cy="45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2223250" y="4308475"/>
            <a:ext cx="584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3671050" y="4355772"/>
            <a:ext cx="1314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T(N/2)</a:t>
            </a:r>
            <a:endParaRPr b="1" sz="2400">
              <a:highlight>
                <a:srgbClr val="00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3137650" y="4384675"/>
            <a:ext cx="584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+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5347450" y="4355772"/>
            <a:ext cx="1314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9FC5E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T(N/2)</a:t>
            </a:r>
            <a:endParaRPr b="1" sz="2400">
              <a:highlight>
                <a:srgbClr val="9FC5E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4966450" y="4384675"/>
            <a:ext cx="584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+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4294967295" type="body"/>
          </p:nvPr>
        </p:nvSpPr>
        <p:spPr>
          <a:xfrm>
            <a:off x="95875" y="357450"/>
            <a:ext cx="3572100" cy="4568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Q:  Which of these best describe the worst case runtime of the algorithm?</a:t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Recall: T(n) = 2T(n/2)+1</a:t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AutoNum type="alphaLcPeriod"/>
            </a:pPr>
            <a:r>
              <a:rPr b="1"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Θ(n log n)</a:t>
            </a:r>
            <a:endParaRPr b="1"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AutoNum type="alphaLcPeriod"/>
            </a:pPr>
            <a:r>
              <a:rPr b="1"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Θ(n)</a:t>
            </a:r>
            <a:endParaRPr b="1"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AutoNum type="alphaLcPeriod"/>
            </a:pPr>
            <a:r>
              <a:rPr b="1"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Θ(log n)</a:t>
            </a:r>
            <a:endParaRPr b="1"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AutoNum type="alphaLcPeriod"/>
            </a:pPr>
            <a:r>
              <a:rPr b="1"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Θ(n</a:t>
            </a:r>
            <a:r>
              <a:rPr b="1" baseline="30000"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AutoNum type="alphaLcPeriod"/>
            </a:pPr>
            <a:r>
              <a:rPr b="1"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Θ(n+1)</a:t>
            </a:r>
            <a:endParaRPr b="1"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Shape 221"/>
          <p:cNvSpPr txBox="1"/>
          <p:nvPr>
            <p:ph idx="4294967295" type="body"/>
          </p:nvPr>
        </p:nvSpPr>
        <p:spPr>
          <a:xfrm>
            <a:off x="3601075" y="357575"/>
            <a:ext cx="5404200" cy="4568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static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bst_node * </a:t>
            </a:r>
            <a:r>
              <a:rPr b="1" lang="en" sz="18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from_arr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 sz="18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*a,</a:t>
            </a:r>
            <a:r>
              <a:rPr b="1" lang="en" sz="18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n)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m;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bst_node *root;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b="1" lang="en" sz="18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(n &lt;= </a:t>
            </a:r>
            <a:r>
              <a:rPr b="1" lang="en" sz="1800">
                <a:solidFill>
                  <a:srgbClr val="B5CE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</a:t>
            </a:r>
            <a:r>
              <a:rPr b="1" lang="en" sz="18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nullptr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m = n/</a:t>
            </a:r>
            <a:r>
              <a:rPr b="1" lang="en" sz="1800">
                <a:solidFill>
                  <a:srgbClr val="B5CE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root = </a:t>
            </a:r>
            <a:r>
              <a:rPr b="1" lang="en" sz="18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 bst_node;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root-&gt;</a:t>
            </a:r>
            <a:r>
              <a:rPr b="1" lang="en" sz="18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a[m];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root-&gt;</a:t>
            </a:r>
            <a:r>
              <a:rPr b="1" lang="en" sz="18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left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from_arr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(a, m);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root-&gt;</a:t>
            </a:r>
            <a:r>
              <a:rPr b="1" lang="en" sz="18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right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from_arr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(&amp;(a[m+</a:t>
            </a:r>
            <a:r>
              <a:rPr b="1" lang="en" sz="1800">
                <a:solidFill>
                  <a:srgbClr val="B5CE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]), n-(m+</a:t>
            </a:r>
            <a:r>
              <a:rPr b="1" lang="en" sz="1800">
                <a:solidFill>
                  <a:srgbClr val="B5CE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));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b="1" lang="en" sz="18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root;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4294967295" type="body"/>
          </p:nvPr>
        </p:nvSpPr>
        <p:spPr>
          <a:xfrm>
            <a:off x="123924" y="357450"/>
            <a:ext cx="3572100" cy="4568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Q:  Which of these best describe the worst case runtime of the algorithm?</a:t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Recall: T(n) = 2T(n/2)+1</a:t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AutoNum type="alphaLcPeriod"/>
            </a:pPr>
            <a:r>
              <a:rPr b="1"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Θ(n log n)</a:t>
            </a:r>
            <a:endParaRPr b="1"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AutoNum type="alphaLcPeriod"/>
            </a:pPr>
            <a:r>
              <a:rPr b="1" lang="en" sz="2400">
                <a:solidFill>
                  <a:srgbClr val="FFFFFF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Θ(n)</a:t>
            </a:r>
            <a:endParaRPr b="1" sz="2400">
              <a:solidFill>
                <a:srgbClr val="FFFFFF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AutoNum type="alphaLcPeriod"/>
            </a:pPr>
            <a:r>
              <a:rPr b="1"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Θ(log n)</a:t>
            </a:r>
            <a:endParaRPr b="1"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AutoNum type="alphaLcPeriod"/>
            </a:pPr>
            <a:r>
              <a:rPr b="1"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Θ(n</a:t>
            </a:r>
            <a:r>
              <a:rPr b="1" baseline="30000"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AutoNum type="alphaLcPeriod"/>
            </a:pPr>
            <a:r>
              <a:rPr b="1"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Θ(n+1)</a:t>
            </a:r>
            <a:endParaRPr b="1"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Shape 227"/>
          <p:cNvSpPr txBox="1"/>
          <p:nvPr>
            <p:ph idx="4294967295" type="body"/>
          </p:nvPr>
        </p:nvSpPr>
        <p:spPr>
          <a:xfrm>
            <a:off x="3601075" y="357575"/>
            <a:ext cx="5404200" cy="4568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static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bst_node * </a:t>
            </a:r>
            <a:r>
              <a:rPr b="1" lang="en" sz="18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from_arr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 sz="18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*a,</a:t>
            </a:r>
            <a:r>
              <a:rPr b="1" lang="en" sz="18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n)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m;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bst_node *root;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b="1" lang="en" sz="18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(n &lt;= </a:t>
            </a:r>
            <a:r>
              <a:rPr b="1" lang="en" sz="1800">
                <a:solidFill>
                  <a:srgbClr val="B5CE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</a:t>
            </a:r>
            <a:r>
              <a:rPr b="1" lang="en" sz="18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nullptr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m = n/</a:t>
            </a:r>
            <a:r>
              <a:rPr b="1" lang="en" sz="1800">
                <a:solidFill>
                  <a:srgbClr val="B5CE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root = </a:t>
            </a:r>
            <a:r>
              <a:rPr b="1" lang="en" sz="18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 bst_node;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root-&gt;</a:t>
            </a:r>
            <a:r>
              <a:rPr b="1" lang="en" sz="18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a[m];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root-&gt;</a:t>
            </a:r>
            <a:r>
              <a:rPr b="1" lang="en" sz="18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left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from_arr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(a, m);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root-&gt;</a:t>
            </a:r>
            <a:r>
              <a:rPr b="1" lang="en" sz="18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right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from_arr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(&amp;(a[m+</a:t>
            </a:r>
            <a:r>
              <a:rPr b="1" lang="en" sz="1800">
                <a:solidFill>
                  <a:srgbClr val="B5CE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]), n-(m+</a:t>
            </a:r>
            <a:r>
              <a:rPr b="1" lang="en" sz="1800">
                <a:solidFill>
                  <a:srgbClr val="B5CE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));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b="1" lang="en" sz="18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root;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/>
        </p:nvSpPr>
        <p:spPr>
          <a:xfrm>
            <a:off x="773275" y="454200"/>
            <a:ext cx="7289400" cy="388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INDUCTION SIDE-TRIP: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Suppose T(N)=2T(N/2) + 1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Prove:  T(N) = O(N)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(may skip in lecture, but leave in notes...)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/>
        </p:nvSpPr>
        <p:spPr>
          <a:xfrm>
            <a:off x="246150" y="240975"/>
            <a:ext cx="8659500" cy="4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T(1)=1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 &lt;= 2T(n/2) + 1    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CLAIM:  T(n) &lt;= cn   for some c&gt;0, all n&gt;=1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BASIS:  recall T(1)=1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T(1) = 1 &lt;= c*1   for c&gt;1    CHECK!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ASSUME:  T(i) &lt; ci    for all i:  1 &lt;= i &lt; k  for some k&gt;1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PROVE:  T(k) &lt;= ck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PROOF:      T(k) &lt;= 2T(k/2) + 1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(ATTEMPT)        &lt;= 2c(k/2) + 1       // inductive hyp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        &lt;= ck + 1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6403300" y="300525"/>
            <a:ext cx="2206800" cy="54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FIRST ATTEMPT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5059900" y="4317950"/>
            <a:ext cx="2206800" cy="54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OOPS!!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1190300" y="2976750"/>
            <a:ext cx="1902600" cy="547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2393650" y="4240323"/>
            <a:ext cx="1902600" cy="411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/>
        </p:nvSpPr>
        <p:spPr>
          <a:xfrm>
            <a:off x="246150" y="302900"/>
            <a:ext cx="8697600" cy="45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STRONGER CLAIM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 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T(n) &lt;= cn - 1   for some c&gt;0, all n&gt;=1 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BASIS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  recall T(1)=1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T(1) = 1 &lt;= c*1-1   for c &gt;= 2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ASSUME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  T(i) &lt; ci-1   for all i:  1 &lt;= i &lt; k  for some k&gt;1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PROVE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  T(k) &lt;= ck - 1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PROOF: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T(k) &lt;= 2T(k/2) + 1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    &lt;= 2[c(k/2)-1] + 1   I.H.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     = ck-2+1 = ck-1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5936000" y="71925"/>
            <a:ext cx="3131100" cy="547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SECOND ATTEMPT: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PROVE STRONGER CLAIM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1190300" y="2538475"/>
            <a:ext cx="2465400" cy="547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3628700" y="4138675"/>
            <a:ext cx="1000500" cy="547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 txBox="1"/>
          <p:nvPr/>
        </p:nvSpPr>
        <p:spPr>
          <a:xfrm>
            <a:off x="6691000" y="4138675"/>
            <a:ext cx="2224500" cy="547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Ta-Tah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Thus...</a:t>
            </a:r>
            <a:endParaRPr/>
          </a:p>
        </p:txBody>
      </p:sp>
      <p:sp>
        <p:nvSpPr>
          <p:cNvPr id="256" name="Shape 256"/>
          <p:cNvSpPr txBox="1"/>
          <p:nvPr/>
        </p:nvSpPr>
        <p:spPr>
          <a:xfrm>
            <a:off x="1072050" y="1252825"/>
            <a:ext cx="7015800" cy="17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If   </a:t>
            </a: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T(N) = 2T(N/2) + 1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 THEN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T(N) = O(N)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T(N) = Θ(N)  (also true)</a:t>
            </a:r>
            <a:endParaRPr b="1" sz="2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1212225" y="3537350"/>
            <a:ext cx="6700500" cy="14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 txBox="1"/>
          <p:nvPr/>
        </p:nvSpPr>
        <p:spPr>
          <a:xfrm>
            <a:off x="324550" y="3123325"/>
            <a:ext cx="8141700" cy="163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INTUITION/HOW TO REMEMBER: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Notice that we spend basically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constant time on each node...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using bst_insert</a:t>
            </a:r>
            <a:endParaRPr/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86975" y="1200150"/>
            <a:ext cx="8844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1" lang="en" sz="2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4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from_arr2</a:t>
            </a:r>
            <a:r>
              <a:rPr b="1" lang="en" sz="2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 sz="24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</a:t>
            </a:r>
            <a:r>
              <a:rPr b="1" lang="en" sz="2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*a, </a:t>
            </a:r>
            <a:r>
              <a:rPr b="1" lang="en" sz="24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1" lang="en" sz="2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n){</a:t>
            </a:r>
            <a:endParaRPr b="1" sz="2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1" lang="en" sz="2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m;</a:t>
            </a:r>
            <a:endParaRPr b="1" sz="2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4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2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(n==</a:t>
            </a:r>
            <a:r>
              <a:rPr b="1" lang="en" sz="2400">
                <a:solidFill>
                  <a:srgbClr val="B5CE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b="1" lang="en" sz="2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</a:t>
            </a:r>
            <a:r>
              <a:rPr b="1" lang="en" sz="24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2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2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m = n/</a:t>
            </a:r>
            <a:r>
              <a:rPr b="1" lang="en" sz="2400">
                <a:solidFill>
                  <a:srgbClr val="B5CE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b="1" lang="en" sz="2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2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4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insert</a:t>
            </a:r>
            <a:r>
              <a:rPr b="1" lang="en" sz="2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(a[m]);   </a:t>
            </a:r>
            <a:r>
              <a:rPr b="1" lang="en" sz="2400">
                <a:solidFill>
                  <a:srgbClr val="608B4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just call insert</a:t>
            </a:r>
            <a:endParaRPr b="1" sz="2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b="1" sz="2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4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from_arr2</a:t>
            </a:r>
            <a:r>
              <a:rPr b="1" lang="en" sz="2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(a, m, t);</a:t>
            </a:r>
            <a:endParaRPr b="1" sz="2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4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from_arr2</a:t>
            </a:r>
            <a:r>
              <a:rPr b="1" lang="en" sz="2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(&amp;(a[m+</a:t>
            </a:r>
            <a:r>
              <a:rPr b="1" lang="en" sz="2400">
                <a:solidFill>
                  <a:srgbClr val="B5CE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b="1" lang="en" sz="2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]), n-(m+</a:t>
            </a:r>
            <a:r>
              <a:rPr b="1" lang="en" sz="2400">
                <a:solidFill>
                  <a:srgbClr val="B5CE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b="1" lang="en" sz="2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), t);</a:t>
            </a:r>
            <a:endParaRPr b="1" sz="2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2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(here is the wrapper)</a:t>
            </a:r>
            <a:endParaRPr/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86975" y="1200150"/>
            <a:ext cx="8844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08B4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from_arr2 uses existing bst_insert</a:t>
            </a:r>
            <a:endParaRPr b="1" sz="2400">
              <a:solidFill>
                <a:srgbClr val="608B4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bst</a:t>
            </a:r>
            <a:r>
              <a:rPr b="1" lang="en" sz="2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* </a:t>
            </a:r>
            <a:r>
              <a:rPr b="1" lang="en" sz="24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from_sorted_arr2</a:t>
            </a:r>
            <a:r>
              <a:rPr b="1" lang="en" sz="2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 sz="24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</a:t>
            </a:r>
            <a:r>
              <a:rPr b="1" lang="en" sz="2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*a, </a:t>
            </a:r>
            <a:r>
              <a:rPr b="1" lang="en" sz="24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1" lang="en" sz="2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n){</a:t>
            </a:r>
            <a:endParaRPr b="1" sz="2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bst * t = </a:t>
            </a:r>
            <a:r>
              <a:rPr b="1" lang="en" sz="24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bst_create</a:t>
            </a:r>
            <a:r>
              <a:rPr b="1" lang="en" sz="2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  <a:endParaRPr b="1" sz="2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t-&gt;</a:t>
            </a:r>
            <a:r>
              <a:rPr b="1" lang="en" sz="24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from_arr2</a:t>
            </a:r>
            <a:r>
              <a:rPr b="1" lang="en" sz="2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(a, n);  </a:t>
            </a:r>
            <a:r>
              <a:rPr b="1" lang="en" sz="2400">
                <a:solidFill>
                  <a:srgbClr val="608B4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does the real work</a:t>
            </a:r>
            <a:endParaRPr b="1" sz="2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4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2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t;</a:t>
            </a:r>
            <a:endParaRPr b="1" sz="2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2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Admin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Programs + HW:  45%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Programs worth ~2 written HW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OR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Programs:  6.5-7.5%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HW: ~3.5%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Midterm:  sample solution posted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Partial replacement: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better score on final?  midterm replaced with average of MT score and final score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4294967295" type="title"/>
          </p:nvPr>
        </p:nvSpPr>
        <p:spPr>
          <a:xfrm>
            <a:off x="86975" y="-22625"/>
            <a:ext cx="8844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Which is asymptotically faster?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Shape 276"/>
          <p:cNvSpPr txBox="1"/>
          <p:nvPr>
            <p:ph idx="4294967295" type="body"/>
          </p:nvPr>
        </p:nvSpPr>
        <p:spPr>
          <a:xfrm>
            <a:off x="182550" y="819150"/>
            <a:ext cx="8748900" cy="19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from_arr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:  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1st approach - does </a:t>
            </a:r>
            <a:r>
              <a:rPr b="1" i="1" lang="en" sz="2400">
                <a:latin typeface="Source Code Pro"/>
                <a:ea typeface="Source Code Pro"/>
                <a:cs typeface="Source Code Pro"/>
                <a:sym typeface="Source Code Pro"/>
              </a:rPr>
              <a:t>not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call bst_insert.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from_arr2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2nd approach - </a:t>
            </a:r>
            <a:r>
              <a:rPr b="1" i="1" lang="en" sz="2400">
                <a:latin typeface="Source Code Pro"/>
                <a:ea typeface="Source Code Pro"/>
                <a:cs typeface="Source Code Pro"/>
                <a:sym typeface="Source Code Pro"/>
              </a:rPr>
              <a:t>does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call bst_insert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304175" y="2803650"/>
            <a:ext cx="8627400" cy="212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lphaUcPeriod"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from_arr is faster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lphaUcPeriod"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from_arr2 is faster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lphaUcPeriod"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They are asymptotically equivalent ("THETA of each other")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lphaUcPeriod"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Other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4294967295" type="title"/>
          </p:nvPr>
        </p:nvSpPr>
        <p:spPr>
          <a:xfrm>
            <a:off x="86975" y="-22625"/>
            <a:ext cx="8844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Which is asymptotically faster?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3" name="Shape 283"/>
          <p:cNvSpPr txBox="1"/>
          <p:nvPr>
            <p:ph idx="4294967295" type="body"/>
          </p:nvPr>
        </p:nvSpPr>
        <p:spPr>
          <a:xfrm>
            <a:off x="182550" y="819150"/>
            <a:ext cx="8748900" cy="19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from_arr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:  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1st approach - does </a:t>
            </a:r>
            <a:r>
              <a:rPr b="1" i="1" lang="en" sz="2400">
                <a:latin typeface="Source Code Pro"/>
                <a:ea typeface="Source Code Pro"/>
                <a:cs typeface="Source Code Pro"/>
                <a:sym typeface="Source Code Pro"/>
              </a:rPr>
              <a:t>not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call bst_insert.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from_arr2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2nd approach - </a:t>
            </a:r>
            <a:r>
              <a:rPr b="1" i="1" lang="en" sz="2400">
                <a:latin typeface="Source Code Pro"/>
                <a:ea typeface="Source Code Pro"/>
                <a:cs typeface="Source Code Pro"/>
                <a:sym typeface="Source Code Pro"/>
              </a:rPr>
              <a:t>does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call bst_insert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304175" y="2803650"/>
            <a:ext cx="8627400" cy="212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lphaUcPeriod"/>
            </a:pPr>
            <a:r>
              <a:rPr b="1" lang="en" sz="1800"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from_arr is faster</a:t>
            </a:r>
            <a:endParaRPr b="1" sz="1800">
              <a:highlight>
                <a:srgbClr val="00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lphaUcPeriod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from_arr2 is faster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lphaUcPeriod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They are asymptotically equivalent ("THETA of each other")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lphaUcPeriod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Other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4294967295" type="title"/>
          </p:nvPr>
        </p:nvSpPr>
        <p:spPr>
          <a:xfrm>
            <a:off x="86975" y="-22625"/>
            <a:ext cx="8844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Runtime of from_arr2 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0" name="Shape 290"/>
          <p:cNvSpPr txBox="1"/>
          <p:nvPr>
            <p:ph idx="4294967295" type="body"/>
          </p:nvPr>
        </p:nvSpPr>
        <p:spPr>
          <a:xfrm>
            <a:off x="182550" y="819150"/>
            <a:ext cx="8748900" cy="1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from_arr2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2nd approach - </a:t>
            </a:r>
            <a:r>
              <a:rPr b="1" i="1" lang="en" sz="2400">
                <a:latin typeface="Source Code Pro"/>
                <a:ea typeface="Source Code Pro"/>
                <a:cs typeface="Source Code Pro"/>
                <a:sym typeface="Source Code Pro"/>
              </a:rPr>
              <a:t>does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call bst_insert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1" name="Shape 291"/>
          <p:cNvSpPr txBox="1"/>
          <p:nvPr/>
        </p:nvSpPr>
        <p:spPr>
          <a:xfrm>
            <a:off x="913775" y="2346450"/>
            <a:ext cx="6249600" cy="212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Θ(N)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Θ(Nlog(N))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Θ(N</a:t>
            </a:r>
            <a:r>
              <a:rPr baseline="30000"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Θ(log(N))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4294967295" type="title"/>
          </p:nvPr>
        </p:nvSpPr>
        <p:spPr>
          <a:xfrm>
            <a:off x="86975" y="-22625"/>
            <a:ext cx="8844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Runtime of from_arr2 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7" name="Shape 297"/>
          <p:cNvSpPr txBox="1"/>
          <p:nvPr>
            <p:ph idx="4294967295" type="body"/>
          </p:nvPr>
        </p:nvSpPr>
        <p:spPr>
          <a:xfrm>
            <a:off x="182550" y="819150"/>
            <a:ext cx="8748900" cy="1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from_arr2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2nd approach - </a:t>
            </a:r>
            <a:r>
              <a:rPr b="1" i="1" lang="en" sz="2400">
                <a:latin typeface="Source Code Pro"/>
                <a:ea typeface="Source Code Pro"/>
                <a:cs typeface="Source Code Pro"/>
                <a:sym typeface="Source Code Pro"/>
              </a:rPr>
              <a:t>does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call bst_insert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913775" y="2346450"/>
            <a:ext cx="6249600" cy="212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Θ(N)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b="1" lang="en" sz="2400">
                <a:solidFill>
                  <a:schemeClr val="dk1"/>
                </a:solidFill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Θ(Nlog(N))</a:t>
            </a:r>
            <a:endParaRPr b="1" sz="2400">
              <a:highlight>
                <a:srgbClr val="00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Θ(N</a:t>
            </a:r>
            <a:r>
              <a:rPr baseline="30000"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Θ(log(N))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3" name="Shape 303"/>
          <p:cNvGraphicFramePr/>
          <p:nvPr/>
        </p:nvGraphicFramePr>
        <p:xfrm>
          <a:off x="952500" y="413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{1A1E6DC1-B4E2-40A9-9234-48291FA6B8B1}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13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4" name="Shape 304"/>
          <p:cNvSpPr/>
          <p:nvPr/>
        </p:nvSpPr>
        <p:spPr>
          <a:xfrm>
            <a:off x="4302025" y="959850"/>
            <a:ext cx="5112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8</a:t>
            </a:r>
            <a:endParaRPr b="1"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4466775" y="4600275"/>
            <a:ext cx="237900" cy="347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2549647" y="4600275"/>
            <a:ext cx="237900" cy="347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2549425" y="1493250"/>
            <a:ext cx="5112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4</a:t>
            </a:r>
            <a:endParaRPr b="1"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1528613" y="4600275"/>
            <a:ext cx="237900" cy="347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1482625" y="2255250"/>
            <a:ext cx="5112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2</a:t>
            </a:r>
            <a:endParaRPr b="1"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1147613" y="4600275"/>
            <a:ext cx="237900" cy="347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949225" y="3017250"/>
            <a:ext cx="5112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1</a:t>
            </a:r>
            <a:endParaRPr b="1"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12" name="Shape 312"/>
          <p:cNvCxnSpPr>
            <a:stCxn id="304" idx="3"/>
            <a:endCxn id="307" idx="7"/>
          </p:cNvCxnSpPr>
          <p:nvPr/>
        </p:nvCxnSpPr>
        <p:spPr>
          <a:xfrm flipH="1">
            <a:off x="2985789" y="1294784"/>
            <a:ext cx="1391100" cy="25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Shape 313"/>
          <p:cNvCxnSpPr>
            <a:stCxn id="307" idx="3"/>
            <a:endCxn id="309" idx="0"/>
          </p:cNvCxnSpPr>
          <p:nvPr/>
        </p:nvCxnSpPr>
        <p:spPr>
          <a:xfrm flipH="1">
            <a:off x="1738089" y="1828184"/>
            <a:ext cx="886200" cy="42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Shape 314"/>
          <p:cNvCxnSpPr>
            <a:stCxn id="309" idx="3"/>
            <a:endCxn id="311" idx="0"/>
          </p:cNvCxnSpPr>
          <p:nvPr/>
        </p:nvCxnSpPr>
        <p:spPr>
          <a:xfrm flipH="1">
            <a:off x="1204689" y="2590184"/>
            <a:ext cx="352800" cy="42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Shape 315"/>
          <p:cNvSpPr txBox="1"/>
          <p:nvPr/>
        </p:nvSpPr>
        <p:spPr>
          <a:xfrm>
            <a:off x="5778500" y="420025"/>
            <a:ext cx="3020700" cy="70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WHAT HAPPENS WHEN WE INSERT 1 ??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4466775" y="536275"/>
            <a:ext cx="237900" cy="30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2714175" y="1069675"/>
            <a:ext cx="237900" cy="30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1571175" y="1831675"/>
            <a:ext cx="237900" cy="30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961575" y="2669875"/>
            <a:ext cx="237900" cy="30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 txBox="1"/>
          <p:nvPr/>
        </p:nvSpPr>
        <p:spPr>
          <a:xfrm>
            <a:off x="5778500" y="1258225"/>
            <a:ext cx="3020700" cy="103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WE START AT THE ROOT!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(LIKE ALWAYS)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/>
        </p:nvSpPr>
        <p:spPr>
          <a:xfrm>
            <a:off x="837325" y="277700"/>
            <a:ext cx="6526200" cy="2895600"/>
          </a:xfrm>
          <a:prstGeom prst="triangle">
            <a:avLst>
              <a:gd fmla="val 5089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754950" y="3447331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1247339" y="3447331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8" name="Shape 328"/>
          <p:cNvCxnSpPr>
            <a:stCxn id="326" idx="0"/>
          </p:cNvCxnSpPr>
          <p:nvPr/>
        </p:nvCxnSpPr>
        <p:spPr>
          <a:xfrm flipH="1" rot="10800000">
            <a:off x="870300" y="3190231"/>
            <a:ext cx="227700" cy="25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Shape 329"/>
          <p:cNvCxnSpPr>
            <a:stCxn id="327" idx="0"/>
          </p:cNvCxnSpPr>
          <p:nvPr/>
        </p:nvCxnSpPr>
        <p:spPr>
          <a:xfrm rot="10800000">
            <a:off x="1103789" y="3176731"/>
            <a:ext cx="258900" cy="27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0" name="Shape 330"/>
          <p:cNvSpPr/>
          <p:nvPr/>
        </p:nvSpPr>
        <p:spPr>
          <a:xfrm>
            <a:off x="1593150" y="3447331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2085539" y="3447331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2" name="Shape 332"/>
          <p:cNvCxnSpPr>
            <a:stCxn id="330" idx="0"/>
          </p:cNvCxnSpPr>
          <p:nvPr/>
        </p:nvCxnSpPr>
        <p:spPr>
          <a:xfrm flipH="1" rot="10800000">
            <a:off x="1708500" y="3190231"/>
            <a:ext cx="227700" cy="25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Shape 333"/>
          <p:cNvCxnSpPr>
            <a:stCxn id="331" idx="0"/>
          </p:cNvCxnSpPr>
          <p:nvPr/>
        </p:nvCxnSpPr>
        <p:spPr>
          <a:xfrm rot="10800000">
            <a:off x="1941989" y="3176731"/>
            <a:ext cx="258900" cy="27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" name="Shape 334"/>
          <p:cNvSpPr/>
          <p:nvPr/>
        </p:nvSpPr>
        <p:spPr>
          <a:xfrm>
            <a:off x="2431350" y="3447331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2923739" y="3447331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6" name="Shape 336"/>
          <p:cNvCxnSpPr>
            <a:stCxn id="334" idx="0"/>
          </p:cNvCxnSpPr>
          <p:nvPr/>
        </p:nvCxnSpPr>
        <p:spPr>
          <a:xfrm flipH="1" rot="10800000">
            <a:off x="2546700" y="3190231"/>
            <a:ext cx="227700" cy="25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Shape 337"/>
          <p:cNvCxnSpPr>
            <a:stCxn id="335" idx="0"/>
          </p:cNvCxnSpPr>
          <p:nvPr/>
        </p:nvCxnSpPr>
        <p:spPr>
          <a:xfrm rot="10800000">
            <a:off x="2780189" y="3176731"/>
            <a:ext cx="258900" cy="27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" name="Shape 338"/>
          <p:cNvSpPr/>
          <p:nvPr/>
        </p:nvSpPr>
        <p:spPr>
          <a:xfrm>
            <a:off x="5860350" y="3447331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6352739" y="3447331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0" name="Shape 340"/>
          <p:cNvCxnSpPr>
            <a:stCxn id="338" idx="0"/>
          </p:cNvCxnSpPr>
          <p:nvPr/>
        </p:nvCxnSpPr>
        <p:spPr>
          <a:xfrm flipH="1" rot="10800000">
            <a:off x="5975700" y="3190231"/>
            <a:ext cx="227700" cy="25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Shape 341"/>
          <p:cNvCxnSpPr>
            <a:stCxn id="339" idx="0"/>
          </p:cNvCxnSpPr>
          <p:nvPr/>
        </p:nvCxnSpPr>
        <p:spPr>
          <a:xfrm rot="10800000">
            <a:off x="6209189" y="3176731"/>
            <a:ext cx="258900" cy="27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2" name="Shape 342"/>
          <p:cNvSpPr/>
          <p:nvPr/>
        </p:nvSpPr>
        <p:spPr>
          <a:xfrm>
            <a:off x="6698550" y="3447331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7190939" y="3447331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4" name="Shape 344"/>
          <p:cNvCxnSpPr>
            <a:stCxn id="342" idx="0"/>
          </p:cNvCxnSpPr>
          <p:nvPr/>
        </p:nvCxnSpPr>
        <p:spPr>
          <a:xfrm flipH="1" rot="10800000">
            <a:off x="6813900" y="3190231"/>
            <a:ext cx="227700" cy="25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Shape 345"/>
          <p:cNvCxnSpPr>
            <a:stCxn id="343" idx="0"/>
          </p:cNvCxnSpPr>
          <p:nvPr/>
        </p:nvCxnSpPr>
        <p:spPr>
          <a:xfrm rot="10800000">
            <a:off x="7047389" y="3176731"/>
            <a:ext cx="258900" cy="27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Shape 346"/>
          <p:cNvCxnSpPr/>
          <p:nvPr/>
        </p:nvCxnSpPr>
        <p:spPr>
          <a:xfrm>
            <a:off x="3365875" y="3524100"/>
            <a:ext cx="893700" cy="8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47" name="Shape 347"/>
          <p:cNvSpPr txBox="1"/>
          <p:nvPr/>
        </p:nvSpPr>
        <p:spPr>
          <a:xfrm>
            <a:off x="393625" y="4163675"/>
            <a:ext cx="1922700" cy="45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ABOUT N/2 LEAVES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2451025" y="4011275"/>
            <a:ext cx="1922700" cy="81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EACH INSERTED STARTING FROM ROOT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2837500" y="298300"/>
            <a:ext cx="723000" cy="25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ROOT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4048214" y="315106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2493180" y="554600"/>
            <a:ext cx="1625775" cy="2773400"/>
          </a:xfrm>
          <a:custGeom>
            <a:pathLst>
              <a:path extrusionOk="0" h="110936" w="65031">
                <a:moveTo>
                  <a:pt x="65031" y="0"/>
                </a:moveTo>
                <a:cubicBezTo>
                  <a:pt x="62285" y="2563"/>
                  <a:pt x="59173" y="6834"/>
                  <a:pt x="48555" y="15377"/>
                </a:cubicBezTo>
                <a:cubicBezTo>
                  <a:pt x="37937" y="23920"/>
                  <a:pt x="7244" y="41982"/>
                  <a:pt x="1325" y="51257"/>
                </a:cubicBezTo>
                <a:cubicBezTo>
                  <a:pt x="-4594" y="60532"/>
                  <a:pt x="12370" y="64194"/>
                  <a:pt x="13041" y="71028"/>
                </a:cubicBezTo>
                <a:cubicBezTo>
                  <a:pt x="13712" y="77862"/>
                  <a:pt x="4010" y="85612"/>
                  <a:pt x="5352" y="92263"/>
                </a:cubicBezTo>
                <a:cubicBezTo>
                  <a:pt x="6695" y="98914"/>
                  <a:pt x="18472" y="107824"/>
                  <a:pt x="21096" y="110936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52" name="Shape 352"/>
          <p:cNvSpPr/>
          <p:nvPr/>
        </p:nvSpPr>
        <p:spPr>
          <a:xfrm>
            <a:off x="7368325" y="206775"/>
            <a:ext cx="384300" cy="3250500"/>
          </a:xfrm>
          <a:prstGeom prst="upDown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 txBox="1"/>
          <p:nvPr/>
        </p:nvSpPr>
        <p:spPr>
          <a:xfrm>
            <a:off x="7926650" y="874950"/>
            <a:ext cx="1025100" cy="37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HEIGHT?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4" name="Shape 354"/>
          <p:cNvSpPr txBox="1"/>
          <p:nvPr/>
        </p:nvSpPr>
        <p:spPr>
          <a:xfrm>
            <a:off x="7706750" y="1636950"/>
            <a:ext cx="1391400" cy="37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≅ log(N)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5046635" y="3447331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5539024" y="3447331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7" name="Shape 357"/>
          <p:cNvCxnSpPr>
            <a:stCxn id="355" idx="0"/>
          </p:cNvCxnSpPr>
          <p:nvPr/>
        </p:nvCxnSpPr>
        <p:spPr>
          <a:xfrm flipH="1" rot="10800000">
            <a:off x="5161985" y="3190231"/>
            <a:ext cx="227700" cy="25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Shape 358"/>
          <p:cNvCxnSpPr>
            <a:stCxn id="356" idx="0"/>
          </p:cNvCxnSpPr>
          <p:nvPr/>
        </p:nvCxnSpPr>
        <p:spPr>
          <a:xfrm rot="10800000">
            <a:off x="5395474" y="3176731"/>
            <a:ext cx="258900" cy="27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9" name="Shape 359"/>
          <p:cNvSpPr/>
          <p:nvPr/>
        </p:nvSpPr>
        <p:spPr>
          <a:xfrm>
            <a:off x="4244818" y="3447331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4737207" y="3447331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1" name="Shape 361"/>
          <p:cNvCxnSpPr>
            <a:stCxn id="359" idx="0"/>
          </p:cNvCxnSpPr>
          <p:nvPr/>
        </p:nvCxnSpPr>
        <p:spPr>
          <a:xfrm flipH="1" rot="10800000">
            <a:off x="4360168" y="3190231"/>
            <a:ext cx="227700" cy="25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Shape 362"/>
          <p:cNvCxnSpPr>
            <a:stCxn id="360" idx="0"/>
          </p:cNvCxnSpPr>
          <p:nvPr/>
        </p:nvCxnSpPr>
        <p:spPr>
          <a:xfrm rot="10800000">
            <a:off x="4593657" y="3176731"/>
            <a:ext cx="258900" cy="27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Shape 363"/>
          <p:cNvSpPr/>
          <p:nvPr/>
        </p:nvSpPr>
        <p:spPr>
          <a:xfrm>
            <a:off x="4237950" y="527125"/>
            <a:ext cx="952550" cy="2810025"/>
          </a:xfrm>
          <a:custGeom>
            <a:pathLst>
              <a:path extrusionOk="0" h="112401" w="38102">
                <a:moveTo>
                  <a:pt x="0" y="0"/>
                </a:moveTo>
                <a:cubicBezTo>
                  <a:pt x="6285" y="5797"/>
                  <a:pt x="34660" y="25324"/>
                  <a:pt x="37711" y="34782"/>
                </a:cubicBezTo>
                <a:cubicBezTo>
                  <a:pt x="40762" y="44240"/>
                  <a:pt x="20015" y="49244"/>
                  <a:pt x="18306" y="56750"/>
                </a:cubicBezTo>
                <a:cubicBezTo>
                  <a:pt x="16597" y="64256"/>
                  <a:pt x="28374" y="73104"/>
                  <a:pt x="27459" y="79816"/>
                </a:cubicBezTo>
                <a:cubicBezTo>
                  <a:pt x="26544" y="86528"/>
                  <a:pt x="16658" y="91593"/>
                  <a:pt x="12814" y="97024"/>
                </a:cubicBezTo>
                <a:cubicBezTo>
                  <a:pt x="8970" y="102455"/>
                  <a:pt x="5797" y="109838"/>
                  <a:pt x="4393" y="112401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64" name="Shape 364"/>
          <p:cNvSpPr txBox="1"/>
          <p:nvPr/>
        </p:nvSpPr>
        <p:spPr>
          <a:xfrm>
            <a:off x="4567450" y="3941250"/>
            <a:ext cx="2623500" cy="68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... </a:t>
            </a: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Θ(Nlog(N))</a:t>
            </a:r>
            <a:endParaRPr b="1"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overall </a:t>
            </a:r>
            <a:endParaRPr sz="1800"/>
          </a:p>
        </p:txBody>
      </p:sp>
      <p:sp>
        <p:nvSpPr>
          <p:cNvPr id="365" name="Shape 365"/>
          <p:cNvSpPr txBox="1"/>
          <p:nvPr/>
        </p:nvSpPr>
        <p:spPr>
          <a:xfrm>
            <a:off x="256325" y="289150"/>
            <a:ext cx="1221600" cy="64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PICTURE...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Case-study:  is_bst</a:t>
            </a:r>
            <a:endParaRPr/>
          </a:p>
        </p:txBody>
      </p:sp>
      <p:sp>
        <p:nvSpPr>
          <p:cNvPr id="375" name="Shape 375"/>
          <p:cNvSpPr txBox="1"/>
          <p:nvPr/>
        </p:nvSpPr>
        <p:spPr>
          <a:xfrm>
            <a:off x="155000" y="1225975"/>
            <a:ext cx="8694600" cy="3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GOAL: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sanity checker testing if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a given binary tree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is also a Binary 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Search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Tree.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 other words: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does the given binary tree obey the </a:t>
            </a:r>
            <a:r>
              <a:rPr i="1" lang="en" sz="2400" u="sng">
                <a:latin typeface="Courier New"/>
                <a:ea typeface="Courier New"/>
                <a:cs typeface="Courier New"/>
                <a:sym typeface="Courier New"/>
              </a:rPr>
              <a:t>ordering properties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 of a BST?</a:t>
            </a:r>
            <a:endParaRPr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Return 0/1 accordingly.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this?</a:t>
            </a:r>
            <a:endParaRPr/>
          </a:p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76200" y="1200150"/>
            <a:ext cx="8610600" cy="3802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bool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is_bst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(bst_node *t) {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(t==</a:t>
            </a:r>
            <a:r>
              <a:rPr b="1" lang="en" sz="18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nullptr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</a:t>
            </a:r>
            <a:r>
              <a:rPr b="1" lang="en" sz="18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B5CE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(t-&gt;</a:t>
            </a:r>
            <a:r>
              <a:rPr b="1" lang="en" sz="18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left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!= </a:t>
            </a:r>
            <a:r>
              <a:rPr b="1" lang="en" sz="18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nullptr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&amp;&amp; t-&gt;</a:t>
            </a:r>
            <a:r>
              <a:rPr b="1" lang="en" sz="18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left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-&gt;</a:t>
            </a:r>
            <a:r>
              <a:rPr b="1" lang="en" sz="18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&gt;= t-&gt;</a:t>
            </a:r>
            <a:r>
              <a:rPr b="1" lang="en" sz="18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en" sz="18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B5CE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false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(t-&gt;</a:t>
            </a:r>
            <a:r>
              <a:rPr b="1" lang="en" sz="18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right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!= </a:t>
            </a:r>
            <a:r>
              <a:rPr b="1" lang="en" sz="18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nullptr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&amp;&amp; t-&gt;</a:t>
            </a:r>
            <a:r>
              <a:rPr b="1" lang="en" sz="18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right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-&gt;</a:t>
            </a:r>
            <a:r>
              <a:rPr b="1" lang="en" sz="18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&lt;= t-&gt;</a:t>
            </a:r>
            <a:r>
              <a:rPr b="1" lang="en" sz="18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en" sz="18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B5CE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false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608B4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root is between left and right children!</a:t>
            </a:r>
            <a:endParaRPr b="1" sz="1800">
              <a:solidFill>
                <a:srgbClr val="608B4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608B4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  so-far so-good.</a:t>
            </a:r>
            <a:endParaRPr b="1" sz="1800">
              <a:solidFill>
                <a:srgbClr val="608B4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608B4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now check the subtrees.</a:t>
            </a:r>
            <a:endParaRPr b="1" sz="1800">
              <a:solidFill>
                <a:srgbClr val="608B4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is_bst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(t-&gt;</a:t>
            </a:r>
            <a:r>
              <a:rPr b="1" lang="en" sz="18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left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&amp;&amp; </a:t>
            </a:r>
            <a:r>
              <a:rPr b="1" lang="en" sz="18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is_bst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(t-&gt;</a:t>
            </a:r>
            <a:r>
              <a:rPr b="1" lang="en" sz="18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right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Rationale</a:t>
            </a:r>
            <a:endParaRPr/>
          </a:p>
        </p:txBody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76200" y="1200150"/>
            <a:ext cx="5665500" cy="3802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569CD6"/>
              </a:solidFill>
              <a:highlight>
                <a:srgbClr val="1E1E1E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bool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4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is_bst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(bst_node *t) {</a:t>
            </a:r>
            <a:endParaRPr b="1" sz="1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4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(t==</a:t>
            </a:r>
            <a:r>
              <a:rPr b="1" lang="en" sz="14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nullptr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</a:t>
            </a:r>
            <a:r>
              <a:rPr b="1" lang="en" sz="14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400">
                <a:solidFill>
                  <a:srgbClr val="B5CE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1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4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(t-&gt;</a:t>
            </a:r>
            <a:r>
              <a:rPr b="1" lang="en" sz="14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left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!= </a:t>
            </a:r>
            <a:r>
              <a:rPr b="1" lang="en" sz="14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nullptr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&amp;&amp; t-&gt;</a:t>
            </a:r>
            <a:r>
              <a:rPr b="1" lang="en" sz="14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left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-&gt;</a:t>
            </a:r>
            <a:r>
              <a:rPr b="1" lang="en" sz="14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&gt;= t-&gt;</a:t>
            </a:r>
            <a:r>
              <a:rPr b="1" lang="en" sz="14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1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en" sz="14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400">
                <a:solidFill>
                  <a:srgbClr val="B5CE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false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1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4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(t-&gt;</a:t>
            </a:r>
            <a:r>
              <a:rPr b="1" lang="en" sz="14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right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!= </a:t>
            </a:r>
            <a:r>
              <a:rPr b="1" lang="en" sz="14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nullptr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&amp;&amp; t-&gt;</a:t>
            </a:r>
            <a:r>
              <a:rPr b="1" lang="en" sz="14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right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-&gt;</a:t>
            </a:r>
            <a:r>
              <a:rPr b="1" lang="en" sz="14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&lt;= t-&gt;</a:t>
            </a:r>
            <a:r>
              <a:rPr b="1" lang="en" sz="14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1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en" sz="14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400">
                <a:solidFill>
                  <a:srgbClr val="B5CE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false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1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400">
                <a:solidFill>
                  <a:srgbClr val="608B4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root is between left and right children!</a:t>
            </a:r>
            <a:endParaRPr b="1" sz="1400">
              <a:solidFill>
                <a:srgbClr val="608B4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400">
                <a:solidFill>
                  <a:srgbClr val="608B4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so-far so-good.</a:t>
            </a:r>
            <a:endParaRPr b="1" sz="1400">
              <a:solidFill>
                <a:srgbClr val="608B4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400">
                <a:solidFill>
                  <a:srgbClr val="608B4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now check the subtrees.</a:t>
            </a:r>
            <a:endParaRPr b="1" sz="1400">
              <a:solidFill>
                <a:srgbClr val="608B4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4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4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is_bst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(t-&gt;</a:t>
            </a:r>
            <a:r>
              <a:rPr b="1" lang="en" sz="14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left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&amp;&amp; </a:t>
            </a:r>
            <a:r>
              <a:rPr b="1" lang="en" sz="14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is_bst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(t-&gt;</a:t>
            </a:r>
            <a:r>
              <a:rPr b="1" lang="en" sz="14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right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1" sz="1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6215000" y="1649250"/>
            <a:ext cx="2758800" cy="39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an empty tree is a BST</a:t>
            </a:r>
            <a:endParaRPr b="1"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9" name="Shape 389"/>
          <p:cNvSpPr txBox="1"/>
          <p:nvPr/>
        </p:nvSpPr>
        <p:spPr>
          <a:xfrm>
            <a:off x="6215000" y="2106450"/>
            <a:ext cx="2758800" cy="45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EA9999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left child is too big?</a:t>
            </a:r>
            <a:endParaRPr b="1">
              <a:highlight>
                <a:srgbClr val="EA9999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0" name="Shape 390"/>
          <p:cNvSpPr txBox="1"/>
          <p:nvPr/>
        </p:nvSpPr>
        <p:spPr>
          <a:xfrm>
            <a:off x="6251525" y="2639850"/>
            <a:ext cx="2874600" cy="45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6B26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right child is too small?</a:t>
            </a:r>
            <a:endParaRPr b="1">
              <a:highlight>
                <a:srgbClr val="F6B26B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1" name="Shape 391"/>
          <p:cNvSpPr txBox="1"/>
          <p:nvPr/>
        </p:nvSpPr>
        <p:spPr>
          <a:xfrm>
            <a:off x="6099125" y="3554250"/>
            <a:ext cx="2874600" cy="109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A4C2F4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No violation yet.</a:t>
            </a:r>
            <a:endParaRPr b="1">
              <a:highlight>
                <a:srgbClr val="A4C2F4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A4C2F4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Recursively check if both left and right subtrees are BSTs</a:t>
            </a:r>
            <a:endParaRPr b="1">
              <a:highlight>
                <a:srgbClr val="A4C2F4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3482325" y="1819255"/>
            <a:ext cx="801900" cy="209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5463525" y="2190695"/>
            <a:ext cx="801900" cy="209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5396875" y="2705168"/>
            <a:ext cx="801900" cy="209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4939675" y="4019894"/>
            <a:ext cx="801900" cy="209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Admin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HW3 Posted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Due:  Wed after break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is it correct?</a:t>
            </a:r>
            <a:endParaRPr/>
          </a:p>
        </p:txBody>
      </p:sp>
      <p:sp>
        <p:nvSpPr>
          <p:cNvPr id="401" name="Shape 401"/>
          <p:cNvSpPr txBox="1"/>
          <p:nvPr/>
        </p:nvSpPr>
        <p:spPr>
          <a:xfrm>
            <a:off x="5819325" y="1927200"/>
            <a:ext cx="3289200" cy="211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a.  YES!  </a:t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Looks good to me!</a:t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b.  No.  Something is </a:t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wrong.</a:t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76200" y="1200150"/>
            <a:ext cx="5683200" cy="3802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569CD6"/>
              </a:solidFill>
              <a:highlight>
                <a:srgbClr val="1E1E1E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bool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4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is_bst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(bst_node *t) {</a:t>
            </a:r>
            <a:endParaRPr b="1" sz="1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4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(t==</a:t>
            </a:r>
            <a:r>
              <a:rPr b="1" lang="en" sz="14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nullptr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</a:t>
            </a:r>
            <a:r>
              <a:rPr b="1" lang="en" sz="14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400">
                <a:solidFill>
                  <a:srgbClr val="B5CE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1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4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(t-&gt;</a:t>
            </a:r>
            <a:r>
              <a:rPr b="1" lang="en" sz="14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left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!= </a:t>
            </a:r>
            <a:r>
              <a:rPr b="1" lang="en" sz="14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nullptr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&amp;&amp; t-&gt;</a:t>
            </a:r>
            <a:r>
              <a:rPr b="1" lang="en" sz="14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left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-&gt;</a:t>
            </a:r>
            <a:r>
              <a:rPr b="1" lang="en" sz="14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&gt;= t-&gt;</a:t>
            </a:r>
            <a:r>
              <a:rPr b="1" lang="en" sz="14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1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en" sz="14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400">
                <a:solidFill>
                  <a:srgbClr val="B5CE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false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1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4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(t-&gt;</a:t>
            </a:r>
            <a:r>
              <a:rPr b="1" lang="en" sz="14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right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!= </a:t>
            </a:r>
            <a:r>
              <a:rPr b="1" lang="en" sz="14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nullptr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&amp;&amp; t-&gt;</a:t>
            </a:r>
            <a:r>
              <a:rPr b="1" lang="en" sz="14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right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-&gt;</a:t>
            </a:r>
            <a:r>
              <a:rPr b="1" lang="en" sz="14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&lt;= t-&gt;</a:t>
            </a:r>
            <a:r>
              <a:rPr b="1" lang="en" sz="14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1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en" sz="14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400">
                <a:solidFill>
                  <a:srgbClr val="B5CE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false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1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400">
                <a:solidFill>
                  <a:srgbClr val="608B4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root is between left and right children!</a:t>
            </a:r>
            <a:endParaRPr b="1" sz="1400">
              <a:solidFill>
                <a:srgbClr val="608B4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400">
                <a:solidFill>
                  <a:srgbClr val="608B4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so-far so-good.</a:t>
            </a:r>
            <a:endParaRPr b="1" sz="1400">
              <a:solidFill>
                <a:srgbClr val="608B4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400">
                <a:solidFill>
                  <a:srgbClr val="608B4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now check the subtrees.</a:t>
            </a:r>
            <a:endParaRPr b="1" sz="1400">
              <a:solidFill>
                <a:srgbClr val="608B4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4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4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is_bst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(t-&gt;</a:t>
            </a:r>
            <a:r>
              <a:rPr b="1" lang="en" sz="14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left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&amp;&amp; </a:t>
            </a:r>
            <a:r>
              <a:rPr b="1" lang="en" sz="14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is_bst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(t-&gt;</a:t>
            </a:r>
            <a:r>
              <a:rPr b="1" lang="en" sz="14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right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1" sz="1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3" name="Shape 403"/>
          <p:cNvSpPr/>
          <p:nvPr/>
        </p:nvSpPr>
        <p:spPr>
          <a:xfrm>
            <a:off x="5640750" y="2916925"/>
            <a:ext cx="3426600" cy="8574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idx="4294967295" type="title"/>
          </p:nvPr>
        </p:nvSpPr>
        <p:spPr>
          <a:xfrm>
            <a:off x="-9700" y="-3375"/>
            <a:ext cx="2141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Challenge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Shape 409"/>
          <p:cNvSpPr txBox="1"/>
          <p:nvPr/>
        </p:nvSpPr>
        <p:spPr>
          <a:xfrm>
            <a:off x="86350" y="4230700"/>
            <a:ext cx="1851300" cy="73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Find a tree which: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0" name="Shape 410"/>
          <p:cNvSpPr txBox="1"/>
          <p:nvPr>
            <p:ph idx="4294967295" type="body"/>
          </p:nvPr>
        </p:nvSpPr>
        <p:spPr>
          <a:xfrm>
            <a:off x="1982175" y="75100"/>
            <a:ext cx="7161900" cy="39012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bool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is_bst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(bst_node *t) {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(t==</a:t>
            </a:r>
            <a:r>
              <a:rPr b="1" lang="en" sz="18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nullptr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</a:t>
            </a:r>
            <a:r>
              <a:rPr b="1" lang="en" sz="18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B5CE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(t-&gt;</a:t>
            </a:r>
            <a:r>
              <a:rPr b="1" lang="en" sz="18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left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!= </a:t>
            </a:r>
            <a:r>
              <a:rPr b="1" lang="en" sz="18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nullptr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&amp;&amp; t-&gt;</a:t>
            </a:r>
            <a:r>
              <a:rPr b="1" lang="en" sz="18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left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-&gt;</a:t>
            </a:r>
            <a:r>
              <a:rPr b="1" lang="en" sz="18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&gt;= t-&gt;</a:t>
            </a:r>
            <a:r>
              <a:rPr b="1" lang="en" sz="18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en" sz="18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B5CE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false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(t-&gt;</a:t>
            </a:r>
            <a:r>
              <a:rPr b="1" lang="en" sz="18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right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!= </a:t>
            </a:r>
            <a:r>
              <a:rPr b="1" lang="en" sz="18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nullptr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&amp;&amp; t-&gt;</a:t>
            </a:r>
            <a:r>
              <a:rPr b="1" lang="en" sz="18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right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-&gt;</a:t>
            </a:r>
            <a:r>
              <a:rPr b="1" lang="en" sz="18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&lt;=t-&gt;</a:t>
            </a:r>
            <a:r>
              <a:rPr b="1" lang="en" sz="18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en" sz="18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B5CE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false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608B4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root is between left and right children!</a:t>
            </a:r>
            <a:endParaRPr b="1" sz="1800">
              <a:solidFill>
                <a:srgbClr val="608B4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608B4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so-far so-good.</a:t>
            </a:r>
            <a:endParaRPr b="1" sz="1800">
              <a:solidFill>
                <a:srgbClr val="608B4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608B4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now check the subtrees.</a:t>
            </a:r>
            <a:endParaRPr b="1" sz="1800">
              <a:solidFill>
                <a:srgbClr val="608B4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is_bst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(t-&gt;</a:t>
            </a:r>
            <a:r>
              <a:rPr b="1" lang="en" sz="18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left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&amp;&amp; </a:t>
            </a:r>
            <a:r>
              <a:rPr b="1" lang="en" sz="18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is_bst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(t-&gt;</a:t>
            </a:r>
            <a:r>
              <a:rPr b="1" lang="en" sz="18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right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1" name="Shape 411"/>
          <p:cNvSpPr txBox="1"/>
          <p:nvPr/>
        </p:nvSpPr>
        <p:spPr>
          <a:xfrm>
            <a:off x="2293300" y="4033651"/>
            <a:ext cx="3988500" cy="99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does </a:t>
            </a:r>
            <a:r>
              <a:rPr b="1" i="1" lang="en" sz="18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obey BST rules.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But is_bst returns 1 (true)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2" name="Shape 412"/>
          <p:cNvSpPr txBox="1"/>
          <p:nvPr/>
        </p:nvSpPr>
        <p:spPr>
          <a:xfrm>
            <a:off x="6481100" y="4110950"/>
            <a:ext cx="2577000" cy="91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AKA, a 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"false positive"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Counter-example</a:t>
            </a: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7413600" y="1398975"/>
            <a:ext cx="1020900" cy="917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9" name="Shape 419"/>
          <p:cNvSpPr/>
          <p:nvPr/>
        </p:nvSpPr>
        <p:spPr>
          <a:xfrm>
            <a:off x="6042000" y="2541975"/>
            <a:ext cx="1020900" cy="917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0" name="Shape 420"/>
          <p:cNvSpPr/>
          <p:nvPr/>
        </p:nvSpPr>
        <p:spPr>
          <a:xfrm>
            <a:off x="6651600" y="3837375"/>
            <a:ext cx="1020900" cy="917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21" name="Shape 421"/>
          <p:cNvCxnSpPr>
            <a:stCxn id="418" idx="3"/>
            <a:endCxn id="419" idx="7"/>
          </p:cNvCxnSpPr>
          <p:nvPr/>
        </p:nvCxnSpPr>
        <p:spPr>
          <a:xfrm flipH="1">
            <a:off x="6913307" y="2182025"/>
            <a:ext cx="649800" cy="49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Shape 422"/>
          <p:cNvCxnSpPr>
            <a:stCxn id="419" idx="5"/>
            <a:endCxn id="420" idx="0"/>
          </p:cNvCxnSpPr>
          <p:nvPr/>
        </p:nvCxnSpPr>
        <p:spPr>
          <a:xfrm>
            <a:off x="6913393" y="3325025"/>
            <a:ext cx="248700" cy="51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3" name="Shape 423"/>
          <p:cNvSpPr/>
          <p:nvPr/>
        </p:nvSpPr>
        <p:spPr>
          <a:xfrm>
            <a:off x="7169450" y="2458375"/>
            <a:ext cx="310800" cy="310800"/>
          </a:xfrm>
          <a:prstGeom prst="smileyFace">
            <a:avLst>
              <a:gd fmla="val 4653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6697454" y="3480787"/>
            <a:ext cx="310800" cy="310800"/>
          </a:xfrm>
          <a:prstGeom prst="smileyFace">
            <a:avLst>
              <a:gd fmla="val 4653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7368475" y="2337775"/>
            <a:ext cx="414275" cy="1538800"/>
          </a:xfrm>
          <a:custGeom>
            <a:pathLst>
              <a:path extrusionOk="0" h="61552" w="16571">
                <a:moveTo>
                  <a:pt x="0" y="61552"/>
                </a:moveTo>
                <a:cubicBezTo>
                  <a:pt x="2071" y="59382"/>
                  <a:pt x="11146" y="53464"/>
                  <a:pt x="12428" y="48532"/>
                </a:cubicBezTo>
                <a:cubicBezTo>
                  <a:pt x="13710" y="43600"/>
                  <a:pt x="7990" y="37681"/>
                  <a:pt x="7694" y="31960"/>
                </a:cubicBezTo>
                <a:cubicBezTo>
                  <a:pt x="7398" y="26239"/>
                  <a:pt x="9174" y="19532"/>
                  <a:pt x="10653" y="14205"/>
                </a:cubicBezTo>
                <a:cubicBezTo>
                  <a:pt x="12133" y="8878"/>
                  <a:pt x="15585" y="2368"/>
                  <a:pt x="16571" y="0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426" name="Shape 426"/>
          <p:cNvSpPr txBox="1"/>
          <p:nvPr/>
        </p:nvSpPr>
        <p:spPr>
          <a:xfrm>
            <a:off x="7571175" y="2806825"/>
            <a:ext cx="649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b="1" sz="4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8108275" y="3462300"/>
            <a:ext cx="754500" cy="7251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76200" y="1200150"/>
            <a:ext cx="5804700" cy="3802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569CD6"/>
              </a:solidFill>
              <a:highlight>
                <a:srgbClr val="1E1E1E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bool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4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is_bst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(bst_node *t) {</a:t>
            </a:r>
            <a:endParaRPr b="1" sz="1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4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(t==</a:t>
            </a:r>
            <a:r>
              <a:rPr b="1" lang="en" sz="14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nullptr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</a:t>
            </a:r>
            <a:r>
              <a:rPr b="1" lang="en" sz="14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400">
                <a:solidFill>
                  <a:srgbClr val="B5CE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1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4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(t-&gt;</a:t>
            </a:r>
            <a:r>
              <a:rPr b="1" lang="en" sz="14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left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!= </a:t>
            </a:r>
            <a:r>
              <a:rPr b="1" lang="en" sz="14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nullptr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&amp;&amp; t-&gt;</a:t>
            </a:r>
            <a:r>
              <a:rPr b="1" lang="en" sz="14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left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-&gt;</a:t>
            </a:r>
            <a:r>
              <a:rPr b="1" lang="en" sz="14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&gt;= t-&gt;</a:t>
            </a:r>
            <a:r>
              <a:rPr b="1" lang="en" sz="14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1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en" sz="14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400">
                <a:solidFill>
                  <a:srgbClr val="B5CE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1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4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(t-&gt;</a:t>
            </a:r>
            <a:r>
              <a:rPr b="1" lang="en" sz="14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right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!= </a:t>
            </a:r>
            <a:r>
              <a:rPr b="1" lang="en" sz="14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nullptr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&amp;&amp; t-&gt;</a:t>
            </a:r>
            <a:r>
              <a:rPr b="1" lang="en" sz="14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right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-&gt;</a:t>
            </a:r>
            <a:r>
              <a:rPr b="1" lang="en" sz="14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&lt;= t-&gt;</a:t>
            </a:r>
            <a:r>
              <a:rPr b="1" lang="en" sz="14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1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en" sz="14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400">
                <a:solidFill>
                  <a:srgbClr val="B5CE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1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400">
                <a:solidFill>
                  <a:srgbClr val="608B4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root is between left and right children!</a:t>
            </a:r>
            <a:endParaRPr b="1" sz="1400">
              <a:solidFill>
                <a:srgbClr val="608B4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400">
                <a:solidFill>
                  <a:srgbClr val="608B4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so-far so-good.</a:t>
            </a:r>
            <a:endParaRPr b="1" sz="1400">
              <a:solidFill>
                <a:srgbClr val="608B4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400">
                <a:solidFill>
                  <a:srgbClr val="608B4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now check the subtrees.</a:t>
            </a:r>
            <a:endParaRPr b="1" sz="1400">
              <a:solidFill>
                <a:srgbClr val="608B4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4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4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is_bst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(t-&gt;</a:t>
            </a:r>
            <a:r>
              <a:rPr b="1" lang="en" sz="14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left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&amp;&amp; </a:t>
            </a:r>
            <a:r>
              <a:rPr b="1" lang="en" sz="14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is_bst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(t-&gt;</a:t>
            </a:r>
            <a:r>
              <a:rPr b="1" lang="en" sz="14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right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1" sz="1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Fix?</a:t>
            </a:r>
            <a:endParaRPr/>
          </a:p>
        </p:txBody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2010225" y="1200150"/>
            <a:ext cx="7059600" cy="3802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bool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4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is_bst2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(bst_node *t) {</a:t>
            </a:r>
            <a:endParaRPr b="1" sz="1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4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(t==</a:t>
            </a:r>
            <a:r>
              <a:rPr b="1" lang="en" sz="14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nullptr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</a:t>
            </a:r>
            <a:r>
              <a:rPr b="1" lang="en" sz="14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400">
                <a:solidFill>
                  <a:srgbClr val="B5CE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1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4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(!</a:t>
            </a:r>
            <a:r>
              <a:rPr b="1" lang="en" sz="14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is_bst2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(t-&gt;</a:t>
            </a:r>
            <a:r>
              <a:rPr b="1" lang="en" sz="14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left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|| !</a:t>
            </a:r>
            <a:r>
              <a:rPr b="1" lang="en" sz="14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is_bst2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(t-&gt;</a:t>
            </a:r>
            <a:r>
              <a:rPr b="1" lang="en" sz="14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right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))</a:t>
            </a:r>
            <a:endParaRPr b="1" sz="1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en" sz="14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400">
                <a:solidFill>
                  <a:srgbClr val="B5CE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false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1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4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(t-&gt;</a:t>
            </a:r>
            <a:r>
              <a:rPr b="1" lang="en" sz="14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left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!= </a:t>
            </a:r>
            <a:r>
              <a:rPr b="1" lang="en" sz="14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nullptr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&amp;&amp; _</a:t>
            </a:r>
            <a:r>
              <a:rPr b="1" lang="en" sz="14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max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(t-&gt;</a:t>
            </a:r>
            <a:r>
              <a:rPr b="1" lang="en" sz="14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left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)-&gt;val &gt;= t-&gt;</a:t>
            </a:r>
            <a:r>
              <a:rPr b="1" lang="en" sz="14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1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en" sz="14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400">
                <a:solidFill>
                  <a:srgbClr val="B5CE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false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1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4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(t-&gt;</a:t>
            </a:r>
            <a:r>
              <a:rPr b="1" lang="en" sz="14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right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!= </a:t>
            </a:r>
            <a:r>
              <a:rPr b="1" lang="en" sz="14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nullptr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&amp;&amp; _</a:t>
            </a:r>
            <a:r>
              <a:rPr b="1" lang="en" sz="14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min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(t-&gt;</a:t>
            </a:r>
            <a:r>
              <a:rPr b="1" lang="en" sz="14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right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)-&gt;val &lt;= t-&gt;</a:t>
            </a:r>
            <a:r>
              <a:rPr b="1" lang="en" sz="14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1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en" sz="14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400">
                <a:solidFill>
                  <a:srgbClr val="B5CE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false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1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4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400">
                <a:solidFill>
                  <a:srgbClr val="B5CE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1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idx="4294967295" type="title"/>
          </p:nvPr>
        </p:nvSpPr>
        <p:spPr>
          <a:xfrm>
            <a:off x="457200" y="34171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Freeing A Binary Tree?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0" name="Shape 440"/>
          <p:cNvSpPr txBox="1"/>
          <p:nvPr>
            <p:ph idx="4294967295" type="body"/>
          </p:nvPr>
        </p:nvSpPr>
        <p:spPr>
          <a:xfrm>
            <a:off x="121575" y="895350"/>
            <a:ext cx="4179300" cy="2871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608B4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OPTION A</a:t>
            </a:r>
            <a:endParaRPr b="1" sz="1800">
              <a:solidFill>
                <a:srgbClr val="608B4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_bst_free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(bst_node *t){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(t==</a:t>
            </a:r>
            <a:r>
              <a:rPr b="1" lang="en" sz="18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nullptr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en" sz="18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_bst_free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(t-&gt;</a:t>
            </a:r>
            <a:r>
              <a:rPr b="1" lang="en" sz="18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left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_bst_free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(t-&gt;</a:t>
            </a:r>
            <a:r>
              <a:rPr b="1" lang="en" sz="18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right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delete 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1" name="Shape 441"/>
          <p:cNvSpPr txBox="1"/>
          <p:nvPr/>
        </p:nvSpPr>
        <p:spPr>
          <a:xfrm>
            <a:off x="198275" y="3986075"/>
            <a:ext cx="3861900" cy="68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Which is Correct?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2" name="Shape 442"/>
          <p:cNvSpPr txBox="1"/>
          <p:nvPr>
            <p:ph idx="4294967295" type="body"/>
          </p:nvPr>
        </p:nvSpPr>
        <p:spPr>
          <a:xfrm>
            <a:off x="4562500" y="895350"/>
            <a:ext cx="4329000" cy="2747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608B4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OPTION B</a:t>
            </a:r>
            <a:endParaRPr b="1" sz="1800">
              <a:solidFill>
                <a:srgbClr val="608B4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_bst_free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(bst_node *t){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(t==</a:t>
            </a:r>
            <a:r>
              <a:rPr b="1" lang="en" sz="18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nullptr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en" sz="18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delete 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_bst_free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(t-&gt;</a:t>
            </a:r>
            <a:r>
              <a:rPr b="1" lang="en" sz="18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left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_bst_free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(t-&gt;</a:t>
            </a:r>
            <a:r>
              <a:rPr b="1" lang="en" sz="18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right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3" name="Shape 443"/>
          <p:cNvSpPr txBox="1"/>
          <p:nvPr/>
        </p:nvSpPr>
        <p:spPr>
          <a:xfrm>
            <a:off x="4724984" y="3766240"/>
            <a:ext cx="2595900" cy="116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lphaUcPeriod"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OPTION 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lphaUcPeriod"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OPTION B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lphaUcPeriod"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Both!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lphaUcPeriod"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Neither!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Freeing A Binary Tree?</a:t>
            </a:r>
            <a:endParaRPr/>
          </a:p>
        </p:txBody>
      </p:sp>
      <p:sp>
        <p:nvSpPr>
          <p:cNvPr id="449" name="Shape 449"/>
          <p:cNvSpPr txBox="1"/>
          <p:nvPr/>
        </p:nvSpPr>
        <p:spPr>
          <a:xfrm>
            <a:off x="5080250" y="1464825"/>
            <a:ext cx="2012400" cy="68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This one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457200" y="1200150"/>
            <a:ext cx="4161600" cy="2913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608B4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OPTION A</a:t>
            </a:r>
            <a:endParaRPr b="1" sz="1800">
              <a:solidFill>
                <a:srgbClr val="608B4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_bst_free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(bst_node *t) {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(t==</a:t>
            </a:r>
            <a:r>
              <a:rPr b="1" lang="en" sz="18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nullptr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en" sz="18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_bst_free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(t-&gt;</a:t>
            </a:r>
            <a:r>
              <a:rPr b="1" lang="en" sz="18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left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_bst_free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(t-&gt;</a:t>
            </a:r>
            <a:r>
              <a:rPr b="1" lang="en" sz="18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right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delete 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wrong with (B)?</a:t>
            </a:r>
            <a:endParaRPr/>
          </a:p>
        </p:txBody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4226100" y="1897600"/>
            <a:ext cx="4879800" cy="2139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It frees pointer t </a:t>
            </a:r>
            <a:endParaRPr b="1" sz="2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 then, </a:t>
            </a:r>
            <a:endParaRPr b="1" sz="2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immediately</a:t>
            </a:r>
            <a:r>
              <a:rPr b="1" lang="en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de-references t</a:t>
            </a:r>
            <a:endParaRPr b="1" sz="2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48100" y="1581950"/>
            <a:ext cx="4112400" cy="2913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608B4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OPTION B</a:t>
            </a:r>
            <a:endParaRPr b="1" sz="1800">
              <a:solidFill>
                <a:srgbClr val="608B4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_bst_free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(bst_node *t){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(t==</a:t>
            </a:r>
            <a:r>
              <a:rPr b="1" lang="en" sz="18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nullptr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en" sz="18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delete 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_bst_free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(t-&gt;</a:t>
            </a:r>
            <a:r>
              <a:rPr b="1" lang="en" sz="18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left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_bst_free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(t-&gt;</a:t>
            </a:r>
            <a:r>
              <a:rPr b="1" lang="en" sz="18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right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Freeing A Binary Tree</a:t>
            </a:r>
            <a:endParaRPr/>
          </a:p>
        </p:txBody>
      </p:sp>
      <p:sp>
        <p:nvSpPr>
          <p:cNvPr id="463" name="Shape 463"/>
          <p:cNvSpPr txBox="1"/>
          <p:nvPr/>
        </p:nvSpPr>
        <p:spPr>
          <a:xfrm>
            <a:off x="4851650" y="1464825"/>
            <a:ext cx="4196100" cy="2913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Which standard tree traversal does this look like?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in-order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pre-order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post-order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457200" y="1200150"/>
            <a:ext cx="4196100" cy="2913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608B4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OPTION A</a:t>
            </a:r>
            <a:endParaRPr b="1" sz="1800">
              <a:solidFill>
                <a:srgbClr val="608B4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_bst_free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(bst_node *t) {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(t==</a:t>
            </a:r>
            <a:r>
              <a:rPr b="1" lang="en" sz="18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nullptr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en" sz="18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_bst_free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(t-&gt;</a:t>
            </a:r>
            <a:r>
              <a:rPr b="1" lang="en" sz="18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left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_bst_free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(t-&gt;</a:t>
            </a:r>
            <a:r>
              <a:rPr b="1" lang="en" sz="18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right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delete 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Freeing A Binary Tree</a:t>
            </a:r>
            <a:endParaRPr/>
          </a:p>
        </p:txBody>
      </p:sp>
      <p:sp>
        <p:nvSpPr>
          <p:cNvPr id="470" name="Shape 470"/>
          <p:cNvSpPr txBox="1"/>
          <p:nvPr/>
        </p:nvSpPr>
        <p:spPr>
          <a:xfrm>
            <a:off x="4699250" y="1464825"/>
            <a:ext cx="4196100" cy="2913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Which standard tree traversal does this look like?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in-order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pre-order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b="1"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post-order</a:t>
            </a:r>
            <a:endParaRPr b="1"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46775" y="1200150"/>
            <a:ext cx="4469100" cy="2913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608B4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OPTION A</a:t>
            </a:r>
            <a:endParaRPr b="1" sz="1800">
              <a:solidFill>
                <a:srgbClr val="608B4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_bst_free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(bst_node *t) {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(t==</a:t>
            </a:r>
            <a:r>
              <a:rPr b="1" lang="en" sz="18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nullptr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en" sz="18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_bst_free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(t-&gt;</a:t>
            </a:r>
            <a:r>
              <a:rPr b="1" lang="en" sz="18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left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_bst_free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(t-&gt;</a:t>
            </a:r>
            <a:r>
              <a:rPr b="1" lang="en" sz="18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right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delete 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Freeing A Binary Tree</a:t>
            </a:r>
            <a:endParaRPr/>
          </a:p>
        </p:txBody>
      </p:sp>
      <p:sp>
        <p:nvSpPr>
          <p:cNvPr id="477" name="Shape 477"/>
          <p:cNvSpPr txBox="1"/>
          <p:nvPr/>
        </p:nvSpPr>
        <p:spPr>
          <a:xfrm>
            <a:off x="4775450" y="1464825"/>
            <a:ext cx="4196100" cy="2913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Worst-case Runtime (N=number of nodes) 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Θ(NlogN)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Θ(logN)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Θ(N)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AutoNum type="alphaUcPeriod"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Θ(N</a:t>
            </a:r>
            <a:r>
              <a:rPr b="1" baseline="30000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199175" y="1504950"/>
            <a:ext cx="4469100" cy="2913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608B4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OPTION A</a:t>
            </a:r>
            <a:endParaRPr b="1" sz="1800">
              <a:solidFill>
                <a:srgbClr val="608B4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_bst_free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(bst_node *t) {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(t==</a:t>
            </a:r>
            <a:r>
              <a:rPr b="1" lang="en" sz="18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nullptr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en" sz="18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_bst_free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(t-&gt;</a:t>
            </a:r>
            <a:r>
              <a:rPr b="1" lang="en" sz="18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left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_bst_free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(t-&gt;</a:t>
            </a:r>
            <a:r>
              <a:rPr b="1" lang="en" sz="18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right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delete 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Operations?</a:t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470400" y="1260475"/>
            <a:ext cx="4101600" cy="670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from_sorted_array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936275" y="2034600"/>
            <a:ext cx="7814100" cy="1998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GIVEN:  Sorted array of N keys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TASK: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Construct a </a:t>
            </a:r>
            <a:r>
              <a:rPr b="1" i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perfectly balanced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BST containing the keys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2022875" y="4151825"/>
            <a:ext cx="6343200" cy="576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ALSO:  Do it in linear time!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Freeing A Binary Tree</a:t>
            </a:r>
            <a:endParaRPr/>
          </a:p>
        </p:txBody>
      </p:sp>
      <p:sp>
        <p:nvSpPr>
          <p:cNvPr id="484" name="Shape 484"/>
          <p:cNvSpPr txBox="1"/>
          <p:nvPr/>
        </p:nvSpPr>
        <p:spPr>
          <a:xfrm>
            <a:off x="4775450" y="1464825"/>
            <a:ext cx="4196100" cy="2913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Worst-case Runtime (N=number of nodes) 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Θ(NlogN)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Θ(logN)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b="1" lang="en" sz="2400">
                <a:solidFill>
                  <a:schemeClr val="dk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Θ(N)</a:t>
            </a:r>
            <a:endParaRPr b="1" sz="2400">
              <a:solidFill>
                <a:schemeClr val="dk1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AutoNum type="alphaUcPeriod"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Θ(N</a:t>
            </a:r>
            <a:r>
              <a:rPr b="1" baseline="30000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199175" y="1504950"/>
            <a:ext cx="4469100" cy="2913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608B4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OPTION A</a:t>
            </a:r>
            <a:endParaRPr b="1" sz="1800">
              <a:solidFill>
                <a:srgbClr val="608B4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_bst_free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(bst_node *t) {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(t==</a:t>
            </a:r>
            <a:r>
              <a:rPr b="1" lang="en" sz="18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nullptr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en" sz="18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_bst_free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(t-&gt;</a:t>
            </a:r>
            <a:r>
              <a:rPr b="1" lang="en" sz="18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left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_bst_free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(t-&gt;</a:t>
            </a:r>
            <a:r>
              <a:rPr b="1" lang="en" sz="18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right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delete 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endParaRPr/>
          </a:p>
        </p:txBody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95475" y="1200150"/>
            <a:ext cx="8943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Analyze worst-case runtime of is_bst2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Try to devise a linear time is_bst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Augmenting BSTs?</a:t>
            </a:r>
            <a:endParaRPr/>
          </a:p>
        </p:txBody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Additional operation:  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get_ith(int i);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Returns i-th smallest element in t.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(i: 1 &lt;= i &lt;= N).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Discussion:  dynamic order-stats</a:t>
            </a:r>
            <a:endParaRPr sz="3000"/>
          </a:p>
        </p:txBody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457200" y="1200150"/>
            <a:ext cx="8229600" cy="1000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// return i-th smallest elem in t</a:t>
            </a:r>
            <a:endParaRPr sz="24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get_ith(int i);</a:t>
            </a:r>
            <a:endParaRPr b="1"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04" name="Shape 504"/>
          <p:cNvSpPr txBox="1"/>
          <p:nvPr/>
        </p:nvSpPr>
        <p:spPr>
          <a:xfrm>
            <a:off x="477275" y="2240200"/>
            <a:ext cx="8209500" cy="276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Goal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 O(h) runtime (whatever the height of the tree happens to be).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IDEAS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  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remember QuickSelect ?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Can you adapt that idea to BSTs?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 you need to "augment" the tree?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/>
        </p:nvSpPr>
        <p:spPr>
          <a:xfrm>
            <a:off x="1873050" y="1311950"/>
            <a:ext cx="6012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200625" y="2200100"/>
            <a:ext cx="1785000" cy="2663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Shape 511"/>
          <p:cNvSpPr/>
          <p:nvPr/>
        </p:nvSpPr>
        <p:spPr>
          <a:xfrm>
            <a:off x="2207450" y="2276300"/>
            <a:ext cx="1713000" cy="20328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2" name="Shape 512"/>
          <p:cNvCxnSpPr>
            <a:stCxn id="509" idx="3"/>
            <a:endCxn id="510" idx="0"/>
          </p:cNvCxnSpPr>
          <p:nvPr/>
        </p:nvCxnSpPr>
        <p:spPr>
          <a:xfrm flipH="1">
            <a:off x="1093194" y="1800780"/>
            <a:ext cx="867900" cy="39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Shape 513"/>
          <p:cNvCxnSpPr>
            <a:stCxn id="509" idx="5"/>
            <a:endCxn id="511" idx="0"/>
          </p:cNvCxnSpPr>
          <p:nvPr/>
        </p:nvCxnSpPr>
        <p:spPr>
          <a:xfrm>
            <a:off x="2386206" y="1800780"/>
            <a:ext cx="677700" cy="47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4" name="Shape 514"/>
          <p:cNvSpPr txBox="1"/>
          <p:nvPr/>
        </p:nvSpPr>
        <p:spPr>
          <a:xfrm>
            <a:off x="4104325" y="444800"/>
            <a:ext cx="4782000" cy="456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Brainstorming Exercises: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Under what conditions is x the i-th smallest?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Under what conditions is the i-th smallest on LEFT?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Under what conditions is the i-th smallest on RIGHT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Do you need any additional info (vs. Vanilla BST so far)??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5" name="Shape 515"/>
          <p:cNvSpPr txBox="1"/>
          <p:nvPr/>
        </p:nvSpPr>
        <p:spPr>
          <a:xfrm>
            <a:off x="181375" y="234800"/>
            <a:ext cx="3739200" cy="73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GOAL (given i):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i-th smallest elem in t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6" name="Shape 516"/>
          <p:cNvSpPr txBox="1"/>
          <p:nvPr/>
        </p:nvSpPr>
        <p:spPr>
          <a:xfrm>
            <a:off x="773175" y="1208400"/>
            <a:ext cx="477300" cy="32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t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17" name="Shape 517"/>
          <p:cNvCxnSpPr>
            <a:stCxn id="516" idx="3"/>
            <a:endCxn id="509" idx="2"/>
          </p:cNvCxnSpPr>
          <p:nvPr/>
        </p:nvCxnSpPr>
        <p:spPr>
          <a:xfrm>
            <a:off x="1250475" y="1370700"/>
            <a:ext cx="62250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“Vanilla” Binary Search Trees</a:t>
            </a:r>
            <a:endParaRPr/>
          </a:p>
        </p:txBody>
      </p:sp>
      <p:graphicFrame>
        <p:nvGraphicFramePr>
          <p:cNvPr id="523" name="Shape 523"/>
          <p:cNvGraphicFramePr/>
          <p:nvPr/>
        </p:nvGraphicFramePr>
        <p:xfrm>
          <a:off x="198800" y="135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{1A1E6DC1-B4E2-40A9-9234-48291FA6B8B1}</a:tableStyleId>
              </a:tblPr>
              <a:tblGrid>
                <a:gridCol w="83194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Good News...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ourier New"/>
                        <a:buChar char="●"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values inserted in </a:t>
                      </a:r>
                      <a:r>
                        <a:rPr b="1" i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random order</a:t>
                      </a: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the height of the resulting BST is 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</a:t>
                      </a:r>
                      <a:r>
                        <a:rPr b="1" lang="en" sz="1800"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(log N) “with high probability”</a:t>
                      </a:r>
                      <a:endParaRPr b="1" sz="1800"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ourier New"/>
                        <a:buChar char="●"/>
                      </a:pPr>
                      <a:r>
                        <a:rPr b="1" lang="en" sz="1800"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Θ(log N)</a:t>
                      </a: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 the best we can hope for in a BST for: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1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ourier New"/>
                        <a:buChar char="○"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Insertion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1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ourier New"/>
                        <a:buChar char="○"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Lookup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1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ourier New"/>
                        <a:buChar char="○"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Delete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ourier New"/>
                        <a:buChar char="●"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Can be </a:t>
                      </a:r>
                      <a:r>
                        <a:rPr b="1" lang="en" sz="1800"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generalized </a:t>
                      </a: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nicely to support additional features such as: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1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ourier New"/>
                        <a:buChar char="○"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Order-statics (like median finding)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1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ourier New"/>
                        <a:buChar char="○"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Range queries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1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ourier New"/>
                        <a:buChar char="○"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“Vanilla” Binary Search Trees</a:t>
            </a:r>
            <a:endParaRPr/>
          </a:p>
        </p:txBody>
      </p:sp>
      <p:graphicFrame>
        <p:nvGraphicFramePr>
          <p:cNvPr id="529" name="Shape 529"/>
          <p:cNvGraphicFramePr/>
          <p:nvPr/>
        </p:nvGraphicFramePr>
        <p:xfrm>
          <a:off x="656000" y="135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{1A1E6DC1-B4E2-40A9-9234-48291FA6B8B1}</a:tableStyleId>
              </a:tblPr>
              <a:tblGrid>
                <a:gridCol w="8014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Bad News...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ourier New"/>
                        <a:buChar char="●"/>
                      </a:pPr>
                      <a:r>
                        <a:rPr b="1" lang="en" sz="1800"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Worst case height is 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Θ(n):</a:t>
                      </a:r>
                      <a:endParaRPr b="1" sz="1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1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Char char="○"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Linear time insert, lookup, delete</a:t>
                      </a:r>
                      <a:endParaRPr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ourier New"/>
                        <a:buChar char="●"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 control over the insertion sequence.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ourier New"/>
                        <a:buChar char="●"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Contrast</a:t>
                      </a: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 in quick-sort, we are presented with all of the elements at once.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1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ourier New"/>
                        <a:buChar char="○"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We can shuffle the elements so we are not stuck with the initial ordering.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ourier New"/>
                        <a:buChar char="●"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 real reason to believe that BST insertion sequence will occur at random 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ourier New"/>
                        <a:buChar char="●"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But we still have to handle the operations one-by-one.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Vanilla BSTs: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Insert, Delete, Lookup: Θ(n) in the worst case.</a:t>
            </a:r>
            <a:endParaRPr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Ideal:  Θ(log N) worst case  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Self-Balancing BSTs</a:t>
            </a:r>
            <a:endParaRPr/>
          </a:p>
        </p:txBody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IDEA</a:t>
            </a:r>
            <a:r>
              <a:rPr lang="en"/>
              <a:t>:  only allow trees that obey a </a:t>
            </a:r>
            <a:r>
              <a:rPr i="1" lang="en" u="sng"/>
              <a:t>particular rule</a:t>
            </a:r>
            <a:r>
              <a:rPr lang="en"/>
              <a:t> ensuring Θ(log N) tree height.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 insertion / deletion, perform </a:t>
            </a:r>
            <a:r>
              <a:rPr i="1" lang="en" u="sng"/>
              <a:t>incremental tweaks</a:t>
            </a:r>
            <a:r>
              <a:rPr lang="en"/>
              <a:t> if necessary to maintain this property.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AVL trees are such a strategy</a:t>
            </a:r>
            <a:endParaRPr/>
          </a:p>
        </p:txBody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x="152400" y="1200150"/>
            <a:ext cx="4266600" cy="7926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The “particular rule”: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endParaRPr sz="2400"/>
          </a:p>
        </p:txBody>
      </p:sp>
      <p:sp>
        <p:nvSpPr>
          <p:cNvPr id="548" name="Shape 548"/>
          <p:cNvSpPr/>
          <p:nvPr/>
        </p:nvSpPr>
        <p:spPr>
          <a:xfrm>
            <a:off x="6372675" y="17332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v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9" name="Shape 549"/>
          <p:cNvSpPr/>
          <p:nvPr/>
        </p:nvSpPr>
        <p:spPr>
          <a:xfrm>
            <a:off x="5378750" y="2782325"/>
            <a:ext cx="1096500" cy="16947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Shape 550"/>
          <p:cNvSpPr/>
          <p:nvPr/>
        </p:nvSpPr>
        <p:spPr>
          <a:xfrm>
            <a:off x="6674150" y="2782325"/>
            <a:ext cx="1096500" cy="16947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1" name="Shape 551"/>
          <p:cNvCxnSpPr/>
          <p:nvPr/>
        </p:nvCxnSpPr>
        <p:spPr>
          <a:xfrm>
            <a:off x="5274850" y="2832175"/>
            <a:ext cx="9900" cy="161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52" name="Shape 552"/>
          <p:cNvCxnSpPr>
            <a:stCxn id="548" idx="3"/>
            <a:endCxn id="549" idx="0"/>
          </p:cNvCxnSpPr>
          <p:nvPr/>
        </p:nvCxnSpPr>
        <p:spPr>
          <a:xfrm flipH="1">
            <a:off x="5927050" y="2150125"/>
            <a:ext cx="515700" cy="63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Shape 553"/>
          <p:cNvCxnSpPr>
            <a:stCxn id="548" idx="5"/>
            <a:endCxn id="550" idx="0"/>
          </p:cNvCxnSpPr>
          <p:nvPr/>
        </p:nvCxnSpPr>
        <p:spPr>
          <a:xfrm>
            <a:off x="6781100" y="2150125"/>
            <a:ext cx="441300" cy="63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Shape 554"/>
          <p:cNvCxnSpPr/>
          <p:nvPr/>
        </p:nvCxnSpPr>
        <p:spPr>
          <a:xfrm>
            <a:off x="7789450" y="2842143"/>
            <a:ext cx="9900" cy="161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55" name="Shape 555"/>
          <p:cNvCxnSpPr>
            <a:stCxn id="548" idx="0"/>
          </p:cNvCxnSpPr>
          <p:nvPr/>
        </p:nvCxnSpPr>
        <p:spPr>
          <a:xfrm flipH="1" rot="10800000">
            <a:off x="6611925" y="1324650"/>
            <a:ext cx="663000" cy="40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6" name="Shape 556"/>
          <p:cNvSpPr txBox="1"/>
          <p:nvPr/>
        </p:nvSpPr>
        <p:spPr>
          <a:xfrm>
            <a:off x="4148475" y="3378200"/>
            <a:ext cx="11916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h(l(v))</a:t>
            </a:r>
            <a:endParaRPr b="1" baseline="-25000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7" name="Shape 557"/>
          <p:cNvSpPr txBox="1"/>
          <p:nvPr/>
        </p:nvSpPr>
        <p:spPr>
          <a:xfrm>
            <a:off x="7711925" y="3321275"/>
            <a:ext cx="1288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h(r(v))</a:t>
            </a:r>
            <a:endParaRPr b="1" baseline="-25000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8" name="Shape 558"/>
          <p:cNvSpPr txBox="1"/>
          <p:nvPr/>
        </p:nvSpPr>
        <p:spPr>
          <a:xfrm>
            <a:off x="19500" y="2112250"/>
            <a:ext cx="3867000" cy="1458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“The left and right subtrees of </a:t>
            </a: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every node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in an AVL tree differ in height by at most 1.”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9" name="Shape 559"/>
          <p:cNvSpPr txBox="1"/>
          <p:nvPr/>
        </p:nvSpPr>
        <p:spPr>
          <a:xfrm>
            <a:off x="88600" y="3712450"/>
            <a:ext cx="3429000" cy="120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|h(l(v)) - h(r(v))| ≤ 1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Shape 139"/>
          <p:cNvGraphicFramePr/>
          <p:nvPr/>
        </p:nvGraphicFramePr>
        <p:xfrm>
          <a:off x="952475" y="390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{1A1E6DC1-B4E2-40A9-9234-48291FA6B8B1}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22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77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78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81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99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0" name="Shape 140"/>
          <p:cNvSpPr/>
          <p:nvPr/>
        </p:nvSpPr>
        <p:spPr>
          <a:xfrm>
            <a:off x="4056600" y="225275"/>
            <a:ext cx="754200" cy="73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77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2223650" y="1179425"/>
            <a:ext cx="754200" cy="73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1068400" y="2734925"/>
            <a:ext cx="754200" cy="73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3196925" y="2734925"/>
            <a:ext cx="754200" cy="73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22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6213425" y="1303525"/>
            <a:ext cx="754200" cy="73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81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91675" y="2734925"/>
            <a:ext cx="754200" cy="73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99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5201350" y="2734925"/>
            <a:ext cx="754200" cy="73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78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7" name="Shape 147"/>
          <p:cNvCxnSpPr>
            <a:stCxn id="140" idx="3"/>
            <a:endCxn id="141" idx="7"/>
          </p:cNvCxnSpPr>
          <p:nvPr/>
        </p:nvCxnSpPr>
        <p:spPr>
          <a:xfrm flipH="1">
            <a:off x="2867450" y="852637"/>
            <a:ext cx="1299600" cy="43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Shape 148"/>
          <p:cNvCxnSpPr>
            <a:stCxn id="141" idx="3"/>
            <a:endCxn id="142" idx="0"/>
          </p:cNvCxnSpPr>
          <p:nvPr/>
        </p:nvCxnSpPr>
        <p:spPr>
          <a:xfrm flipH="1">
            <a:off x="1445500" y="1806787"/>
            <a:ext cx="888600" cy="9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Shape 149"/>
          <p:cNvCxnSpPr>
            <a:stCxn id="141" idx="5"/>
            <a:endCxn id="143" idx="0"/>
          </p:cNvCxnSpPr>
          <p:nvPr/>
        </p:nvCxnSpPr>
        <p:spPr>
          <a:xfrm>
            <a:off x="2867400" y="1806787"/>
            <a:ext cx="706500" cy="9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Shape 150"/>
          <p:cNvCxnSpPr>
            <a:stCxn id="140" idx="5"/>
            <a:endCxn id="144" idx="1"/>
          </p:cNvCxnSpPr>
          <p:nvPr/>
        </p:nvCxnSpPr>
        <p:spPr>
          <a:xfrm>
            <a:off x="4700350" y="852637"/>
            <a:ext cx="1623600" cy="5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Shape 151"/>
          <p:cNvCxnSpPr>
            <a:stCxn id="144" idx="3"/>
            <a:endCxn id="146" idx="0"/>
          </p:cNvCxnSpPr>
          <p:nvPr/>
        </p:nvCxnSpPr>
        <p:spPr>
          <a:xfrm flipH="1">
            <a:off x="5578375" y="1930887"/>
            <a:ext cx="745500" cy="8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Shape 152"/>
          <p:cNvCxnSpPr>
            <a:stCxn id="144" idx="5"/>
            <a:endCxn id="145" idx="0"/>
          </p:cNvCxnSpPr>
          <p:nvPr/>
        </p:nvCxnSpPr>
        <p:spPr>
          <a:xfrm>
            <a:off x="6857175" y="1930887"/>
            <a:ext cx="811500" cy="8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AVL or not AVL?</a:t>
            </a:r>
            <a:endParaRPr/>
          </a:p>
        </p:txBody>
      </p:sp>
      <p:sp>
        <p:nvSpPr>
          <p:cNvPr id="565" name="Shape 565"/>
          <p:cNvSpPr/>
          <p:nvPr/>
        </p:nvSpPr>
        <p:spPr>
          <a:xfrm>
            <a:off x="1879300" y="16663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6" name="Shape 566"/>
          <p:cNvSpPr txBox="1"/>
          <p:nvPr/>
        </p:nvSpPr>
        <p:spPr>
          <a:xfrm>
            <a:off x="3537600" y="2221900"/>
            <a:ext cx="3488700" cy="90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AVL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Not AVL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AVL or not AVL?</a:t>
            </a:r>
            <a:endParaRPr/>
          </a:p>
        </p:txBody>
      </p:sp>
      <p:sp>
        <p:nvSpPr>
          <p:cNvPr id="572" name="Shape 572"/>
          <p:cNvSpPr/>
          <p:nvPr/>
        </p:nvSpPr>
        <p:spPr>
          <a:xfrm>
            <a:off x="1879300" y="16663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3" name="Shape 573"/>
          <p:cNvSpPr txBox="1"/>
          <p:nvPr/>
        </p:nvSpPr>
        <p:spPr>
          <a:xfrm>
            <a:off x="4071000" y="2221900"/>
            <a:ext cx="3488700" cy="90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eriod"/>
            </a:pPr>
            <a:r>
              <a:rPr b="1"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AVL</a:t>
            </a:r>
            <a:endParaRPr b="1"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Not AVL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4" name="Shape 574"/>
          <p:cNvSpPr txBox="1"/>
          <p:nvPr/>
        </p:nvSpPr>
        <p:spPr>
          <a:xfrm>
            <a:off x="397675" y="2481075"/>
            <a:ext cx="2990400" cy="2103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Left and Right Subtrees are empty/NULL.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Each have height -1.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|(-1)-(-1)| = 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AVL or not AVL?</a:t>
            </a:r>
            <a:endParaRPr/>
          </a:p>
        </p:txBody>
      </p:sp>
      <p:sp>
        <p:nvSpPr>
          <p:cNvPr id="580" name="Shape 580"/>
          <p:cNvSpPr/>
          <p:nvPr/>
        </p:nvSpPr>
        <p:spPr>
          <a:xfrm>
            <a:off x="1879300" y="16663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1" name="Shape 581"/>
          <p:cNvSpPr/>
          <p:nvPr/>
        </p:nvSpPr>
        <p:spPr>
          <a:xfrm>
            <a:off x="1289875" y="23537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82" name="Shape 582"/>
          <p:cNvCxnSpPr>
            <a:stCxn id="580" idx="3"/>
            <a:endCxn id="581" idx="7"/>
          </p:cNvCxnSpPr>
          <p:nvPr/>
        </p:nvCxnSpPr>
        <p:spPr>
          <a:xfrm flipH="1">
            <a:off x="1698275" y="2083225"/>
            <a:ext cx="251100" cy="34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3" name="Shape 583"/>
          <p:cNvSpPr txBox="1"/>
          <p:nvPr/>
        </p:nvSpPr>
        <p:spPr>
          <a:xfrm>
            <a:off x="3537600" y="2221900"/>
            <a:ext cx="3488700" cy="90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AVL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Not AVL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AVL or not AVL?</a:t>
            </a:r>
            <a:endParaRPr/>
          </a:p>
        </p:txBody>
      </p:sp>
      <p:sp>
        <p:nvSpPr>
          <p:cNvPr id="589" name="Shape 589"/>
          <p:cNvSpPr/>
          <p:nvPr/>
        </p:nvSpPr>
        <p:spPr>
          <a:xfrm>
            <a:off x="1879300" y="13615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1289875" y="20489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y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91" name="Shape 591"/>
          <p:cNvCxnSpPr>
            <a:stCxn id="589" idx="3"/>
            <a:endCxn id="590" idx="7"/>
          </p:cNvCxnSpPr>
          <p:nvPr/>
        </p:nvCxnSpPr>
        <p:spPr>
          <a:xfrm flipH="1">
            <a:off x="1698275" y="1778425"/>
            <a:ext cx="251100" cy="34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2" name="Shape 592"/>
          <p:cNvSpPr txBox="1"/>
          <p:nvPr/>
        </p:nvSpPr>
        <p:spPr>
          <a:xfrm>
            <a:off x="5054750" y="1612300"/>
            <a:ext cx="3129900" cy="90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eriod"/>
            </a:pPr>
            <a:r>
              <a:rPr b="1"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AVL</a:t>
            </a:r>
            <a:endParaRPr b="1"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Not AVL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3" name="Shape 593"/>
          <p:cNvSpPr txBox="1"/>
          <p:nvPr/>
        </p:nvSpPr>
        <p:spPr>
          <a:xfrm>
            <a:off x="702475" y="2785875"/>
            <a:ext cx="7290900" cy="2103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Node y obeys AVL property by previous argument.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Left subtree of x: </a:t>
            </a: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h(l(x)) = 0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Right subtree of x: </a:t>
            </a:r>
            <a:r>
              <a:rPr b="1" i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h(r(x)) = -1</a:t>
            </a:r>
            <a:endParaRPr b="1" i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ABS-DIFF = 1.  Check!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AVL or not AVL?</a:t>
            </a:r>
            <a:endParaRPr/>
          </a:p>
        </p:txBody>
      </p:sp>
      <p:sp>
        <p:nvSpPr>
          <p:cNvPr id="599" name="Shape 599"/>
          <p:cNvSpPr/>
          <p:nvPr/>
        </p:nvSpPr>
        <p:spPr>
          <a:xfrm>
            <a:off x="2031700" y="15139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0" name="Shape 600"/>
          <p:cNvSpPr/>
          <p:nvPr/>
        </p:nvSpPr>
        <p:spPr>
          <a:xfrm>
            <a:off x="1289875" y="23537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y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01" name="Shape 601"/>
          <p:cNvCxnSpPr>
            <a:stCxn id="599" idx="3"/>
            <a:endCxn id="600" idx="7"/>
          </p:cNvCxnSpPr>
          <p:nvPr/>
        </p:nvCxnSpPr>
        <p:spPr>
          <a:xfrm flipH="1">
            <a:off x="1698275" y="1930825"/>
            <a:ext cx="403500" cy="49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2" name="Shape 602"/>
          <p:cNvSpPr txBox="1"/>
          <p:nvPr/>
        </p:nvSpPr>
        <p:spPr>
          <a:xfrm>
            <a:off x="5156200" y="1612300"/>
            <a:ext cx="2860800" cy="90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AVL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Not AVL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3" name="Shape 603"/>
          <p:cNvSpPr/>
          <p:nvPr/>
        </p:nvSpPr>
        <p:spPr>
          <a:xfrm>
            <a:off x="1747075" y="31919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z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04" name="Shape 604"/>
          <p:cNvCxnSpPr>
            <a:stCxn id="600" idx="5"/>
            <a:endCxn id="603" idx="0"/>
          </p:cNvCxnSpPr>
          <p:nvPr/>
        </p:nvCxnSpPr>
        <p:spPr>
          <a:xfrm>
            <a:off x="1698300" y="2770625"/>
            <a:ext cx="288000" cy="42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AVL or not AVL?</a:t>
            </a:r>
            <a:endParaRPr/>
          </a:p>
        </p:txBody>
      </p:sp>
      <p:sp>
        <p:nvSpPr>
          <p:cNvPr id="610" name="Shape 610"/>
          <p:cNvSpPr/>
          <p:nvPr/>
        </p:nvSpPr>
        <p:spPr>
          <a:xfrm>
            <a:off x="2031700" y="15139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1" name="Shape 611"/>
          <p:cNvSpPr/>
          <p:nvPr/>
        </p:nvSpPr>
        <p:spPr>
          <a:xfrm>
            <a:off x="1289875" y="23537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y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12" name="Shape 612"/>
          <p:cNvCxnSpPr>
            <a:stCxn id="610" idx="3"/>
            <a:endCxn id="611" idx="7"/>
          </p:cNvCxnSpPr>
          <p:nvPr/>
        </p:nvCxnSpPr>
        <p:spPr>
          <a:xfrm flipH="1">
            <a:off x="1698275" y="1930825"/>
            <a:ext cx="403500" cy="49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3" name="Shape 613"/>
          <p:cNvSpPr txBox="1"/>
          <p:nvPr/>
        </p:nvSpPr>
        <p:spPr>
          <a:xfrm>
            <a:off x="5156200" y="1307500"/>
            <a:ext cx="2860800" cy="90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AVL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eriod"/>
            </a:pPr>
            <a:r>
              <a:rPr b="1" lang="en" sz="2400"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Not AVL</a:t>
            </a:r>
            <a:endParaRPr b="1" sz="2400">
              <a:highlight>
                <a:srgbClr val="FF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4" name="Shape 614"/>
          <p:cNvSpPr/>
          <p:nvPr/>
        </p:nvSpPr>
        <p:spPr>
          <a:xfrm>
            <a:off x="1747075" y="31919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z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15" name="Shape 615"/>
          <p:cNvCxnSpPr>
            <a:stCxn id="611" idx="5"/>
            <a:endCxn id="614" idx="0"/>
          </p:cNvCxnSpPr>
          <p:nvPr/>
        </p:nvCxnSpPr>
        <p:spPr>
          <a:xfrm>
            <a:off x="1698300" y="2770625"/>
            <a:ext cx="288000" cy="42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6" name="Shape 616"/>
          <p:cNvSpPr txBox="1"/>
          <p:nvPr/>
        </p:nvSpPr>
        <p:spPr>
          <a:xfrm>
            <a:off x="3771975" y="2278825"/>
            <a:ext cx="3060300" cy="571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Node z:  OK!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7" name="Shape 617"/>
          <p:cNvSpPr txBox="1"/>
          <p:nvPr/>
        </p:nvSpPr>
        <p:spPr>
          <a:xfrm>
            <a:off x="3771975" y="2964625"/>
            <a:ext cx="3060300" cy="571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Node y:  OK!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8" name="Shape 618"/>
          <p:cNvSpPr txBox="1"/>
          <p:nvPr/>
        </p:nvSpPr>
        <p:spPr>
          <a:xfrm>
            <a:off x="3771975" y="3650425"/>
            <a:ext cx="4914900" cy="1242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Node x:  OOPS!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h(l(x)):  1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  h(r(x)):  -1   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AVL or not AVL?</a:t>
            </a:r>
            <a:endParaRPr/>
          </a:p>
        </p:txBody>
      </p:sp>
      <p:sp>
        <p:nvSpPr>
          <p:cNvPr id="624" name="Shape 624"/>
          <p:cNvSpPr/>
          <p:nvPr/>
        </p:nvSpPr>
        <p:spPr>
          <a:xfrm>
            <a:off x="1498300" y="23521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5" name="Shape 625"/>
          <p:cNvSpPr/>
          <p:nvPr/>
        </p:nvSpPr>
        <p:spPr>
          <a:xfrm>
            <a:off x="756475" y="31919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26" name="Shape 626"/>
          <p:cNvCxnSpPr>
            <a:stCxn id="624" idx="3"/>
            <a:endCxn id="625" idx="0"/>
          </p:cNvCxnSpPr>
          <p:nvPr/>
        </p:nvCxnSpPr>
        <p:spPr>
          <a:xfrm flipH="1">
            <a:off x="995675" y="2769025"/>
            <a:ext cx="572700" cy="423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7" name="Shape 627"/>
          <p:cNvSpPr txBox="1"/>
          <p:nvPr/>
        </p:nvSpPr>
        <p:spPr>
          <a:xfrm>
            <a:off x="5156200" y="1612300"/>
            <a:ext cx="2860800" cy="90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AVL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Not AVL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8" name="Shape 628"/>
          <p:cNvSpPr/>
          <p:nvPr/>
        </p:nvSpPr>
        <p:spPr>
          <a:xfrm>
            <a:off x="1213675" y="40301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29" name="Shape 629"/>
          <p:cNvCxnSpPr>
            <a:stCxn id="625" idx="5"/>
            <a:endCxn id="628" idx="0"/>
          </p:cNvCxnSpPr>
          <p:nvPr/>
        </p:nvCxnSpPr>
        <p:spPr>
          <a:xfrm>
            <a:off x="1164900" y="3608825"/>
            <a:ext cx="288000" cy="42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0" name="Shape 630"/>
          <p:cNvSpPr/>
          <p:nvPr/>
        </p:nvSpPr>
        <p:spPr>
          <a:xfrm>
            <a:off x="3022300" y="24283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1" name="Shape 631"/>
          <p:cNvSpPr/>
          <p:nvPr/>
        </p:nvSpPr>
        <p:spPr>
          <a:xfrm>
            <a:off x="2509075" y="32681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32" name="Shape 632"/>
          <p:cNvCxnSpPr>
            <a:stCxn id="630" idx="3"/>
            <a:endCxn id="631" idx="0"/>
          </p:cNvCxnSpPr>
          <p:nvPr/>
        </p:nvCxnSpPr>
        <p:spPr>
          <a:xfrm flipH="1">
            <a:off x="2748275" y="2845225"/>
            <a:ext cx="344100" cy="423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3" name="Shape 633"/>
          <p:cNvSpPr/>
          <p:nvPr/>
        </p:nvSpPr>
        <p:spPr>
          <a:xfrm>
            <a:off x="2260300" y="16663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34" name="Shape 634"/>
          <p:cNvCxnSpPr>
            <a:stCxn id="633" idx="3"/>
            <a:endCxn id="624" idx="0"/>
          </p:cNvCxnSpPr>
          <p:nvPr/>
        </p:nvCxnSpPr>
        <p:spPr>
          <a:xfrm flipH="1">
            <a:off x="1737575" y="2083225"/>
            <a:ext cx="592800" cy="26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5" name="Shape 635"/>
          <p:cNvCxnSpPr>
            <a:stCxn id="633" idx="5"/>
            <a:endCxn id="630" idx="0"/>
          </p:cNvCxnSpPr>
          <p:nvPr/>
        </p:nvCxnSpPr>
        <p:spPr>
          <a:xfrm>
            <a:off x="2668725" y="2083225"/>
            <a:ext cx="592800" cy="34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AVL or not AVL?</a:t>
            </a:r>
            <a:endParaRPr/>
          </a:p>
        </p:txBody>
      </p:sp>
      <p:sp>
        <p:nvSpPr>
          <p:cNvPr id="641" name="Shape 641"/>
          <p:cNvSpPr/>
          <p:nvPr/>
        </p:nvSpPr>
        <p:spPr>
          <a:xfrm>
            <a:off x="1498300" y="23521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2" name="Shape 642"/>
          <p:cNvSpPr/>
          <p:nvPr/>
        </p:nvSpPr>
        <p:spPr>
          <a:xfrm>
            <a:off x="756475" y="31919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43" name="Shape 643"/>
          <p:cNvCxnSpPr>
            <a:stCxn id="641" idx="3"/>
            <a:endCxn id="642" idx="0"/>
          </p:cNvCxnSpPr>
          <p:nvPr/>
        </p:nvCxnSpPr>
        <p:spPr>
          <a:xfrm flipH="1">
            <a:off x="995675" y="2769025"/>
            <a:ext cx="572700" cy="423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4" name="Shape 644"/>
          <p:cNvSpPr txBox="1"/>
          <p:nvPr/>
        </p:nvSpPr>
        <p:spPr>
          <a:xfrm>
            <a:off x="5156200" y="1307500"/>
            <a:ext cx="2860800" cy="90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AVL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eriod"/>
            </a:pPr>
            <a:r>
              <a:rPr b="1" lang="en" sz="2400"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Not AVL</a:t>
            </a:r>
            <a:endParaRPr b="1" sz="2400">
              <a:highlight>
                <a:srgbClr val="FF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5" name="Shape 645"/>
          <p:cNvSpPr/>
          <p:nvPr/>
        </p:nvSpPr>
        <p:spPr>
          <a:xfrm>
            <a:off x="1213675" y="40301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46" name="Shape 646"/>
          <p:cNvCxnSpPr>
            <a:stCxn id="642" idx="5"/>
            <a:endCxn id="645" idx="0"/>
          </p:cNvCxnSpPr>
          <p:nvPr/>
        </p:nvCxnSpPr>
        <p:spPr>
          <a:xfrm>
            <a:off x="1164900" y="3608825"/>
            <a:ext cx="288000" cy="42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7" name="Shape 647"/>
          <p:cNvSpPr/>
          <p:nvPr/>
        </p:nvSpPr>
        <p:spPr>
          <a:xfrm>
            <a:off x="3022300" y="24283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8" name="Shape 648"/>
          <p:cNvSpPr/>
          <p:nvPr/>
        </p:nvSpPr>
        <p:spPr>
          <a:xfrm>
            <a:off x="2509075" y="32681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49" name="Shape 649"/>
          <p:cNvCxnSpPr>
            <a:stCxn id="647" idx="3"/>
            <a:endCxn id="648" idx="0"/>
          </p:cNvCxnSpPr>
          <p:nvPr/>
        </p:nvCxnSpPr>
        <p:spPr>
          <a:xfrm flipH="1">
            <a:off x="2748275" y="2845225"/>
            <a:ext cx="344100" cy="423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0" name="Shape 650"/>
          <p:cNvSpPr/>
          <p:nvPr/>
        </p:nvSpPr>
        <p:spPr>
          <a:xfrm>
            <a:off x="2260300" y="16663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51" name="Shape 651"/>
          <p:cNvCxnSpPr>
            <a:stCxn id="650" idx="3"/>
            <a:endCxn id="641" idx="0"/>
          </p:cNvCxnSpPr>
          <p:nvPr/>
        </p:nvCxnSpPr>
        <p:spPr>
          <a:xfrm flipH="1">
            <a:off x="1737575" y="2083225"/>
            <a:ext cx="592800" cy="26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Shape 652"/>
          <p:cNvCxnSpPr>
            <a:stCxn id="650" idx="5"/>
            <a:endCxn id="647" idx="0"/>
          </p:cNvCxnSpPr>
          <p:nvPr/>
        </p:nvCxnSpPr>
        <p:spPr>
          <a:xfrm>
            <a:off x="2668725" y="2083225"/>
            <a:ext cx="592800" cy="34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3" name="Shape 653"/>
          <p:cNvSpPr txBox="1"/>
          <p:nvPr/>
        </p:nvSpPr>
        <p:spPr>
          <a:xfrm>
            <a:off x="4036000" y="2421250"/>
            <a:ext cx="4904400" cy="987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Node </a:t>
            </a:r>
            <a:r>
              <a:rPr i="1" lang="en" sz="18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checks out: 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Left-height = 2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Right-height = 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4" name="Shape 654"/>
          <p:cNvSpPr txBox="1"/>
          <p:nvPr/>
        </p:nvSpPr>
        <p:spPr>
          <a:xfrm>
            <a:off x="4036000" y="3488050"/>
            <a:ext cx="4465800" cy="542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Nodes </a:t>
            </a:r>
            <a:r>
              <a:rPr i="1" lang="en" sz="1800">
                <a:latin typeface="Courier New"/>
                <a:ea typeface="Courier New"/>
                <a:cs typeface="Courier New"/>
                <a:sym typeface="Courier New"/>
              </a:rPr>
              <a:t>d, e, c,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f all check out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5" name="Shape 655"/>
          <p:cNvSpPr txBox="1"/>
          <p:nvPr/>
        </p:nvSpPr>
        <p:spPr>
          <a:xfrm>
            <a:off x="4721800" y="4173850"/>
            <a:ext cx="3022500" cy="542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But node </a:t>
            </a:r>
            <a:r>
              <a:rPr i="1"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fails!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6" name="Shape 656"/>
          <p:cNvSpPr/>
          <p:nvPr/>
        </p:nvSpPr>
        <p:spPr>
          <a:xfrm>
            <a:off x="455151" y="2133389"/>
            <a:ext cx="1912150" cy="2542725"/>
          </a:xfrm>
          <a:custGeom>
            <a:pathLst>
              <a:path extrusionOk="0" h="101709" w="76486">
                <a:moveTo>
                  <a:pt x="45947" y="1148"/>
                </a:moveTo>
                <a:cubicBezTo>
                  <a:pt x="39368" y="3275"/>
                  <a:pt x="25280" y="7594"/>
                  <a:pt x="18036" y="15103"/>
                </a:cubicBezTo>
                <a:cubicBezTo>
                  <a:pt x="10793" y="22612"/>
                  <a:pt x="4679" y="33510"/>
                  <a:pt x="2486" y="46203"/>
                </a:cubicBezTo>
                <a:cubicBezTo>
                  <a:pt x="293" y="58896"/>
                  <a:pt x="-2698" y="82022"/>
                  <a:pt x="4878" y="91259"/>
                </a:cubicBezTo>
                <a:cubicBezTo>
                  <a:pt x="12454" y="100496"/>
                  <a:pt x="38038" y="101957"/>
                  <a:pt x="47940" y="101625"/>
                </a:cubicBezTo>
                <a:cubicBezTo>
                  <a:pt x="57842" y="101293"/>
                  <a:pt x="59703" y="100562"/>
                  <a:pt x="64288" y="89265"/>
                </a:cubicBezTo>
                <a:cubicBezTo>
                  <a:pt x="68873" y="77968"/>
                  <a:pt x="73857" y="46469"/>
                  <a:pt x="75452" y="33843"/>
                </a:cubicBezTo>
                <a:cubicBezTo>
                  <a:pt x="77047" y="21217"/>
                  <a:pt x="76848" y="18758"/>
                  <a:pt x="73857" y="13508"/>
                </a:cubicBezTo>
                <a:cubicBezTo>
                  <a:pt x="70867" y="8258"/>
                  <a:pt x="62161" y="4404"/>
                  <a:pt x="57509" y="2344"/>
                </a:cubicBezTo>
                <a:cubicBezTo>
                  <a:pt x="52857" y="284"/>
                  <a:pt x="52526" y="-978"/>
                  <a:pt x="45947" y="1148"/>
                </a:cubicBezTo>
                <a:close/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Shape 157"/>
          <p:cNvGraphicFramePr/>
          <p:nvPr/>
        </p:nvGraphicFramePr>
        <p:xfrm>
          <a:off x="952500" y="398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{1A1E6DC1-B4E2-40A9-9234-48291FA6B8B1}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8" name="Shape 158"/>
          <p:cNvSpPr/>
          <p:nvPr/>
        </p:nvSpPr>
        <p:spPr>
          <a:xfrm>
            <a:off x="4237950" y="499700"/>
            <a:ext cx="476100" cy="45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4347164" y="1021425"/>
            <a:ext cx="399625" cy="3157850"/>
          </a:xfrm>
          <a:custGeom>
            <a:pathLst>
              <a:path extrusionOk="0" h="126314" w="15985">
                <a:moveTo>
                  <a:pt x="8811" y="126314"/>
                </a:moveTo>
                <a:cubicBezTo>
                  <a:pt x="9971" y="119785"/>
                  <a:pt x="17172" y="100563"/>
                  <a:pt x="15768" y="87138"/>
                </a:cubicBezTo>
                <a:cubicBezTo>
                  <a:pt x="14365" y="73713"/>
                  <a:pt x="2221" y="60289"/>
                  <a:pt x="390" y="45766"/>
                </a:cubicBezTo>
                <a:cubicBezTo>
                  <a:pt x="-1441" y="31243"/>
                  <a:pt x="4052" y="7628"/>
                  <a:pt x="478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60" name="Shape 160"/>
          <p:cNvSpPr/>
          <p:nvPr/>
        </p:nvSpPr>
        <p:spPr>
          <a:xfrm>
            <a:off x="521750" y="3840600"/>
            <a:ext cx="3771000" cy="7047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4865150" y="3840600"/>
            <a:ext cx="3771000" cy="7047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4766075" y="417325"/>
            <a:ext cx="7665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ROOT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4379150" y="3993000"/>
            <a:ext cx="399600" cy="338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668200" y="1268575"/>
            <a:ext cx="3487500" cy="23982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4938275" y="1251988"/>
            <a:ext cx="3487500" cy="23982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" name="Shape 166"/>
          <p:cNvCxnSpPr>
            <a:stCxn id="158" idx="3"/>
            <a:endCxn id="164" idx="0"/>
          </p:cNvCxnSpPr>
          <p:nvPr/>
        </p:nvCxnSpPr>
        <p:spPr>
          <a:xfrm flipH="1">
            <a:off x="2411973" y="890457"/>
            <a:ext cx="1895700" cy="3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Shape 167"/>
          <p:cNvCxnSpPr>
            <a:stCxn id="158" idx="5"/>
            <a:endCxn id="165" idx="0"/>
          </p:cNvCxnSpPr>
          <p:nvPr/>
        </p:nvCxnSpPr>
        <p:spPr>
          <a:xfrm>
            <a:off x="4644327" y="890457"/>
            <a:ext cx="2037600" cy="36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Shape 168"/>
          <p:cNvSpPr txBox="1"/>
          <p:nvPr/>
        </p:nvSpPr>
        <p:spPr>
          <a:xfrm>
            <a:off x="274625" y="1140425"/>
            <a:ext cx="1382100" cy="45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RECURSION!</a:t>
            </a:r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x="7323375" y="1216625"/>
            <a:ext cx="1382100" cy="45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RECURSION!</a:t>
            </a: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1720900" y="4560300"/>
            <a:ext cx="1382100" cy="45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</a:t>
            </a:r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6242325" y="4554125"/>
            <a:ext cx="1382100" cy="45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Shape 176"/>
          <p:cNvGraphicFramePr/>
          <p:nvPr/>
        </p:nvGraphicFramePr>
        <p:xfrm>
          <a:off x="156925" y="14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{1A1E6DC1-B4E2-40A9-9234-48291FA6B8B1}</a:tableStyleId>
              </a:tblPr>
              <a:tblGrid>
                <a:gridCol w="8729425"/>
              </a:tblGrid>
              <a:tr h="478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rgbClr val="569CD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</a:t>
                      </a:r>
                      <a:r>
                        <a:rPr b="1" lang="en" sz="2400">
                          <a:solidFill>
                            <a:srgbClr val="D4D4D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bst_node * </a:t>
                      </a:r>
                      <a:r>
                        <a:rPr b="1" lang="en" sz="2400">
                          <a:solidFill>
                            <a:srgbClr val="DCDCA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from_arr</a:t>
                      </a:r>
                      <a:r>
                        <a:rPr b="1" lang="en" sz="2400">
                          <a:solidFill>
                            <a:srgbClr val="D4D4D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b="1" lang="en" sz="2400">
                          <a:solidFill>
                            <a:srgbClr val="569CD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b="1" lang="en" sz="2400">
                          <a:solidFill>
                            <a:srgbClr val="D4D4D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*a, </a:t>
                      </a:r>
                      <a:r>
                        <a:rPr b="1" lang="en" sz="2400">
                          <a:solidFill>
                            <a:srgbClr val="569CD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b="1" lang="en" sz="2400">
                          <a:solidFill>
                            <a:srgbClr val="D4D4D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n){</a:t>
                      </a:r>
                      <a:endParaRPr b="1" sz="2400">
                        <a:solidFill>
                          <a:srgbClr val="D4D4D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rgbClr val="569CD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b="1" lang="en" sz="2400">
                          <a:solidFill>
                            <a:srgbClr val="D4D4D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m;</a:t>
                      </a:r>
                      <a:endParaRPr b="1" sz="2400">
                        <a:solidFill>
                          <a:srgbClr val="D4D4D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rgbClr val="D4D4D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bst_node *root;</a:t>
                      </a:r>
                      <a:endParaRPr b="1" sz="2400">
                        <a:solidFill>
                          <a:srgbClr val="D4D4D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D4D4D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rgbClr val="D4D4D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b="1" lang="en" sz="2400">
                          <a:solidFill>
                            <a:srgbClr val="C586C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b="1" lang="en" sz="2400">
                          <a:solidFill>
                            <a:srgbClr val="D4D4D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 &lt;= </a:t>
                      </a:r>
                      <a:r>
                        <a:rPr b="1" lang="en" sz="2400">
                          <a:solidFill>
                            <a:srgbClr val="B5CEA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b="1" lang="en" sz="2400">
                          <a:solidFill>
                            <a:srgbClr val="D4D4D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  <a:r>
                        <a:rPr b="1" lang="en" sz="2400">
                          <a:solidFill>
                            <a:srgbClr val="C586C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b="1" lang="en" sz="2400">
                          <a:solidFill>
                            <a:srgbClr val="D4D4D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2400">
                          <a:solidFill>
                            <a:srgbClr val="569CD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nullptr</a:t>
                      </a:r>
                      <a:r>
                        <a:rPr b="1" lang="en" sz="2400">
                          <a:solidFill>
                            <a:srgbClr val="D4D4D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b="1" sz="2400">
                        <a:solidFill>
                          <a:srgbClr val="D4D4D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rgbClr val="D4D4D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m = n/</a:t>
                      </a:r>
                      <a:r>
                        <a:rPr b="1" lang="en" sz="2400">
                          <a:solidFill>
                            <a:srgbClr val="B5CEA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="1" lang="en" sz="2400">
                          <a:solidFill>
                            <a:srgbClr val="D4D4D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b="1" sz="2400">
                        <a:solidFill>
                          <a:srgbClr val="D4D4D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rgbClr val="D4D4D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root = </a:t>
                      </a:r>
                      <a:r>
                        <a:rPr b="1" lang="en" sz="2400">
                          <a:solidFill>
                            <a:srgbClr val="DCDCA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new bst_node;</a:t>
                      </a:r>
                      <a:endParaRPr b="1" sz="2400">
                        <a:solidFill>
                          <a:srgbClr val="D4D4D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rgbClr val="D4D4D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root-&gt;</a:t>
                      </a:r>
                      <a:r>
                        <a:rPr b="1" lang="en" sz="2400">
                          <a:solidFill>
                            <a:srgbClr val="9CDCF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</a:t>
                      </a:r>
                      <a:r>
                        <a:rPr b="1" lang="en" sz="2400">
                          <a:solidFill>
                            <a:srgbClr val="D4D4D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a[m];</a:t>
                      </a:r>
                      <a:endParaRPr b="1" sz="2400">
                        <a:solidFill>
                          <a:srgbClr val="D4D4D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rgbClr val="D4D4D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root-&gt;</a:t>
                      </a:r>
                      <a:r>
                        <a:rPr b="1" lang="en" sz="2400">
                          <a:solidFill>
                            <a:srgbClr val="9CDCF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left</a:t>
                      </a:r>
                      <a:r>
                        <a:rPr b="1" lang="en" sz="2400">
                          <a:solidFill>
                            <a:srgbClr val="D4D4D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b="1" lang="en" sz="2400">
                          <a:solidFill>
                            <a:srgbClr val="DCDCA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from_arr</a:t>
                      </a:r>
                      <a:r>
                        <a:rPr b="1" lang="en" sz="2400">
                          <a:solidFill>
                            <a:srgbClr val="D4D4D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(a, m);</a:t>
                      </a:r>
                      <a:endParaRPr b="1" sz="2400">
                        <a:solidFill>
                          <a:srgbClr val="D4D4D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rgbClr val="D4D4D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root-&gt;</a:t>
                      </a:r>
                      <a:r>
                        <a:rPr b="1" lang="en" sz="2400">
                          <a:solidFill>
                            <a:srgbClr val="9CDCF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right</a:t>
                      </a:r>
                      <a:r>
                        <a:rPr b="1" lang="en" sz="2400">
                          <a:solidFill>
                            <a:srgbClr val="D4D4D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b="1" lang="en" sz="2400">
                          <a:solidFill>
                            <a:srgbClr val="DCDCA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from_arr</a:t>
                      </a:r>
                      <a:r>
                        <a:rPr b="1" lang="en" sz="2400">
                          <a:solidFill>
                            <a:srgbClr val="D4D4D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(&amp;(a[m+</a:t>
                      </a:r>
                      <a:r>
                        <a:rPr b="1" lang="en" sz="2400">
                          <a:solidFill>
                            <a:srgbClr val="B5CEA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b="1" lang="en" sz="2400">
                          <a:solidFill>
                            <a:srgbClr val="D4D4D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]), n-(m+</a:t>
                      </a:r>
                      <a:r>
                        <a:rPr b="1" lang="en" sz="2400">
                          <a:solidFill>
                            <a:srgbClr val="B5CEA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b="1" lang="en" sz="2400">
                          <a:solidFill>
                            <a:srgbClr val="D4D4D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));</a:t>
                      </a:r>
                      <a:endParaRPr b="1" sz="2400">
                        <a:solidFill>
                          <a:srgbClr val="D4D4D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rgbClr val="D4D4D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b="1" lang="en" sz="2400">
                          <a:solidFill>
                            <a:srgbClr val="C586C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b="1" lang="en" sz="2400">
                          <a:solidFill>
                            <a:srgbClr val="D4D4D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root;</a:t>
                      </a:r>
                      <a:endParaRPr b="1" sz="2400">
                        <a:solidFill>
                          <a:srgbClr val="D4D4D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D4D4D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sz="2400">
                        <a:solidFill>
                          <a:srgbClr val="D4D4D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/>
        </p:nvSpPr>
        <p:spPr>
          <a:xfrm>
            <a:off x="165075" y="231025"/>
            <a:ext cx="8505900" cy="46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bst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1" lang="en" sz="24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from_sorted_arr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2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*a, </a:t>
            </a:r>
            <a:r>
              <a:rPr b="1" lang="en" sz="2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n){</a:t>
            </a:r>
            <a:endParaRPr b="1"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BST * t = </a:t>
            </a:r>
            <a:r>
              <a:rPr b="1" lang="en" sz="24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new bst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t-&gt;</a:t>
            </a:r>
            <a:r>
              <a:rPr b="1" lang="en" sz="2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24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from_arr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(a, n);</a:t>
            </a:r>
            <a:endParaRPr b="1"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t;</a:t>
            </a:r>
            <a:endParaRPr b="1"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4294967295" type="title"/>
          </p:nvPr>
        </p:nvSpPr>
        <p:spPr>
          <a:xfrm>
            <a:off x="76200" y="205975"/>
            <a:ext cx="3343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Clickers...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Shape 187"/>
          <p:cNvSpPr txBox="1"/>
          <p:nvPr>
            <p:ph idx="4294967295" type="body"/>
          </p:nvPr>
        </p:nvSpPr>
        <p:spPr>
          <a:xfrm>
            <a:off x="3419700" y="357575"/>
            <a:ext cx="5662500" cy="4568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static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bst_node * </a:t>
            </a:r>
            <a:r>
              <a:rPr b="1" lang="en" sz="18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from_arr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 sz="18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*a, </a:t>
            </a:r>
            <a:r>
              <a:rPr b="1" lang="en" sz="18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n)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m;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bst_node *root;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b="1" lang="en" sz="18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(n &lt;= </a:t>
            </a:r>
            <a:r>
              <a:rPr b="1" lang="en" sz="1800">
                <a:solidFill>
                  <a:srgbClr val="B5CE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</a:t>
            </a:r>
            <a:r>
              <a:rPr b="1" lang="en" sz="18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nullptr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m = n/</a:t>
            </a:r>
            <a:r>
              <a:rPr b="1" lang="en" sz="1800">
                <a:solidFill>
                  <a:srgbClr val="B5CE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root = </a:t>
            </a:r>
            <a:r>
              <a:rPr b="1" lang="en" sz="18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 bst_node;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root-&gt;</a:t>
            </a:r>
            <a:r>
              <a:rPr b="1" lang="en" sz="18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a[m];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root-&gt;</a:t>
            </a:r>
            <a:r>
              <a:rPr b="1" lang="en" sz="18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left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from_arr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(a, m);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root-&gt;</a:t>
            </a:r>
            <a:r>
              <a:rPr b="1" lang="en" sz="18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right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from_arr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(&amp;(a[m+</a:t>
            </a:r>
            <a:r>
              <a:rPr b="1" lang="en" sz="1800">
                <a:solidFill>
                  <a:srgbClr val="B5CE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]), n-(m+</a:t>
            </a:r>
            <a:r>
              <a:rPr b="1" lang="en" sz="1800">
                <a:solidFill>
                  <a:srgbClr val="B5CE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));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b="1" lang="en" sz="18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root;</a:t>
            </a:r>
            <a:endParaRPr b="1"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8" name="Shape 188"/>
          <p:cNvSpPr txBox="1"/>
          <p:nvPr>
            <p:ph idx="4294967295" type="body"/>
          </p:nvPr>
        </p:nvSpPr>
        <p:spPr>
          <a:xfrm>
            <a:off x="76200" y="1119450"/>
            <a:ext cx="3280500" cy="3479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Which recurrence relation correctly describes the runtime of this function?</a:t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AutoNum type="alphaLcPeriod"/>
            </a:pPr>
            <a:r>
              <a:rPr b="1"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T(n)</a:t>
            </a:r>
            <a:r>
              <a:rPr b="1"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2T(n/2)+1</a:t>
            </a:r>
            <a:endParaRPr b="1"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AutoNum type="alphaLcPeriod"/>
            </a:pPr>
            <a:r>
              <a:rPr b="1"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T(n)=T(n/2)+n</a:t>
            </a:r>
            <a:endParaRPr b="1"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AutoNum type="alphaLcPeriod"/>
            </a:pPr>
            <a:r>
              <a:rPr b="1"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T(n)=2T(n/2)+n</a:t>
            </a:r>
            <a:endParaRPr b="1"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AutoNum type="alphaLcPeriod"/>
            </a:pPr>
            <a:r>
              <a:rPr b="1"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T(n)=T(n/2)+1</a:t>
            </a:r>
            <a:endParaRPr b="1"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