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1" r:id="rId4"/>
    <p:sldMasterId id="2147483672" r:id="rId5"/>
    <p:sldMasterId id="214748367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y="5143500" cx="9144000"/>
  <p:notesSz cx="6858000" cy="9144000"/>
  <p:embeddedFontLst>
    <p:embeddedFont>
      <p:font typeface="Source Code Pro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8C805FD-82DC-4E13-BC30-3C97663EEC51}">
  <a:tblStyle styleId="{98C805FD-82DC-4E13-BC30-3C97663EEC5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font" Target="fonts/SourceCodePro-regular.fntdata"/><Relationship Id="rId25" Type="http://schemas.openxmlformats.org/officeDocument/2006/relationships/slide" Target="slides/slide18.xml"/><Relationship Id="rId27" Type="http://schemas.openxmlformats.org/officeDocument/2006/relationships/font" Target="fonts/SourceCodePro-bold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ctrTitle"/>
          </p:nvPr>
        </p:nvSpPr>
        <p:spPr>
          <a:xfrm>
            <a:off x="457200" y="563760"/>
            <a:ext cx="8229600" cy="300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Font typeface="Courier New"/>
              <a:buNone/>
              <a:defRPr sz="48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57" name="Shape 57"/>
          <p:cNvSpPr txBox="1"/>
          <p:nvPr>
            <p:ph idx="1" type="subTitle"/>
          </p:nvPr>
        </p:nvSpPr>
        <p:spPr>
          <a:xfrm>
            <a:off x="457200" y="3716392"/>
            <a:ext cx="8229600" cy="123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ourier New"/>
              <a:buNone/>
              <a:defRPr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58" name="Shape 58"/>
          <p:cNvCxnSpPr/>
          <p:nvPr/>
        </p:nvCxnSpPr>
        <p:spPr>
          <a:xfrm>
            <a:off x="457200" y="411480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9" name="Shape 59"/>
          <p:cNvCxnSpPr/>
          <p:nvPr/>
        </p:nvCxnSpPr>
        <p:spPr>
          <a:xfrm>
            <a:off x="457200" y="3633383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0" name="Shape 60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cxnSp>
        <p:nvCxnSpPr>
          <p:cNvPr id="64" name="Shape 64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5" name="Shape 65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cxnSp>
        <p:nvCxnSpPr>
          <p:cNvPr id="70" name="Shape 70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1" name="Shape 71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cxnSp>
        <p:nvCxnSpPr>
          <p:cNvPr id="74" name="Shape 74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5" name="Shape 75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rtl="0" algn="ctr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None/>
              <a:defRPr sz="18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/>
        </p:txBody>
      </p:sp>
      <p:cxnSp>
        <p:nvCxnSpPr>
          <p:cNvPr id="78" name="Shape 78"/>
          <p:cNvCxnSpPr/>
          <p:nvPr/>
        </p:nvCxnSpPr>
        <p:spPr>
          <a:xfrm>
            <a:off x="457200" y="4317761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9" name="Shape 79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Shape 81"/>
          <p:cNvCxnSpPr/>
          <p:nvPr/>
        </p:nvCxnSpPr>
        <p:spPr>
          <a:xfrm>
            <a:off x="457200" y="113139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2" name="Shape 82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ctrTitle"/>
          </p:nvPr>
        </p:nvSpPr>
        <p:spPr>
          <a:xfrm>
            <a:off x="457200" y="563760"/>
            <a:ext cx="8229600" cy="300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89" name="Shape 89"/>
          <p:cNvSpPr txBox="1"/>
          <p:nvPr>
            <p:ph idx="1" type="subTitle"/>
          </p:nvPr>
        </p:nvSpPr>
        <p:spPr>
          <a:xfrm>
            <a:off x="457200" y="3716392"/>
            <a:ext cx="8229600" cy="123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90" name="Shape 90"/>
          <p:cNvCxnSpPr/>
          <p:nvPr/>
        </p:nvCxnSpPr>
        <p:spPr>
          <a:xfrm>
            <a:off x="457200" y="411480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1" name="Shape 91"/>
          <p:cNvCxnSpPr/>
          <p:nvPr/>
        </p:nvCxnSpPr>
        <p:spPr>
          <a:xfrm>
            <a:off x="457200" y="3633383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95" name="Shape 95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99" name="Shape 99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100" name="Shape 100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cxnSp>
        <p:nvCxnSpPr>
          <p:cNvPr id="103" name="Shape 103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cxnSp>
        <p:nvCxnSpPr>
          <p:cNvPr id="106" name="Shape 106"/>
          <p:cNvCxnSpPr/>
          <p:nvPr/>
        </p:nvCxnSpPr>
        <p:spPr>
          <a:xfrm>
            <a:off x="457200" y="4317761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" name="Shape 108"/>
          <p:cNvCxnSpPr/>
          <p:nvPr/>
        </p:nvCxnSpPr>
        <p:spPr>
          <a:xfrm>
            <a:off x="457200" y="113139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theme" Target="../theme/theme3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9.xml"/><Relationship Id="rId3" Type="http://schemas.openxmlformats.org/officeDocument/2006/relationships/slideLayout" Target="../slideLayouts/slideLayout20.xml"/><Relationship Id="rId4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3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53" name="Shape 53"/>
          <p:cNvCxnSpPr/>
          <p:nvPr/>
        </p:nvCxnSpPr>
        <p:spPr>
          <a:xfrm>
            <a:off x="457200" y="502326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" name="Shape 54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chemeClr val="dk1"/>
                </a:solidFill>
              </a:defRPr>
            </a:lvl1pPr>
            <a:lvl2pPr lvl="1" rtl="0" algn="r">
              <a:buNone/>
              <a:defRPr sz="1300">
                <a:solidFill>
                  <a:schemeClr val="dk1"/>
                </a:solidFill>
              </a:defRPr>
            </a:lvl2pPr>
            <a:lvl3pPr lvl="2" rtl="0" algn="r">
              <a:buNone/>
              <a:defRPr sz="1300">
                <a:solidFill>
                  <a:schemeClr val="dk1"/>
                </a:solidFill>
              </a:defRPr>
            </a:lvl3pPr>
            <a:lvl4pPr lvl="3" rtl="0" algn="r">
              <a:buNone/>
              <a:defRPr sz="1300">
                <a:solidFill>
                  <a:schemeClr val="dk1"/>
                </a:solidFill>
              </a:defRPr>
            </a:lvl4pPr>
            <a:lvl5pPr lvl="4" rtl="0" algn="r">
              <a:buNone/>
              <a:defRPr sz="1300">
                <a:solidFill>
                  <a:schemeClr val="dk1"/>
                </a:solidFill>
              </a:defRPr>
            </a:lvl5pPr>
            <a:lvl6pPr lvl="5" rtl="0" algn="r">
              <a:buNone/>
              <a:defRPr sz="1300">
                <a:solidFill>
                  <a:schemeClr val="dk1"/>
                </a:solidFill>
              </a:defRPr>
            </a:lvl6pPr>
            <a:lvl7pPr lvl="6" rtl="0" algn="r">
              <a:buNone/>
              <a:defRPr sz="1300">
                <a:solidFill>
                  <a:schemeClr val="dk1"/>
                </a:solidFill>
              </a:defRPr>
            </a:lvl7pPr>
            <a:lvl8pPr lvl="7" rtl="0" algn="r">
              <a:buNone/>
              <a:defRPr sz="1300">
                <a:solidFill>
                  <a:schemeClr val="dk1"/>
                </a:solidFill>
              </a:defRPr>
            </a:lvl8pPr>
            <a:lvl9pPr lvl="8" rtl="0" algn="r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"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86" name="Shape 86"/>
          <p:cNvCxnSpPr/>
          <p:nvPr/>
        </p:nvCxnSpPr>
        <p:spPr>
          <a:xfrm>
            <a:off x="457200" y="502326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ctrTitle"/>
          </p:nvPr>
        </p:nvSpPr>
        <p:spPr>
          <a:xfrm>
            <a:off x="457200" y="563760"/>
            <a:ext cx="8229600" cy="30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Courier New"/>
                <a:ea typeface="Courier New"/>
                <a:cs typeface="Courier New"/>
                <a:sym typeface="Courier New"/>
              </a:rPr>
              <a:t>Week 10 WED</a:t>
            </a:r>
            <a:endParaRPr sz="6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4" name="Shape 114"/>
          <p:cNvSpPr txBox="1"/>
          <p:nvPr>
            <p:ph idx="1" type="subTitle"/>
          </p:nvPr>
        </p:nvSpPr>
        <p:spPr>
          <a:xfrm>
            <a:off x="457200" y="3716392"/>
            <a:ext cx="8229600" cy="12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BST augmentation + AVL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AVL trees are such a strategy</a:t>
            </a:r>
            <a:endParaRPr/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152400" y="1200150"/>
            <a:ext cx="4266600" cy="7926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The “particular rule”:</a:t>
            </a:r>
            <a:endParaRPr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 </a:t>
            </a:r>
            <a:endParaRPr sz="2400"/>
          </a:p>
        </p:txBody>
      </p:sp>
      <p:sp>
        <p:nvSpPr>
          <p:cNvPr id="177" name="Shape 177"/>
          <p:cNvSpPr/>
          <p:nvPr/>
        </p:nvSpPr>
        <p:spPr>
          <a:xfrm>
            <a:off x="6372675" y="1733250"/>
            <a:ext cx="478500" cy="488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latin typeface="Courier New"/>
                <a:ea typeface="Courier New"/>
                <a:cs typeface="Courier New"/>
                <a:sym typeface="Courier New"/>
              </a:rPr>
              <a:t>v</a:t>
            </a:r>
            <a:endParaRPr b="1" i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8" name="Shape 178"/>
          <p:cNvSpPr/>
          <p:nvPr/>
        </p:nvSpPr>
        <p:spPr>
          <a:xfrm>
            <a:off x="5378750" y="2782325"/>
            <a:ext cx="1096500" cy="16947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Shape 179"/>
          <p:cNvSpPr/>
          <p:nvPr/>
        </p:nvSpPr>
        <p:spPr>
          <a:xfrm>
            <a:off x="6674150" y="2782325"/>
            <a:ext cx="1096500" cy="16947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0" name="Shape 180"/>
          <p:cNvCxnSpPr/>
          <p:nvPr/>
        </p:nvCxnSpPr>
        <p:spPr>
          <a:xfrm>
            <a:off x="5274850" y="2832175"/>
            <a:ext cx="9900" cy="1614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81" name="Shape 181"/>
          <p:cNvCxnSpPr>
            <a:stCxn id="177" idx="3"/>
            <a:endCxn id="178" idx="0"/>
          </p:cNvCxnSpPr>
          <p:nvPr/>
        </p:nvCxnSpPr>
        <p:spPr>
          <a:xfrm flipH="1">
            <a:off x="5927050" y="2150125"/>
            <a:ext cx="515700" cy="632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2" name="Shape 182"/>
          <p:cNvCxnSpPr>
            <a:stCxn id="177" idx="5"/>
            <a:endCxn id="179" idx="0"/>
          </p:cNvCxnSpPr>
          <p:nvPr/>
        </p:nvCxnSpPr>
        <p:spPr>
          <a:xfrm>
            <a:off x="6781100" y="2150125"/>
            <a:ext cx="441300" cy="632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" name="Shape 183"/>
          <p:cNvCxnSpPr/>
          <p:nvPr/>
        </p:nvCxnSpPr>
        <p:spPr>
          <a:xfrm>
            <a:off x="7789450" y="2842143"/>
            <a:ext cx="9900" cy="1614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84" name="Shape 184"/>
          <p:cNvCxnSpPr>
            <a:stCxn id="177" idx="0"/>
          </p:cNvCxnSpPr>
          <p:nvPr/>
        </p:nvCxnSpPr>
        <p:spPr>
          <a:xfrm flipH="1" rot="10800000">
            <a:off x="6611925" y="1324650"/>
            <a:ext cx="663000" cy="408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5" name="Shape 185"/>
          <p:cNvSpPr txBox="1"/>
          <p:nvPr/>
        </p:nvSpPr>
        <p:spPr>
          <a:xfrm>
            <a:off x="4148475" y="3378200"/>
            <a:ext cx="11916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latin typeface="Courier New"/>
                <a:ea typeface="Courier New"/>
                <a:cs typeface="Courier New"/>
                <a:sym typeface="Courier New"/>
              </a:rPr>
              <a:t>h(l(v))</a:t>
            </a:r>
            <a:endParaRPr b="1" baseline="-25000" i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6" name="Shape 186"/>
          <p:cNvSpPr txBox="1"/>
          <p:nvPr/>
        </p:nvSpPr>
        <p:spPr>
          <a:xfrm>
            <a:off x="7711925" y="3321275"/>
            <a:ext cx="12882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latin typeface="Courier New"/>
                <a:ea typeface="Courier New"/>
                <a:cs typeface="Courier New"/>
                <a:sym typeface="Courier New"/>
              </a:rPr>
              <a:t>h(r(v))</a:t>
            </a:r>
            <a:endParaRPr b="1" baseline="-25000" i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7" name="Shape 187"/>
          <p:cNvSpPr txBox="1"/>
          <p:nvPr/>
        </p:nvSpPr>
        <p:spPr>
          <a:xfrm>
            <a:off x="19500" y="2112250"/>
            <a:ext cx="3867000" cy="1458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“The left and right subtrees of </a:t>
            </a:r>
            <a:r>
              <a:rPr b="1" i="1" lang="en" sz="1800">
                <a:latin typeface="Courier New"/>
                <a:ea typeface="Courier New"/>
                <a:cs typeface="Courier New"/>
                <a:sym typeface="Courier New"/>
              </a:rPr>
              <a:t>every node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in an AVL tree differ in height by at most 1.”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8" name="Shape 188"/>
          <p:cNvSpPr txBox="1"/>
          <p:nvPr/>
        </p:nvSpPr>
        <p:spPr>
          <a:xfrm>
            <a:off x="88600" y="3712450"/>
            <a:ext cx="3429000" cy="1209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latin typeface="Courier New"/>
                <a:ea typeface="Courier New"/>
                <a:cs typeface="Courier New"/>
                <a:sym typeface="Courier New"/>
              </a:rPr>
              <a:t>|h(l(v)) - h(r(v))| ≤ 1</a:t>
            </a:r>
            <a:endParaRPr b="1" i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AVL or not AVL?</a:t>
            </a:r>
            <a:endParaRPr/>
          </a:p>
        </p:txBody>
      </p:sp>
      <p:sp>
        <p:nvSpPr>
          <p:cNvPr id="194" name="Shape 194"/>
          <p:cNvSpPr/>
          <p:nvPr/>
        </p:nvSpPr>
        <p:spPr>
          <a:xfrm>
            <a:off x="1879300" y="1666350"/>
            <a:ext cx="478500" cy="48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5" name="Shape 195"/>
          <p:cNvSpPr txBox="1"/>
          <p:nvPr/>
        </p:nvSpPr>
        <p:spPr>
          <a:xfrm>
            <a:off x="3537600" y="2221900"/>
            <a:ext cx="3488700" cy="906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13716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LcPeriod"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AVL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13716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LcPeriod"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Not AVL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AVL or not AVL?</a:t>
            </a:r>
            <a:endParaRPr/>
          </a:p>
        </p:txBody>
      </p:sp>
      <p:sp>
        <p:nvSpPr>
          <p:cNvPr id="201" name="Shape 201"/>
          <p:cNvSpPr/>
          <p:nvPr/>
        </p:nvSpPr>
        <p:spPr>
          <a:xfrm>
            <a:off x="1879300" y="1666350"/>
            <a:ext cx="478500" cy="48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2" name="Shape 202"/>
          <p:cNvSpPr txBox="1"/>
          <p:nvPr/>
        </p:nvSpPr>
        <p:spPr>
          <a:xfrm>
            <a:off x="4071000" y="2221900"/>
            <a:ext cx="3488700" cy="906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13716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LcPeriod"/>
            </a:pPr>
            <a:r>
              <a:rPr b="1" lang="en" sz="2400"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AVL</a:t>
            </a:r>
            <a:endParaRPr b="1" sz="2400">
              <a:highlight>
                <a:srgbClr val="00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13716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LcPeriod"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Not AVL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3" name="Shape 203"/>
          <p:cNvSpPr txBox="1"/>
          <p:nvPr/>
        </p:nvSpPr>
        <p:spPr>
          <a:xfrm>
            <a:off x="397675" y="2481075"/>
            <a:ext cx="2990400" cy="2103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Left and Right Subtrees are empty/NULL.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Each have height -1.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|(-1)-(-1)| = 0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AVL or not AVL?</a:t>
            </a:r>
            <a:endParaRPr/>
          </a:p>
        </p:txBody>
      </p:sp>
      <p:sp>
        <p:nvSpPr>
          <p:cNvPr id="209" name="Shape 209"/>
          <p:cNvSpPr/>
          <p:nvPr/>
        </p:nvSpPr>
        <p:spPr>
          <a:xfrm>
            <a:off x="1879300" y="1666350"/>
            <a:ext cx="478500" cy="48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0" name="Shape 210"/>
          <p:cNvSpPr/>
          <p:nvPr/>
        </p:nvSpPr>
        <p:spPr>
          <a:xfrm>
            <a:off x="1289875" y="2353750"/>
            <a:ext cx="478500" cy="48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11" name="Shape 211"/>
          <p:cNvCxnSpPr>
            <a:stCxn id="209" idx="3"/>
            <a:endCxn id="210" idx="7"/>
          </p:cNvCxnSpPr>
          <p:nvPr/>
        </p:nvCxnSpPr>
        <p:spPr>
          <a:xfrm flipH="1">
            <a:off x="1698275" y="2083225"/>
            <a:ext cx="251100" cy="342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2" name="Shape 212"/>
          <p:cNvSpPr txBox="1"/>
          <p:nvPr/>
        </p:nvSpPr>
        <p:spPr>
          <a:xfrm>
            <a:off x="3537600" y="2221900"/>
            <a:ext cx="3488700" cy="906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13716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LcPeriod"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AVL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13716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LcPeriod"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Not AVL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AVL or not AVL?</a:t>
            </a:r>
            <a:endParaRPr/>
          </a:p>
        </p:txBody>
      </p:sp>
      <p:sp>
        <p:nvSpPr>
          <p:cNvPr id="218" name="Shape 218"/>
          <p:cNvSpPr/>
          <p:nvPr/>
        </p:nvSpPr>
        <p:spPr>
          <a:xfrm>
            <a:off x="1879300" y="1361550"/>
            <a:ext cx="478500" cy="48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 b="1" i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9" name="Shape 219"/>
          <p:cNvSpPr/>
          <p:nvPr/>
        </p:nvSpPr>
        <p:spPr>
          <a:xfrm>
            <a:off x="1289875" y="2048950"/>
            <a:ext cx="478500" cy="48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latin typeface="Courier New"/>
                <a:ea typeface="Courier New"/>
                <a:cs typeface="Courier New"/>
                <a:sym typeface="Courier New"/>
              </a:rPr>
              <a:t>y</a:t>
            </a:r>
            <a:endParaRPr b="1" i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20" name="Shape 220"/>
          <p:cNvCxnSpPr>
            <a:stCxn id="218" idx="3"/>
            <a:endCxn id="219" idx="7"/>
          </p:cNvCxnSpPr>
          <p:nvPr/>
        </p:nvCxnSpPr>
        <p:spPr>
          <a:xfrm flipH="1">
            <a:off x="1698275" y="1778425"/>
            <a:ext cx="251100" cy="342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1" name="Shape 221"/>
          <p:cNvSpPr txBox="1"/>
          <p:nvPr/>
        </p:nvSpPr>
        <p:spPr>
          <a:xfrm>
            <a:off x="5054750" y="1612300"/>
            <a:ext cx="3129900" cy="906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13716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LcPeriod"/>
            </a:pPr>
            <a:r>
              <a:rPr b="1" lang="en" sz="2400"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AVL</a:t>
            </a:r>
            <a:endParaRPr b="1" sz="2400">
              <a:highlight>
                <a:srgbClr val="00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13716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LcPeriod"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Not AVL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2" name="Shape 222"/>
          <p:cNvSpPr txBox="1"/>
          <p:nvPr/>
        </p:nvSpPr>
        <p:spPr>
          <a:xfrm>
            <a:off x="702475" y="2785875"/>
            <a:ext cx="7290900" cy="2103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Node y obeys AVL property by previous argument.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Left subtree of x: </a:t>
            </a:r>
            <a:r>
              <a:rPr b="1" i="1" lang="en" sz="1800">
                <a:latin typeface="Courier New"/>
                <a:ea typeface="Courier New"/>
                <a:cs typeface="Courier New"/>
                <a:sym typeface="Courier New"/>
              </a:rPr>
              <a:t>h(l(x)) = 0</a:t>
            </a:r>
            <a:endParaRPr b="1" i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Right subtree of x: </a:t>
            </a:r>
            <a:r>
              <a:rPr b="1" i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h(r(x)) = -1</a:t>
            </a:r>
            <a:endParaRPr b="1" i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ABS-DIFF = 1.  Check!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AVL or not AVL?</a:t>
            </a:r>
            <a:endParaRPr/>
          </a:p>
        </p:txBody>
      </p:sp>
      <p:sp>
        <p:nvSpPr>
          <p:cNvPr id="228" name="Shape 228"/>
          <p:cNvSpPr/>
          <p:nvPr/>
        </p:nvSpPr>
        <p:spPr>
          <a:xfrm>
            <a:off x="2031700" y="1513950"/>
            <a:ext cx="478500" cy="48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 b="1" i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9" name="Shape 229"/>
          <p:cNvSpPr/>
          <p:nvPr/>
        </p:nvSpPr>
        <p:spPr>
          <a:xfrm>
            <a:off x="1289875" y="2353750"/>
            <a:ext cx="478500" cy="48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latin typeface="Courier New"/>
                <a:ea typeface="Courier New"/>
                <a:cs typeface="Courier New"/>
                <a:sym typeface="Courier New"/>
              </a:rPr>
              <a:t>y</a:t>
            </a:r>
            <a:endParaRPr b="1" i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30" name="Shape 230"/>
          <p:cNvCxnSpPr>
            <a:stCxn id="228" idx="3"/>
            <a:endCxn id="229" idx="7"/>
          </p:cNvCxnSpPr>
          <p:nvPr/>
        </p:nvCxnSpPr>
        <p:spPr>
          <a:xfrm flipH="1">
            <a:off x="1698275" y="1930825"/>
            <a:ext cx="403500" cy="494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1" name="Shape 231"/>
          <p:cNvSpPr txBox="1"/>
          <p:nvPr/>
        </p:nvSpPr>
        <p:spPr>
          <a:xfrm>
            <a:off x="5156200" y="1612300"/>
            <a:ext cx="2860800" cy="906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LcPeriod"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AVL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LcPeriod"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Not AVL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2" name="Shape 232"/>
          <p:cNvSpPr/>
          <p:nvPr/>
        </p:nvSpPr>
        <p:spPr>
          <a:xfrm>
            <a:off x="1747075" y="3191950"/>
            <a:ext cx="478500" cy="48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latin typeface="Courier New"/>
                <a:ea typeface="Courier New"/>
                <a:cs typeface="Courier New"/>
                <a:sym typeface="Courier New"/>
              </a:rPr>
              <a:t>z</a:t>
            </a:r>
            <a:endParaRPr b="1" i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33" name="Shape 233"/>
          <p:cNvCxnSpPr>
            <a:stCxn id="229" idx="5"/>
            <a:endCxn id="232" idx="0"/>
          </p:cNvCxnSpPr>
          <p:nvPr/>
        </p:nvCxnSpPr>
        <p:spPr>
          <a:xfrm>
            <a:off x="1698300" y="2770625"/>
            <a:ext cx="288000" cy="421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AVL or not AVL?</a:t>
            </a:r>
            <a:endParaRPr/>
          </a:p>
        </p:txBody>
      </p:sp>
      <p:sp>
        <p:nvSpPr>
          <p:cNvPr id="239" name="Shape 239"/>
          <p:cNvSpPr/>
          <p:nvPr/>
        </p:nvSpPr>
        <p:spPr>
          <a:xfrm>
            <a:off x="2031700" y="1513950"/>
            <a:ext cx="478500" cy="48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 b="1" i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0" name="Shape 240"/>
          <p:cNvSpPr/>
          <p:nvPr/>
        </p:nvSpPr>
        <p:spPr>
          <a:xfrm>
            <a:off x="1289875" y="2353750"/>
            <a:ext cx="478500" cy="48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latin typeface="Courier New"/>
                <a:ea typeface="Courier New"/>
                <a:cs typeface="Courier New"/>
                <a:sym typeface="Courier New"/>
              </a:rPr>
              <a:t>y</a:t>
            </a:r>
            <a:endParaRPr b="1" i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41" name="Shape 241"/>
          <p:cNvCxnSpPr>
            <a:stCxn id="239" idx="3"/>
            <a:endCxn id="240" idx="7"/>
          </p:cNvCxnSpPr>
          <p:nvPr/>
        </p:nvCxnSpPr>
        <p:spPr>
          <a:xfrm flipH="1">
            <a:off x="1698275" y="1930825"/>
            <a:ext cx="403500" cy="494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2" name="Shape 242"/>
          <p:cNvSpPr txBox="1"/>
          <p:nvPr/>
        </p:nvSpPr>
        <p:spPr>
          <a:xfrm>
            <a:off x="5156200" y="1307500"/>
            <a:ext cx="2860800" cy="906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LcPeriod"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AVL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LcPeriod"/>
            </a:pPr>
            <a:r>
              <a:rPr b="1" lang="en" sz="2400">
                <a:highlight>
                  <a:srgbClr val="FF0000"/>
                </a:highlight>
                <a:latin typeface="Courier New"/>
                <a:ea typeface="Courier New"/>
                <a:cs typeface="Courier New"/>
                <a:sym typeface="Courier New"/>
              </a:rPr>
              <a:t>Not AVL</a:t>
            </a:r>
            <a:endParaRPr b="1" sz="2400">
              <a:highlight>
                <a:srgbClr val="FF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3" name="Shape 243"/>
          <p:cNvSpPr/>
          <p:nvPr/>
        </p:nvSpPr>
        <p:spPr>
          <a:xfrm>
            <a:off x="1747075" y="3191950"/>
            <a:ext cx="478500" cy="48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latin typeface="Courier New"/>
                <a:ea typeface="Courier New"/>
                <a:cs typeface="Courier New"/>
                <a:sym typeface="Courier New"/>
              </a:rPr>
              <a:t>z</a:t>
            </a:r>
            <a:endParaRPr b="1" i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44" name="Shape 244"/>
          <p:cNvCxnSpPr>
            <a:stCxn id="240" idx="5"/>
            <a:endCxn id="243" idx="0"/>
          </p:cNvCxnSpPr>
          <p:nvPr/>
        </p:nvCxnSpPr>
        <p:spPr>
          <a:xfrm>
            <a:off x="1698300" y="2770625"/>
            <a:ext cx="288000" cy="421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5" name="Shape 245"/>
          <p:cNvSpPr txBox="1"/>
          <p:nvPr/>
        </p:nvSpPr>
        <p:spPr>
          <a:xfrm>
            <a:off x="3771975" y="2278825"/>
            <a:ext cx="3060300" cy="571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Node z:  OK!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6" name="Shape 246"/>
          <p:cNvSpPr txBox="1"/>
          <p:nvPr/>
        </p:nvSpPr>
        <p:spPr>
          <a:xfrm>
            <a:off x="3771975" y="2964625"/>
            <a:ext cx="3060300" cy="571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Node y:  OK!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7" name="Shape 247"/>
          <p:cNvSpPr txBox="1"/>
          <p:nvPr/>
        </p:nvSpPr>
        <p:spPr>
          <a:xfrm>
            <a:off x="3771975" y="3650425"/>
            <a:ext cx="4914900" cy="1242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Node x:  OOPS!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1" lang="en" sz="2400">
                <a:latin typeface="Courier New"/>
                <a:ea typeface="Courier New"/>
                <a:cs typeface="Courier New"/>
                <a:sym typeface="Courier New"/>
              </a:rPr>
              <a:t>h(l(x)):  1</a:t>
            </a:r>
            <a:endParaRPr b="1" i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latin typeface="Courier New"/>
                <a:ea typeface="Courier New"/>
                <a:cs typeface="Courier New"/>
                <a:sym typeface="Courier New"/>
              </a:rPr>
              <a:t>  h(r(x)):  -1   </a:t>
            </a:r>
            <a:endParaRPr b="1" i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AVL or not AVL?</a:t>
            </a:r>
            <a:endParaRPr/>
          </a:p>
        </p:txBody>
      </p:sp>
      <p:sp>
        <p:nvSpPr>
          <p:cNvPr id="253" name="Shape 253"/>
          <p:cNvSpPr/>
          <p:nvPr/>
        </p:nvSpPr>
        <p:spPr>
          <a:xfrm>
            <a:off x="1498300" y="2352150"/>
            <a:ext cx="478500" cy="48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4" name="Shape 254"/>
          <p:cNvSpPr/>
          <p:nvPr/>
        </p:nvSpPr>
        <p:spPr>
          <a:xfrm>
            <a:off x="756475" y="3191950"/>
            <a:ext cx="478500" cy="48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55" name="Shape 255"/>
          <p:cNvCxnSpPr>
            <a:stCxn id="253" idx="3"/>
            <a:endCxn id="254" idx="0"/>
          </p:cNvCxnSpPr>
          <p:nvPr/>
        </p:nvCxnSpPr>
        <p:spPr>
          <a:xfrm flipH="1">
            <a:off x="995675" y="2769025"/>
            <a:ext cx="572700" cy="423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6" name="Shape 256"/>
          <p:cNvSpPr txBox="1"/>
          <p:nvPr/>
        </p:nvSpPr>
        <p:spPr>
          <a:xfrm>
            <a:off x="5156200" y="1612300"/>
            <a:ext cx="2860800" cy="906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LcPeriod"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AVL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LcPeriod"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Not AVL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7" name="Shape 257"/>
          <p:cNvSpPr/>
          <p:nvPr/>
        </p:nvSpPr>
        <p:spPr>
          <a:xfrm>
            <a:off x="1213675" y="4030150"/>
            <a:ext cx="478500" cy="48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58" name="Shape 258"/>
          <p:cNvCxnSpPr>
            <a:stCxn id="254" idx="5"/>
            <a:endCxn id="257" idx="0"/>
          </p:cNvCxnSpPr>
          <p:nvPr/>
        </p:nvCxnSpPr>
        <p:spPr>
          <a:xfrm>
            <a:off x="1164900" y="3608825"/>
            <a:ext cx="288000" cy="421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9" name="Shape 259"/>
          <p:cNvSpPr/>
          <p:nvPr/>
        </p:nvSpPr>
        <p:spPr>
          <a:xfrm>
            <a:off x="3022300" y="2428350"/>
            <a:ext cx="478500" cy="48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0" name="Shape 260"/>
          <p:cNvSpPr/>
          <p:nvPr/>
        </p:nvSpPr>
        <p:spPr>
          <a:xfrm>
            <a:off x="2509075" y="3268150"/>
            <a:ext cx="478500" cy="48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61" name="Shape 261"/>
          <p:cNvCxnSpPr>
            <a:stCxn id="259" idx="3"/>
            <a:endCxn id="260" idx="0"/>
          </p:cNvCxnSpPr>
          <p:nvPr/>
        </p:nvCxnSpPr>
        <p:spPr>
          <a:xfrm flipH="1">
            <a:off x="2748275" y="2845225"/>
            <a:ext cx="344100" cy="423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2" name="Shape 262"/>
          <p:cNvSpPr/>
          <p:nvPr/>
        </p:nvSpPr>
        <p:spPr>
          <a:xfrm>
            <a:off x="2260300" y="1666350"/>
            <a:ext cx="478500" cy="48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63" name="Shape 263"/>
          <p:cNvCxnSpPr>
            <a:stCxn id="262" idx="3"/>
            <a:endCxn id="253" idx="0"/>
          </p:cNvCxnSpPr>
          <p:nvPr/>
        </p:nvCxnSpPr>
        <p:spPr>
          <a:xfrm flipH="1">
            <a:off x="1737575" y="2083225"/>
            <a:ext cx="592800" cy="268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4" name="Shape 264"/>
          <p:cNvCxnSpPr>
            <a:stCxn id="262" idx="5"/>
            <a:endCxn id="259" idx="0"/>
          </p:cNvCxnSpPr>
          <p:nvPr/>
        </p:nvCxnSpPr>
        <p:spPr>
          <a:xfrm>
            <a:off x="2668725" y="2083225"/>
            <a:ext cx="592800" cy="345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AVL or not AVL?</a:t>
            </a:r>
            <a:endParaRPr/>
          </a:p>
        </p:txBody>
      </p:sp>
      <p:sp>
        <p:nvSpPr>
          <p:cNvPr id="270" name="Shape 270"/>
          <p:cNvSpPr/>
          <p:nvPr/>
        </p:nvSpPr>
        <p:spPr>
          <a:xfrm>
            <a:off x="1498300" y="2352150"/>
            <a:ext cx="478500" cy="48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 b="1" i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1" name="Shape 271"/>
          <p:cNvSpPr/>
          <p:nvPr/>
        </p:nvSpPr>
        <p:spPr>
          <a:xfrm>
            <a:off x="756475" y="3191950"/>
            <a:ext cx="478500" cy="48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latin typeface="Courier New"/>
                <a:ea typeface="Courier New"/>
                <a:cs typeface="Courier New"/>
                <a:sym typeface="Courier New"/>
              </a:rPr>
              <a:t>e</a:t>
            </a:r>
            <a:endParaRPr b="1" i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72" name="Shape 272"/>
          <p:cNvCxnSpPr>
            <a:stCxn id="270" idx="3"/>
            <a:endCxn id="271" idx="0"/>
          </p:cNvCxnSpPr>
          <p:nvPr/>
        </p:nvCxnSpPr>
        <p:spPr>
          <a:xfrm flipH="1">
            <a:off x="995675" y="2769025"/>
            <a:ext cx="572700" cy="423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3" name="Shape 273"/>
          <p:cNvSpPr txBox="1"/>
          <p:nvPr/>
        </p:nvSpPr>
        <p:spPr>
          <a:xfrm>
            <a:off x="5156200" y="1307500"/>
            <a:ext cx="2860800" cy="906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LcPeriod"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AVL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LcPeriod"/>
            </a:pPr>
            <a:r>
              <a:rPr b="1" lang="en" sz="2400">
                <a:highlight>
                  <a:srgbClr val="FF0000"/>
                </a:highlight>
                <a:latin typeface="Courier New"/>
                <a:ea typeface="Courier New"/>
                <a:cs typeface="Courier New"/>
                <a:sym typeface="Courier New"/>
              </a:rPr>
              <a:t>Not AVL</a:t>
            </a:r>
            <a:endParaRPr b="1" sz="2400">
              <a:highlight>
                <a:srgbClr val="FF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4" name="Shape 274"/>
          <p:cNvSpPr/>
          <p:nvPr/>
        </p:nvSpPr>
        <p:spPr>
          <a:xfrm>
            <a:off x="1213675" y="4030150"/>
            <a:ext cx="478500" cy="48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latin typeface="Courier New"/>
                <a:ea typeface="Courier New"/>
                <a:cs typeface="Courier New"/>
                <a:sym typeface="Courier New"/>
              </a:rPr>
              <a:t>f</a:t>
            </a:r>
            <a:endParaRPr b="1" i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75" name="Shape 275"/>
          <p:cNvCxnSpPr>
            <a:stCxn id="271" idx="5"/>
            <a:endCxn id="274" idx="0"/>
          </p:cNvCxnSpPr>
          <p:nvPr/>
        </p:nvCxnSpPr>
        <p:spPr>
          <a:xfrm>
            <a:off x="1164900" y="3608825"/>
            <a:ext cx="288000" cy="421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6" name="Shape 276"/>
          <p:cNvSpPr/>
          <p:nvPr/>
        </p:nvSpPr>
        <p:spPr>
          <a:xfrm>
            <a:off x="3022300" y="2428350"/>
            <a:ext cx="478500" cy="48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latin typeface="Courier New"/>
                <a:ea typeface="Courier New"/>
                <a:cs typeface="Courier New"/>
                <a:sym typeface="Courier New"/>
              </a:rPr>
              <a:t>d</a:t>
            </a:r>
            <a:endParaRPr b="1" i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7" name="Shape 277"/>
          <p:cNvSpPr/>
          <p:nvPr/>
        </p:nvSpPr>
        <p:spPr>
          <a:xfrm>
            <a:off x="2509075" y="3268150"/>
            <a:ext cx="478500" cy="48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latin typeface="Courier New"/>
                <a:ea typeface="Courier New"/>
                <a:cs typeface="Courier New"/>
                <a:sym typeface="Courier New"/>
              </a:rPr>
              <a:t>c</a:t>
            </a:r>
            <a:endParaRPr b="1" i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78" name="Shape 278"/>
          <p:cNvCxnSpPr>
            <a:stCxn id="276" idx="3"/>
            <a:endCxn id="277" idx="0"/>
          </p:cNvCxnSpPr>
          <p:nvPr/>
        </p:nvCxnSpPr>
        <p:spPr>
          <a:xfrm flipH="1">
            <a:off x="2748275" y="2845225"/>
            <a:ext cx="344100" cy="423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9" name="Shape 279"/>
          <p:cNvSpPr/>
          <p:nvPr/>
        </p:nvSpPr>
        <p:spPr>
          <a:xfrm>
            <a:off x="2260300" y="1666350"/>
            <a:ext cx="478500" cy="48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latin typeface="Courier New"/>
                <a:ea typeface="Courier New"/>
                <a:cs typeface="Courier New"/>
                <a:sym typeface="Courier New"/>
              </a:rPr>
              <a:t>b</a:t>
            </a:r>
            <a:endParaRPr b="1" i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80" name="Shape 280"/>
          <p:cNvCxnSpPr>
            <a:stCxn id="279" idx="3"/>
            <a:endCxn id="270" idx="0"/>
          </p:cNvCxnSpPr>
          <p:nvPr/>
        </p:nvCxnSpPr>
        <p:spPr>
          <a:xfrm flipH="1">
            <a:off x="1737575" y="2083225"/>
            <a:ext cx="592800" cy="268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1" name="Shape 281"/>
          <p:cNvCxnSpPr>
            <a:stCxn id="279" idx="5"/>
            <a:endCxn id="276" idx="0"/>
          </p:cNvCxnSpPr>
          <p:nvPr/>
        </p:nvCxnSpPr>
        <p:spPr>
          <a:xfrm>
            <a:off x="2668725" y="2083225"/>
            <a:ext cx="592800" cy="345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2" name="Shape 282"/>
          <p:cNvSpPr txBox="1"/>
          <p:nvPr/>
        </p:nvSpPr>
        <p:spPr>
          <a:xfrm>
            <a:off x="4036000" y="2421250"/>
            <a:ext cx="4904400" cy="987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Node </a:t>
            </a:r>
            <a:r>
              <a:rPr i="1" lang="en" sz="1800"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checks out:  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Left-height = 2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Right-height = 1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3" name="Shape 283"/>
          <p:cNvSpPr txBox="1"/>
          <p:nvPr/>
        </p:nvSpPr>
        <p:spPr>
          <a:xfrm>
            <a:off x="4036000" y="3488050"/>
            <a:ext cx="4465800" cy="542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Nodes </a:t>
            </a:r>
            <a:r>
              <a:rPr i="1" lang="en" sz="1800">
                <a:latin typeface="Courier New"/>
                <a:ea typeface="Courier New"/>
                <a:cs typeface="Courier New"/>
                <a:sym typeface="Courier New"/>
              </a:rPr>
              <a:t>d, e, c,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f all check out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4" name="Shape 284"/>
          <p:cNvSpPr txBox="1"/>
          <p:nvPr/>
        </p:nvSpPr>
        <p:spPr>
          <a:xfrm>
            <a:off x="4721800" y="4173850"/>
            <a:ext cx="3022500" cy="542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But node </a:t>
            </a:r>
            <a:r>
              <a:rPr i="1" lang="en" sz="180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fails!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5" name="Shape 285"/>
          <p:cNvSpPr/>
          <p:nvPr/>
        </p:nvSpPr>
        <p:spPr>
          <a:xfrm>
            <a:off x="455151" y="2133389"/>
            <a:ext cx="1912150" cy="2542725"/>
          </a:xfrm>
          <a:custGeom>
            <a:pathLst>
              <a:path extrusionOk="0" h="101709" w="76486">
                <a:moveTo>
                  <a:pt x="45947" y="1148"/>
                </a:moveTo>
                <a:cubicBezTo>
                  <a:pt x="39368" y="3275"/>
                  <a:pt x="25280" y="7594"/>
                  <a:pt x="18036" y="15103"/>
                </a:cubicBezTo>
                <a:cubicBezTo>
                  <a:pt x="10793" y="22612"/>
                  <a:pt x="4679" y="33510"/>
                  <a:pt x="2486" y="46203"/>
                </a:cubicBezTo>
                <a:cubicBezTo>
                  <a:pt x="293" y="58896"/>
                  <a:pt x="-2698" y="82022"/>
                  <a:pt x="4878" y="91259"/>
                </a:cubicBezTo>
                <a:cubicBezTo>
                  <a:pt x="12454" y="100496"/>
                  <a:pt x="38038" y="101957"/>
                  <a:pt x="47940" y="101625"/>
                </a:cubicBezTo>
                <a:cubicBezTo>
                  <a:pt x="57842" y="101293"/>
                  <a:pt x="59703" y="100562"/>
                  <a:pt x="64288" y="89265"/>
                </a:cubicBezTo>
                <a:cubicBezTo>
                  <a:pt x="68873" y="77968"/>
                  <a:pt x="73857" y="46469"/>
                  <a:pt x="75452" y="33843"/>
                </a:cubicBezTo>
                <a:cubicBezTo>
                  <a:pt x="77047" y="21217"/>
                  <a:pt x="76848" y="18758"/>
                  <a:pt x="73857" y="13508"/>
                </a:cubicBezTo>
                <a:cubicBezTo>
                  <a:pt x="70867" y="8258"/>
                  <a:pt x="62161" y="4404"/>
                  <a:pt x="57509" y="2344"/>
                </a:cubicBezTo>
                <a:cubicBezTo>
                  <a:pt x="52857" y="284"/>
                  <a:pt x="52526" y="-978"/>
                  <a:pt x="45947" y="1148"/>
                </a:cubicBezTo>
                <a:close/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Exercise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101250" y="1200150"/>
            <a:ext cx="85857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static int num_at_depth(bst_node *t, int d) {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Augmenting BSTs?</a:t>
            </a:r>
            <a:endParaRPr/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Additional operation:  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 get_ith(int i);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Returns i-th smallest element in t.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 (i: 1 &lt;= i &lt;= N).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Discussion:  dynamic order-stats</a:t>
            </a:r>
            <a:endParaRPr sz="3000"/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457200" y="1200150"/>
            <a:ext cx="8229600" cy="10008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// return i-th smallest elem in t</a:t>
            </a:r>
            <a:endParaRPr sz="2400"/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/>
              <a:t>get_ith(int i);</a:t>
            </a:r>
            <a:endParaRPr b="1"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33" name="Shape 133"/>
          <p:cNvSpPr txBox="1"/>
          <p:nvPr/>
        </p:nvSpPr>
        <p:spPr>
          <a:xfrm>
            <a:off x="477275" y="2240200"/>
            <a:ext cx="8209500" cy="2766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Goal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 O(h) runtime (whatever the height of the tree happens to be).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IDEAS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?  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remember QuickSelect ?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Can you adapt that idea to BSTs?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 you need to "augment" the tree?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/>
        </p:nvSpPr>
        <p:spPr>
          <a:xfrm>
            <a:off x="1873050" y="1311950"/>
            <a:ext cx="6012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9" name="Shape 139"/>
          <p:cNvSpPr/>
          <p:nvPr/>
        </p:nvSpPr>
        <p:spPr>
          <a:xfrm>
            <a:off x="200625" y="2200100"/>
            <a:ext cx="1785000" cy="26631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2207450" y="2276300"/>
            <a:ext cx="1713000" cy="20328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1" name="Shape 141"/>
          <p:cNvCxnSpPr>
            <a:stCxn id="138" idx="3"/>
            <a:endCxn id="139" idx="0"/>
          </p:cNvCxnSpPr>
          <p:nvPr/>
        </p:nvCxnSpPr>
        <p:spPr>
          <a:xfrm flipH="1">
            <a:off x="1093194" y="1800780"/>
            <a:ext cx="867900" cy="39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" name="Shape 142"/>
          <p:cNvCxnSpPr>
            <a:stCxn id="138" idx="5"/>
            <a:endCxn id="140" idx="0"/>
          </p:cNvCxnSpPr>
          <p:nvPr/>
        </p:nvCxnSpPr>
        <p:spPr>
          <a:xfrm>
            <a:off x="2386206" y="1800780"/>
            <a:ext cx="677700" cy="47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3" name="Shape 143"/>
          <p:cNvSpPr txBox="1"/>
          <p:nvPr/>
        </p:nvSpPr>
        <p:spPr>
          <a:xfrm>
            <a:off x="4104325" y="444800"/>
            <a:ext cx="4782000" cy="4562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Brainstorming Exercises: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Under what conditions is x the i-th smallest?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Under what conditions is the i-th smallest on LEFT?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Under what conditions is the i-th smallest on RIGHT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Do you need any additional info (vs. Vanilla BST so far)??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44" name="Shape 144"/>
          <p:cNvSpPr txBox="1"/>
          <p:nvPr/>
        </p:nvSpPr>
        <p:spPr>
          <a:xfrm>
            <a:off x="181375" y="234800"/>
            <a:ext cx="3739200" cy="735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GOAL (given i):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 i-th smallest elem in t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45" name="Shape 145"/>
          <p:cNvSpPr txBox="1"/>
          <p:nvPr/>
        </p:nvSpPr>
        <p:spPr>
          <a:xfrm>
            <a:off x="773175" y="1208400"/>
            <a:ext cx="477300" cy="324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t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146" name="Shape 146"/>
          <p:cNvCxnSpPr>
            <a:stCxn id="145" idx="3"/>
            <a:endCxn id="138" idx="2"/>
          </p:cNvCxnSpPr>
          <p:nvPr/>
        </p:nvCxnSpPr>
        <p:spPr>
          <a:xfrm>
            <a:off x="1250475" y="1370700"/>
            <a:ext cx="622500" cy="22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“Vanilla” Binary Search Trees</a:t>
            </a:r>
            <a:endParaRPr/>
          </a:p>
        </p:txBody>
      </p:sp>
      <p:graphicFrame>
        <p:nvGraphicFramePr>
          <p:cNvPr id="152" name="Shape 152"/>
          <p:cNvGraphicFramePr/>
          <p:nvPr/>
        </p:nvGraphicFramePr>
        <p:xfrm>
          <a:off x="198800" y="1353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{98C805FD-82DC-4E13-BC30-3C97663EEC51}</a:tableStyleId>
              </a:tblPr>
              <a:tblGrid>
                <a:gridCol w="83194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Good News...</a:t>
                      </a:r>
                      <a:endParaRPr b="1"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-3429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ourier New"/>
                        <a:buChar char="●"/>
                      </a:pPr>
                      <a:r>
                        <a:rPr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If values inserted in </a:t>
                      </a:r>
                      <a:r>
                        <a:rPr b="1" i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random order</a:t>
                      </a:r>
                      <a:r>
                        <a:rPr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the height of the resulting BST is </a:t>
                      </a:r>
                      <a:r>
                        <a:rPr b="1" lang="en" sz="18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Θ</a:t>
                      </a:r>
                      <a:r>
                        <a:rPr b="1" lang="en" sz="1800">
                          <a:highlight>
                            <a:srgbClr val="FFFF00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(log N) “with high probability”</a:t>
                      </a:r>
                      <a:endParaRPr b="1" sz="1800">
                        <a:highlight>
                          <a:srgbClr val="FFFF00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429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ourier New"/>
                        <a:buChar char="●"/>
                      </a:pPr>
                      <a:r>
                        <a:rPr b="1" lang="en" sz="1800">
                          <a:highlight>
                            <a:srgbClr val="FFFF00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Θ(log N)</a:t>
                      </a:r>
                      <a:r>
                        <a:rPr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is the best we can hope for in a BST for: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42900" lvl="1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ourier New"/>
                        <a:buChar char="○"/>
                      </a:pPr>
                      <a:r>
                        <a:rPr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Insertion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42900" lvl="1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ourier New"/>
                        <a:buChar char="○"/>
                      </a:pPr>
                      <a:r>
                        <a:rPr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Lookup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42900" lvl="1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ourier New"/>
                        <a:buChar char="○"/>
                      </a:pPr>
                      <a:r>
                        <a:rPr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Delete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429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ourier New"/>
                        <a:buChar char="●"/>
                      </a:pPr>
                      <a:r>
                        <a:rPr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Can be </a:t>
                      </a:r>
                      <a:r>
                        <a:rPr b="1" lang="en" sz="1800">
                          <a:highlight>
                            <a:srgbClr val="FFFF00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generalized </a:t>
                      </a:r>
                      <a:r>
                        <a:rPr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nicely to support additional features such as: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42900" lvl="1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ourier New"/>
                        <a:buChar char="○"/>
                      </a:pPr>
                      <a:r>
                        <a:rPr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Order-statics (like median finding)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42900" lvl="1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ourier New"/>
                        <a:buChar char="○"/>
                      </a:pPr>
                      <a:r>
                        <a:rPr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Range queries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42900" lvl="1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ourier New"/>
                        <a:buChar char="○"/>
                      </a:pPr>
                      <a:r>
                        <a:rPr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“Vanilla” Binary Search Trees</a:t>
            </a:r>
            <a:endParaRPr/>
          </a:p>
        </p:txBody>
      </p:sp>
      <p:graphicFrame>
        <p:nvGraphicFramePr>
          <p:cNvPr id="158" name="Shape 158"/>
          <p:cNvGraphicFramePr/>
          <p:nvPr/>
        </p:nvGraphicFramePr>
        <p:xfrm>
          <a:off x="656000" y="1353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{98C805FD-82DC-4E13-BC30-3C97663EEC51}</a:tableStyleId>
              </a:tblPr>
              <a:tblGrid>
                <a:gridCol w="80143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Bad News...</a:t>
                      </a:r>
                      <a:endParaRPr b="1"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-3429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ourier New"/>
                        <a:buChar char="●"/>
                      </a:pPr>
                      <a:r>
                        <a:rPr b="1" lang="en" sz="1800">
                          <a:highlight>
                            <a:srgbClr val="FFFF00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Worst case height is </a:t>
                      </a:r>
                      <a:r>
                        <a:rPr b="1" lang="en" sz="18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Θ(n):</a:t>
                      </a:r>
                      <a:endParaRPr b="1" sz="180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42900" lvl="1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Char char="○"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Linear time insert, lookup, delete</a:t>
                      </a:r>
                      <a:endParaRPr sz="18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429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ourier New"/>
                        <a:buChar char="●"/>
                      </a:pPr>
                      <a:r>
                        <a:rPr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No control over the insertion sequence.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429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ourier New"/>
                        <a:buChar char="●"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Contrast</a:t>
                      </a:r>
                      <a:r>
                        <a:rPr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  in quick-sort, we are presented with all of the elements at once.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42900" lvl="1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ourier New"/>
                        <a:buChar char="○"/>
                      </a:pPr>
                      <a:r>
                        <a:rPr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We can shuffle the elements so we are not stuck with the initial ordering.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429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ourier New"/>
                        <a:buChar char="●"/>
                      </a:pPr>
                      <a:r>
                        <a:rPr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No real reason to believe that BST insertion sequence will occur at random 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429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ourier New"/>
                        <a:buChar char="●"/>
                      </a:pPr>
                      <a:r>
                        <a:rPr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But we still have to handle the operations one-by-one.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Vanilla BSTs: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Insert, Delete, Lookup: Θ(n) in the worst case.</a:t>
            </a:r>
            <a:endParaRPr/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Ideal:  Θ(log N) worst case 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Self-Balancing BSTs</a:t>
            </a:r>
            <a:endParaRPr/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IDEA</a:t>
            </a:r>
            <a:r>
              <a:rPr lang="en"/>
              <a:t>:  only allow trees that obey a </a:t>
            </a:r>
            <a:r>
              <a:rPr i="1" lang="en" u="sng"/>
              <a:t>particular rule</a:t>
            </a:r>
            <a:r>
              <a:rPr lang="en"/>
              <a:t> ensuring Θ(log N) tree height.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On insertion / deletion, perform </a:t>
            </a:r>
            <a:r>
              <a:rPr i="1" lang="en" u="sng"/>
              <a:t>incremental tweaks</a:t>
            </a:r>
            <a:r>
              <a:rPr lang="en"/>
              <a:t> if necessary to maintain this property. 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wiss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