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Source Code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SourceCodePro-bold.fntdata"/><Relationship Id="rId12" Type="http://schemas.openxmlformats.org/officeDocument/2006/relationships/slide" Target="slides/slide6.xml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7" name="Shape 6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3" name="Shape 7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4" name="Shape 84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Shape 8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Shape 9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04" name="Shape 104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Shape 10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11 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AVL wrapup + hw3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Cases</a:t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Left-Left (symmetric to Right-Right)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Left-Right / Right-Left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Symmetric to each other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Operation sometimes called a “double rotation”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Left-Right</a:t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274300" y="1243075"/>
            <a:ext cx="507900" cy="5193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2918275" y="2198275"/>
            <a:ext cx="463500" cy="46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2293050" y="1771475"/>
            <a:ext cx="507900" cy="519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281875" y="2549300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</p:txBody>
      </p:sp>
      <p:sp>
        <p:nvSpPr>
          <p:cNvPr id="386" name="Shape 386"/>
          <p:cNvSpPr/>
          <p:nvPr/>
        </p:nvSpPr>
        <p:spPr>
          <a:xfrm>
            <a:off x="2301825" y="2727925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</a:t>
            </a:r>
            <a:endParaRPr b="1" sz="1800"/>
          </a:p>
        </p:txBody>
      </p:sp>
      <p:sp>
        <p:nvSpPr>
          <p:cNvPr id="387" name="Shape 387"/>
          <p:cNvSpPr/>
          <p:nvPr/>
        </p:nvSpPr>
        <p:spPr>
          <a:xfrm>
            <a:off x="5000700" y="2042125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</a:t>
            </a:r>
            <a:endParaRPr b="1" sz="1800"/>
          </a:p>
        </p:txBody>
      </p:sp>
      <p:sp>
        <p:nvSpPr>
          <p:cNvPr id="388" name="Shape 388"/>
          <p:cNvSpPr/>
          <p:nvPr/>
        </p:nvSpPr>
        <p:spPr>
          <a:xfrm>
            <a:off x="3254700" y="2721043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endParaRPr b="1" sz="1800"/>
          </a:p>
        </p:txBody>
      </p:sp>
      <p:cxnSp>
        <p:nvCxnSpPr>
          <p:cNvPr id="389" name="Shape 389"/>
          <p:cNvCxnSpPr>
            <a:stCxn id="386" idx="0"/>
            <a:endCxn id="383" idx="3"/>
          </p:cNvCxnSpPr>
          <p:nvPr/>
        </p:nvCxnSpPr>
        <p:spPr>
          <a:xfrm flipH="1" rot="10800000">
            <a:off x="2704725" y="2595325"/>
            <a:ext cx="281400" cy="13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Shape 390"/>
          <p:cNvCxnSpPr>
            <a:stCxn id="383" idx="5"/>
            <a:endCxn id="388" idx="0"/>
          </p:cNvCxnSpPr>
          <p:nvPr/>
        </p:nvCxnSpPr>
        <p:spPr>
          <a:xfrm>
            <a:off x="3313897" y="2595433"/>
            <a:ext cx="343800" cy="12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Shape 391"/>
          <p:cNvCxnSpPr>
            <a:stCxn id="385" idx="0"/>
            <a:endCxn id="384" idx="3"/>
          </p:cNvCxnSpPr>
          <p:nvPr/>
        </p:nvCxnSpPr>
        <p:spPr>
          <a:xfrm flipH="1" rot="10800000">
            <a:off x="1684775" y="2214800"/>
            <a:ext cx="682800" cy="3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Shape 392"/>
          <p:cNvCxnSpPr>
            <a:stCxn id="384" idx="7"/>
            <a:endCxn id="382" idx="3"/>
          </p:cNvCxnSpPr>
          <p:nvPr/>
        </p:nvCxnSpPr>
        <p:spPr>
          <a:xfrm flipH="1" rot="10800000">
            <a:off x="2726570" y="1686425"/>
            <a:ext cx="622200" cy="16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Shape 393"/>
          <p:cNvCxnSpPr>
            <a:stCxn id="382" idx="5"/>
            <a:endCxn id="387" idx="0"/>
          </p:cNvCxnSpPr>
          <p:nvPr/>
        </p:nvCxnSpPr>
        <p:spPr>
          <a:xfrm>
            <a:off x="3707820" y="1686325"/>
            <a:ext cx="1695900" cy="35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Shape 394"/>
          <p:cNvSpPr/>
          <p:nvPr/>
        </p:nvSpPr>
        <p:spPr>
          <a:xfrm>
            <a:off x="2689675" y="4602000"/>
            <a:ext cx="343800" cy="3558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5" name="Shape 395"/>
          <p:cNvCxnSpPr>
            <a:stCxn id="386" idx="3"/>
            <a:endCxn id="394" idx="0"/>
          </p:cNvCxnSpPr>
          <p:nvPr/>
        </p:nvCxnSpPr>
        <p:spPr>
          <a:xfrm>
            <a:off x="2704725" y="4442425"/>
            <a:ext cx="156900" cy="15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Shape 396"/>
          <p:cNvCxnSpPr>
            <a:stCxn id="384" idx="5"/>
            <a:endCxn id="383" idx="1"/>
          </p:cNvCxnSpPr>
          <p:nvPr/>
        </p:nvCxnSpPr>
        <p:spPr>
          <a:xfrm>
            <a:off x="2726570" y="2214725"/>
            <a:ext cx="259500" cy="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>
            <a:off x="1115725" y="2528675"/>
            <a:ext cx="9300" cy="168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Shape 398"/>
          <p:cNvSpPr txBox="1"/>
          <p:nvPr/>
        </p:nvSpPr>
        <p:spPr>
          <a:xfrm>
            <a:off x="880250" y="3268825"/>
            <a:ext cx="4635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9" name="Shape 399"/>
          <p:cNvCxnSpPr/>
          <p:nvPr/>
        </p:nvCxnSpPr>
        <p:spPr>
          <a:xfrm>
            <a:off x="4095025" y="2238250"/>
            <a:ext cx="24600" cy="211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0" name="Shape 400"/>
          <p:cNvSpPr txBox="1"/>
          <p:nvPr/>
        </p:nvSpPr>
        <p:spPr>
          <a:xfrm>
            <a:off x="3870850" y="2896575"/>
            <a:ext cx="4635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1" name="Shape 401"/>
          <p:cNvCxnSpPr/>
          <p:nvPr/>
        </p:nvCxnSpPr>
        <p:spPr>
          <a:xfrm>
            <a:off x="4469775" y="2247625"/>
            <a:ext cx="28200" cy="261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2" name="Shape 402"/>
          <p:cNvSpPr txBox="1"/>
          <p:nvPr/>
        </p:nvSpPr>
        <p:spPr>
          <a:xfrm>
            <a:off x="4251850" y="3353775"/>
            <a:ext cx="6468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3" name="Shape 403"/>
          <p:cNvCxnSpPr/>
          <p:nvPr/>
        </p:nvCxnSpPr>
        <p:spPr>
          <a:xfrm>
            <a:off x="675400" y="1844750"/>
            <a:ext cx="28200" cy="30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4" name="Shape 404"/>
          <p:cNvSpPr txBox="1"/>
          <p:nvPr/>
        </p:nvSpPr>
        <p:spPr>
          <a:xfrm>
            <a:off x="276075" y="2802875"/>
            <a:ext cx="682800" cy="334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5" name="Shape 405"/>
          <p:cNvCxnSpPr/>
          <p:nvPr/>
        </p:nvCxnSpPr>
        <p:spPr>
          <a:xfrm>
            <a:off x="5908550" y="2068275"/>
            <a:ext cx="9300" cy="168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6" name="Shape 406"/>
          <p:cNvSpPr txBox="1"/>
          <p:nvPr/>
        </p:nvSpPr>
        <p:spPr>
          <a:xfrm>
            <a:off x="5681450" y="2663575"/>
            <a:ext cx="4635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574779" y="1526200"/>
            <a:ext cx="829450" cy="787000"/>
          </a:xfrm>
          <a:custGeom>
            <a:pathLst>
              <a:path extrusionOk="0" h="31480" w="33178">
                <a:moveTo>
                  <a:pt x="33178" y="0"/>
                </a:moveTo>
                <a:cubicBezTo>
                  <a:pt x="21682" y="0"/>
                  <a:pt x="8703" y="3114"/>
                  <a:pt x="574" y="11243"/>
                </a:cubicBezTo>
                <a:cubicBezTo>
                  <a:pt x="-1102" y="12919"/>
                  <a:pt x="1445" y="16060"/>
                  <a:pt x="2823" y="17989"/>
                </a:cubicBezTo>
                <a:cubicBezTo>
                  <a:pt x="8155" y="25453"/>
                  <a:pt x="18603" y="27378"/>
                  <a:pt x="26807" y="31480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8" name="Shape 408"/>
          <p:cNvSpPr txBox="1"/>
          <p:nvPr/>
        </p:nvSpPr>
        <p:spPr>
          <a:xfrm>
            <a:off x="6309225" y="2745550"/>
            <a:ext cx="2653500" cy="184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NOTE: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x could be in tree-C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or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could be q itself.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Same rotation works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for each scenario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Shape 413"/>
          <p:cNvCxnSpPr/>
          <p:nvPr/>
        </p:nvCxnSpPr>
        <p:spPr>
          <a:xfrm>
            <a:off x="8764965" y="3101588"/>
            <a:ext cx="26100" cy="15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4" name="Shape 414"/>
          <p:cNvSpPr/>
          <p:nvPr/>
        </p:nvSpPr>
        <p:spPr>
          <a:xfrm>
            <a:off x="2545049" y="252475"/>
            <a:ext cx="423000" cy="4635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248474" y="1105186"/>
            <a:ext cx="386100" cy="415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1727650" y="724180"/>
            <a:ext cx="423000" cy="463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885324" y="1418547"/>
            <a:ext cx="671100" cy="1530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</p:txBody>
      </p:sp>
      <p:sp>
        <p:nvSpPr>
          <p:cNvPr id="418" name="Shape 418"/>
          <p:cNvSpPr/>
          <p:nvPr/>
        </p:nvSpPr>
        <p:spPr>
          <a:xfrm>
            <a:off x="1734950" y="1578001"/>
            <a:ext cx="671100" cy="1327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</a:t>
            </a:r>
            <a:endParaRPr b="1" sz="1800"/>
          </a:p>
        </p:txBody>
      </p:sp>
      <p:sp>
        <p:nvSpPr>
          <p:cNvPr id="419" name="Shape 419"/>
          <p:cNvSpPr/>
          <p:nvPr/>
        </p:nvSpPr>
        <p:spPr>
          <a:xfrm>
            <a:off x="3983170" y="965790"/>
            <a:ext cx="671100" cy="1530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</a:t>
            </a:r>
            <a:endParaRPr b="1" sz="1800"/>
          </a:p>
        </p:txBody>
      </p:sp>
      <p:sp>
        <p:nvSpPr>
          <p:cNvPr id="420" name="Shape 420"/>
          <p:cNvSpPr/>
          <p:nvPr/>
        </p:nvSpPr>
        <p:spPr>
          <a:xfrm>
            <a:off x="2528725" y="1571874"/>
            <a:ext cx="671100" cy="1333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endParaRPr b="1" sz="1800"/>
          </a:p>
        </p:txBody>
      </p:sp>
      <p:cxnSp>
        <p:nvCxnSpPr>
          <p:cNvPr id="421" name="Shape 421"/>
          <p:cNvCxnSpPr>
            <a:stCxn id="418" idx="0"/>
            <a:endCxn id="415" idx="3"/>
          </p:cNvCxnSpPr>
          <p:nvPr/>
        </p:nvCxnSpPr>
        <p:spPr>
          <a:xfrm flipH="1" rot="10800000">
            <a:off x="2070500" y="1459801"/>
            <a:ext cx="234600" cy="11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Shape 422"/>
          <p:cNvCxnSpPr>
            <a:stCxn id="415" idx="5"/>
            <a:endCxn id="420" idx="0"/>
          </p:cNvCxnSpPr>
          <p:nvPr/>
        </p:nvCxnSpPr>
        <p:spPr>
          <a:xfrm>
            <a:off x="2578031" y="1459837"/>
            <a:ext cx="286200" cy="11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Shape 423"/>
          <p:cNvCxnSpPr>
            <a:stCxn id="417" idx="0"/>
            <a:endCxn id="416" idx="3"/>
          </p:cNvCxnSpPr>
          <p:nvPr/>
        </p:nvCxnSpPr>
        <p:spPr>
          <a:xfrm flipH="1" rot="10800000">
            <a:off x="1220874" y="1119747"/>
            <a:ext cx="568800" cy="29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Shape 424"/>
          <p:cNvCxnSpPr>
            <a:stCxn id="416" idx="7"/>
            <a:endCxn id="414" idx="3"/>
          </p:cNvCxnSpPr>
          <p:nvPr/>
        </p:nvCxnSpPr>
        <p:spPr>
          <a:xfrm flipH="1" rot="10800000">
            <a:off x="2088703" y="648058"/>
            <a:ext cx="518400" cy="1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Shape 425"/>
          <p:cNvCxnSpPr>
            <a:stCxn id="414" idx="5"/>
            <a:endCxn id="419" idx="0"/>
          </p:cNvCxnSpPr>
          <p:nvPr/>
        </p:nvCxnSpPr>
        <p:spPr>
          <a:xfrm>
            <a:off x="2906102" y="648097"/>
            <a:ext cx="1412700" cy="3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Shape 426"/>
          <p:cNvSpPr/>
          <p:nvPr/>
        </p:nvSpPr>
        <p:spPr>
          <a:xfrm>
            <a:off x="2058046" y="3098601"/>
            <a:ext cx="286500" cy="3177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Shape 427"/>
          <p:cNvCxnSpPr>
            <a:endCxn id="426" idx="0"/>
          </p:cNvCxnSpPr>
          <p:nvPr/>
        </p:nvCxnSpPr>
        <p:spPr>
          <a:xfrm>
            <a:off x="2070496" y="2905401"/>
            <a:ext cx="130800" cy="19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Shape 428"/>
          <p:cNvCxnSpPr>
            <a:stCxn id="416" idx="5"/>
            <a:endCxn id="415" idx="1"/>
          </p:cNvCxnSpPr>
          <p:nvPr/>
        </p:nvCxnSpPr>
        <p:spPr>
          <a:xfrm>
            <a:off x="2088703" y="1119802"/>
            <a:ext cx="216300" cy="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746918" y="1400135"/>
            <a:ext cx="7800" cy="150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0" name="Shape 430"/>
          <p:cNvSpPr txBox="1"/>
          <p:nvPr/>
        </p:nvSpPr>
        <p:spPr>
          <a:xfrm>
            <a:off x="550763" y="2060870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1" name="Shape 431"/>
          <p:cNvCxnSpPr/>
          <p:nvPr/>
        </p:nvCxnSpPr>
        <p:spPr>
          <a:xfrm>
            <a:off x="3228727" y="1140872"/>
            <a:ext cx="20400" cy="188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2" name="Shape 432"/>
          <p:cNvSpPr txBox="1"/>
          <p:nvPr/>
        </p:nvSpPr>
        <p:spPr>
          <a:xfrm>
            <a:off x="3041985" y="1728561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3" name="Shape 433"/>
          <p:cNvCxnSpPr/>
          <p:nvPr/>
        </p:nvCxnSpPr>
        <p:spPr>
          <a:xfrm>
            <a:off x="3540900" y="1149241"/>
            <a:ext cx="23400" cy="233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4" name="Shape 434"/>
          <p:cNvSpPr txBox="1"/>
          <p:nvPr/>
        </p:nvSpPr>
        <p:spPr>
          <a:xfrm>
            <a:off x="3329375" y="2136700"/>
            <a:ext cx="5688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5" name="Shape 435"/>
          <p:cNvCxnSpPr/>
          <p:nvPr/>
        </p:nvCxnSpPr>
        <p:spPr>
          <a:xfrm>
            <a:off x="380120" y="789593"/>
            <a:ext cx="23400" cy="270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6" name="Shape 436"/>
          <p:cNvSpPr txBox="1"/>
          <p:nvPr/>
        </p:nvSpPr>
        <p:spPr>
          <a:xfrm>
            <a:off x="47475" y="1644915"/>
            <a:ext cx="568800" cy="298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7" name="Shape 437"/>
          <p:cNvCxnSpPr/>
          <p:nvPr/>
        </p:nvCxnSpPr>
        <p:spPr>
          <a:xfrm>
            <a:off x="4739425" y="989134"/>
            <a:ext cx="7800" cy="150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8" name="Shape 438"/>
          <p:cNvSpPr txBox="1"/>
          <p:nvPr/>
        </p:nvSpPr>
        <p:spPr>
          <a:xfrm>
            <a:off x="4550246" y="1520561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962335" y="505222"/>
            <a:ext cx="690932" cy="702555"/>
          </a:xfrm>
          <a:custGeom>
            <a:pathLst>
              <a:path extrusionOk="0" h="31480" w="33178">
                <a:moveTo>
                  <a:pt x="33178" y="0"/>
                </a:moveTo>
                <a:cubicBezTo>
                  <a:pt x="21682" y="0"/>
                  <a:pt x="8703" y="3114"/>
                  <a:pt x="574" y="11243"/>
                </a:cubicBezTo>
                <a:cubicBezTo>
                  <a:pt x="-1102" y="12919"/>
                  <a:pt x="1445" y="16060"/>
                  <a:pt x="2823" y="17989"/>
                </a:cubicBezTo>
                <a:cubicBezTo>
                  <a:pt x="8155" y="25453"/>
                  <a:pt x="18603" y="27378"/>
                  <a:pt x="26807" y="31480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0" name="Shape 440"/>
          <p:cNvSpPr/>
          <p:nvPr/>
        </p:nvSpPr>
        <p:spPr>
          <a:xfrm>
            <a:off x="5110675" y="3033800"/>
            <a:ext cx="671100" cy="1639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</p:txBody>
      </p:sp>
      <p:sp>
        <p:nvSpPr>
          <p:cNvPr id="441" name="Shape 441"/>
          <p:cNvSpPr/>
          <p:nvPr/>
        </p:nvSpPr>
        <p:spPr>
          <a:xfrm>
            <a:off x="6112700" y="3040851"/>
            <a:ext cx="671100" cy="1398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</a:t>
            </a:r>
            <a:endParaRPr b="1" sz="1800"/>
          </a:p>
        </p:txBody>
      </p:sp>
      <p:sp>
        <p:nvSpPr>
          <p:cNvPr id="442" name="Shape 442"/>
          <p:cNvSpPr/>
          <p:nvPr/>
        </p:nvSpPr>
        <p:spPr>
          <a:xfrm>
            <a:off x="8056120" y="3038240"/>
            <a:ext cx="671100" cy="1530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</a:t>
            </a:r>
            <a:endParaRPr b="1" sz="1800"/>
          </a:p>
        </p:txBody>
      </p:sp>
      <p:sp>
        <p:nvSpPr>
          <p:cNvPr id="443" name="Shape 443"/>
          <p:cNvSpPr/>
          <p:nvPr/>
        </p:nvSpPr>
        <p:spPr>
          <a:xfrm>
            <a:off x="6906475" y="3034724"/>
            <a:ext cx="671100" cy="1333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endParaRPr b="1" sz="1800"/>
          </a:p>
        </p:txBody>
      </p:sp>
      <p:sp>
        <p:nvSpPr>
          <p:cNvPr id="444" name="Shape 444"/>
          <p:cNvSpPr/>
          <p:nvPr/>
        </p:nvSpPr>
        <p:spPr>
          <a:xfrm>
            <a:off x="6477021" y="4555426"/>
            <a:ext cx="286500" cy="3177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5" name="Shape 445"/>
          <p:cNvCxnSpPr/>
          <p:nvPr/>
        </p:nvCxnSpPr>
        <p:spPr>
          <a:xfrm>
            <a:off x="6489471" y="4412926"/>
            <a:ext cx="130800" cy="1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Shape 446"/>
          <p:cNvSpPr/>
          <p:nvPr/>
        </p:nvSpPr>
        <p:spPr>
          <a:xfrm>
            <a:off x="6560649" y="1586436"/>
            <a:ext cx="386100" cy="415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5671125" y="2054205"/>
            <a:ext cx="423000" cy="463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7494299" y="2084200"/>
            <a:ext cx="423000" cy="463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9" name="Shape 449"/>
          <p:cNvCxnSpPr>
            <a:stCxn id="440" idx="0"/>
            <a:endCxn id="447" idx="3"/>
          </p:cNvCxnSpPr>
          <p:nvPr/>
        </p:nvCxnSpPr>
        <p:spPr>
          <a:xfrm flipH="1" rot="10800000">
            <a:off x="5446225" y="2449700"/>
            <a:ext cx="28680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Shape 450"/>
          <p:cNvCxnSpPr>
            <a:stCxn id="447" idx="5"/>
            <a:endCxn id="441" idx="0"/>
          </p:cNvCxnSpPr>
          <p:nvPr/>
        </p:nvCxnSpPr>
        <p:spPr>
          <a:xfrm>
            <a:off x="6032178" y="2449827"/>
            <a:ext cx="416100" cy="59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Shape 451"/>
          <p:cNvCxnSpPr>
            <a:stCxn id="447" idx="7"/>
            <a:endCxn id="446" idx="3"/>
          </p:cNvCxnSpPr>
          <p:nvPr/>
        </p:nvCxnSpPr>
        <p:spPr>
          <a:xfrm flipH="1" rot="10800000">
            <a:off x="6032178" y="1941183"/>
            <a:ext cx="585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Shape 452"/>
          <p:cNvCxnSpPr>
            <a:stCxn id="446" idx="5"/>
            <a:endCxn id="448" idx="1"/>
          </p:cNvCxnSpPr>
          <p:nvPr/>
        </p:nvCxnSpPr>
        <p:spPr>
          <a:xfrm>
            <a:off x="6890206" y="1941087"/>
            <a:ext cx="666000" cy="2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Shape 453"/>
          <p:cNvCxnSpPr>
            <a:stCxn id="448" idx="3"/>
            <a:endCxn id="443" idx="0"/>
          </p:cNvCxnSpPr>
          <p:nvPr/>
        </p:nvCxnSpPr>
        <p:spPr>
          <a:xfrm flipH="1">
            <a:off x="7242146" y="2479822"/>
            <a:ext cx="314100" cy="55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Shape 454"/>
          <p:cNvCxnSpPr>
            <a:stCxn id="448" idx="5"/>
            <a:endCxn id="442" idx="0"/>
          </p:cNvCxnSpPr>
          <p:nvPr/>
        </p:nvCxnSpPr>
        <p:spPr>
          <a:xfrm>
            <a:off x="7855352" y="2479822"/>
            <a:ext cx="536400" cy="55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Shape 455"/>
          <p:cNvCxnSpPr/>
          <p:nvPr/>
        </p:nvCxnSpPr>
        <p:spPr>
          <a:xfrm flipH="1">
            <a:off x="4833193" y="3046410"/>
            <a:ext cx="8400" cy="162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6" name="Shape 456"/>
          <p:cNvSpPr txBox="1"/>
          <p:nvPr/>
        </p:nvSpPr>
        <p:spPr>
          <a:xfrm>
            <a:off x="4645438" y="3707145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7" name="Shape 457"/>
          <p:cNvCxnSpPr/>
          <p:nvPr/>
        </p:nvCxnSpPr>
        <p:spPr>
          <a:xfrm>
            <a:off x="6072475" y="3099200"/>
            <a:ext cx="6900" cy="171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Shape 458"/>
          <p:cNvSpPr txBox="1"/>
          <p:nvPr/>
        </p:nvSpPr>
        <p:spPr>
          <a:xfrm>
            <a:off x="5877950" y="3793975"/>
            <a:ext cx="41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9" name="Shape 459"/>
          <p:cNvCxnSpPr/>
          <p:nvPr/>
        </p:nvCxnSpPr>
        <p:spPr>
          <a:xfrm>
            <a:off x="7683438" y="3022125"/>
            <a:ext cx="27900" cy="13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0" name="Shape 460"/>
          <p:cNvSpPr txBox="1"/>
          <p:nvPr/>
        </p:nvSpPr>
        <p:spPr>
          <a:xfrm>
            <a:off x="7449575" y="3666050"/>
            <a:ext cx="5688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h1-1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5137350" y="2136700"/>
            <a:ext cx="585000" cy="29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8610963" y="3559745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7930125" y="2181200"/>
            <a:ext cx="585000" cy="29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6852025" y="1369650"/>
            <a:ext cx="585000" cy="29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Insertion:</a:t>
            </a:r>
            <a:endParaRPr/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Any violation must be on insertion path.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At most one rotation (does not propagate)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4 cases (2x2); local pointer manipuation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Deletion:</a:t>
            </a:r>
            <a:endParaRPr/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Same general idea.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But violations can propagate.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Operations still isolated to deletion path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Height-Balance Guarantees log-height trees.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Restructuring adds just a constant factor to operations.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So… log N worst case</a:t>
            </a:r>
            <a:endParaRPr/>
          </a:p>
          <a:p>
            <a:pPr indent="-381000" lvl="1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Insertion</a:t>
            </a:r>
            <a:endParaRPr/>
          </a:p>
          <a:p>
            <a:pPr indent="-381000" lvl="1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Deletion</a:t>
            </a:r>
            <a:endParaRPr/>
          </a:p>
          <a:p>
            <a:pPr indent="-381000" lvl="1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lookup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Office Hours today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12-1:50pm (not 1-3)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CS lounge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18750" y="205975"/>
            <a:ext cx="8468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HW3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too hard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too easy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just right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wrap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228200" y="249475"/>
            <a:ext cx="5543100" cy="140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Remember: ⍺ (alpha):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violating node </a:t>
            </a:r>
            <a:r>
              <a:rPr i="1" lang="en" sz="2400" u="sng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closest to the insertion point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91250" y="2010125"/>
            <a:ext cx="4743600" cy="280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CLAIM: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Inserted node X </a:t>
            </a: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cannot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be a child of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⍺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must be </a:t>
            </a:r>
            <a:r>
              <a:rPr i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grandchild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⍺ or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great-great grandchild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or...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7238125" y="345550"/>
            <a:ext cx="624900" cy="650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418375" y="1250250"/>
            <a:ext cx="624900" cy="650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1" name="Shape 141"/>
          <p:cNvCxnSpPr>
            <a:stCxn id="140" idx="7"/>
            <a:endCxn id="139" idx="3"/>
          </p:cNvCxnSpPr>
          <p:nvPr/>
        </p:nvCxnSpPr>
        <p:spPr>
          <a:xfrm flipH="1" rot="10800000">
            <a:off x="6951761" y="900599"/>
            <a:ext cx="378000" cy="4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Shape 142"/>
          <p:cNvSpPr txBox="1"/>
          <p:nvPr/>
        </p:nvSpPr>
        <p:spPr>
          <a:xfrm>
            <a:off x="5230625" y="2010125"/>
            <a:ext cx="3713100" cy="2882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Suppose X is child of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⍺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Subtree with X: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after insertion:    height =   </a:t>
            </a:r>
            <a:r>
              <a:rPr b="1" lang="en">
                <a:highlight>
                  <a:srgbClr val="FFFF00"/>
                </a:highlight>
              </a:rPr>
              <a:t>0</a:t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 insertion: height =  </a:t>
            </a:r>
            <a:r>
              <a:rPr b="1" lang="en">
                <a:highlight>
                  <a:srgbClr val="FFFF00"/>
                </a:highlight>
              </a:rPr>
              <a:t>-1</a:t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Violation right?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subtree:  height =</a:t>
            </a:r>
            <a:r>
              <a:rPr b="1" lang="en">
                <a:highlight>
                  <a:srgbClr val="FFFF00"/>
                </a:highlight>
              </a:rPr>
              <a:t> -2</a:t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</a:t>
            </a:r>
            <a:r>
              <a:rPr b="1" lang="en">
                <a:highlight>
                  <a:srgbClr val="FFFF00"/>
                </a:highlight>
              </a:rPr>
              <a:t>NO SUCH TREE!!</a:t>
            </a:r>
            <a:endParaRPr b="1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240987" y="1891536"/>
            <a:ext cx="336300" cy="3270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97315" y="3665815"/>
            <a:ext cx="336300" cy="327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 txBox="1"/>
          <p:nvPr>
            <p:ph idx="4294967295" type="title"/>
          </p:nvPr>
        </p:nvSpPr>
        <p:spPr>
          <a:xfrm>
            <a:off x="381000" y="-22625"/>
            <a:ext cx="346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Four cases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65494" y="2332536"/>
            <a:ext cx="336300" cy="327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704347" y="2332536"/>
            <a:ext cx="336300" cy="327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2" name="Shape 152"/>
          <p:cNvCxnSpPr>
            <a:stCxn id="147" idx="3"/>
            <a:endCxn id="150" idx="0"/>
          </p:cNvCxnSpPr>
          <p:nvPr/>
        </p:nvCxnSpPr>
        <p:spPr>
          <a:xfrm flipH="1">
            <a:off x="733737" y="2170648"/>
            <a:ext cx="5565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Shape 153"/>
          <p:cNvCxnSpPr>
            <a:stCxn id="147" idx="5"/>
            <a:endCxn id="151" idx="0"/>
          </p:cNvCxnSpPr>
          <p:nvPr/>
        </p:nvCxnSpPr>
        <p:spPr>
          <a:xfrm>
            <a:off x="1528037" y="2170648"/>
            <a:ext cx="3444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Shape 154"/>
          <p:cNvSpPr/>
          <p:nvPr/>
        </p:nvSpPr>
        <p:spPr>
          <a:xfrm>
            <a:off x="200800" y="2788151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93261" y="2783619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337243" y="2783619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904562" y="2783610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Shape 158"/>
          <p:cNvCxnSpPr>
            <a:stCxn id="150" idx="3"/>
            <a:endCxn id="154" idx="0"/>
          </p:cNvCxnSpPr>
          <p:nvPr/>
        </p:nvCxnSpPr>
        <p:spPr>
          <a:xfrm flipH="1">
            <a:off x="432944" y="2611648"/>
            <a:ext cx="1818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>
            <a:stCxn id="150" idx="5"/>
            <a:endCxn id="155" idx="0"/>
          </p:cNvCxnSpPr>
          <p:nvPr/>
        </p:nvCxnSpPr>
        <p:spPr>
          <a:xfrm>
            <a:off x="852544" y="2611648"/>
            <a:ext cx="1728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>
            <a:stCxn id="151" idx="3"/>
            <a:endCxn id="156" idx="0"/>
          </p:cNvCxnSpPr>
          <p:nvPr/>
        </p:nvCxnSpPr>
        <p:spPr>
          <a:xfrm flipH="1">
            <a:off x="1569397" y="2611648"/>
            <a:ext cx="184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>
            <a:stCxn id="151" idx="5"/>
            <a:endCxn id="157" idx="0"/>
          </p:cNvCxnSpPr>
          <p:nvPr/>
        </p:nvCxnSpPr>
        <p:spPr>
          <a:xfrm>
            <a:off x="1991397" y="2611648"/>
            <a:ext cx="145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>
            <a:endCxn id="154" idx="3"/>
          </p:cNvCxnSpPr>
          <p:nvPr/>
        </p:nvCxnSpPr>
        <p:spPr>
          <a:xfrm rot="10800000">
            <a:off x="432850" y="3537251"/>
            <a:ext cx="132600" cy="1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Shape 163"/>
          <p:cNvSpPr/>
          <p:nvPr/>
        </p:nvSpPr>
        <p:spPr>
          <a:xfrm>
            <a:off x="236341" y="1885875"/>
            <a:ext cx="1025973" cy="802572"/>
          </a:xfrm>
          <a:custGeom>
            <a:pathLst>
              <a:path extrusionOk="0" h="33598" w="43906">
                <a:moveTo>
                  <a:pt x="43906" y="0"/>
                </a:moveTo>
                <a:cubicBezTo>
                  <a:pt x="38879" y="2355"/>
                  <a:pt x="20044" y="10118"/>
                  <a:pt x="13744" y="14127"/>
                </a:cubicBezTo>
                <a:cubicBezTo>
                  <a:pt x="7444" y="18136"/>
                  <a:pt x="8399" y="20808"/>
                  <a:pt x="6108" y="24053"/>
                </a:cubicBezTo>
                <a:cubicBezTo>
                  <a:pt x="3817" y="27298"/>
                  <a:pt x="1018" y="32007"/>
                  <a:pt x="0" y="33598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4" name="Shape 164"/>
          <p:cNvSpPr txBox="1"/>
          <p:nvPr/>
        </p:nvSpPr>
        <p:spPr>
          <a:xfrm>
            <a:off x="236481" y="4156940"/>
            <a:ext cx="15648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LEFT-LEFT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650879" y="1963146"/>
            <a:ext cx="327000" cy="3195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315218" y="3695875"/>
            <a:ext cx="327000" cy="3195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993899" y="2393818"/>
            <a:ext cx="327000" cy="3195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101540" y="2393818"/>
            <a:ext cx="327000" cy="3195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9" name="Shape 169"/>
          <p:cNvCxnSpPr>
            <a:stCxn id="165" idx="3"/>
            <a:endCxn id="167" idx="0"/>
          </p:cNvCxnSpPr>
          <p:nvPr/>
        </p:nvCxnSpPr>
        <p:spPr>
          <a:xfrm flipH="1">
            <a:off x="3157267" y="2235856"/>
            <a:ext cx="541500" cy="1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Shape 170"/>
          <p:cNvCxnSpPr>
            <a:stCxn id="165" idx="5"/>
            <a:endCxn id="168" idx="0"/>
          </p:cNvCxnSpPr>
          <p:nvPr/>
        </p:nvCxnSpPr>
        <p:spPr>
          <a:xfrm>
            <a:off x="3929991" y="2235856"/>
            <a:ext cx="335100" cy="1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Shape 171"/>
          <p:cNvSpPr/>
          <p:nvPr/>
        </p:nvSpPr>
        <p:spPr>
          <a:xfrm>
            <a:off x="2639200" y="2838763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215424" y="2834338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744497" y="2834338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296268" y="2834329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Shape 175"/>
          <p:cNvCxnSpPr>
            <a:stCxn id="167" idx="3"/>
            <a:endCxn id="171" idx="0"/>
          </p:cNvCxnSpPr>
          <p:nvPr/>
        </p:nvCxnSpPr>
        <p:spPr>
          <a:xfrm flipH="1">
            <a:off x="2864787" y="2666529"/>
            <a:ext cx="1770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>
            <a:stCxn id="167" idx="5"/>
            <a:endCxn id="172" idx="0"/>
          </p:cNvCxnSpPr>
          <p:nvPr/>
        </p:nvCxnSpPr>
        <p:spPr>
          <a:xfrm>
            <a:off x="3273011" y="2666529"/>
            <a:ext cx="1680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>
            <a:stCxn id="168" idx="3"/>
            <a:endCxn id="173" idx="0"/>
          </p:cNvCxnSpPr>
          <p:nvPr/>
        </p:nvCxnSpPr>
        <p:spPr>
          <a:xfrm flipH="1">
            <a:off x="3970028" y="2666529"/>
            <a:ext cx="1794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68" idx="5"/>
            <a:endCxn id="174" idx="0"/>
          </p:cNvCxnSpPr>
          <p:nvPr/>
        </p:nvCxnSpPr>
        <p:spPr>
          <a:xfrm>
            <a:off x="4380652" y="2666529"/>
            <a:ext cx="1413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Shape 179"/>
          <p:cNvSpPr txBox="1"/>
          <p:nvPr/>
        </p:nvSpPr>
        <p:spPr>
          <a:xfrm>
            <a:off x="2673900" y="4175500"/>
            <a:ext cx="16743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LEFT-RIGHT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0" name="Shape 180"/>
          <p:cNvCxnSpPr>
            <a:endCxn id="172" idx="3"/>
          </p:cNvCxnSpPr>
          <p:nvPr/>
        </p:nvCxnSpPr>
        <p:spPr>
          <a:xfrm rot="10800000">
            <a:off x="3441024" y="3565738"/>
            <a:ext cx="3750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/>
          <p:nvPr/>
        </p:nvSpPr>
        <p:spPr>
          <a:xfrm>
            <a:off x="2957200" y="1895425"/>
            <a:ext cx="711098" cy="1042039"/>
          </a:xfrm>
          <a:custGeom>
            <a:pathLst>
              <a:path extrusionOk="0" h="44670" w="31288">
                <a:moveTo>
                  <a:pt x="31288" y="0"/>
                </a:moveTo>
                <a:cubicBezTo>
                  <a:pt x="26197" y="2736"/>
                  <a:pt x="4117" y="12026"/>
                  <a:pt x="744" y="16417"/>
                </a:cubicBezTo>
                <a:cubicBezTo>
                  <a:pt x="-2628" y="20808"/>
                  <a:pt x="6981" y="22717"/>
                  <a:pt x="11053" y="26344"/>
                </a:cubicBezTo>
                <a:cubicBezTo>
                  <a:pt x="15126" y="29971"/>
                  <a:pt x="22570" y="35126"/>
                  <a:pt x="25179" y="38180"/>
                </a:cubicBezTo>
                <a:cubicBezTo>
                  <a:pt x="27788" y="41234"/>
                  <a:pt x="26452" y="43588"/>
                  <a:pt x="26706" y="4467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2" name="Shape 182"/>
          <p:cNvSpPr/>
          <p:nvPr/>
        </p:nvSpPr>
        <p:spPr>
          <a:xfrm>
            <a:off x="7638294" y="215400"/>
            <a:ext cx="359700" cy="342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878651" y="2072324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915586" y="6769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8134042" y="6769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6" name="Shape 186"/>
          <p:cNvCxnSpPr>
            <a:stCxn id="182" idx="3"/>
            <a:endCxn id="184" idx="0"/>
          </p:cNvCxnSpPr>
          <p:nvPr/>
        </p:nvCxnSpPr>
        <p:spPr>
          <a:xfrm flipH="1">
            <a:off x="7095471" y="507571"/>
            <a:ext cx="5955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>
            <a:stCxn id="182" idx="5"/>
            <a:endCxn id="185" idx="0"/>
          </p:cNvCxnSpPr>
          <p:nvPr/>
        </p:nvCxnSpPr>
        <p:spPr>
          <a:xfrm>
            <a:off x="7945317" y="507571"/>
            <a:ext cx="3687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Shape 188"/>
          <p:cNvSpPr/>
          <p:nvPr/>
        </p:nvSpPr>
        <p:spPr>
          <a:xfrm>
            <a:off x="6525400" y="1153778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7159273" y="11490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7741278" y="11490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8348252" y="1149025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Shape 192"/>
          <p:cNvCxnSpPr>
            <a:stCxn id="184" idx="3"/>
            <a:endCxn id="188" idx="0"/>
          </p:cNvCxnSpPr>
          <p:nvPr/>
        </p:nvCxnSpPr>
        <p:spPr>
          <a:xfrm flipH="1">
            <a:off x="6773563" y="969112"/>
            <a:ext cx="194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>
            <a:stCxn id="184" idx="5"/>
            <a:endCxn id="189" idx="0"/>
          </p:cNvCxnSpPr>
          <p:nvPr/>
        </p:nvCxnSpPr>
        <p:spPr>
          <a:xfrm>
            <a:off x="7222609" y="969112"/>
            <a:ext cx="1848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>
            <a:stCxn id="185" idx="3"/>
            <a:endCxn id="190" idx="0"/>
          </p:cNvCxnSpPr>
          <p:nvPr/>
        </p:nvCxnSpPr>
        <p:spPr>
          <a:xfrm flipH="1">
            <a:off x="7989619" y="969112"/>
            <a:ext cx="1971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>
            <a:stCxn id="185" idx="5"/>
            <a:endCxn id="191" idx="0"/>
          </p:cNvCxnSpPr>
          <p:nvPr/>
        </p:nvCxnSpPr>
        <p:spPr>
          <a:xfrm>
            <a:off x="8441066" y="969112"/>
            <a:ext cx="1554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Shape 196"/>
          <p:cNvSpPr txBox="1"/>
          <p:nvPr/>
        </p:nvSpPr>
        <p:spPr>
          <a:xfrm>
            <a:off x="5052988" y="557700"/>
            <a:ext cx="16743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RIGHT-LEFT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7" name="Shape 197"/>
          <p:cNvCxnSpPr>
            <a:endCxn id="190" idx="3"/>
          </p:cNvCxnSpPr>
          <p:nvPr/>
        </p:nvCxnSpPr>
        <p:spPr>
          <a:xfrm rot="10800000">
            <a:off x="7989528" y="1932936"/>
            <a:ext cx="690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Shape 198"/>
          <p:cNvSpPr/>
          <p:nvPr/>
        </p:nvSpPr>
        <p:spPr>
          <a:xfrm>
            <a:off x="7795955" y="177500"/>
            <a:ext cx="728300" cy="1030850"/>
          </a:xfrm>
          <a:custGeom>
            <a:pathLst>
              <a:path extrusionOk="0" h="41234" w="29132">
                <a:moveTo>
                  <a:pt x="6892" y="0"/>
                </a:moveTo>
                <a:cubicBezTo>
                  <a:pt x="10583" y="2100"/>
                  <a:pt x="29801" y="7128"/>
                  <a:pt x="29037" y="12600"/>
                </a:cubicBezTo>
                <a:cubicBezTo>
                  <a:pt x="28274" y="18073"/>
                  <a:pt x="6893" y="28063"/>
                  <a:pt x="2311" y="32835"/>
                </a:cubicBezTo>
                <a:cubicBezTo>
                  <a:pt x="-2271" y="37607"/>
                  <a:pt x="1674" y="39834"/>
                  <a:pt x="1547" y="41234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9" name="Shape 199"/>
          <p:cNvSpPr/>
          <p:nvPr/>
        </p:nvSpPr>
        <p:spPr>
          <a:xfrm>
            <a:off x="7104894" y="2653800"/>
            <a:ext cx="359700" cy="342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8031051" y="4510724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382186" y="31153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7600642" y="31153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3" name="Shape 203"/>
          <p:cNvCxnSpPr>
            <a:stCxn id="199" idx="3"/>
            <a:endCxn id="201" idx="0"/>
          </p:cNvCxnSpPr>
          <p:nvPr/>
        </p:nvCxnSpPr>
        <p:spPr>
          <a:xfrm flipH="1">
            <a:off x="6562071" y="2945971"/>
            <a:ext cx="5955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Shape 204"/>
          <p:cNvCxnSpPr>
            <a:stCxn id="199" idx="5"/>
            <a:endCxn id="202" idx="0"/>
          </p:cNvCxnSpPr>
          <p:nvPr/>
        </p:nvCxnSpPr>
        <p:spPr>
          <a:xfrm>
            <a:off x="7411917" y="2945971"/>
            <a:ext cx="3687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5992000" y="3592178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625873" y="35874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7207878" y="35874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7814852" y="3587425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Shape 209"/>
          <p:cNvCxnSpPr>
            <a:stCxn id="201" idx="3"/>
            <a:endCxn id="205" idx="0"/>
          </p:cNvCxnSpPr>
          <p:nvPr/>
        </p:nvCxnSpPr>
        <p:spPr>
          <a:xfrm flipH="1">
            <a:off x="6240163" y="3407512"/>
            <a:ext cx="194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>
            <a:stCxn id="201" idx="5"/>
            <a:endCxn id="206" idx="0"/>
          </p:cNvCxnSpPr>
          <p:nvPr/>
        </p:nvCxnSpPr>
        <p:spPr>
          <a:xfrm>
            <a:off x="6689209" y="3407512"/>
            <a:ext cx="1848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>
            <a:stCxn id="202" idx="3"/>
            <a:endCxn id="207" idx="0"/>
          </p:cNvCxnSpPr>
          <p:nvPr/>
        </p:nvCxnSpPr>
        <p:spPr>
          <a:xfrm flipH="1">
            <a:off x="7456219" y="3407512"/>
            <a:ext cx="1971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>
            <a:stCxn id="202" idx="5"/>
            <a:endCxn id="208" idx="0"/>
          </p:cNvCxnSpPr>
          <p:nvPr/>
        </p:nvCxnSpPr>
        <p:spPr>
          <a:xfrm>
            <a:off x="7907666" y="3407512"/>
            <a:ext cx="1554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Shape 213"/>
          <p:cNvSpPr txBox="1"/>
          <p:nvPr/>
        </p:nvSpPr>
        <p:spPr>
          <a:xfrm>
            <a:off x="5268175" y="4567525"/>
            <a:ext cx="18267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RIGHT-RIGHT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66850" y="1695150"/>
            <a:ext cx="2447400" cy="31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2529425" y="1723775"/>
            <a:ext cx="2313600" cy="30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4915650" y="120250"/>
            <a:ext cx="4066200" cy="242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4953825" y="2563725"/>
            <a:ext cx="4104300" cy="24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511850" y="2697350"/>
            <a:ext cx="706325" cy="906775"/>
          </a:xfrm>
          <a:custGeom>
            <a:pathLst>
              <a:path extrusionOk="0" h="36271" w="28253">
                <a:moveTo>
                  <a:pt x="0" y="0"/>
                </a:moveTo>
                <a:cubicBezTo>
                  <a:pt x="2673" y="1273"/>
                  <a:pt x="11327" y="1591"/>
                  <a:pt x="16036" y="7636"/>
                </a:cubicBezTo>
                <a:cubicBezTo>
                  <a:pt x="20745" y="13681"/>
                  <a:pt x="26217" y="31499"/>
                  <a:pt x="28253" y="36271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219" name="Shape 219"/>
          <p:cNvCxnSpPr>
            <a:stCxn id="208" idx="3"/>
            <a:endCxn id="200" idx="0"/>
          </p:cNvCxnSpPr>
          <p:nvPr/>
        </p:nvCxnSpPr>
        <p:spPr>
          <a:xfrm>
            <a:off x="8063102" y="4371325"/>
            <a:ext cx="1479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Shape 224"/>
          <p:cNvCxnSpPr/>
          <p:nvPr/>
        </p:nvCxnSpPr>
        <p:spPr>
          <a:xfrm>
            <a:off x="4554350" y="2394675"/>
            <a:ext cx="0" cy="243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Right-Right Case</a:t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826500" y="1547875"/>
            <a:ext cx="624900" cy="650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702899" y="23409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" name="Shape 228"/>
          <p:cNvCxnSpPr>
            <a:stCxn id="226" idx="5"/>
            <a:endCxn id="227" idx="0"/>
          </p:cNvCxnSpPr>
          <p:nvPr/>
        </p:nvCxnSpPr>
        <p:spPr>
          <a:xfrm>
            <a:off x="2359886" y="2103026"/>
            <a:ext cx="655500" cy="23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Shape 229"/>
          <p:cNvSpPr/>
          <p:nvPr/>
        </p:nvSpPr>
        <p:spPr>
          <a:xfrm>
            <a:off x="468125" y="2314275"/>
            <a:ext cx="1133400" cy="179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Shape 230"/>
          <p:cNvCxnSpPr>
            <a:stCxn id="226" idx="3"/>
            <a:endCxn id="229" idx="0"/>
          </p:cNvCxnSpPr>
          <p:nvPr/>
        </p:nvCxnSpPr>
        <p:spPr>
          <a:xfrm flipH="1">
            <a:off x="1034815" y="2103026"/>
            <a:ext cx="883200" cy="2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298675" y="2257350"/>
            <a:ext cx="0" cy="179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2" name="Shape 232"/>
          <p:cNvSpPr txBox="1"/>
          <p:nvPr/>
        </p:nvSpPr>
        <p:spPr>
          <a:xfrm>
            <a:off x="78700" y="282552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489975" y="4507225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4" name="Shape 234"/>
          <p:cNvCxnSpPr>
            <a:stCxn id="226" idx="0"/>
          </p:cNvCxnSpPr>
          <p:nvPr/>
        </p:nvCxnSpPr>
        <p:spPr>
          <a:xfrm flipH="1" rot="10800000">
            <a:off x="2138950" y="1250575"/>
            <a:ext cx="601200" cy="2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Shape 235"/>
          <p:cNvSpPr/>
          <p:nvPr/>
        </p:nvSpPr>
        <p:spPr>
          <a:xfrm>
            <a:off x="2160450" y="31245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303450" y="3048350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>
            <a:stCxn id="233" idx="0"/>
            <a:endCxn id="236" idx="3"/>
          </p:cNvCxnSpPr>
          <p:nvPr/>
        </p:nvCxnSpPr>
        <p:spPr>
          <a:xfrm rot="10800000">
            <a:off x="3601425" y="4304425"/>
            <a:ext cx="87900" cy="2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Shape 238"/>
          <p:cNvCxnSpPr>
            <a:stCxn id="227" idx="3"/>
            <a:endCxn id="235" idx="0"/>
          </p:cNvCxnSpPr>
          <p:nvPr/>
        </p:nvCxnSpPr>
        <p:spPr>
          <a:xfrm flipH="1">
            <a:off x="2458414" y="2896129"/>
            <a:ext cx="336000" cy="22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Shape 239"/>
          <p:cNvCxnSpPr>
            <a:stCxn id="227" idx="5"/>
            <a:endCxn id="236" idx="0"/>
          </p:cNvCxnSpPr>
          <p:nvPr/>
        </p:nvCxnSpPr>
        <p:spPr>
          <a:xfrm>
            <a:off x="3236285" y="2896129"/>
            <a:ext cx="3651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Shape 240"/>
          <p:cNvSpPr txBox="1"/>
          <p:nvPr/>
        </p:nvSpPr>
        <p:spPr>
          <a:xfrm>
            <a:off x="4873325" y="1284024"/>
            <a:ext cx="18939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Scenario: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082650" y="1777550"/>
            <a:ext cx="40614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Inserting x causes violation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5082650" y="2310950"/>
            <a:ext cx="4061400" cy="72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𝞪:  violating node </a:t>
            </a:r>
            <a:r>
              <a:rPr i="1"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closest to insertion point</a:t>
            </a:r>
            <a:endParaRPr i="1" sz="1800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4777850" y="3834950"/>
            <a:ext cx="31059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h(q) </a:t>
            </a:r>
            <a:r>
              <a:rPr i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insertion?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8022950" y="3879800"/>
            <a:ext cx="817500" cy="34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5" name="Shape 245"/>
          <p:cNvCxnSpPr/>
          <p:nvPr/>
        </p:nvCxnSpPr>
        <p:spPr>
          <a:xfrm flipH="1">
            <a:off x="3388050" y="2354175"/>
            <a:ext cx="11478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6" name="Shape 246"/>
          <p:cNvCxnSpPr/>
          <p:nvPr/>
        </p:nvCxnSpPr>
        <p:spPr>
          <a:xfrm flipH="1">
            <a:off x="3450850" y="4886675"/>
            <a:ext cx="1133400" cy="1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7" name="Shape 247"/>
          <p:cNvSpPr txBox="1"/>
          <p:nvPr/>
        </p:nvSpPr>
        <p:spPr>
          <a:xfrm>
            <a:off x="4293950" y="314600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8" name="Shape 248"/>
          <p:cNvCxnSpPr/>
          <p:nvPr/>
        </p:nvCxnSpPr>
        <p:spPr>
          <a:xfrm>
            <a:off x="3976200" y="30625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3778475" y="37203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0" name="Shape 250"/>
          <p:cNvCxnSpPr/>
          <p:nvPr/>
        </p:nvCxnSpPr>
        <p:spPr>
          <a:xfrm>
            <a:off x="31951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2980147" y="34917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2" name="Shape 252"/>
          <p:cNvCxnSpPr/>
          <p:nvPr/>
        </p:nvCxnSpPr>
        <p:spPr>
          <a:xfrm>
            <a:off x="20950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3" name="Shape 253"/>
          <p:cNvSpPr txBox="1"/>
          <p:nvPr/>
        </p:nvSpPr>
        <p:spPr>
          <a:xfrm>
            <a:off x="1913185" y="35400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4930850" y="4391675"/>
            <a:ext cx="40614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 we figure out the rest?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5082650" y="3072950"/>
            <a:ext cx="3757800" cy="72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height of 𝞪’s left subtree (reference point) 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>
            <a:off x="4249550" y="2394675"/>
            <a:ext cx="0" cy="243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1" name="Shape 2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Right-Right Case (left Rotation)</a:t>
            </a:r>
            <a:endParaRPr sz="3000"/>
          </a:p>
        </p:txBody>
      </p:sp>
      <p:sp>
        <p:nvSpPr>
          <p:cNvPr id="262" name="Shape 262"/>
          <p:cNvSpPr/>
          <p:nvPr/>
        </p:nvSpPr>
        <p:spPr>
          <a:xfrm>
            <a:off x="1597900" y="1547875"/>
            <a:ext cx="624900" cy="650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474299" y="23409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4" name="Shape 264"/>
          <p:cNvCxnSpPr>
            <a:stCxn id="262" idx="5"/>
            <a:endCxn id="263" idx="0"/>
          </p:cNvCxnSpPr>
          <p:nvPr/>
        </p:nvCxnSpPr>
        <p:spPr>
          <a:xfrm>
            <a:off x="2131286" y="2103026"/>
            <a:ext cx="655500" cy="23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Shape 265"/>
          <p:cNvSpPr/>
          <p:nvPr/>
        </p:nvSpPr>
        <p:spPr>
          <a:xfrm>
            <a:off x="530825" y="2314275"/>
            <a:ext cx="945600" cy="140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6" name="Shape 266"/>
          <p:cNvCxnSpPr>
            <a:stCxn id="262" idx="3"/>
            <a:endCxn id="265" idx="0"/>
          </p:cNvCxnSpPr>
          <p:nvPr/>
        </p:nvCxnSpPr>
        <p:spPr>
          <a:xfrm flipH="1">
            <a:off x="1003615" y="2103026"/>
            <a:ext cx="685800" cy="2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750300" y="3072075"/>
            <a:ext cx="10500" cy="129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x="5497388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3337575" y="4507225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0" name="Shape 270"/>
          <p:cNvCxnSpPr>
            <a:stCxn id="262" idx="0"/>
          </p:cNvCxnSpPr>
          <p:nvPr/>
        </p:nvCxnSpPr>
        <p:spPr>
          <a:xfrm flipH="1" rot="10800000">
            <a:off x="1910350" y="1250575"/>
            <a:ext cx="601200" cy="2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Shape 271"/>
          <p:cNvSpPr/>
          <p:nvPr/>
        </p:nvSpPr>
        <p:spPr>
          <a:xfrm>
            <a:off x="2008050" y="31245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093588" y="3048350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3" name="Shape 273"/>
          <p:cNvCxnSpPr>
            <a:stCxn id="269" idx="0"/>
            <a:endCxn id="272" idx="3"/>
          </p:cNvCxnSpPr>
          <p:nvPr/>
        </p:nvCxnSpPr>
        <p:spPr>
          <a:xfrm rot="10800000">
            <a:off x="3391725" y="4304425"/>
            <a:ext cx="145200" cy="2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Shape 274"/>
          <p:cNvCxnSpPr>
            <a:stCxn id="263" idx="3"/>
            <a:endCxn id="271" idx="0"/>
          </p:cNvCxnSpPr>
          <p:nvPr/>
        </p:nvCxnSpPr>
        <p:spPr>
          <a:xfrm flipH="1">
            <a:off x="2306014" y="2896129"/>
            <a:ext cx="259800" cy="22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Shape 275"/>
          <p:cNvCxnSpPr>
            <a:stCxn id="263" idx="5"/>
            <a:endCxn id="272" idx="0"/>
          </p:cNvCxnSpPr>
          <p:nvPr/>
        </p:nvCxnSpPr>
        <p:spPr>
          <a:xfrm>
            <a:off x="3007685" y="2896129"/>
            <a:ext cx="3840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 flipH="1">
            <a:off x="3083250" y="2354175"/>
            <a:ext cx="11478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7" name="Shape 277"/>
          <p:cNvCxnSpPr/>
          <p:nvPr/>
        </p:nvCxnSpPr>
        <p:spPr>
          <a:xfrm flipH="1">
            <a:off x="3146050" y="4886675"/>
            <a:ext cx="1133400" cy="1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8" name="Shape 278"/>
          <p:cNvSpPr txBox="1"/>
          <p:nvPr/>
        </p:nvSpPr>
        <p:spPr>
          <a:xfrm>
            <a:off x="3912950" y="314600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Shape 279"/>
          <p:cNvCxnSpPr/>
          <p:nvPr/>
        </p:nvCxnSpPr>
        <p:spPr>
          <a:xfrm>
            <a:off x="3756969" y="30625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0" name="Shape 280"/>
          <p:cNvSpPr txBox="1"/>
          <p:nvPr/>
        </p:nvSpPr>
        <p:spPr>
          <a:xfrm>
            <a:off x="3559244" y="37203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1" name="Shape 281"/>
          <p:cNvCxnSpPr/>
          <p:nvPr/>
        </p:nvCxnSpPr>
        <p:spPr>
          <a:xfrm>
            <a:off x="29665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2" name="Shape 282"/>
          <p:cNvSpPr txBox="1"/>
          <p:nvPr/>
        </p:nvSpPr>
        <p:spPr>
          <a:xfrm>
            <a:off x="2751547" y="34917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3" name="Shape 283"/>
          <p:cNvCxnSpPr/>
          <p:nvPr/>
        </p:nvCxnSpPr>
        <p:spPr>
          <a:xfrm>
            <a:off x="18664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1684585" y="35400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7060674" y="15114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6390500" y="2112375"/>
            <a:ext cx="624900" cy="650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7" name="Shape 287"/>
          <p:cNvCxnSpPr>
            <a:stCxn id="285" idx="0"/>
          </p:cNvCxnSpPr>
          <p:nvPr/>
        </p:nvCxnSpPr>
        <p:spPr>
          <a:xfrm flipH="1" rot="10800000">
            <a:off x="7373124" y="1214478"/>
            <a:ext cx="410700" cy="29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Shape 288"/>
          <p:cNvCxnSpPr>
            <a:stCxn id="285" idx="3"/>
            <a:endCxn id="286" idx="7"/>
          </p:cNvCxnSpPr>
          <p:nvPr/>
        </p:nvCxnSpPr>
        <p:spPr>
          <a:xfrm flipH="1">
            <a:off x="6923889" y="2066629"/>
            <a:ext cx="2283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Shape 289"/>
          <p:cNvSpPr/>
          <p:nvPr/>
        </p:nvSpPr>
        <p:spPr>
          <a:xfrm>
            <a:off x="5878975" y="3043550"/>
            <a:ext cx="707700" cy="1256100"/>
          </a:xfrm>
          <a:prstGeom prst="triangle">
            <a:avLst>
              <a:gd fmla="val 50637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0" name="Shape 290"/>
          <p:cNvCxnSpPr>
            <a:stCxn id="286" idx="3"/>
            <a:endCxn id="289" idx="0"/>
          </p:cNvCxnSpPr>
          <p:nvPr/>
        </p:nvCxnSpPr>
        <p:spPr>
          <a:xfrm flipH="1">
            <a:off x="6237215" y="2667526"/>
            <a:ext cx="244800" cy="37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Shape 291"/>
          <p:cNvSpPr/>
          <p:nvPr/>
        </p:nvSpPr>
        <p:spPr>
          <a:xfrm>
            <a:off x="7000075" y="30864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2" name="Shape 292"/>
          <p:cNvCxnSpPr>
            <a:stCxn id="286" idx="5"/>
            <a:endCxn id="291" idx="0"/>
          </p:cNvCxnSpPr>
          <p:nvPr/>
        </p:nvCxnSpPr>
        <p:spPr>
          <a:xfrm>
            <a:off x="6923886" y="2667526"/>
            <a:ext cx="374100" cy="4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Shape 293"/>
          <p:cNvSpPr/>
          <p:nvPr/>
        </p:nvSpPr>
        <p:spPr>
          <a:xfrm>
            <a:off x="7877450" y="2444525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Shape 294"/>
          <p:cNvCxnSpPr>
            <a:stCxn id="285" idx="5"/>
            <a:endCxn id="293" idx="0"/>
          </p:cNvCxnSpPr>
          <p:nvPr/>
        </p:nvCxnSpPr>
        <p:spPr>
          <a:xfrm>
            <a:off x="7594060" y="2066629"/>
            <a:ext cx="581400" cy="37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Shape 295"/>
          <p:cNvSpPr/>
          <p:nvPr/>
        </p:nvSpPr>
        <p:spPr>
          <a:xfrm>
            <a:off x="8106050" y="3888950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6" name="Shape 296"/>
          <p:cNvCxnSpPr>
            <a:stCxn id="295" idx="0"/>
            <a:endCxn id="293" idx="3"/>
          </p:cNvCxnSpPr>
          <p:nvPr/>
        </p:nvCxnSpPr>
        <p:spPr>
          <a:xfrm rot="10800000">
            <a:off x="8175500" y="3700550"/>
            <a:ext cx="129900" cy="18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Shape 297"/>
          <p:cNvCxnSpPr/>
          <p:nvPr/>
        </p:nvCxnSpPr>
        <p:spPr>
          <a:xfrm>
            <a:off x="8776800" y="24529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8" name="Shape 298"/>
          <p:cNvSpPr txBox="1"/>
          <p:nvPr/>
        </p:nvSpPr>
        <p:spPr>
          <a:xfrm>
            <a:off x="8457280" y="31107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9" name="Shape 299"/>
          <p:cNvCxnSpPr/>
          <p:nvPr/>
        </p:nvCxnSpPr>
        <p:spPr>
          <a:xfrm flipH="1">
            <a:off x="411175" y="2409750"/>
            <a:ext cx="39900" cy="137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0" name="Shape 300"/>
          <p:cNvSpPr txBox="1"/>
          <p:nvPr/>
        </p:nvSpPr>
        <p:spPr>
          <a:xfrm>
            <a:off x="231100" y="297792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1" name="Shape 301"/>
          <p:cNvCxnSpPr/>
          <p:nvPr/>
        </p:nvCxnSpPr>
        <p:spPr>
          <a:xfrm>
            <a:off x="6922543" y="3090800"/>
            <a:ext cx="14700" cy="11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2" name="Shape 302"/>
          <p:cNvSpPr txBox="1"/>
          <p:nvPr/>
        </p:nvSpPr>
        <p:spPr>
          <a:xfrm>
            <a:off x="6687413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Shape 303"/>
          <p:cNvCxnSpPr/>
          <p:nvPr/>
        </p:nvCxnSpPr>
        <p:spPr>
          <a:xfrm>
            <a:off x="5386050" y="2153925"/>
            <a:ext cx="27900" cy="21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4" name="Shape 304"/>
          <p:cNvSpPr txBox="1"/>
          <p:nvPr/>
        </p:nvSpPr>
        <p:spPr>
          <a:xfrm>
            <a:off x="5018825" y="2667525"/>
            <a:ext cx="685800" cy="348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5001925" y="4553600"/>
            <a:ext cx="10587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BST???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83125" y="4553600"/>
            <a:ext cx="10587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AVL???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6144925" y="4553600"/>
            <a:ext cx="6249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8151900" y="4553600"/>
            <a:ext cx="6249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139500" y="118375"/>
            <a:ext cx="4616400" cy="416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823925" y="200575"/>
            <a:ext cx="4272300" cy="416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Shape 315"/>
          <p:cNvCxnSpPr/>
          <p:nvPr/>
        </p:nvCxnSpPr>
        <p:spPr>
          <a:xfrm>
            <a:off x="3896400" y="2245125"/>
            <a:ext cx="13800" cy="194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6" name="Shape 316"/>
          <p:cNvSpPr/>
          <p:nvPr/>
        </p:nvSpPr>
        <p:spPr>
          <a:xfrm>
            <a:off x="1597900" y="1395475"/>
            <a:ext cx="624900" cy="650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474299" y="21885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8" name="Shape 318"/>
          <p:cNvCxnSpPr>
            <a:stCxn id="316" idx="5"/>
            <a:endCxn id="317" idx="0"/>
          </p:cNvCxnSpPr>
          <p:nvPr/>
        </p:nvCxnSpPr>
        <p:spPr>
          <a:xfrm>
            <a:off x="2131286" y="1950626"/>
            <a:ext cx="655500" cy="23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Shape 319"/>
          <p:cNvSpPr/>
          <p:nvPr/>
        </p:nvSpPr>
        <p:spPr>
          <a:xfrm>
            <a:off x="530825" y="2161875"/>
            <a:ext cx="945600" cy="140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0" name="Shape 320"/>
          <p:cNvCxnSpPr>
            <a:stCxn id="316" idx="3"/>
            <a:endCxn id="319" idx="0"/>
          </p:cNvCxnSpPr>
          <p:nvPr/>
        </p:nvCxnSpPr>
        <p:spPr>
          <a:xfrm flipH="1">
            <a:off x="1003615" y="1950626"/>
            <a:ext cx="685800" cy="2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Shape 321"/>
          <p:cNvCxnSpPr>
            <a:stCxn id="316" idx="0"/>
          </p:cNvCxnSpPr>
          <p:nvPr/>
        </p:nvCxnSpPr>
        <p:spPr>
          <a:xfrm flipH="1" rot="10800000">
            <a:off x="1910350" y="1098175"/>
            <a:ext cx="601200" cy="2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Shape 322"/>
          <p:cNvSpPr/>
          <p:nvPr/>
        </p:nvSpPr>
        <p:spPr>
          <a:xfrm>
            <a:off x="2008050" y="29721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093588" y="2895950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4" name="Shape 324"/>
          <p:cNvCxnSpPr>
            <a:stCxn id="317" idx="3"/>
            <a:endCxn id="322" idx="0"/>
          </p:cNvCxnSpPr>
          <p:nvPr/>
        </p:nvCxnSpPr>
        <p:spPr>
          <a:xfrm flipH="1">
            <a:off x="2306014" y="2743729"/>
            <a:ext cx="259800" cy="22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Shape 325"/>
          <p:cNvCxnSpPr>
            <a:stCxn id="317" idx="5"/>
            <a:endCxn id="323" idx="0"/>
          </p:cNvCxnSpPr>
          <p:nvPr/>
        </p:nvCxnSpPr>
        <p:spPr>
          <a:xfrm>
            <a:off x="3007685" y="2743729"/>
            <a:ext cx="3840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3083225" y="2202250"/>
            <a:ext cx="747600" cy="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3608150" y="299360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>
            <a:off x="2966550" y="30098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9" name="Shape 329"/>
          <p:cNvSpPr txBox="1"/>
          <p:nvPr/>
        </p:nvSpPr>
        <p:spPr>
          <a:xfrm>
            <a:off x="2751547" y="33393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0" name="Shape 330"/>
          <p:cNvCxnSpPr/>
          <p:nvPr/>
        </p:nvCxnSpPr>
        <p:spPr>
          <a:xfrm>
            <a:off x="1866450" y="30098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Shape 331"/>
          <p:cNvSpPr txBox="1"/>
          <p:nvPr/>
        </p:nvSpPr>
        <p:spPr>
          <a:xfrm>
            <a:off x="1684585" y="33876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2" name="Shape 332"/>
          <p:cNvCxnSpPr/>
          <p:nvPr/>
        </p:nvCxnSpPr>
        <p:spPr>
          <a:xfrm flipH="1">
            <a:off x="3453675" y="4210075"/>
            <a:ext cx="627600" cy="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3" name="Shape 333"/>
          <p:cNvCxnSpPr/>
          <p:nvPr/>
        </p:nvCxnSpPr>
        <p:spPr>
          <a:xfrm>
            <a:off x="411200" y="2198275"/>
            <a:ext cx="6600" cy="136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4" name="Shape 334"/>
          <p:cNvSpPr txBox="1"/>
          <p:nvPr/>
        </p:nvSpPr>
        <p:spPr>
          <a:xfrm>
            <a:off x="231100" y="282552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5" name="Shape 335"/>
          <p:cNvCxnSpPr/>
          <p:nvPr/>
        </p:nvCxnSpPr>
        <p:spPr>
          <a:xfrm flipH="1">
            <a:off x="4280425" y="1420650"/>
            <a:ext cx="28200" cy="280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6" name="Shape 336"/>
          <p:cNvSpPr txBox="1"/>
          <p:nvPr/>
        </p:nvSpPr>
        <p:spPr>
          <a:xfrm>
            <a:off x="4058275" y="2309875"/>
            <a:ext cx="624900" cy="348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7" name="Shape 337"/>
          <p:cNvCxnSpPr/>
          <p:nvPr/>
        </p:nvCxnSpPr>
        <p:spPr>
          <a:xfrm rot="10800000">
            <a:off x="2322425" y="1430050"/>
            <a:ext cx="1889400" cy="1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8" name="Shape 338"/>
          <p:cNvSpPr txBox="1"/>
          <p:nvPr/>
        </p:nvSpPr>
        <p:spPr>
          <a:xfrm>
            <a:off x="195700" y="137125"/>
            <a:ext cx="4084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BEFORE INSERTION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9" name="Shape 339"/>
          <p:cNvCxnSpPr/>
          <p:nvPr/>
        </p:nvCxnSpPr>
        <p:spPr>
          <a:xfrm flipH="1">
            <a:off x="5750300" y="3072075"/>
            <a:ext cx="10500" cy="129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0" name="Shape 340"/>
          <p:cNvSpPr txBox="1"/>
          <p:nvPr/>
        </p:nvSpPr>
        <p:spPr>
          <a:xfrm>
            <a:off x="5497388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6984474" y="15114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390500" y="2112375"/>
            <a:ext cx="624900" cy="650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3" name="Shape 343"/>
          <p:cNvCxnSpPr>
            <a:stCxn id="341" idx="0"/>
          </p:cNvCxnSpPr>
          <p:nvPr/>
        </p:nvCxnSpPr>
        <p:spPr>
          <a:xfrm flipH="1" rot="10800000">
            <a:off x="7296924" y="1214478"/>
            <a:ext cx="410700" cy="29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Shape 344"/>
          <p:cNvCxnSpPr>
            <a:stCxn id="341" idx="3"/>
            <a:endCxn id="342" idx="7"/>
          </p:cNvCxnSpPr>
          <p:nvPr/>
        </p:nvCxnSpPr>
        <p:spPr>
          <a:xfrm flipH="1">
            <a:off x="6923889" y="2066629"/>
            <a:ext cx="1521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Shape 345"/>
          <p:cNvSpPr/>
          <p:nvPr/>
        </p:nvSpPr>
        <p:spPr>
          <a:xfrm>
            <a:off x="5878975" y="3043550"/>
            <a:ext cx="707700" cy="1256100"/>
          </a:xfrm>
          <a:prstGeom prst="triangle">
            <a:avLst>
              <a:gd fmla="val 50637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6" name="Shape 346"/>
          <p:cNvCxnSpPr>
            <a:stCxn id="342" idx="3"/>
            <a:endCxn id="345" idx="0"/>
          </p:cNvCxnSpPr>
          <p:nvPr/>
        </p:nvCxnSpPr>
        <p:spPr>
          <a:xfrm flipH="1">
            <a:off x="6237215" y="2667526"/>
            <a:ext cx="244800" cy="37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Shape 347"/>
          <p:cNvSpPr/>
          <p:nvPr/>
        </p:nvSpPr>
        <p:spPr>
          <a:xfrm>
            <a:off x="7000075" y="30864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8" name="Shape 348"/>
          <p:cNvCxnSpPr>
            <a:stCxn id="342" idx="5"/>
            <a:endCxn id="347" idx="0"/>
          </p:cNvCxnSpPr>
          <p:nvPr/>
        </p:nvCxnSpPr>
        <p:spPr>
          <a:xfrm>
            <a:off x="6923886" y="2667526"/>
            <a:ext cx="374100" cy="4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Shape 349"/>
          <p:cNvSpPr/>
          <p:nvPr/>
        </p:nvSpPr>
        <p:spPr>
          <a:xfrm>
            <a:off x="7648850" y="2444525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0" name="Shape 350"/>
          <p:cNvCxnSpPr>
            <a:stCxn id="341" idx="5"/>
            <a:endCxn id="349" idx="0"/>
          </p:cNvCxnSpPr>
          <p:nvPr/>
        </p:nvCxnSpPr>
        <p:spPr>
          <a:xfrm>
            <a:off x="7517860" y="2066629"/>
            <a:ext cx="429000" cy="37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Shape 351"/>
          <p:cNvSpPr/>
          <p:nvPr/>
        </p:nvSpPr>
        <p:spPr>
          <a:xfrm>
            <a:off x="7877450" y="3888950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2" name="Shape 352"/>
          <p:cNvCxnSpPr>
            <a:stCxn id="351" idx="0"/>
            <a:endCxn id="349" idx="3"/>
          </p:cNvCxnSpPr>
          <p:nvPr/>
        </p:nvCxnSpPr>
        <p:spPr>
          <a:xfrm rot="10800000">
            <a:off x="7946900" y="3700550"/>
            <a:ext cx="129900" cy="18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Shape 353"/>
          <p:cNvCxnSpPr/>
          <p:nvPr/>
        </p:nvCxnSpPr>
        <p:spPr>
          <a:xfrm>
            <a:off x="8395800" y="24529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4" name="Shape 354"/>
          <p:cNvSpPr txBox="1"/>
          <p:nvPr/>
        </p:nvSpPr>
        <p:spPr>
          <a:xfrm>
            <a:off x="8152480" y="31107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5" name="Shape 355"/>
          <p:cNvCxnSpPr/>
          <p:nvPr/>
        </p:nvCxnSpPr>
        <p:spPr>
          <a:xfrm>
            <a:off x="6922543" y="3090800"/>
            <a:ext cx="14700" cy="11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6" name="Shape 356"/>
          <p:cNvSpPr txBox="1"/>
          <p:nvPr/>
        </p:nvSpPr>
        <p:spPr>
          <a:xfrm>
            <a:off x="6687413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7" name="Shape 357"/>
          <p:cNvCxnSpPr/>
          <p:nvPr/>
        </p:nvCxnSpPr>
        <p:spPr>
          <a:xfrm>
            <a:off x="5386050" y="2153925"/>
            <a:ext cx="27900" cy="21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Shape 358"/>
          <p:cNvSpPr txBox="1"/>
          <p:nvPr/>
        </p:nvSpPr>
        <p:spPr>
          <a:xfrm>
            <a:off x="5018825" y="2667525"/>
            <a:ext cx="685800" cy="348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4660550" y="92775"/>
            <a:ext cx="4084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AFTER INSERTION + ROTATION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0" name="Shape 360"/>
          <p:cNvCxnSpPr/>
          <p:nvPr/>
        </p:nvCxnSpPr>
        <p:spPr>
          <a:xfrm>
            <a:off x="8871250" y="1591800"/>
            <a:ext cx="28200" cy="2632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1" name="Shape 361"/>
          <p:cNvCxnSpPr/>
          <p:nvPr/>
        </p:nvCxnSpPr>
        <p:spPr>
          <a:xfrm flipH="1">
            <a:off x="7653350" y="1515000"/>
            <a:ext cx="11586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2" name="Shape 362"/>
          <p:cNvSpPr txBox="1"/>
          <p:nvPr/>
        </p:nvSpPr>
        <p:spPr>
          <a:xfrm>
            <a:off x="8419949" y="1974498"/>
            <a:ext cx="624900" cy="34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3" name="Shape 363"/>
          <p:cNvCxnSpPr/>
          <p:nvPr/>
        </p:nvCxnSpPr>
        <p:spPr>
          <a:xfrm flipH="1">
            <a:off x="8276150" y="4247000"/>
            <a:ext cx="6276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x="326875" y="4343750"/>
            <a:ext cx="8544300" cy="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IMPLICATION:  Parent of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𝞪/q has subtrees of same height as before insertion!  We are done here!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