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Source Code Pro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B72623-69B7-47F2-9C44-D15DE6CF149B}">
  <a:tblStyle styleId="{D0B72623-69B7-47F2-9C44-D15DE6CF14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CodePro-bold.fntdata"/><Relationship Id="rId5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11-fri</a:t>
            </a:r>
            <a:endParaRPr/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Priority Queue ADT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Binary Heaps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Ordering Property (recursive)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8350" y="1200150"/>
            <a:ext cx="4698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Minimum element at root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Left and right subtrees: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  also heaps</a:t>
            </a:r>
            <a:endParaRPr sz="2400"/>
          </a:p>
        </p:txBody>
      </p:sp>
      <p:sp>
        <p:nvSpPr>
          <p:cNvPr id="129" name="Shape 129"/>
          <p:cNvSpPr/>
          <p:nvPr/>
        </p:nvSpPr>
        <p:spPr>
          <a:xfrm>
            <a:off x="6609625" y="1384850"/>
            <a:ext cx="357600" cy="367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953325" y="1970025"/>
            <a:ext cx="357600" cy="367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84925" y="2291375"/>
            <a:ext cx="976500" cy="1421225"/>
          </a:xfrm>
          <a:custGeom>
            <a:pathLst>
              <a:path extrusionOk="0" h="56849" w="39060">
                <a:moveTo>
                  <a:pt x="13535" y="0"/>
                </a:moveTo>
                <a:lnTo>
                  <a:pt x="0" y="56849"/>
                </a:lnTo>
                <a:lnTo>
                  <a:pt x="39060" y="56462"/>
                </a:lnTo>
                <a:lnTo>
                  <a:pt x="22043" y="116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/>
          <p:nvPr/>
        </p:nvSpPr>
        <p:spPr>
          <a:xfrm>
            <a:off x="7172525" y="1970025"/>
            <a:ext cx="357600" cy="367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6904125" y="2291375"/>
            <a:ext cx="976500" cy="1421225"/>
          </a:xfrm>
          <a:custGeom>
            <a:pathLst>
              <a:path extrusionOk="0" h="56849" w="39060">
                <a:moveTo>
                  <a:pt x="13535" y="0"/>
                </a:moveTo>
                <a:lnTo>
                  <a:pt x="0" y="56849"/>
                </a:lnTo>
                <a:lnTo>
                  <a:pt x="39060" y="56462"/>
                </a:lnTo>
                <a:lnTo>
                  <a:pt x="22043" y="116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4" name="Shape 134"/>
          <p:cNvCxnSpPr>
            <a:stCxn id="129" idx="3"/>
            <a:endCxn id="130" idx="0"/>
          </p:cNvCxnSpPr>
          <p:nvPr/>
        </p:nvCxnSpPr>
        <p:spPr>
          <a:xfrm flipH="1">
            <a:off x="6132194" y="1698531"/>
            <a:ext cx="529800" cy="27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>
            <a:stCxn id="129" idx="5"/>
            <a:endCxn id="132" idx="0"/>
          </p:cNvCxnSpPr>
          <p:nvPr/>
        </p:nvCxnSpPr>
        <p:spPr>
          <a:xfrm>
            <a:off x="6914856" y="1698531"/>
            <a:ext cx="436500" cy="27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Shape 136"/>
          <p:cNvSpPr txBox="1"/>
          <p:nvPr/>
        </p:nvSpPr>
        <p:spPr>
          <a:xfrm>
            <a:off x="5914025" y="4021975"/>
            <a:ext cx="15855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≤ 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≤ z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646397" y="621050"/>
            <a:ext cx="453600" cy="4389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14118" y="1320073"/>
            <a:ext cx="453600" cy="4389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73750" y="1703943"/>
            <a:ext cx="1238300" cy="1697795"/>
          </a:xfrm>
          <a:custGeom>
            <a:pathLst>
              <a:path extrusionOk="0" h="56849" w="39060">
                <a:moveTo>
                  <a:pt x="13535" y="0"/>
                </a:moveTo>
                <a:lnTo>
                  <a:pt x="0" y="56849"/>
                </a:lnTo>
                <a:lnTo>
                  <a:pt x="39060" y="56462"/>
                </a:lnTo>
                <a:lnTo>
                  <a:pt x="22043" y="116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/>
          <p:nvPr/>
        </p:nvSpPr>
        <p:spPr>
          <a:xfrm>
            <a:off x="2360232" y="1320073"/>
            <a:ext cx="453600" cy="4389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2019864" y="1703943"/>
            <a:ext cx="1238300" cy="1697795"/>
          </a:xfrm>
          <a:custGeom>
            <a:pathLst>
              <a:path extrusionOk="0" h="56849" w="39060">
                <a:moveTo>
                  <a:pt x="13535" y="0"/>
                </a:moveTo>
                <a:lnTo>
                  <a:pt x="0" y="56849"/>
                </a:lnTo>
                <a:lnTo>
                  <a:pt x="39060" y="56462"/>
                </a:lnTo>
                <a:lnTo>
                  <a:pt x="22043" y="116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46" name="Shape 146"/>
          <p:cNvCxnSpPr>
            <a:stCxn id="141" idx="3"/>
            <a:endCxn id="142" idx="0"/>
          </p:cNvCxnSpPr>
          <p:nvPr/>
        </p:nvCxnSpPr>
        <p:spPr>
          <a:xfrm flipH="1">
            <a:off x="1040825" y="995675"/>
            <a:ext cx="672000" cy="32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Shape 147"/>
          <p:cNvCxnSpPr>
            <a:stCxn id="141" idx="5"/>
            <a:endCxn id="144" idx="0"/>
          </p:cNvCxnSpPr>
          <p:nvPr/>
        </p:nvCxnSpPr>
        <p:spPr>
          <a:xfrm>
            <a:off x="2033569" y="995675"/>
            <a:ext cx="553500" cy="32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Shape 148"/>
          <p:cNvSpPr txBox="1"/>
          <p:nvPr/>
        </p:nvSpPr>
        <p:spPr>
          <a:xfrm>
            <a:off x="764280" y="3771239"/>
            <a:ext cx="2010600" cy="102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≤ 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≤ z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2541632" y="2477973"/>
            <a:ext cx="453600" cy="4389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587207" y="2843073"/>
            <a:ext cx="453600" cy="4389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3780275" y="195650"/>
            <a:ext cx="5017800" cy="203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≤ y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≤ z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≤ q (q descendant of y)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≤ p (p descendant of z)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780708" y="1759625"/>
            <a:ext cx="216325" cy="1073175"/>
          </a:xfrm>
          <a:custGeom>
            <a:pathLst>
              <a:path extrusionOk="0" h="42927" w="8653">
                <a:moveTo>
                  <a:pt x="8218" y="0"/>
                </a:moveTo>
                <a:cubicBezTo>
                  <a:pt x="7638" y="1547"/>
                  <a:pt x="4802" y="7025"/>
                  <a:pt x="4738" y="9281"/>
                </a:cubicBezTo>
                <a:cubicBezTo>
                  <a:pt x="4674" y="11537"/>
                  <a:pt x="7252" y="11859"/>
                  <a:pt x="7832" y="13535"/>
                </a:cubicBezTo>
                <a:cubicBezTo>
                  <a:pt x="8412" y="15211"/>
                  <a:pt x="8992" y="17918"/>
                  <a:pt x="8218" y="19336"/>
                </a:cubicBezTo>
                <a:cubicBezTo>
                  <a:pt x="7445" y="20754"/>
                  <a:pt x="4545" y="20496"/>
                  <a:pt x="3191" y="22043"/>
                </a:cubicBezTo>
                <a:cubicBezTo>
                  <a:pt x="1838" y="23590"/>
                  <a:pt x="-290" y="27007"/>
                  <a:pt x="97" y="28618"/>
                </a:cubicBezTo>
                <a:cubicBezTo>
                  <a:pt x="484" y="30230"/>
                  <a:pt x="4415" y="30552"/>
                  <a:pt x="5511" y="31712"/>
                </a:cubicBezTo>
                <a:cubicBezTo>
                  <a:pt x="6607" y="32872"/>
                  <a:pt x="7444" y="33710"/>
                  <a:pt x="6671" y="35579"/>
                </a:cubicBezTo>
                <a:cubicBezTo>
                  <a:pt x="5898" y="37448"/>
                  <a:pt x="1838" y="41702"/>
                  <a:pt x="871" y="4292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/>
          <p:nvPr/>
        </p:nvSpPr>
        <p:spPr>
          <a:xfrm>
            <a:off x="2620100" y="1769275"/>
            <a:ext cx="164350" cy="705800"/>
          </a:xfrm>
          <a:custGeom>
            <a:pathLst>
              <a:path extrusionOk="0" h="28232" w="6574">
                <a:moveTo>
                  <a:pt x="0" y="0"/>
                </a:moveTo>
                <a:cubicBezTo>
                  <a:pt x="645" y="838"/>
                  <a:pt x="3545" y="3159"/>
                  <a:pt x="3867" y="5028"/>
                </a:cubicBezTo>
                <a:cubicBezTo>
                  <a:pt x="4189" y="6897"/>
                  <a:pt x="1611" y="9798"/>
                  <a:pt x="1933" y="11216"/>
                </a:cubicBezTo>
                <a:cubicBezTo>
                  <a:pt x="2255" y="12634"/>
                  <a:pt x="5479" y="11989"/>
                  <a:pt x="5801" y="13536"/>
                </a:cubicBezTo>
                <a:cubicBezTo>
                  <a:pt x="6123" y="15083"/>
                  <a:pt x="3738" y="18048"/>
                  <a:pt x="3867" y="20497"/>
                </a:cubicBezTo>
                <a:cubicBezTo>
                  <a:pt x="3996" y="22946"/>
                  <a:pt x="6123" y="26943"/>
                  <a:pt x="6574" y="2823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/>
        </p:nvSpPr>
        <p:spPr>
          <a:xfrm>
            <a:off x="3780275" y="2405450"/>
            <a:ext cx="5017800" cy="13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can we say about: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vs z?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3752425" y="3963975"/>
            <a:ext cx="2539200" cy="75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NOTHING!!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394625" y="3771250"/>
            <a:ext cx="2640300" cy="114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Remember: heaps are not BSTs!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2096975" y="1692075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3217602" y="2518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675182" y="3562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01033" y="3562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64350" y="2518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2807969" y="3562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7" name="Shape 167"/>
          <p:cNvCxnSpPr>
            <a:stCxn id="161" idx="3"/>
            <a:endCxn id="165" idx="0"/>
          </p:cNvCxnSpPr>
          <p:nvPr/>
        </p:nvCxnSpPr>
        <p:spPr>
          <a:xfrm flipH="1">
            <a:off x="1220759" y="21148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Shape 168"/>
          <p:cNvCxnSpPr>
            <a:stCxn id="161" idx="5"/>
            <a:endCxn id="162" idx="0"/>
          </p:cNvCxnSpPr>
          <p:nvPr/>
        </p:nvCxnSpPr>
        <p:spPr>
          <a:xfrm>
            <a:off x="2534592" y="2114840"/>
            <a:ext cx="939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Shape 169"/>
          <p:cNvCxnSpPr>
            <a:stCxn id="165" idx="3"/>
            <a:endCxn id="164" idx="0"/>
          </p:cNvCxnSpPr>
          <p:nvPr/>
        </p:nvCxnSpPr>
        <p:spPr>
          <a:xfrm flipH="1">
            <a:off x="557333" y="29407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Shape 170"/>
          <p:cNvCxnSpPr>
            <a:stCxn id="165" idx="5"/>
            <a:endCxn id="163" idx="0"/>
          </p:cNvCxnSpPr>
          <p:nvPr/>
        </p:nvCxnSpPr>
        <p:spPr>
          <a:xfrm>
            <a:off x="1401967" y="29407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Shape 171"/>
          <p:cNvCxnSpPr>
            <a:stCxn id="162" idx="3"/>
            <a:endCxn id="166" idx="0"/>
          </p:cNvCxnSpPr>
          <p:nvPr/>
        </p:nvCxnSpPr>
        <p:spPr>
          <a:xfrm flipH="1">
            <a:off x="3064385" y="2940767"/>
            <a:ext cx="228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Shape 172"/>
          <p:cNvSpPr/>
          <p:nvPr/>
        </p:nvSpPr>
        <p:spPr>
          <a:xfrm>
            <a:off x="-6925" y="4384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87474" y="4384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401824" y="4384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095757" y="4384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789558" y="3562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7" name="Shape 177"/>
          <p:cNvCxnSpPr>
            <a:stCxn id="164" idx="3"/>
            <a:endCxn id="172" idx="0"/>
          </p:cNvCxnSpPr>
          <p:nvPr/>
        </p:nvCxnSpPr>
        <p:spPr>
          <a:xfrm flipH="1">
            <a:off x="249516" y="39848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>
            <a:stCxn id="164" idx="5"/>
            <a:endCxn id="173" idx="0"/>
          </p:cNvCxnSpPr>
          <p:nvPr/>
        </p:nvCxnSpPr>
        <p:spPr>
          <a:xfrm>
            <a:off x="738649" y="39848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Shape 179"/>
          <p:cNvCxnSpPr>
            <a:stCxn id="163" idx="3"/>
            <a:endCxn id="174" idx="0"/>
          </p:cNvCxnSpPr>
          <p:nvPr/>
        </p:nvCxnSpPr>
        <p:spPr>
          <a:xfrm flipH="1">
            <a:off x="1658166" y="3984847"/>
            <a:ext cx="921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Shape 180"/>
          <p:cNvCxnSpPr>
            <a:stCxn id="163" idx="5"/>
            <a:endCxn id="175" idx="0"/>
          </p:cNvCxnSpPr>
          <p:nvPr/>
        </p:nvCxnSpPr>
        <p:spPr>
          <a:xfrm>
            <a:off x="2112799" y="3984847"/>
            <a:ext cx="2394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Shape 181"/>
          <p:cNvCxnSpPr>
            <a:stCxn id="162" idx="5"/>
            <a:endCxn id="176" idx="0"/>
          </p:cNvCxnSpPr>
          <p:nvPr/>
        </p:nvCxnSpPr>
        <p:spPr>
          <a:xfrm>
            <a:off x="3655219" y="2940767"/>
            <a:ext cx="3906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745175" y="1692075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7865802" y="2518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323382" y="3562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4949233" y="3562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5612550" y="2518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7456169" y="3562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8" name="Shape 188"/>
          <p:cNvCxnSpPr>
            <a:stCxn id="182" idx="3"/>
            <a:endCxn id="186" idx="0"/>
          </p:cNvCxnSpPr>
          <p:nvPr/>
        </p:nvCxnSpPr>
        <p:spPr>
          <a:xfrm flipH="1">
            <a:off x="5868959" y="21148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Shape 189"/>
          <p:cNvCxnSpPr>
            <a:stCxn id="182" idx="5"/>
            <a:endCxn id="183" idx="0"/>
          </p:cNvCxnSpPr>
          <p:nvPr/>
        </p:nvCxnSpPr>
        <p:spPr>
          <a:xfrm>
            <a:off x="7182792" y="2114840"/>
            <a:ext cx="939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Shape 190"/>
          <p:cNvCxnSpPr>
            <a:stCxn id="186" idx="3"/>
            <a:endCxn id="185" idx="0"/>
          </p:cNvCxnSpPr>
          <p:nvPr/>
        </p:nvCxnSpPr>
        <p:spPr>
          <a:xfrm flipH="1">
            <a:off x="5205533" y="29407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Shape 191"/>
          <p:cNvCxnSpPr>
            <a:stCxn id="186" idx="5"/>
            <a:endCxn id="184" idx="0"/>
          </p:cNvCxnSpPr>
          <p:nvPr/>
        </p:nvCxnSpPr>
        <p:spPr>
          <a:xfrm>
            <a:off x="6050167" y="29407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Shape 192"/>
          <p:cNvCxnSpPr>
            <a:stCxn id="183" idx="3"/>
            <a:endCxn id="187" idx="0"/>
          </p:cNvCxnSpPr>
          <p:nvPr/>
        </p:nvCxnSpPr>
        <p:spPr>
          <a:xfrm flipH="1">
            <a:off x="7712585" y="2940767"/>
            <a:ext cx="228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Shape 193"/>
          <p:cNvSpPr/>
          <p:nvPr/>
        </p:nvSpPr>
        <p:spPr>
          <a:xfrm>
            <a:off x="4641275" y="4384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5335674" y="4384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6050024" y="4384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743957" y="4384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8437758" y="3562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8" name="Shape 198"/>
          <p:cNvCxnSpPr>
            <a:stCxn id="185" idx="5"/>
            <a:endCxn id="194" idx="0"/>
          </p:cNvCxnSpPr>
          <p:nvPr/>
        </p:nvCxnSpPr>
        <p:spPr>
          <a:xfrm>
            <a:off x="5386849" y="39848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Shape 199"/>
          <p:cNvCxnSpPr>
            <a:stCxn id="184" idx="3"/>
            <a:endCxn id="195" idx="0"/>
          </p:cNvCxnSpPr>
          <p:nvPr/>
        </p:nvCxnSpPr>
        <p:spPr>
          <a:xfrm flipH="1">
            <a:off x="6306366" y="3984847"/>
            <a:ext cx="921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Shape 200"/>
          <p:cNvCxnSpPr>
            <a:stCxn id="184" idx="5"/>
            <a:endCxn id="196" idx="0"/>
          </p:cNvCxnSpPr>
          <p:nvPr/>
        </p:nvCxnSpPr>
        <p:spPr>
          <a:xfrm>
            <a:off x="6760999" y="3984847"/>
            <a:ext cx="2394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Shape 201"/>
          <p:cNvCxnSpPr>
            <a:stCxn id="183" idx="5"/>
            <a:endCxn id="197" idx="0"/>
          </p:cNvCxnSpPr>
          <p:nvPr/>
        </p:nvCxnSpPr>
        <p:spPr>
          <a:xfrm>
            <a:off x="8303419" y="2940767"/>
            <a:ext cx="3906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Shape 202"/>
          <p:cNvCxnSpPr>
            <a:stCxn id="185" idx="3"/>
            <a:endCxn id="193" idx="0"/>
          </p:cNvCxnSpPr>
          <p:nvPr/>
        </p:nvCxnSpPr>
        <p:spPr>
          <a:xfrm flipH="1">
            <a:off x="4897716" y="39848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Shape 203"/>
          <p:cNvSpPr txBox="1"/>
          <p:nvPr/>
        </p:nvSpPr>
        <p:spPr>
          <a:xfrm>
            <a:off x="193375" y="251375"/>
            <a:ext cx="87570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Same Data (N=11):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Two different valid heaps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BUT, topology (tree structure) same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Almost Complete Binary Trees: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WITHOUT POINTERS!</a:t>
            </a:r>
            <a:endParaRPr sz="3000"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00150"/>
            <a:ext cx="8229600" cy="3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 “embedded” in an array: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ROOT:       a[1]</a:t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LEFT(i):    2*i</a:t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RIGHT(i):   2*i+1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2401775" y="168075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3522402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979982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05833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1269150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3112769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0" name="Shape 220"/>
          <p:cNvCxnSpPr>
            <a:stCxn id="214" idx="3"/>
            <a:endCxn id="218" idx="0"/>
          </p:cNvCxnSpPr>
          <p:nvPr/>
        </p:nvCxnSpPr>
        <p:spPr>
          <a:xfrm flipH="1">
            <a:off x="1525559" y="5908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Shape 221"/>
          <p:cNvCxnSpPr>
            <a:stCxn id="214" idx="5"/>
            <a:endCxn id="215" idx="0"/>
          </p:cNvCxnSpPr>
          <p:nvPr/>
        </p:nvCxnSpPr>
        <p:spPr>
          <a:xfrm>
            <a:off x="2839392" y="590840"/>
            <a:ext cx="939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Shape 222"/>
          <p:cNvCxnSpPr>
            <a:stCxn id="218" idx="3"/>
            <a:endCxn id="217" idx="0"/>
          </p:cNvCxnSpPr>
          <p:nvPr/>
        </p:nvCxnSpPr>
        <p:spPr>
          <a:xfrm flipH="1">
            <a:off x="862133" y="14167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Shape 223"/>
          <p:cNvCxnSpPr>
            <a:stCxn id="218" idx="5"/>
            <a:endCxn id="216" idx="0"/>
          </p:cNvCxnSpPr>
          <p:nvPr/>
        </p:nvCxnSpPr>
        <p:spPr>
          <a:xfrm>
            <a:off x="1706767" y="14167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Shape 224"/>
          <p:cNvCxnSpPr>
            <a:stCxn id="215" idx="3"/>
            <a:endCxn id="219" idx="0"/>
          </p:cNvCxnSpPr>
          <p:nvPr/>
        </p:nvCxnSpPr>
        <p:spPr>
          <a:xfrm flipH="1">
            <a:off x="3369185" y="1416767"/>
            <a:ext cx="228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Shape 225"/>
          <p:cNvSpPr/>
          <p:nvPr/>
        </p:nvSpPr>
        <p:spPr>
          <a:xfrm>
            <a:off x="297875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99227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70662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2400557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4094358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0" name="Shape 230"/>
          <p:cNvCxnSpPr>
            <a:stCxn id="217" idx="3"/>
            <a:endCxn id="225" idx="0"/>
          </p:cNvCxnSpPr>
          <p:nvPr/>
        </p:nvCxnSpPr>
        <p:spPr>
          <a:xfrm flipH="1">
            <a:off x="554316" y="24608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Shape 231"/>
          <p:cNvCxnSpPr>
            <a:stCxn id="217" idx="5"/>
            <a:endCxn id="226" idx="0"/>
          </p:cNvCxnSpPr>
          <p:nvPr/>
        </p:nvCxnSpPr>
        <p:spPr>
          <a:xfrm>
            <a:off x="1043449" y="24608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Shape 232"/>
          <p:cNvCxnSpPr>
            <a:stCxn id="216" idx="3"/>
            <a:endCxn id="227" idx="0"/>
          </p:cNvCxnSpPr>
          <p:nvPr/>
        </p:nvCxnSpPr>
        <p:spPr>
          <a:xfrm flipH="1">
            <a:off x="1962966" y="2460847"/>
            <a:ext cx="921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Shape 233"/>
          <p:cNvCxnSpPr>
            <a:stCxn id="216" idx="5"/>
            <a:endCxn id="228" idx="0"/>
          </p:cNvCxnSpPr>
          <p:nvPr/>
        </p:nvCxnSpPr>
        <p:spPr>
          <a:xfrm>
            <a:off x="2417599" y="2460847"/>
            <a:ext cx="2394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Shape 234"/>
          <p:cNvCxnSpPr>
            <a:stCxn id="215" idx="5"/>
            <a:endCxn id="229" idx="0"/>
          </p:cNvCxnSpPr>
          <p:nvPr/>
        </p:nvCxnSpPr>
        <p:spPr>
          <a:xfrm>
            <a:off x="3960019" y="1416767"/>
            <a:ext cx="3906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35" name="Shape 235"/>
          <p:cNvGraphicFramePr/>
          <p:nvPr/>
        </p:nvGraphicFramePr>
        <p:xfrm>
          <a:off x="91950" y="39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{D0B72623-69B7-47F2-9C44-D15DE6CF149B}</a:tableStyleId>
              </a:tblPr>
              <a:tblGrid>
                <a:gridCol w="719750"/>
                <a:gridCol w="545700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6" name="Shape 236"/>
          <p:cNvSpPr txBox="1"/>
          <p:nvPr/>
        </p:nvSpPr>
        <p:spPr>
          <a:xfrm>
            <a:off x="1508925" y="3894953"/>
            <a:ext cx="39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3953250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2087350" y="3877183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3320675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2688100" y="3877183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5194538" y="3894950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569913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5819150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6410225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7685050" y="3866886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7096050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2240700" y="164750"/>
            <a:ext cx="813600" cy="495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166375" y="994000"/>
            <a:ext cx="813600" cy="495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531575" y="2038075"/>
            <a:ext cx="663000" cy="495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220222" y="2860300"/>
            <a:ext cx="663000" cy="495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961625" y="2860300"/>
            <a:ext cx="564000" cy="495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1950199" y="2036663"/>
            <a:ext cx="564000" cy="495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691384" y="2858374"/>
            <a:ext cx="564000" cy="495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2391600" y="2858374"/>
            <a:ext cx="564000" cy="495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3471100" y="993999"/>
            <a:ext cx="564000" cy="495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3093675" y="2036674"/>
            <a:ext cx="564000" cy="495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035100" y="2038074"/>
            <a:ext cx="564000" cy="495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5099425" y="1421025"/>
            <a:ext cx="3797700" cy="62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-ORDER TRAVERSAL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2401775" y="168075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522402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979982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605833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1269150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3112769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9" name="Shape 269"/>
          <p:cNvCxnSpPr>
            <a:stCxn id="263" idx="3"/>
            <a:endCxn id="267" idx="0"/>
          </p:cNvCxnSpPr>
          <p:nvPr/>
        </p:nvCxnSpPr>
        <p:spPr>
          <a:xfrm flipH="1">
            <a:off x="1525559" y="5908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Shape 270"/>
          <p:cNvCxnSpPr>
            <a:stCxn id="263" idx="5"/>
            <a:endCxn id="264" idx="0"/>
          </p:cNvCxnSpPr>
          <p:nvPr/>
        </p:nvCxnSpPr>
        <p:spPr>
          <a:xfrm>
            <a:off x="2839392" y="590840"/>
            <a:ext cx="939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Shape 271"/>
          <p:cNvCxnSpPr>
            <a:stCxn id="267" idx="3"/>
            <a:endCxn id="266" idx="0"/>
          </p:cNvCxnSpPr>
          <p:nvPr/>
        </p:nvCxnSpPr>
        <p:spPr>
          <a:xfrm flipH="1">
            <a:off x="862133" y="14167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Shape 272"/>
          <p:cNvCxnSpPr>
            <a:stCxn id="267" idx="5"/>
            <a:endCxn id="265" idx="0"/>
          </p:cNvCxnSpPr>
          <p:nvPr/>
        </p:nvCxnSpPr>
        <p:spPr>
          <a:xfrm>
            <a:off x="1706767" y="14167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Shape 273"/>
          <p:cNvCxnSpPr>
            <a:stCxn id="264" idx="3"/>
            <a:endCxn id="268" idx="0"/>
          </p:cNvCxnSpPr>
          <p:nvPr/>
        </p:nvCxnSpPr>
        <p:spPr>
          <a:xfrm flipH="1">
            <a:off x="3369185" y="1416767"/>
            <a:ext cx="228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Shape 274"/>
          <p:cNvSpPr/>
          <p:nvPr/>
        </p:nvSpPr>
        <p:spPr>
          <a:xfrm>
            <a:off x="297875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99227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70662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2400557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94358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9" name="Shape 279"/>
          <p:cNvCxnSpPr>
            <a:stCxn id="266" idx="3"/>
            <a:endCxn id="274" idx="0"/>
          </p:cNvCxnSpPr>
          <p:nvPr/>
        </p:nvCxnSpPr>
        <p:spPr>
          <a:xfrm flipH="1">
            <a:off x="554316" y="24608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Shape 280"/>
          <p:cNvCxnSpPr>
            <a:stCxn id="266" idx="5"/>
            <a:endCxn id="275" idx="0"/>
          </p:cNvCxnSpPr>
          <p:nvPr/>
        </p:nvCxnSpPr>
        <p:spPr>
          <a:xfrm>
            <a:off x="1043449" y="24608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Shape 281"/>
          <p:cNvCxnSpPr>
            <a:stCxn id="265" idx="3"/>
            <a:endCxn id="276" idx="0"/>
          </p:cNvCxnSpPr>
          <p:nvPr/>
        </p:nvCxnSpPr>
        <p:spPr>
          <a:xfrm flipH="1">
            <a:off x="1962966" y="2460847"/>
            <a:ext cx="921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Shape 282"/>
          <p:cNvCxnSpPr>
            <a:stCxn id="265" idx="5"/>
            <a:endCxn id="277" idx="0"/>
          </p:cNvCxnSpPr>
          <p:nvPr/>
        </p:nvCxnSpPr>
        <p:spPr>
          <a:xfrm>
            <a:off x="2417599" y="2460847"/>
            <a:ext cx="2394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Shape 283"/>
          <p:cNvCxnSpPr>
            <a:stCxn id="264" idx="5"/>
            <a:endCxn id="278" idx="0"/>
          </p:cNvCxnSpPr>
          <p:nvPr/>
        </p:nvCxnSpPr>
        <p:spPr>
          <a:xfrm>
            <a:off x="3960019" y="1416767"/>
            <a:ext cx="3906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84" name="Shape 284"/>
          <p:cNvGraphicFramePr/>
          <p:nvPr/>
        </p:nvGraphicFramePr>
        <p:xfrm>
          <a:off x="91950" y="39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{D0B72623-69B7-47F2-9C44-D15DE6CF149B}</a:tableStyleId>
              </a:tblPr>
              <a:tblGrid>
                <a:gridCol w="719750"/>
                <a:gridCol w="545700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Shape 285"/>
          <p:cNvSpPr txBox="1"/>
          <p:nvPr/>
        </p:nvSpPr>
        <p:spPr>
          <a:xfrm>
            <a:off x="1508925" y="3894953"/>
            <a:ext cx="39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3953250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2087350" y="3877183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3320675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2688100" y="3877183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5194538" y="3894950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4569913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819150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410225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7685050" y="3866886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7096050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5623250" y="1421025"/>
            <a:ext cx="3121500" cy="10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“LEVEL”-ORDER TRAVERSAL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7" name="Shape 297"/>
          <p:cNvCxnSpPr/>
          <p:nvPr/>
        </p:nvCxnSpPr>
        <p:spPr>
          <a:xfrm flipH="1" rot="10800000">
            <a:off x="1493100" y="523100"/>
            <a:ext cx="2286000" cy="30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Shape 298"/>
          <p:cNvCxnSpPr/>
          <p:nvPr/>
        </p:nvCxnSpPr>
        <p:spPr>
          <a:xfrm flipH="1" rot="10800000">
            <a:off x="792900" y="1338525"/>
            <a:ext cx="3676200" cy="51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Shape 299"/>
          <p:cNvCxnSpPr/>
          <p:nvPr/>
        </p:nvCxnSpPr>
        <p:spPr>
          <a:xfrm flipH="1" rot="10800000">
            <a:off x="257425" y="2382875"/>
            <a:ext cx="4582200" cy="72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Shape 300"/>
          <p:cNvCxnSpPr/>
          <p:nvPr/>
        </p:nvCxnSpPr>
        <p:spPr>
          <a:xfrm flipH="1" rot="10800000">
            <a:off x="113275" y="3212750"/>
            <a:ext cx="3078900" cy="61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Embedding Review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1200150"/>
            <a:ext cx="8229600" cy="25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#define LEFT(i) (2*(i))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#define RIGHT(i) (2*(i)+1)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#define PARENT(i) </a:t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4458725" y="2862644"/>
            <a:ext cx="22653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((i)/2)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988550" y="3727625"/>
            <a:ext cx="7290600" cy="99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No Pointers!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Parent-Child Relations Implicit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Embedding Properties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91300" y="1297450"/>
            <a:ext cx="3501000" cy="77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N Elements?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4363975" y="1297450"/>
            <a:ext cx="4378500" cy="130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ALWAYS occupy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a[1] … a[N]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16" name="Shape 316"/>
          <p:cNvGraphicFramePr/>
          <p:nvPr/>
        </p:nvGraphicFramePr>
        <p:xfrm>
          <a:off x="870100" y="358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{D0B72623-69B7-47F2-9C44-D15DE6CF149B}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N-1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2401775" y="168075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3573889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1979982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605833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1269150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3188969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7" name="Shape 327"/>
          <p:cNvCxnSpPr>
            <a:stCxn id="321" idx="3"/>
            <a:endCxn id="325" idx="0"/>
          </p:cNvCxnSpPr>
          <p:nvPr/>
        </p:nvCxnSpPr>
        <p:spPr>
          <a:xfrm flipH="1">
            <a:off x="1525559" y="5908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Shape 328"/>
          <p:cNvCxnSpPr>
            <a:stCxn id="321" idx="5"/>
            <a:endCxn id="322" idx="0"/>
          </p:cNvCxnSpPr>
          <p:nvPr/>
        </p:nvCxnSpPr>
        <p:spPr>
          <a:xfrm>
            <a:off x="2839392" y="5908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Shape 329"/>
          <p:cNvCxnSpPr>
            <a:stCxn id="325" idx="3"/>
            <a:endCxn id="324" idx="0"/>
          </p:cNvCxnSpPr>
          <p:nvPr/>
        </p:nvCxnSpPr>
        <p:spPr>
          <a:xfrm flipH="1">
            <a:off x="862133" y="14167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Shape 330"/>
          <p:cNvCxnSpPr>
            <a:stCxn id="325" idx="5"/>
            <a:endCxn id="323" idx="0"/>
          </p:cNvCxnSpPr>
          <p:nvPr/>
        </p:nvCxnSpPr>
        <p:spPr>
          <a:xfrm>
            <a:off x="1706767" y="14167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Shape 331"/>
          <p:cNvCxnSpPr>
            <a:stCxn id="322" idx="3"/>
            <a:endCxn id="326" idx="0"/>
          </p:cNvCxnSpPr>
          <p:nvPr/>
        </p:nvCxnSpPr>
        <p:spPr>
          <a:xfrm flipH="1">
            <a:off x="3445272" y="14167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Shape 332"/>
          <p:cNvSpPr/>
          <p:nvPr/>
        </p:nvSpPr>
        <p:spPr>
          <a:xfrm>
            <a:off x="297875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99227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163042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2248157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094358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7" name="Shape 337"/>
          <p:cNvCxnSpPr>
            <a:stCxn id="324" idx="3"/>
            <a:endCxn id="332" idx="0"/>
          </p:cNvCxnSpPr>
          <p:nvPr/>
        </p:nvCxnSpPr>
        <p:spPr>
          <a:xfrm flipH="1">
            <a:off x="554316" y="24608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Shape 338"/>
          <p:cNvCxnSpPr>
            <a:stCxn id="324" idx="5"/>
            <a:endCxn id="333" idx="0"/>
          </p:cNvCxnSpPr>
          <p:nvPr/>
        </p:nvCxnSpPr>
        <p:spPr>
          <a:xfrm>
            <a:off x="1043449" y="24608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Shape 339"/>
          <p:cNvCxnSpPr>
            <a:stCxn id="323" idx="3"/>
            <a:endCxn id="334" idx="0"/>
          </p:cNvCxnSpPr>
          <p:nvPr/>
        </p:nvCxnSpPr>
        <p:spPr>
          <a:xfrm flipH="1">
            <a:off x="1886766" y="24608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Shape 340"/>
          <p:cNvCxnSpPr>
            <a:stCxn id="323" idx="5"/>
            <a:endCxn id="335" idx="0"/>
          </p:cNvCxnSpPr>
          <p:nvPr/>
        </p:nvCxnSpPr>
        <p:spPr>
          <a:xfrm>
            <a:off x="2417599" y="24608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Shape 341"/>
          <p:cNvCxnSpPr>
            <a:stCxn id="322" idx="5"/>
            <a:endCxn id="336" idx="0"/>
          </p:cNvCxnSpPr>
          <p:nvPr/>
        </p:nvCxnSpPr>
        <p:spPr>
          <a:xfrm>
            <a:off x="4011505" y="14167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42" name="Shape 342"/>
          <p:cNvGraphicFramePr/>
          <p:nvPr/>
        </p:nvGraphicFramePr>
        <p:xfrm>
          <a:off x="91950" y="37379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{D0B72623-69B7-47F2-9C44-D15DE6CF149B}</a:tableStyleId>
              </a:tblPr>
              <a:tblGrid>
                <a:gridCol w="719750"/>
                <a:gridCol w="545700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3" name="Shape 343"/>
          <p:cNvSpPr txBox="1"/>
          <p:nvPr/>
        </p:nvSpPr>
        <p:spPr>
          <a:xfrm>
            <a:off x="1508925" y="3727684"/>
            <a:ext cx="39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3953250" y="3692807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2087350" y="370991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3320675" y="3692807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2688100" y="370991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5194538" y="3727682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4569913" y="3745078"/>
            <a:ext cx="529500" cy="40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5819150" y="3692807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6410225" y="3692807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7685050" y="3699618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7096050" y="3692807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4857425" y="372700"/>
            <a:ext cx="3885000" cy="14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INSERTION: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 25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2960369" y="2876282"/>
            <a:ext cx="512700" cy="4953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6" name="Shape 356"/>
          <p:cNvCxnSpPr>
            <a:stCxn id="326" idx="4"/>
            <a:endCxn id="355" idx="0"/>
          </p:cNvCxnSpPr>
          <p:nvPr/>
        </p:nvCxnSpPr>
        <p:spPr>
          <a:xfrm flipH="1">
            <a:off x="3216719" y="25333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7" name="Shape 357"/>
          <p:cNvSpPr txBox="1"/>
          <p:nvPr/>
        </p:nvSpPr>
        <p:spPr>
          <a:xfrm>
            <a:off x="5879750" y="2172775"/>
            <a:ext cx="23349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“PERCOLATE-UP”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3511375" y="2512550"/>
            <a:ext cx="320075" cy="691200"/>
          </a:xfrm>
          <a:custGeom>
            <a:pathLst>
              <a:path extrusionOk="0" h="27648" w="12803">
                <a:moveTo>
                  <a:pt x="7826" y="0"/>
                </a:moveTo>
                <a:cubicBezTo>
                  <a:pt x="8650" y="1098"/>
                  <a:pt x="12906" y="2403"/>
                  <a:pt x="12769" y="6590"/>
                </a:cubicBezTo>
                <a:cubicBezTo>
                  <a:pt x="12632" y="10778"/>
                  <a:pt x="9130" y="21624"/>
                  <a:pt x="7002" y="25125"/>
                </a:cubicBezTo>
                <a:cubicBezTo>
                  <a:pt x="4874" y="28626"/>
                  <a:pt x="1167" y="27184"/>
                  <a:pt x="0" y="2759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359" name="Shape 359"/>
          <p:cNvSpPr txBox="1"/>
          <p:nvPr/>
        </p:nvSpPr>
        <p:spPr>
          <a:xfrm>
            <a:off x="8336467" y="3762343"/>
            <a:ext cx="529500" cy="40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4794076" y="4683500"/>
            <a:ext cx="3841150" cy="264175"/>
          </a:xfrm>
          <a:custGeom>
            <a:pathLst>
              <a:path extrusionOk="0" h="10567" w="153646">
                <a:moveTo>
                  <a:pt x="1014" y="0"/>
                </a:moveTo>
                <a:cubicBezTo>
                  <a:pt x="1084" y="976"/>
                  <a:pt x="-1565" y="4113"/>
                  <a:pt x="1432" y="5855"/>
                </a:cubicBezTo>
                <a:cubicBezTo>
                  <a:pt x="4429" y="7598"/>
                  <a:pt x="-3726" y="10037"/>
                  <a:pt x="18995" y="10455"/>
                </a:cubicBezTo>
                <a:cubicBezTo>
                  <a:pt x="41716" y="10873"/>
                  <a:pt x="115314" y="10107"/>
                  <a:pt x="137756" y="8364"/>
                </a:cubicBezTo>
                <a:cubicBezTo>
                  <a:pt x="160198" y="6622"/>
                  <a:pt x="150998" y="1394"/>
                  <a:pt x="153646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2401775" y="168075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3573889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1979982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605833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269150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3188969" y="2038082"/>
            <a:ext cx="512700" cy="4953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1" name="Shape 371"/>
          <p:cNvCxnSpPr>
            <a:stCxn id="365" idx="3"/>
            <a:endCxn id="369" idx="0"/>
          </p:cNvCxnSpPr>
          <p:nvPr/>
        </p:nvCxnSpPr>
        <p:spPr>
          <a:xfrm flipH="1">
            <a:off x="1525559" y="5908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Shape 372"/>
          <p:cNvCxnSpPr>
            <a:stCxn id="365" idx="5"/>
            <a:endCxn id="366" idx="0"/>
          </p:cNvCxnSpPr>
          <p:nvPr/>
        </p:nvCxnSpPr>
        <p:spPr>
          <a:xfrm>
            <a:off x="2839392" y="5908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Shape 373"/>
          <p:cNvCxnSpPr>
            <a:stCxn id="369" idx="3"/>
            <a:endCxn id="368" idx="0"/>
          </p:cNvCxnSpPr>
          <p:nvPr/>
        </p:nvCxnSpPr>
        <p:spPr>
          <a:xfrm flipH="1">
            <a:off x="862133" y="14167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Shape 374"/>
          <p:cNvCxnSpPr>
            <a:stCxn id="369" idx="5"/>
            <a:endCxn id="367" idx="0"/>
          </p:cNvCxnSpPr>
          <p:nvPr/>
        </p:nvCxnSpPr>
        <p:spPr>
          <a:xfrm>
            <a:off x="1706767" y="14167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Shape 375"/>
          <p:cNvCxnSpPr>
            <a:stCxn id="366" idx="3"/>
            <a:endCxn id="370" idx="0"/>
          </p:cNvCxnSpPr>
          <p:nvPr/>
        </p:nvCxnSpPr>
        <p:spPr>
          <a:xfrm flipH="1">
            <a:off x="3445272" y="14167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Shape 376"/>
          <p:cNvSpPr/>
          <p:nvPr/>
        </p:nvSpPr>
        <p:spPr>
          <a:xfrm>
            <a:off x="297875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99227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163042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248157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4094358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1" name="Shape 381"/>
          <p:cNvCxnSpPr>
            <a:stCxn id="368" idx="3"/>
            <a:endCxn id="376" idx="0"/>
          </p:cNvCxnSpPr>
          <p:nvPr/>
        </p:nvCxnSpPr>
        <p:spPr>
          <a:xfrm flipH="1">
            <a:off x="554316" y="24608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Shape 382"/>
          <p:cNvCxnSpPr>
            <a:stCxn id="368" idx="5"/>
            <a:endCxn id="377" idx="0"/>
          </p:cNvCxnSpPr>
          <p:nvPr/>
        </p:nvCxnSpPr>
        <p:spPr>
          <a:xfrm>
            <a:off x="1043449" y="24608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Shape 383"/>
          <p:cNvCxnSpPr>
            <a:stCxn id="367" idx="3"/>
            <a:endCxn id="378" idx="0"/>
          </p:cNvCxnSpPr>
          <p:nvPr/>
        </p:nvCxnSpPr>
        <p:spPr>
          <a:xfrm flipH="1">
            <a:off x="1886766" y="24608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Shape 384"/>
          <p:cNvCxnSpPr>
            <a:stCxn id="367" idx="5"/>
            <a:endCxn id="379" idx="0"/>
          </p:cNvCxnSpPr>
          <p:nvPr/>
        </p:nvCxnSpPr>
        <p:spPr>
          <a:xfrm>
            <a:off x="2417599" y="24608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Shape 385"/>
          <p:cNvCxnSpPr>
            <a:stCxn id="366" idx="5"/>
            <a:endCxn id="380" idx="0"/>
          </p:cNvCxnSpPr>
          <p:nvPr/>
        </p:nvCxnSpPr>
        <p:spPr>
          <a:xfrm>
            <a:off x="4011505" y="14167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86" name="Shape 386"/>
          <p:cNvGraphicFramePr/>
          <p:nvPr/>
        </p:nvGraphicFramePr>
        <p:xfrm>
          <a:off x="91950" y="36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{D0B72623-69B7-47F2-9C44-D15DE6CF149B}</a:tableStyleId>
              </a:tblPr>
              <a:tblGrid>
                <a:gridCol w="719750"/>
                <a:gridCol w="545700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7" name="Shape 387"/>
          <p:cNvSpPr txBox="1"/>
          <p:nvPr/>
        </p:nvSpPr>
        <p:spPr>
          <a:xfrm>
            <a:off x="1508925" y="3590153"/>
            <a:ext cx="39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3953250" y="35552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2087350" y="3572383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3320675" y="35552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2677646" y="3614200"/>
            <a:ext cx="529500" cy="403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5194538" y="3590150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5819150" y="35552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6410225" y="35552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7685050" y="3562086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7096050" y="35552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4857425" y="372700"/>
            <a:ext cx="3885000" cy="14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INSERTION: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 25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2960369" y="28762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9" name="Shape 399"/>
          <p:cNvCxnSpPr>
            <a:stCxn id="370" idx="4"/>
            <a:endCxn id="398" idx="0"/>
          </p:cNvCxnSpPr>
          <p:nvPr/>
        </p:nvCxnSpPr>
        <p:spPr>
          <a:xfrm flipH="1">
            <a:off x="3216719" y="25333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Shape 400"/>
          <p:cNvSpPr txBox="1"/>
          <p:nvPr/>
        </p:nvSpPr>
        <p:spPr>
          <a:xfrm>
            <a:off x="5879750" y="2172775"/>
            <a:ext cx="23349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“PERCOLATE-UP”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2943738" y="1239967"/>
            <a:ext cx="557350" cy="901875"/>
          </a:xfrm>
          <a:custGeom>
            <a:pathLst>
              <a:path extrusionOk="0" h="36075" w="22294">
                <a:moveTo>
                  <a:pt x="7054" y="36075"/>
                </a:moveTo>
                <a:cubicBezTo>
                  <a:pt x="5887" y="34908"/>
                  <a:pt x="-154" y="34564"/>
                  <a:pt x="52" y="29072"/>
                </a:cubicBezTo>
                <a:cubicBezTo>
                  <a:pt x="258" y="23580"/>
                  <a:pt x="4583" y="7928"/>
                  <a:pt x="8290" y="3123"/>
                </a:cubicBezTo>
                <a:cubicBezTo>
                  <a:pt x="11997" y="-1682"/>
                  <a:pt x="19960" y="721"/>
                  <a:pt x="22294" y="24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402" name="Shape 402"/>
          <p:cNvSpPr txBox="1"/>
          <p:nvPr/>
        </p:nvSpPr>
        <p:spPr>
          <a:xfrm>
            <a:off x="8372938" y="3603149"/>
            <a:ext cx="529500" cy="40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4573892" y="3603897"/>
            <a:ext cx="529500" cy="40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2885375" y="4547600"/>
            <a:ext cx="1986325" cy="304925"/>
          </a:xfrm>
          <a:custGeom>
            <a:pathLst>
              <a:path extrusionOk="0" h="12197" w="79453">
                <a:moveTo>
                  <a:pt x="0" y="1255"/>
                </a:moveTo>
                <a:cubicBezTo>
                  <a:pt x="697" y="1882"/>
                  <a:pt x="-697" y="3276"/>
                  <a:pt x="4182" y="5018"/>
                </a:cubicBezTo>
                <a:cubicBezTo>
                  <a:pt x="9061" y="6760"/>
                  <a:pt x="18191" y="10873"/>
                  <a:pt x="29272" y="11709"/>
                </a:cubicBezTo>
                <a:cubicBezTo>
                  <a:pt x="40354" y="12545"/>
                  <a:pt x="62308" y="11988"/>
                  <a:pt x="70671" y="10036"/>
                </a:cubicBezTo>
                <a:cubicBezTo>
                  <a:pt x="79035" y="8085"/>
                  <a:pt x="77989" y="1673"/>
                  <a:pt x="79453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1302050" y="1272475"/>
            <a:ext cx="6495600" cy="257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The Priority Queue ADT and Intro to Binary Heaps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2401775" y="168075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3573889" y="994002"/>
            <a:ext cx="512700" cy="4953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1979982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605833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1269150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3188969" y="20380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5" name="Shape 415"/>
          <p:cNvCxnSpPr>
            <a:stCxn id="409" idx="3"/>
            <a:endCxn id="413" idx="0"/>
          </p:cNvCxnSpPr>
          <p:nvPr/>
        </p:nvCxnSpPr>
        <p:spPr>
          <a:xfrm flipH="1">
            <a:off x="1525559" y="5908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Shape 416"/>
          <p:cNvCxnSpPr>
            <a:stCxn id="409" idx="5"/>
            <a:endCxn id="410" idx="0"/>
          </p:cNvCxnSpPr>
          <p:nvPr/>
        </p:nvCxnSpPr>
        <p:spPr>
          <a:xfrm>
            <a:off x="2839392" y="5908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Shape 417"/>
          <p:cNvCxnSpPr>
            <a:stCxn id="413" idx="3"/>
            <a:endCxn id="412" idx="0"/>
          </p:cNvCxnSpPr>
          <p:nvPr/>
        </p:nvCxnSpPr>
        <p:spPr>
          <a:xfrm flipH="1">
            <a:off x="862133" y="14167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Shape 418"/>
          <p:cNvCxnSpPr>
            <a:stCxn id="413" idx="5"/>
            <a:endCxn id="411" idx="0"/>
          </p:cNvCxnSpPr>
          <p:nvPr/>
        </p:nvCxnSpPr>
        <p:spPr>
          <a:xfrm>
            <a:off x="1706767" y="14167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Shape 419"/>
          <p:cNvCxnSpPr>
            <a:stCxn id="410" idx="3"/>
            <a:endCxn id="414" idx="0"/>
          </p:cNvCxnSpPr>
          <p:nvPr/>
        </p:nvCxnSpPr>
        <p:spPr>
          <a:xfrm flipH="1">
            <a:off x="3445272" y="14167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Shape 420"/>
          <p:cNvSpPr/>
          <p:nvPr/>
        </p:nvSpPr>
        <p:spPr>
          <a:xfrm>
            <a:off x="297875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99227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163042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2248157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4094358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5" name="Shape 425"/>
          <p:cNvCxnSpPr>
            <a:stCxn id="412" idx="3"/>
            <a:endCxn id="420" idx="0"/>
          </p:cNvCxnSpPr>
          <p:nvPr/>
        </p:nvCxnSpPr>
        <p:spPr>
          <a:xfrm flipH="1">
            <a:off x="554316" y="24608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Shape 426"/>
          <p:cNvCxnSpPr>
            <a:stCxn id="412" idx="5"/>
            <a:endCxn id="421" idx="0"/>
          </p:cNvCxnSpPr>
          <p:nvPr/>
        </p:nvCxnSpPr>
        <p:spPr>
          <a:xfrm>
            <a:off x="1043449" y="24608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Shape 427"/>
          <p:cNvCxnSpPr>
            <a:stCxn id="411" idx="3"/>
            <a:endCxn id="422" idx="0"/>
          </p:cNvCxnSpPr>
          <p:nvPr/>
        </p:nvCxnSpPr>
        <p:spPr>
          <a:xfrm flipH="1">
            <a:off x="1886766" y="24608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Shape 428"/>
          <p:cNvCxnSpPr>
            <a:stCxn id="411" idx="5"/>
            <a:endCxn id="423" idx="0"/>
          </p:cNvCxnSpPr>
          <p:nvPr/>
        </p:nvCxnSpPr>
        <p:spPr>
          <a:xfrm>
            <a:off x="2417599" y="24608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Shape 429"/>
          <p:cNvCxnSpPr>
            <a:stCxn id="410" idx="5"/>
            <a:endCxn id="424" idx="0"/>
          </p:cNvCxnSpPr>
          <p:nvPr/>
        </p:nvCxnSpPr>
        <p:spPr>
          <a:xfrm>
            <a:off x="4011505" y="14167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Shape 430"/>
          <p:cNvSpPr txBox="1"/>
          <p:nvPr/>
        </p:nvSpPr>
        <p:spPr>
          <a:xfrm>
            <a:off x="4857425" y="372700"/>
            <a:ext cx="3885000" cy="14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INSERTION: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 25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2960369" y="28762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2" name="Shape 432"/>
          <p:cNvCxnSpPr>
            <a:stCxn id="414" idx="4"/>
            <a:endCxn id="431" idx="0"/>
          </p:cNvCxnSpPr>
          <p:nvPr/>
        </p:nvCxnSpPr>
        <p:spPr>
          <a:xfrm flipH="1">
            <a:off x="3216719" y="25333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Shape 433"/>
          <p:cNvSpPr txBox="1"/>
          <p:nvPr/>
        </p:nvSpPr>
        <p:spPr>
          <a:xfrm>
            <a:off x="5879750" y="2172775"/>
            <a:ext cx="23349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“PERCOLATE-UP”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2606391" y="720800"/>
            <a:ext cx="935875" cy="724675"/>
          </a:xfrm>
          <a:custGeom>
            <a:pathLst>
              <a:path extrusionOk="0" h="28987" w="37435">
                <a:moveTo>
                  <a:pt x="776" y="0"/>
                </a:moveTo>
                <a:cubicBezTo>
                  <a:pt x="1051" y="3295"/>
                  <a:pt x="-1901" y="14966"/>
                  <a:pt x="2424" y="19771"/>
                </a:cubicBezTo>
                <a:cubicBezTo>
                  <a:pt x="6749" y="24577"/>
                  <a:pt x="20891" y="28215"/>
                  <a:pt x="26726" y="28833"/>
                </a:cubicBezTo>
                <a:cubicBezTo>
                  <a:pt x="32561" y="29451"/>
                  <a:pt x="35650" y="24371"/>
                  <a:pt x="37435" y="23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graphicFrame>
        <p:nvGraphicFramePr>
          <p:cNvPr id="435" name="Shape 435"/>
          <p:cNvGraphicFramePr/>
          <p:nvPr/>
        </p:nvGraphicFramePr>
        <p:xfrm>
          <a:off x="91950" y="3527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{D0B72623-69B7-47F2-9C44-D15DE6CF149B}</a:tableStyleId>
              </a:tblPr>
              <a:tblGrid>
                <a:gridCol w="719750"/>
                <a:gridCol w="545700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Shape 436"/>
          <p:cNvSpPr txBox="1"/>
          <p:nvPr/>
        </p:nvSpPr>
        <p:spPr>
          <a:xfrm>
            <a:off x="1508925" y="3516973"/>
            <a:ext cx="39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3953250" y="34820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2087350" y="3499203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3320675" y="34820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4582646" y="3541020"/>
            <a:ext cx="529500" cy="403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5194538" y="3516970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5819150" y="34820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6410225" y="34820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7685050" y="3488906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7096050" y="34820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8372938" y="3529970"/>
            <a:ext cx="529500" cy="40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2683096" y="3546034"/>
            <a:ext cx="529500" cy="40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1589975" y="4395200"/>
            <a:ext cx="1324482" cy="342888"/>
          </a:xfrm>
          <a:custGeom>
            <a:pathLst>
              <a:path extrusionOk="0" h="12197" w="79453">
                <a:moveTo>
                  <a:pt x="0" y="1255"/>
                </a:moveTo>
                <a:cubicBezTo>
                  <a:pt x="697" y="1882"/>
                  <a:pt x="-697" y="3276"/>
                  <a:pt x="4182" y="5018"/>
                </a:cubicBezTo>
                <a:cubicBezTo>
                  <a:pt x="9061" y="6760"/>
                  <a:pt x="18191" y="10873"/>
                  <a:pt x="29272" y="11709"/>
                </a:cubicBezTo>
                <a:cubicBezTo>
                  <a:pt x="40354" y="12545"/>
                  <a:pt x="62308" y="11988"/>
                  <a:pt x="70671" y="10036"/>
                </a:cubicBezTo>
                <a:cubicBezTo>
                  <a:pt x="79035" y="8085"/>
                  <a:pt x="77989" y="1673"/>
                  <a:pt x="79453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449" name="Shape 449"/>
          <p:cNvSpPr txBox="1"/>
          <p:nvPr/>
        </p:nvSpPr>
        <p:spPr>
          <a:xfrm>
            <a:off x="3387175" y="4419775"/>
            <a:ext cx="38850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CLAIM:  we are now done and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again have a valid heap!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/>
        </p:nvSpPr>
        <p:spPr>
          <a:xfrm>
            <a:off x="2401775" y="168075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3573889" y="9940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1979982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605833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1269150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3188969" y="20380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0" name="Shape 460"/>
          <p:cNvCxnSpPr>
            <a:stCxn id="454" idx="3"/>
            <a:endCxn id="458" idx="0"/>
          </p:cNvCxnSpPr>
          <p:nvPr/>
        </p:nvCxnSpPr>
        <p:spPr>
          <a:xfrm flipH="1">
            <a:off x="1525559" y="5908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Shape 461"/>
          <p:cNvCxnSpPr>
            <a:stCxn id="454" idx="5"/>
            <a:endCxn id="455" idx="0"/>
          </p:cNvCxnSpPr>
          <p:nvPr/>
        </p:nvCxnSpPr>
        <p:spPr>
          <a:xfrm>
            <a:off x="2839392" y="5908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Shape 462"/>
          <p:cNvCxnSpPr>
            <a:stCxn id="458" idx="3"/>
            <a:endCxn id="457" idx="0"/>
          </p:cNvCxnSpPr>
          <p:nvPr/>
        </p:nvCxnSpPr>
        <p:spPr>
          <a:xfrm flipH="1">
            <a:off x="862133" y="14167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Shape 463"/>
          <p:cNvCxnSpPr>
            <a:stCxn id="458" idx="5"/>
            <a:endCxn id="456" idx="0"/>
          </p:cNvCxnSpPr>
          <p:nvPr/>
        </p:nvCxnSpPr>
        <p:spPr>
          <a:xfrm>
            <a:off x="1706767" y="14167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Shape 464"/>
          <p:cNvCxnSpPr>
            <a:stCxn id="455" idx="3"/>
            <a:endCxn id="459" idx="0"/>
          </p:cNvCxnSpPr>
          <p:nvPr/>
        </p:nvCxnSpPr>
        <p:spPr>
          <a:xfrm flipH="1">
            <a:off x="3445272" y="14167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Shape 465"/>
          <p:cNvSpPr/>
          <p:nvPr/>
        </p:nvSpPr>
        <p:spPr>
          <a:xfrm>
            <a:off x="297875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99227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163042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248157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4094358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70" name="Shape 470"/>
          <p:cNvCxnSpPr>
            <a:stCxn id="457" idx="3"/>
            <a:endCxn id="465" idx="0"/>
          </p:cNvCxnSpPr>
          <p:nvPr/>
        </p:nvCxnSpPr>
        <p:spPr>
          <a:xfrm flipH="1">
            <a:off x="554316" y="24608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Shape 471"/>
          <p:cNvCxnSpPr>
            <a:stCxn id="457" idx="5"/>
            <a:endCxn id="466" idx="0"/>
          </p:cNvCxnSpPr>
          <p:nvPr/>
        </p:nvCxnSpPr>
        <p:spPr>
          <a:xfrm>
            <a:off x="1043449" y="24608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Shape 472"/>
          <p:cNvCxnSpPr>
            <a:stCxn id="456" idx="3"/>
            <a:endCxn id="467" idx="0"/>
          </p:cNvCxnSpPr>
          <p:nvPr/>
        </p:nvCxnSpPr>
        <p:spPr>
          <a:xfrm flipH="1">
            <a:off x="1886766" y="24608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Shape 473"/>
          <p:cNvCxnSpPr>
            <a:stCxn id="456" idx="5"/>
            <a:endCxn id="468" idx="0"/>
          </p:cNvCxnSpPr>
          <p:nvPr/>
        </p:nvCxnSpPr>
        <p:spPr>
          <a:xfrm>
            <a:off x="2417599" y="24608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Shape 474"/>
          <p:cNvCxnSpPr>
            <a:stCxn id="455" idx="5"/>
            <a:endCxn id="469" idx="0"/>
          </p:cNvCxnSpPr>
          <p:nvPr/>
        </p:nvCxnSpPr>
        <p:spPr>
          <a:xfrm>
            <a:off x="4011505" y="14167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Shape 475"/>
          <p:cNvSpPr txBox="1"/>
          <p:nvPr/>
        </p:nvSpPr>
        <p:spPr>
          <a:xfrm>
            <a:off x="4857425" y="372700"/>
            <a:ext cx="3885000" cy="14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INSERTION: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 25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2960369" y="28762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77" name="Shape 477"/>
          <p:cNvCxnSpPr>
            <a:stCxn id="459" idx="4"/>
            <a:endCxn id="476" idx="0"/>
          </p:cNvCxnSpPr>
          <p:nvPr/>
        </p:nvCxnSpPr>
        <p:spPr>
          <a:xfrm flipH="1">
            <a:off x="3216719" y="25333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Shape 478"/>
          <p:cNvSpPr txBox="1"/>
          <p:nvPr/>
        </p:nvSpPr>
        <p:spPr>
          <a:xfrm>
            <a:off x="5049400" y="2172775"/>
            <a:ext cx="3638100" cy="126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After Insertion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We’re now ready for next heap operation!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79" name="Shape 479"/>
          <p:cNvGraphicFramePr/>
          <p:nvPr/>
        </p:nvGraphicFramePr>
        <p:xfrm>
          <a:off x="91950" y="3679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{D0B72623-69B7-47F2-9C44-D15DE6CF149B}</a:tableStyleId>
              </a:tblPr>
              <a:tblGrid>
                <a:gridCol w="719750"/>
                <a:gridCol w="545700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Shape 480"/>
          <p:cNvSpPr txBox="1"/>
          <p:nvPr/>
        </p:nvSpPr>
        <p:spPr>
          <a:xfrm>
            <a:off x="1508925" y="3669373"/>
            <a:ext cx="39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3953250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2087350" y="3651603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3320675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582646" y="3693420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5194538" y="3669370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5819150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6410225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7685050" y="3641306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Shape 489"/>
          <p:cNvSpPr txBox="1"/>
          <p:nvPr/>
        </p:nvSpPr>
        <p:spPr>
          <a:xfrm>
            <a:off x="7096050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2683096" y="3698434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8372938" y="3716752"/>
            <a:ext cx="529500" cy="40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2401775" y="168075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3573889" y="9940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1979982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605833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1269150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3188969" y="20380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2" name="Shape 502"/>
          <p:cNvCxnSpPr>
            <a:stCxn id="496" idx="3"/>
            <a:endCxn id="500" idx="0"/>
          </p:cNvCxnSpPr>
          <p:nvPr/>
        </p:nvCxnSpPr>
        <p:spPr>
          <a:xfrm flipH="1">
            <a:off x="1525559" y="5908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Shape 503"/>
          <p:cNvCxnSpPr>
            <a:stCxn id="496" idx="5"/>
            <a:endCxn id="497" idx="0"/>
          </p:cNvCxnSpPr>
          <p:nvPr/>
        </p:nvCxnSpPr>
        <p:spPr>
          <a:xfrm>
            <a:off x="2839392" y="5908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Shape 504"/>
          <p:cNvCxnSpPr>
            <a:stCxn id="500" idx="3"/>
            <a:endCxn id="499" idx="0"/>
          </p:cNvCxnSpPr>
          <p:nvPr/>
        </p:nvCxnSpPr>
        <p:spPr>
          <a:xfrm flipH="1">
            <a:off x="862133" y="14167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Shape 505"/>
          <p:cNvCxnSpPr>
            <a:stCxn id="500" idx="5"/>
            <a:endCxn id="498" idx="0"/>
          </p:cNvCxnSpPr>
          <p:nvPr/>
        </p:nvCxnSpPr>
        <p:spPr>
          <a:xfrm>
            <a:off x="1706767" y="14167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Shape 506"/>
          <p:cNvCxnSpPr>
            <a:stCxn id="497" idx="3"/>
            <a:endCxn id="501" idx="0"/>
          </p:cNvCxnSpPr>
          <p:nvPr/>
        </p:nvCxnSpPr>
        <p:spPr>
          <a:xfrm flipH="1">
            <a:off x="3445272" y="14167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Shape 507"/>
          <p:cNvSpPr/>
          <p:nvPr/>
        </p:nvSpPr>
        <p:spPr>
          <a:xfrm>
            <a:off x="297875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99227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163042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248157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4094358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2" name="Shape 512"/>
          <p:cNvCxnSpPr>
            <a:stCxn id="499" idx="3"/>
            <a:endCxn id="507" idx="0"/>
          </p:cNvCxnSpPr>
          <p:nvPr/>
        </p:nvCxnSpPr>
        <p:spPr>
          <a:xfrm flipH="1">
            <a:off x="554316" y="24608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Shape 513"/>
          <p:cNvCxnSpPr>
            <a:stCxn id="499" idx="5"/>
            <a:endCxn id="508" idx="0"/>
          </p:cNvCxnSpPr>
          <p:nvPr/>
        </p:nvCxnSpPr>
        <p:spPr>
          <a:xfrm>
            <a:off x="1043449" y="24608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Shape 514"/>
          <p:cNvCxnSpPr>
            <a:stCxn id="498" idx="3"/>
            <a:endCxn id="509" idx="0"/>
          </p:cNvCxnSpPr>
          <p:nvPr/>
        </p:nvCxnSpPr>
        <p:spPr>
          <a:xfrm flipH="1">
            <a:off x="1886766" y="24608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Shape 515"/>
          <p:cNvCxnSpPr>
            <a:stCxn id="498" idx="5"/>
            <a:endCxn id="510" idx="0"/>
          </p:cNvCxnSpPr>
          <p:nvPr/>
        </p:nvCxnSpPr>
        <p:spPr>
          <a:xfrm>
            <a:off x="2417599" y="24608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Shape 516"/>
          <p:cNvCxnSpPr>
            <a:stCxn id="497" idx="5"/>
            <a:endCxn id="511" idx="0"/>
          </p:cNvCxnSpPr>
          <p:nvPr/>
        </p:nvCxnSpPr>
        <p:spPr>
          <a:xfrm>
            <a:off x="4011505" y="14167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Shape 517"/>
          <p:cNvSpPr txBox="1"/>
          <p:nvPr/>
        </p:nvSpPr>
        <p:spPr>
          <a:xfrm>
            <a:off x="4857425" y="372700"/>
            <a:ext cx="3885000" cy="14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INSERTION: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 25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2960369" y="28762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9" name="Shape 519"/>
          <p:cNvCxnSpPr>
            <a:stCxn id="501" idx="4"/>
            <a:endCxn id="518" idx="0"/>
          </p:cNvCxnSpPr>
          <p:nvPr/>
        </p:nvCxnSpPr>
        <p:spPr>
          <a:xfrm flipH="1">
            <a:off x="3216719" y="25333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Shape 520"/>
          <p:cNvSpPr txBox="1"/>
          <p:nvPr/>
        </p:nvSpPr>
        <p:spPr>
          <a:xfrm>
            <a:off x="5049400" y="2172775"/>
            <a:ext cx="3638100" cy="126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After Insertion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We’re now ready for next heap operation!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21" name="Shape 521"/>
          <p:cNvGraphicFramePr/>
          <p:nvPr/>
        </p:nvGraphicFramePr>
        <p:xfrm>
          <a:off x="91950" y="3679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{D0B72623-69B7-47F2-9C44-D15DE6CF149B}</a:tableStyleId>
              </a:tblPr>
              <a:tblGrid>
                <a:gridCol w="719750"/>
                <a:gridCol w="545700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2" name="Shape 522"/>
          <p:cNvSpPr txBox="1"/>
          <p:nvPr/>
        </p:nvSpPr>
        <p:spPr>
          <a:xfrm>
            <a:off x="1508925" y="3669373"/>
            <a:ext cx="39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3953250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2087350" y="3651603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3320675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4582646" y="3693420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5194538" y="3669370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5819150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6410225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7685050" y="3641306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Shape 531"/>
          <p:cNvSpPr txBox="1"/>
          <p:nvPr/>
        </p:nvSpPr>
        <p:spPr>
          <a:xfrm>
            <a:off x="7096050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Shape 532"/>
          <p:cNvSpPr txBox="1"/>
          <p:nvPr/>
        </p:nvSpPr>
        <p:spPr>
          <a:xfrm>
            <a:off x="2683096" y="3698434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8372938" y="3716752"/>
            <a:ext cx="529500" cy="40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Observation...</a:t>
            </a:r>
            <a:endParaRPr/>
          </a:p>
        </p:txBody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 layout === tree diagram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Exercises...</a:t>
            </a:r>
            <a:endParaRPr/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Given: N and index i into heap h[]: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 txBox="1"/>
          <p:nvPr/>
        </p:nvSpPr>
        <p:spPr>
          <a:xfrm>
            <a:off x="343650" y="2181825"/>
            <a:ext cx="4152000" cy="19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if (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&lt;CONDITION&gt;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&lt;h[i] is part of heap&gt;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4687050" y="2181825"/>
            <a:ext cx="4152000" cy="19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if (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i&gt;0 &amp;&amp; i&lt;=N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&lt;h[i] is part of heap&gt;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Exercises...</a:t>
            </a:r>
            <a:endParaRPr/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Given: N and index i into heap h[]: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 txBox="1"/>
          <p:nvPr/>
        </p:nvSpPr>
        <p:spPr>
          <a:xfrm>
            <a:off x="343650" y="2181825"/>
            <a:ext cx="4152000" cy="19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if (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&lt;CONDITION&gt;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&lt;h[i] is a leaf&gt;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4687050" y="2181825"/>
            <a:ext cx="4152000" cy="19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if (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2*i &gt; N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&lt;h[i] is a leaf&gt;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Exercises...</a:t>
            </a:r>
            <a:endParaRPr/>
          </a:p>
        </p:txBody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Given: N and index i into heap h[]: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 txBox="1"/>
          <p:nvPr/>
        </p:nvSpPr>
        <p:spPr>
          <a:xfrm>
            <a:off x="343650" y="2181825"/>
            <a:ext cx="4152000" cy="19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if (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&lt;CONDITION&gt;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&lt;h[i] has a LEFT child&gt;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4687050" y="2181825"/>
            <a:ext cx="4152000" cy="19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if (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2*i &lt;= N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&lt;h[i] has a LEFT child&gt;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Exercises...</a:t>
            </a:r>
            <a:endParaRPr/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Given: N and index i into heap h[]: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 txBox="1"/>
          <p:nvPr/>
        </p:nvSpPr>
        <p:spPr>
          <a:xfrm>
            <a:off x="343650" y="2181825"/>
            <a:ext cx="4152000" cy="19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if (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&lt;CONDITION&gt;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&lt;h[i] has a RIGHT child&gt;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4687050" y="2181825"/>
            <a:ext cx="4152000" cy="19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if (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2*i+1 &lt;= N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&lt;h[i] has a RIGHT child&gt;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Exercises...</a:t>
            </a:r>
            <a:endParaRPr/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Given: N and index i into heap h[]: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 txBox="1"/>
          <p:nvPr/>
        </p:nvSpPr>
        <p:spPr>
          <a:xfrm>
            <a:off x="343650" y="2181825"/>
            <a:ext cx="4152000" cy="19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if (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&lt;CONDITION&gt;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&lt;h[i] has a parent&gt;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9" name="Shape 579"/>
          <p:cNvSpPr txBox="1"/>
          <p:nvPr/>
        </p:nvSpPr>
        <p:spPr>
          <a:xfrm>
            <a:off x="4687050" y="2181825"/>
            <a:ext cx="4152000" cy="19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if (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i/2 &gt; 0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&lt;h[i] has a parent&gt;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/>
        </p:nvSpPr>
        <p:spPr>
          <a:xfrm>
            <a:off x="1302050" y="1272475"/>
            <a:ext cx="6495600" cy="257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Code!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302050" y="1272475"/>
            <a:ext cx="6495600" cy="257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Get Started on Prog3!!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write percolate-up</a:t>
            </a:r>
            <a:endParaRPr/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146075" y="1200150"/>
            <a:ext cx="88518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/** h[1..n]: heap contents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**  i      : idx of element to perc-up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**/  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void perc_up(double h[], int i){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    // exercise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}</a:t>
            </a:r>
            <a:endParaRPr b="1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4294967295" type="body"/>
          </p:nvPr>
        </p:nvSpPr>
        <p:spPr>
          <a:xfrm>
            <a:off x="146075" y="1208175"/>
            <a:ext cx="8851800" cy="3640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/** h[1..n]  : heap contents</a:t>
            </a:r>
            <a:endParaRPr b="1" sz="24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**       i  : idx of element to perc-up</a:t>
            </a:r>
            <a:endParaRPr b="1" sz="24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**/</a:t>
            </a:r>
            <a:endParaRPr b="1" sz="24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perc_up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h[], </a:t>
            </a: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i){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// write code here!</a:t>
            </a:r>
            <a:endParaRPr b="1"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Try to write percolate-up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4294967295" type="body"/>
          </p:nvPr>
        </p:nvSpPr>
        <p:spPr>
          <a:xfrm>
            <a:off x="146075" y="141375"/>
            <a:ext cx="8851800" cy="47844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perc_up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h[], </a:t>
            </a: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i){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x=h[i];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p=i/</a:t>
            </a:r>
            <a:r>
              <a:rPr b="1" lang="en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 &gt; </a:t>
            </a:r>
            <a:r>
              <a:rPr b="1" lang="en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x &lt; h[p]) {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h[i]=h[p];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i=p; p=i/</a:t>
            </a:r>
            <a:r>
              <a:rPr b="1" lang="en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h[i]=x;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Percolate-down</a:t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2935175" y="1615875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4107289" y="24418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2513382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1139233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1802550" y="24418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3722369" y="34858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3" name="Shape 613"/>
          <p:cNvCxnSpPr>
            <a:stCxn id="607" idx="3"/>
            <a:endCxn id="611" idx="0"/>
          </p:cNvCxnSpPr>
          <p:nvPr/>
        </p:nvCxnSpPr>
        <p:spPr>
          <a:xfrm flipH="1">
            <a:off x="2058959" y="20386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Shape 614"/>
          <p:cNvCxnSpPr>
            <a:stCxn id="607" idx="5"/>
            <a:endCxn id="608" idx="0"/>
          </p:cNvCxnSpPr>
          <p:nvPr/>
        </p:nvCxnSpPr>
        <p:spPr>
          <a:xfrm>
            <a:off x="3372792" y="20386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Shape 615"/>
          <p:cNvCxnSpPr>
            <a:stCxn id="611" idx="3"/>
            <a:endCxn id="610" idx="0"/>
          </p:cNvCxnSpPr>
          <p:nvPr/>
        </p:nvCxnSpPr>
        <p:spPr>
          <a:xfrm flipH="1">
            <a:off x="1395533" y="28645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Shape 616"/>
          <p:cNvCxnSpPr>
            <a:stCxn id="611" idx="5"/>
            <a:endCxn id="609" idx="0"/>
          </p:cNvCxnSpPr>
          <p:nvPr/>
        </p:nvCxnSpPr>
        <p:spPr>
          <a:xfrm>
            <a:off x="2240167" y="28645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Shape 617"/>
          <p:cNvCxnSpPr>
            <a:stCxn id="608" idx="3"/>
            <a:endCxn id="612" idx="0"/>
          </p:cNvCxnSpPr>
          <p:nvPr/>
        </p:nvCxnSpPr>
        <p:spPr>
          <a:xfrm flipH="1">
            <a:off x="3978672" y="28645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Shape 618"/>
          <p:cNvSpPr/>
          <p:nvPr/>
        </p:nvSpPr>
        <p:spPr>
          <a:xfrm>
            <a:off x="831275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152567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216382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2781557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4627758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23" name="Shape 623"/>
          <p:cNvCxnSpPr>
            <a:stCxn id="610" idx="3"/>
            <a:endCxn id="618" idx="0"/>
          </p:cNvCxnSpPr>
          <p:nvPr/>
        </p:nvCxnSpPr>
        <p:spPr>
          <a:xfrm flipH="1">
            <a:off x="1087716" y="39086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Shape 624"/>
          <p:cNvCxnSpPr>
            <a:stCxn id="610" idx="5"/>
            <a:endCxn id="619" idx="0"/>
          </p:cNvCxnSpPr>
          <p:nvPr/>
        </p:nvCxnSpPr>
        <p:spPr>
          <a:xfrm>
            <a:off x="1576849" y="39086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Shape 625"/>
          <p:cNvCxnSpPr>
            <a:stCxn id="609" idx="3"/>
            <a:endCxn id="620" idx="0"/>
          </p:cNvCxnSpPr>
          <p:nvPr/>
        </p:nvCxnSpPr>
        <p:spPr>
          <a:xfrm flipH="1">
            <a:off x="2420166" y="39086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Shape 626"/>
          <p:cNvCxnSpPr>
            <a:stCxn id="609" idx="5"/>
            <a:endCxn id="621" idx="0"/>
          </p:cNvCxnSpPr>
          <p:nvPr/>
        </p:nvCxnSpPr>
        <p:spPr>
          <a:xfrm>
            <a:off x="2950999" y="39086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Shape 627"/>
          <p:cNvCxnSpPr>
            <a:stCxn id="608" idx="5"/>
            <a:endCxn id="622" idx="0"/>
          </p:cNvCxnSpPr>
          <p:nvPr/>
        </p:nvCxnSpPr>
        <p:spPr>
          <a:xfrm>
            <a:off x="4544905" y="28645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Shape 628"/>
          <p:cNvSpPr/>
          <p:nvPr/>
        </p:nvSpPr>
        <p:spPr>
          <a:xfrm>
            <a:off x="3493769" y="4324082"/>
            <a:ext cx="512700" cy="495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29" name="Shape 629"/>
          <p:cNvCxnSpPr>
            <a:stCxn id="612" idx="4"/>
            <a:endCxn id="628" idx="0"/>
          </p:cNvCxnSpPr>
          <p:nvPr/>
        </p:nvCxnSpPr>
        <p:spPr>
          <a:xfrm flipH="1">
            <a:off x="3750119" y="39811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Shape 630"/>
          <p:cNvSpPr txBox="1"/>
          <p:nvPr/>
        </p:nvSpPr>
        <p:spPr>
          <a:xfrm>
            <a:off x="4303150" y="1370625"/>
            <a:ext cx="339300" cy="3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631" name="Shape 631"/>
          <p:cNvSpPr txBox="1"/>
          <p:nvPr/>
        </p:nvSpPr>
        <p:spPr>
          <a:xfrm>
            <a:off x="3022239" y="1667912"/>
            <a:ext cx="339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32" name="Shape 632"/>
          <p:cNvSpPr txBox="1"/>
          <p:nvPr/>
        </p:nvSpPr>
        <p:spPr>
          <a:xfrm>
            <a:off x="3496381" y="4353289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51</a:t>
            </a:r>
            <a:endParaRPr b="1"/>
          </a:p>
        </p:txBody>
      </p:sp>
      <p:sp>
        <p:nvSpPr>
          <p:cNvPr id="633" name="Shape 633"/>
          <p:cNvSpPr txBox="1"/>
          <p:nvPr/>
        </p:nvSpPr>
        <p:spPr>
          <a:xfrm>
            <a:off x="2926781" y="1692064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51</a:t>
            </a:r>
            <a:endParaRPr b="1"/>
          </a:p>
        </p:txBody>
      </p:sp>
      <p:sp>
        <p:nvSpPr>
          <p:cNvPr id="634" name="Shape 634"/>
          <p:cNvSpPr txBox="1"/>
          <p:nvPr/>
        </p:nvSpPr>
        <p:spPr>
          <a:xfrm>
            <a:off x="4951775" y="1367225"/>
            <a:ext cx="19281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(Save to return)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628100" y="4171775"/>
            <a:ext cx="4791100" cy="777825"/>
          </a:xfrm>
          <a:custGeom>
            <a:pathLst>
              <a:path extrusionOk="0" h="31113" w="191644">
                <a:moveTo>
                  <a:pt x="0" y="28045"/>
                </a:moveTo>
                <a:cubicBezTo>
                  <a:pt x="10225" y="28532"/>
                  <a:pt x="45672" y="30675"/>
                  <a:pt x="61350" y="30967"/>
                </a:cubicBezTo>
                <a:cubicBezTo>
                  <a:pt x="77028" y="31259"/>
                  <a:pt x="86084" y="30480"/>
                  <a:pt x="94069" y="29798"/>
                </a:cubicBezTo>
                <a:cubicBezTo>
                  <a:pt x="102054" y="29116"/>
                  <a:pt x="106534" y="29896"/>
                  <a:pt x="109261" y="26877"/>
                </a:cubicBezTo>
                <a:cubicBezTo>
                  <a:pt x="111988" y="23858"/>
                  <a:pt x="110137" y="15775"/>
                  <a:pt x="110429" y="11685"/>
                </a:cubicBezTo>
                <a:cubicBezTo>
                  <a:pt x="110721" y="7595"/>
                  <a:pt x="97478" y="4285"/>
                  <a:pt x="111014" y="2337"/>
                </a:cubicBezTo>
                <a:cubicBezTo>
                  <a:pt x="124550" y="390"/>
                  <a:pt x="178206" y="390"/>
                  <a:pt x="191644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6" name="Shape 636"/>
          <p:cNvSpPr txBox="1"/>
          <p:nvPr/>
        </p:nvSpPr>
        <p:spPr>
          <a:xfrm>
            <a:off x="4367500" y="4347050"/>
            <a:ext cx="2235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 longer part of heap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2395550" y="2638025"/>
            <a:ext cx="1621375" cy="120500"/>
          </a:xfrm>
          <a:custGeom>
            <a:pathLst>
              <a:path extrusionOk="0" h="4820" w="64855">
                <a:moveTo>
                  <a:pt x="0" y="1753"/>
                </a:moveTo>
                <a:cubicBezTo>
                  <a:pt x="4577" y="2240"/>
                  <a:pt x="16652" y="4966"/>
                  <a:pt x="27461" y="4674"/>
                </a:cubicBezTo>
                <a:cubicBezTo>
                  <a:pt x="38270" y="4382"/>
                  <a:pt x="58623" y="779"/>
                  <a:pt x="6485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638" name="Shape 638"/>
          <p:cNvSpPr/>
          <p:nvPr/>
        </p:nvSpPr>
        <p:spPr>
          <a:xfrm>
            <a:off x="1679800" y="2418925"/>
            <a:ext cx="715800" cy="495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1913525" y="1575826"/>
            <a:ext cx="1022500" cy="770075"/>
          </a:xfrm>
          <a:custGeom>
            <a:pathLst>
              <a:path extrusionOk="0" h="30803" w="40900">
                <a:moveTo>
                  <a:pt x="0" y="30803"/>
                </a:moveTo>
                <a:cubicBezTo>
                  <a:pt x="1071" y="27395"/>
                  <a:pt x="2532" y="15417"/>
                  <a:pt x="6427" y="10353"/>
                </a:cubicBezTo>
                <a:cubicBezTo>
                  <a:pt x="10322" y="5289"/>
                  <a:pt x="17626" y="1783"/>
                  <a:pt x="23371" y="420"/>
                </a:cubicBezTo>
                <a:cubicBezTo>
                  <a:pt x="29117" y="-943"/>
                  <a:pt x="37979" y="1881"/>
                  <a:pt x="40900" y="217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Percolate-down</a:t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2935175" y="1615875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4107289" y="24418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2513382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1139233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1802550" y="2441802"/>
            <a:ext cx="512700" cy="49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3722369" y="34858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1" name="Shape 651"/>
          <p:cNvCxnSpPr>
            <a:stCxn id="645" idx="3"/>
            <a:endCxn id="649" idx="0"/>
          </p:cNvCxnSpPr>
          <p:nvPr/>
        </p:nvCxnSpPr>
        <p:spPr>
          <a:xfrm flipH="1">
            <a:off x="2058959" y="20386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Shape 652"/>
          <p:cNvCxnSpPr>
            <a:stCxn id="645" idx="5"/>
            <a:endCxn id="646" idx="0"/>
          </p:cNvCxnSpPr>
          <p:nvPr/>
        </p:nvCxnSpPr>
        <p:spPr>
          <a:xfrm>
            <a:off x="3372792" y="20386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Shape 653"/>
          <p:cNvCxnSpPr>
            <a:stCxn id="649" idx="3"/>
            <a:endCxn id="648" idx="0"/>
          </p:cNvCxnSpPr>
          <p:nvPr/>
        </p:nvCxnSpPr>
        <p:spPr>
          <a:xfrm flipH="1">
            <a:off x="1395533" y="28645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Shape 654"/>
          <p:cNvCxnSpPr>
            <a:stCxn id="649" idx="5"/>
            <a:endCxn id="647" idx="0"/>
          </p:cNvCxnSpPr>
          <p:nvPr/>
        </p:nvCxnSpPr>
        <p:spPr>
          <a:xfrm>
            <a:off x="2240167" y="28645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Shape 655"/>
          <p:cNvCxnSpPr>
            <a:stCxn id="646" idx="3"/>
            <a:endCxn id="650" idx="0"/>
          </p:cNvCxnSpPr>
          <p:nvPr/>
        </p:nvCxnSpPr>
        <p:spPr>
          <a:xfrm flipH="1">
            <a:off x="3978672" y="28645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Shape 656"/>
          <p:cNvSpPr/>
          <p:nvPr/>
        </p:nvSpPr>
        <p:spPr>
          <a:xfrm>
            <a:off x="831275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152567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216382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2781557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4627758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1" name="Shape 661"/>
          <p:cNvCxnSpPr>
            <a:stCxn id="648" idx="3"/>
            <a:endCxn id="656" idx="0"/>
          </p:cNvCxnSpPr>
          <p:nvPr/>
        </p:nvCxnSpPr>
        <p:spPr>
          <a:xfrm flipH="1">
            <a:off x="1087716" y="39086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Shape 662"/>
          <p:cNvCxnSpPr>
            <a:stCxn id="648" idx="5"/>
            <a:endCxn id="657" idx="0"/>
          </p:cNvCxnSpPr>
          <p:nvPr/>
        </p:nvCxnSpPr>
        <p:spPr>
          <a:xfrm>
            <a:off x="1576849" y="39086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Shape 663"/>
          <p:cNvCxnSpPr>
            <a:stCxn id="647" idx="3"/>
            <a:endCxn id="658" idx="0"/>
          </p:cNvCxnSpPr>
          <p:nvPr/>
        </p:nvCxnSpPr>
        <p:spPr>
          <a:xfrm flipH="1">
            <a:off x="2420166" y="39086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Shape 664"/>
          <p:cNvCxnSpPr>
            <a:stCxn id="647" idx="5"/>
            <a:endCxn id="659" idx="0"/>
          </p:cNvCxnSpPr>
          <p:nvPr/>
        </p:nvCxnSpPr>
        <p:spPr>
          <a:xfrm>
            <a:off x="2950999" y="39086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Shape 665"/>
          <p:cNvCxnSpPr>
            <a:stCxn id="646" idx="5"/>
            <a:endCxn id="660" idx="0"/>
          </p:cNvCxnSpPr>
          <p:nvPr/>
        </p:nvCxnSpPr>
        <p:spPr>
          <a:xfrm>
            <a:off x="4544905" y="28645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Shape 666"/>
          <p:cNvSpPr/>
          <p:nvPr/>
        </p:nvSpPr>
        <p:spPr>
          <a:xfrm>
            <a:off x="3493769" y="4324082"/>
            <a:ext cx="512700" cy="495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7" name="Shape 667"/>
          <p:cNvCxnSpPr>
            <a:stCxn id="650" idx="4"/>
            <a:endCxn id="666" idx="0"/>
          </p:cNvCxnSpPr>
          <p:nvPr/>
        </p:nvCxnSpPr>
        <p:spPr>
          <a:xfrm flipH="1">
            <a:off x="3750119" y="39811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Shape 668"/>
          <p:cNvSpPr txBox="1"/>
          <p:nvPr/>
        </p:nvSpPr>
        <p:spPr>
          <a:xfrm>
            <a:off x="4303150" y="1370625"/>
            <a:ext cx="339300" cy="3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669" name="Shape 669"/>
          <p:cNvSpPr txBox="1"/>
          <p:nvPr/>
        </p:nvSpPr>
        <p:spPr>
          <a:xfrm>
            <a:off x="3022239" y="1667912"/>
            <a:ext cx="339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70" name="Shape 670"/>
          <p:cNvSpPr txBox="1"/>
          <p:nvPr/>
        </p:nvSpPr>
        <p:spPr>
          <a:xfrm>
            <a:off x="3496381" y="4353289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51</a:t>
            </a:r>
            <a:endParaRPr b="1"/>
          </a:p>
        </p:txBody>
      </p:sp>
      <p:sp>
        <p:nvSpPr>
          <p:cNvPr id="671" name="Shape 671"/>
          <p:cNvSpPr txBox="1"/>
          <p:nvPr/>
        </p:nvSpPr>
        <p:spPr>
          <a:xfrm>
            <a:off x="2926781" y="1692064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</a:t>
            </a:r>
            <a:endParaRPr b="1"/>
          </a:p>
        </p:txBody>
      </p:sp>
      <p:sp>
        <p:nvSpPr>
          <p:cNvPr id="672" name="Shape 672"/>
          <p:cNvSpPr txBox="1"/>
          <p:nvPr/>
        </p:nvSpPr>
        <p:spPr>
          <a:xfrm>
            <a:off x="4951775" y="1367225"/>
            <a:ext cx="19281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(Save to return)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628100" y="4171775"/>
            <a:ext cx="4791100" cy="777825"/>
          </a:xfrm>
          <a:custGeom>
            <a:pathLst>
              <a:path extrusionOk="0" h="31113" w="191644">
                <a:moveTo>
                  <a:pt x="0" y="28045"/>
                </a:moveTo>
                <a:cubicBezTo>
                  <a:pt x="10225" y="28532"/>
                  <a:pt x="45672" y="30675"/>
                  <a:pt x="61350" y="30967"/>
                </a:cubicBezTo>
                <a:cubicBezTo>
                  <a:pt x="77028" y="31259"/>
                  <a:pt x="86084" y="30480"/>
                  <a:pt x="94069" y="29798"/>
                </a:cubicBezTo>
                <a:cubicBezTo>
                  <a:pt x="102054" y="29116"/>
                  <a:pt x="106534" y="29896"/>
                  <a:pt x="109261" y="26877"/>
                </a:cubicBezTo>
                <a:cubicBezTo>
                  <a:pt x="111988" y="23858"/>
                  <a:pt x="110137" y="15775"/>
                  <a:pt x="110429" y="11685"/>
                </a:cubicBezTo>
                <a:cubicBezTo>
                  <a:pt x="110721" y="7595"/>
                  <a:pt x="97478" y="4285"/>
                  <a:pt x="111014" y="2337"/>
                </a:cubicBezTo>
                <a:cubicBezTo>
                  <a:pt x="124550" y="390"/>
                  <a:pt x="178206" y="390"/>
                  <a:pt x="191644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4" name="Shape 674"/>
          <p:cNvSpPr txBox="1"/>
          <p:nvPr/>
        </p:nvSpPr>
        <p:spPr>
          <a:xfrm>
            <a:off x="4367500" y="4347050"/>
            <a:ext cx="2235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 longer part of heap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1694425" y="3748175"/>
            <a:ext cx="803375" cy="87625"/>
          </a:xfrm>
          <a:custGeom>
            <a:pathLst>
              <a:path extrusionOk="0" h="3505" w="32135">
                <a:moveTo>
                  <a:pt x="0" y="0"/>
                </a:moveTo>
                <a:cubicBezTo>
                  <a:pt x="2824" y="584"/>
                  <a:pt x="11588" y="3505"/>
                  <a:pt x="16944" y="3505"/>
                </a:cubicBezTo>
                <a:cubicBezTo>
                  <a:pt x="22300" y="3505"/>
                  <a:pt x="29603" y="584"/>
                  <a:pt x="32135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676" name="Shape 676"/>
          <p:cNvSpPr/>
          <p:nvPr/>
        </p:nvSpPr>
        <p:spPr>
          <a:xfrm>
            <a:off x="1022500" y="3470625"/>
            <a:ext cx="759600" cy="495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1081528" y="2667250"/>
            <a:ext cx="612900" cy="686525"/>
          </a:xfrm>
          <a:custGeom>
            <a:pathLst>
              <a:path extrusionOk="0" h="27461" w="24516">
                <a:moveTo>
                  <a:pt x="560" y="27461"/>
                </a:moveTo>
                <a:cubicBezTo>
                  <a:pt x="852" y="24345"/>
                  <a:pt x="-1680" y="13341"/>
                  <a:pt x="2313" y="8764"/>
                </a:cubicBezTo>
                <a:cubicBezTo>
                  <a:pt x="6306" y="4187"/>
                  <a:pt x="20816" y="1461"/>
                  <a:pt x="24516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Percolate-down</a:t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2935175" y="1615875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4107289" y="24418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2513382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1139233" y="3485882"/>
            <a:ext cx="512700" cy="4953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1802550" y="24418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3722369" y="34858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9" name="Shape 689"/>
          <p:cNvCxnSpPr>
            <a:stCxn id="683" idx="3"/>
            <a:endCxn id="687" idx="0"/>
          </p:cNvCxnSpPr>
          <p:nvPr/>
        </p:nvCxnSpPr>
        <p:spPr>
          <a:xfrm flipH="1">
            <a:off x="2058959" y="20386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Shape 690"/>
          <p:cNvCxnSpPr>
            <a:stCxn id="683" idx="5"/>
            <a:endCxn id="684" idx="0"/>
          </p:cNvCxnSpPr>
          <p:nvPr/>
        </p:nvCxnSpPr>
        <p:spPr>
          <a:xfrm>
            <a:off x="3372792" y="20386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Shape 691"/>
          <p:cNvCxnSpPr>
            <a:stCxn id="687" idx="3"/>
            <a:endCxn id="686" idx="0"/>
          </p:cNvCxnSpPr>
          <p:nvPr/>
        </p:nvCxnSpPr>
        <p:spPr>
          <a:xfrm flipH="1">
            <a:off x="1395533" y="28645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Shape 692"/>
          <p:cNvCxnSpPr>
            <a:stCxn id="687" idx="5"/>
            <a:endCxn id="685" idx="0"/>
          </p:cNvCxnSpPr>
          <p:nvPr/>
        </p:nvCxnSpPr>
        <p:spPr>
          <a:xfrm>
            <a:off x="2240167" y="28645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Shape 693"/>
          <p:cNvCxnSpPr>
            <a:stCxn id="684" idx="3"/>
            <a:endCxn id="688" idx="0"/>
          </p:cNvCxnSpPr>
          <p:nvPr/>
        </p:nvCxnSpPr>
        <p:spPr>
          <a:xfrm flipH="1">
            <a:off x="3978672" y="28645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Shape 694"/>
          <p:cNvSpPr/>
          <p:nvPr/>
        </p:nvSpPr>
        <p:spPr>
          <a:xfrm>
            <a:off x="831275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152567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216382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2781557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4627758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9" name="Shape 699"/>
          <p:cNvCxnSpPr>
            <a:stCxn id="686" idx="3"/>
            <a:endCxn id="694" idx="0"/>
          </p:cNvCxnSpPr>
          <p:nvPr/>
        </p:nvCxnSpPr>
        <p:spPr>
          <a:xfrm flipH="1">
            <a:off x="1087716" y="39086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Shape 700"/>
          <p:cNvCxnSpPr>
            <a:stCxn id="686" idx="5"/>
            <a:endCxn id="695" idx="0"/>
          </p:cNvCxnSpPr>
          <p:nvPr/>
        </p:nvCxnSpPr>
        <p:spPr>
          <a:xfrm>
            <a:off x="1576849" y="39086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Shape 701"/>
          <p:cNvCxnSpPr>
            <a:stCxn id="685" idx="3"/>
            <a:endCxn id="696" idx="0"/>
          </p:cNvCxnSpPr>
          <p:nvPr/>
        </p:nvCxnSpPr>
        <p:spPr>
          <a:xfrm flipH="1">
            <a:off x="2420166" y="39086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Shape 702"/>
          <p:cNvCxnSpPr>
            <a:stCxn id="685" idx="5"/>
            <a:endCxn id="697" idx="0"/>
          </p:cNvCxnSpPr>
          <p:nvPr/>
        </p:nvCxnSpPr>
        <p:spPr>
          <a:xfrm>
            <a:off x="2950999" y="39086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Shape 703"/>
          <p:cNvCxnSpPr>
            <a:stCxn id="684" idx="5"/>
            <a:endCxn id="698" idx="0"/>
          </p:cNvCxnSpPr>
          <p:nvPr/>
        </p:nvCxnSpPr>
        <p:spPr>
          <a:xfrm>
            <a:off x="4544905" y="28645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Shape 704"/>
          <p:cNvSpPr/>
          <p:nvPr/>
        </p:nvSpPr>
        <p:spPr>
          <a:xfrm>
            <a:off x="3493769" y="4324082"/>
            <a:ext cx="512700" cy="495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5" name="Shape 705"/>
          <p:cNvCxnSpPr>
            <a:stCxn id="688" idx="4"/>
            <a:endCxn id="704" idx="0"/>
          </p:cNvCxnSpPr>
          <p:nvPr/>
        </p:nvCxnSpPr>
        <p:spPr>
          <a:xfrm flipH="1">
            <a:off x="3750119" y="39811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Shape 706"/>
          <p:cNvSpPr txBox="1"/>
          <p:nvPr/>
        </p:nvSpPr>
        <p:spPr>
          <a:xfrm>
            <a:off x="4303150" y="1370625"/>
            <a:ext cx="339300" cy="3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707" name="Shape 707"/>
          <p:cNvSpPr txBox="1"/>
          <p:nvPr/>
        </p:nvSpPr>
        <p:spPr>
          <a:xfrm>
            <a:off x="3022239" y="1667912"/>
            <a:ext cx="339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08" name="Shape 708"/>
          <p:cNvSpPr txBox="1"/>
          <p:nvPr/>
        </p:nvSpPr>
        <p:spPr>
          <a:xfrm>
            <a:off x="3496381" y="4353289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51</a:t>
            </a:r>
            <a:endParaRPr b="1"/>
          </a:p>
        </p:txBody>
      </p:sp>
      <p:sp>
        <p:nvSpPr>
          <p:cNvPr id="709" name="Shape 709"/>
          <p:cNvSpPr txBox="1"/>
          <p:nvPr/>
        </p:nvSpPr>
        <p:spPr>
          <a:xfrm>
            <a:off x="2926781" y="1692064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</a:t>
            </a:r>
            <a:endParaRPr b="1"/>
          </a:p>
        </p:txBody>
      </p:sp>
      <p:sp>
        <p:nvSpPr>
          <p:cNvPr id="710" name="Shape 710"/>
          <p:cNvSpPr txBox="1"/>
          <p:nvPr/>
        </p:nvSpPr>
        <p:spPr>
          <a:xfrm>
            <a:off x="4951775" y="1367225"/>
            <a:ext cx="19281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(Save to return)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628100" y="4171775"/>
            <a:ext cx="4791100" cy="777825"/>
          </a:xfrm>
          <a:custGeom>
            <a:pathLst>
              <a:path extrusionOk="0" h="31113" w="191644">
                <a:moveTo>
                  <a:pt x="0" y="28045"/>
                </a:moveTo>
                <a:cubicBezTo>
                  <a:pt x="10225" y="28532"/>
                  <a:pt x="45672" y="30675"/>
                  <a:pt x="61350" y="30967"/>
                </a:cubicBezTo>
                <a:cubicBezTo>
                  <a:pt x="77028" y="31259"/>
                  <a:pt x="86084" y="30480"/>
                  <a:pt x="94069" y="29798"/>
                </a:cubicBezTo>
                <a:cubicBezTo>
                  <a:pt x="102054" y="29116"/>
                  <a:pt x="106534" y="29896"/>
                  <a:pt x="109261" y="26877"/>
                </a:cubicBezTo>
                <a:cubicBezTo>
                  <a:pt x="111988" y="23858"/>
                  <a:pt x="110137" y="15775"/>
                  <a:pt x="110429" y="11685"/>
                </a:cubicBezTo>
                <a:cubicBezTo>
                  <a:pt x="110721" y="7595"/>
                  <a:pt x="97478" y="4285"/>
                  <a:pt x="111014" y="2337"/>
                </a:cubicBezTo>
                <a:cubicBezTo>
                  <a:pt x="124550" y="390"/>
                  <a:pt x="178206" y="390"/>
                  <a:pt x="191644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2" name="Shape 712"/>
          <p:cNvSpPr txBox="1"/>
          <p:nvPr/>
        </p:nvSpPr>
        <p:spPr>
          <a:xfrm>
            <a:off x="4367500" y="4347050"/>
            <a:ext cx="2235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 longer part of heap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583666" y="3573641"/>
            <a:ext cx="526450" cy="788000"/>
          </a:xfrm>
          <a:custGeom>
            <a:pathLst>
              <a:path extrusionOk="0" h="31520" w="21058">
                <a:moveTo>
                  <a:pt x="6451" y="31520"/>
                </a:moveTo>
                <a:cubicBezTo>
                  <a:pt x="5380" y="29865"/>
                  <a:pt x="-73" y="26554"/>
                  <a:pt x="24" y="21588"/>
                </a:cubicBezTo>
                <a:cubicBezTo>
                  <a:pt x="122" y="16622"/>
                  <a:pt x="3530" y="5130"/>
                  <a:pt x="7036" y="1722"/>
                </a:cubicBezTo>
                <a:cubicBezTo>
                  <a:pt x="10542" y="-1686"/>
                  <a:pt x="18721" y="1235"/>
                  <a:pt x="21058" y="113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Percolate-down</a:t>
            </a: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2935175" y="1615875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4107289" y="24418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2513382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1139233" y="34858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1802550" y="24418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3722369" y="34858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5" name="Shape 725"/>
          <p:cNvCxnSpPr>
            <a:stCxn id="719" idx="3"/>
            <a:endCxn id="723" idx="0"/>
          </p:cNvCxnSpPr>
          <p:nvPr/>
        </p:nvCxnSpPr>
        <p:spPr>
          <a:xfrm flipH="1">
            <a:off x="2058959" y="20386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Shape 726"/>
          <p:cNvCxnSpPr>
            <a:stCxn id="719" idx="5"/>
            <a:endCxn id="720" idx="0"/>
          </p:cNvCxnSpPr>
          <p:nvPr/>
        </p:nvCxnSpPr>
        <p:spPr>
          <a:xfrm>
            <a:off x="3372792" y="20386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Shape 727"/>
          <p:cNvCxnSpPr>
            <a:stCxn id="723" idx="3"/>
            <a:endCxn id="722" idx="0"/>
          </p:cNvCxnSpPr>
          <p:nvPr/>
        </p:nvCxnSpPr>
        <p:spPr>
          <a:xfrm flipH="1">
            <a:off x="1395533" y="28645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Shape 728"/>
          <p:cNvCxnSpPr>
            <a:stCxn id="723" idx="5"/>
            <a:endCxn id="721" idx="0"/>
          </p:cNvCxnSpPr>
          <p:nvPr/>
        </p:nvCxnSpPr>
        <p:spPr>
          <a:xfrm>
            <a:off x="2240167" y="28645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Shape 729"/>
          <p:cNvCxnSpPr>
            <a:stCxn id="720" idx="3"/>
            <a:endCxn id="724" idx="0"/>
          </p:cNvCxnSpPr>
          <p:nvPr/>
        </p:nvCxnSpPr>
        <p:spPr>
          <a:xfrm flipH="1">
            <a:off x="3978672" y="28645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Shape 730"/>
          <p:cNvSpPr/>
          <p:nvPr/>
        </p:nvSpPr>
        <p:spPr>
          <a:xfrm>
            <a:off x="831275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152567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216382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2781557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4627758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35" name="Shape 735"/>
          <p:cNvCxnSpPr>
            <a:stCxn id="722" idx="3"/>
            <a:endCxn id="730" idx="0"/>
          </p:cNvCxnSpPr>
          <p:nvPr/>
        </p:nvCxnSpPr>
        <p:spPr>
          <a:xfrm flipH="1">
            <a:off x="1087716" y="39086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Shape 736"/>
          <p:cNvCxnSpPr>
            <a:stCxn id="722" idx="5"/>
            <a:endCxn id="731" idx="0"/>
          </p:cNvCxnSpPr>
          <p:nvPr/>
        </p:nvCxnSpPr>
        <p:spPr>
          <a:xfrm>
            <a:off x="1576849" y="39086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Shape 737"/>
          <p:cNvCxnSpPr>
            <a:stCxn id="721" idx="3"/>
            <a:endCxn id="732" idx="0"/>
          </p:cNvCxnSpPr>
          <p:nvPr/>
        </p:nvCxnSpPr>
        <p:spPr>
          <a:xfrm flipH="1">
            <a:off x="2420166" y="39086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Shape 738"/>
          <p:cNvCxnSpPr>
            <a:stCxn id="721" idx="5"/>
            <a:endCxn id="733" idx="0"/>
          </p:cNvCxnSpPr>
          <p:nvPr/>
        </p:nvCxnSpPr>
        <p:spPr>
          <a:xfrm>
            <a:off x="2950999" y="39086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Shape 739"/>
          <p:cNvCxnSpPr>
            <a:stCxn id="720" idx="5"/>
            <a:endCxn id="734" idx="0"/>
          </p:cNvCxnSpPr>
          <p:nvPr/>
        </p:nvCxnSpPr>
        <p:spPr>
          <a:xfrm>
            <a:off x="4544905" y="28645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Shape 740"/>
          <p:cNvSpPr/>
          <p:nvPr/>
        </p:nvSpPr>
        <p:spPr>
          <a:xfrm>
            <a:off x="3493769" y="4324082"/>
            <a:ext cx="512700" cy="495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1" name="Shape 741"/>
          <p:cNvCxnSpPr>
            <a:stCxn id="724" idx="4"/>
            <a:endCxn id="740" idx="0"/>
          </p:cNvCxnSpPr>
          <p:nvPr/>
        </p:nvCxnSpPr>
        <p:spPr>
          <a:xfrm flipH="1">
            <a:off x="3750119" y="39811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Shape 742"/>
          <p:cNvSpPr txBox="1"/>
          <p:nvPr/>
        </p:nvSpPr>
        <p:spPr>
          <a:xfrm>
            <a:off x="4303150" y="1370625"/>
            <a:ext cx="339300" cy="3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743" name="Shape 743"/>
          <p:cNvSpPr txBox="1"/>
          <p:nvPr/>
        </p:nvSpPr>
        <p:spPr>
          <a:xfrm>
            <a:off x="3022239" y="1667912"/>
            <a:ext cx="339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44" name="Shape 744"/>
          <p:cNvSpPr txBox="1"/>
          <p:nvPr/>
        </p:nvSpPr>
        <p:spPr>
          <a:xfrm>
            <a:off x="3496381" y="4353289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51</a:t>
            </a:r>
            <a:endParaRPr b="1"/>
          </a:p>
        </p:txBody>
      </p:sp>
      <p:sp>
        <p:nvSpPr>
          <p:cNvPr id="745" name="Shape 745"/>
          <p:cNvSpPr txBox="1"/>
          <p:nvPr/>
        </p:nvSpPr>
        <p:spPr>
          <a:xfrm>
            <a:off x="2926781" y="1692064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</a:t>
            </a:r>
            <a:endParaRPr b="1"/>
          </a:p>
        </p:txBody>
      </p:sp>
      <p:sp>
        <p:nvSpPr>
          <p:cNvPr id="746" name="Shape 746"/>
          <p:cNvSpPr txBox="1"/>
          <p:nvPr/>
        </p:nvSpPr>
        <p:spPr>
          <a:xfrm>
            <a:off x="4951775" y="1367225"/>
            <a:ext cx="19281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(Save to return)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628100" y="4171775"/>
            <a:ext cx="4791100" cy="777825"/>
          </a:xfrm>
          <a:custGeom>
            <a:pathLst>
              <a:path extrusionOk="0" h="31113" w="191644">
                <a:moveTo>
                  <a:pt x="0" y="28045"/>
                </a:moveTo>
                <a:cubicBezTo>
                  <a:pt x="10225" y="28532"/>
                  <a:pt x="45672" y="30675"/>
                  <a:pt x="61350" y="30967"/>
                </a:cubicBezTo>
                <a:cubicBezTo>
                  <a:pt x="77028" y="31259"/>
                  <a:pt x="86084" y="30480"/>
                  <a:pt x="94069" y="29798"/>
                </a:cubicBezTo>
                <a:cubicBezTo>
                  <a:pt x="102054" y="29116"/>
                  <a:pt x="106534" y="29896"/>
                  <a:pt x="109261" y="26877"/>
                </a:cubicBezTo>
                <a:cubicBezTo>
                  <a:pt x="111988" y="23858"/>
                  <a:pt x="110137" y="15775"/>
                  <a:pt x="110429" y="11685"/>
                </a:cubicBezTo>
                <a:cubicBezTo>
                  <a:pt x="110721" y="7595"/>
                  <a:pt x="97478" y="4285"/>
                  <a:pt x="111014" y="2337"/>
                </a:cubicBezTo>
                <a:cubicBezTo>
                  <a:pt x="124550" y="390"/>
                  <a:pt x="178206" y="390"/>
                  <a:pt x="191644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8" name="Shape 748"/>
          <p:cNvSpPr txBox="1"/>
          <p:nvPr/>
        </p:nvSpPr>
        <p:spPr>
          <a:xfrm>
            <a:off x="4367500" y="4347050"/>
            <a:ext cx="2235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 longer part of heap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9" name="Shape 749"/>
          <p:cNvSpPr txBox="1"/>
          <p:nvPr/>
        </p:nvSpPr>
        <p:spPr>
          <a:xfrm>
            <a:off x="5652925" y="2575975"/>
            <a:ext cx="2103300" cy="77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Ta-Dah!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write percolate-down</a:t>
            </a:r>
            <a:endParaRPr/>
          </a:p>
        </p:txBody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146075" y="1200150"/>
            <a:ext cx="88518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08B4E"/>
                </a:solidFill>
              </a:rPr>
              <a:t>/** h[1..n]: heap contents</a:t>
            </a:r>
            <a:endParaRPr sz="1800">
              <a:solidFill>
                <a:srgbClr val="608B4E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08B4E"/>
                </a:solidFill>
              </a:rPr>
              <a:t>**  i      : root of subtree to do start from</a:t>
            </a:r>
            <a:endParaRPr sz="1800">
              <a:solidFill>
                <a:srgbClr val="608B4E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08B4E"/>
                </a:solidFill>
              </a:rPr>
              <a:t>**  n      : heap size</a:t>
            </a:r>
            <a:endParaRPr sz="1800">
              <a:solidFill>
                <a:srgbClr val="608B4E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08B4E"/>
                </a:solidFill>
              </a:rPr>
              <a:t>**/</a:t>
            </a:r>
            <a:r>
              <a:rPr lang="en" sz="1800">
                <a:solidFill>
                  <a:srgbClr val="D4D4D4"/>
                </a:solidFill>
              </a:rPr>
              <a:t> </a:t>
            </a:r>
            <a:endParaRPr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69CD6"/>
                </a:solidFill>
              </a:rPr>
              <a:t>void</a:t>
            </a:r>
            <a:r>
              <a:rPr lang="en" sz="1800">
                <a:solidFill>
                  <a:srgbClr val="D4D4D4"/>
                </a:solidFill>
              </a:rPr>
              <a:t> </a:t>
            </a:r>
            <a:r>
              <a:rPr lang="en" sz="1800">
                <a:solidFill>
                  <a:srgbClr val="DCDCAA"/>
                </a:solidFill>
              </a:rPr>
              <a:t>perc_down</a:t>
            </a:r>
            <a:r>
              <a:rPr lang="en" sz="1800">
                <a:solidFill>
                  <a:srgbClr val="D4D4D4"/>
                </a:solidFill>
              </a:rPr>
              <a:t>(</a:t>
            </a:r>
            <a:r>
              <a:rPr lang="en" sz="1800">
                <a:solidFill>
                  <a:srgbClr val="569CD6"/>
                </a:solidFill>
              </a:rPr>
              <a:t>double</a:t>
            </a:r>
            <a:r>
              <a:rPr lang="en" sz="1800">
                <a:solidFill>
                  <a:srgbClr val="D4D4D4"/>
                </a:solidFill>
              </a:rPr>
              <a:t> h[], </a:t>
            </a:r>
            <a:r>
              <a:rPr lang="en" sz="1800">
                <a:solidFill>
                  <a:srgbClr val="569CD6"/>
                </a:solidFill>
              </a:rPr>
              <a:t>int</a:t>
            </a:r>
            <a:r>
              <a:rPr lang="en" sz="1800">
                <a:solidFill>
                  <a:srgbClr val="D4D4D4"/>
                </a:solidFill>
              </a:rPr>
              <a:t> i, </a:t>
            </a:r>
            <a:r>
              <a:rPr lang="en" sz="1800">
                <a:solidFill>
                  <a:srgbClr val="569CD6"/>
                </a:solidFill>
              </a:rPr>
              <a:t>int</a:t>
            </a:r>
            <a:r>
              <a:rPr lang="en" sz="1800">
                <a:solidFill>
                  <a:srgbClr val="D4D4D4"/>
                </a:solidFill>
              </a:rPr>
              <a:t> n){</a:t>
            </a:r>
            <a:endParaRPr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4D4D4"/>
                </a:solidFill>
              </a:rPr>
              <a:t>     </a:t>
            </a:r>
            <a:r>
              <a:rPr lang="en" sz="1800">
                <a:solidFill>
                  <a:srgbClr val="608B4E"/>
                </a:solidFill>
              </a:rPr>
              <a:t>// exercise</a:t>
            </a:r>
            <a:endParaRPr sz="1800">
              <a:solidFill>
                <a:srgbClr val="608B4E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4D4D4"/>
                </a:solidFill>
              </a:rPr>
              <a:t>}</a:t>
            </a:r>
            <a:endParaRPr sz="1800">
              <a:solidFill>
                <a:srgbClr val="D4D4D4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delete_min</a:t>
            </a:r>
            <a:endParaRPr/>
          </a:p>
        </p:txBody>
      </p:sp>
      <p:sp>
        <p:nvSpPr>
          <p:cNvPr id="761" name="Shape 761"/>
          <p:cNvSpPr txBox="1"/>
          <p:nvPr>
            <p:ph idx="1" type="body"/>
          </p:nvPr>
        </p:nvSpPr>
        <p:spPr>
          <a:xfrm>
            <a:off x="146075" y="1215300"/>
            <a:ext cx="8851800" cy="3856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</a:rPr>
              <a:t>double</a:t>
            </a:r>
            <a:r>
              <a:rPr b="1" lang="en" sz="1800">
                <a:solidFill>
                  <a:srgbClr val="D4D4D4"/>
                </a:solidFill>
              </a:rPr>
              <a:t> </a:t>
            </a:r>
            <a:r>
              <a:rPr b="1" lang="en" sz="1800">
                <a:solidFill>
                  <a:srgbClr val="DCDCAA"/>
                </a:solidFill>
              </a:rPr>
              <a:t>delete_min</a:t>
            </a:r>
            <a:r>
              <a:rPr b="1" lang="en" sz="1800">
                <a:solidFill>
                  <a:srgbClr val="D4D4D4"/>
                </a:solidFill>
              </a:rPr>
              <a:t>(</a:t>
            </a:r>
            <a:r>
              <a:rPr b="1" lang="en" sz="1800">
                <a:solidFill>
                  <a:srgbClr val="569CD6"/>
                </a:solidFill>
              </a:rPr>
              <a:t>double</a:t>
            </a:r>
            <a:r>
              <a:rPr b="1" lang="en" sz="1800">
                <a:solidFill>
                  <a:srgbClr val="D4D4D4"/>
                </a:solidFill>
              </a:rPr>
              <a:t> h[], </a:t>
            </a:r>
            <a:r>
              <a:rPr b="1" lang="en" sz="1800">
                <a:solidFill>
                  <a:srgbClr val="569CD6"/>
                </a:solidFill>
              </a:rPr>
              <a:t>int</a:t>
            </a:r>
            <a:r>
              <a:rPr b="1" lang="en" sz="1800">
                <a:solidFill>
                  <a:srgbClr val="D4D4D4"/>
                </a:solidFill>
              </a:rPr>
              <a:t> n) {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</a:rPr>
              <a:t> </a:t>
            </a:r>
            <a:r>
              <a:rPr b="1" lang="en" sz="1800">
                <a:solidFill>
                  <a:srgbClr val="569CD6"/>
                </a:solidFill>
              </a:rPr>
              <a:t>int</a:t>
            </a:r>
            <a:r>
              <a:rPr b="1" lang="en" sz="1800">
                <a:solidFill>
                  <a:srgbClr val="D4D4D4"/>
                </a:solidFill>
              </a:rPr>
              <a:t> x;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</a:rPr>
              <a:t>    </a:t>
            </a:r>
            <a:r>
              <a:rPr b="1" lang="en" sz="1800">
                <a:solidFill>
                  <a:srgbClr val="C586C0"/>
                </a:solidFill>
              </a:rPr>
              <a:t>if</a:t>
            </a:r>
            <a:r>
              <a:rPr b="1" lang="en" sz="1800">
                <a:solidFill>
                  <a:srgbClr val="D4D4D4"/>
                </a:solidFill>
              </a:rPr>
              <a:t>(n==</a:t>
            </a:r>
            <a:r>
              <a:rPr b="1" lang="en" sz="1800">
                <a:solidFill>
                  <a:srgbClr val="B5CEA8"/>
                </a:solidFill>
              </a:rPr>
              <a:t>0</a:t>
            </a:r>
            <a:r>
              <a:rPr b="1" lang="en" sz="1800">
                <a:solidFill>
                  <a:srgbClr val="D4D4D4"/>
                </a:solidFill>
              </a:rPr>
              <a:t>) </a:t>
            </a:r>
            <a:r>
              <a:rPr b="1" lang="en" sz="1800">
                <a:solidFill>
                  <a:srgbClr val="C586C0"/>
                </a:solidFill>
              </a:rPr>
              <a:t>return</a:t>
            </a:r>
            <a:r>
              <a:rPr b="1" lang="en" sz="1800">
                <a:solidFill>
                  <a:srgbClr val="D4D4D4"/>
                </a:solidFill>
              </a:rPr>
              <a:t> </a:t>
            </a:r>
            <a:r>
              <a:rPr b="1" lang="en" sz="1800">
                <a:solidFill>
                  <a:srgbClr val="B5CEA8"/>
                </a:solidFill>
              </a:rPr>
              <a:t>0</a:t>
            </a:r>
            <a:r>
              <a:rPr b="1" lang="en" sz="1800">
                <a:solidFill>
                  <a:srgbClr val="D4D4D4"/>
                </a:solidFill>
              </a:rPr>
              <a:t>;  </a:t>
            </a:r>
            <a:r>
              <a:rPr b="1" lang="en" sz="1800">
                <a:solidFill>
                  <a:srgbClr val="608B4E"/>
                </a:solidFill>
              </a:rPr>
              <a:t>// error…</a:t>
            </a:r>
            <a:endParaRPr b="1" sz="1800">
              <a:solidFill>
                <a:srgbClr val="608B4E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</a:rPr>
              <a:t>   x = h[</a:t>
            </a:r>
            <a:r>
              <a:rPr b="1" lang="en" sz="1800">
                <a:solidFill>
                  <a:srgbClr val="B5CEA8"/>
                </a:solidFill>
              </a:rPr>
              <a:t>1</a:t>
            </a:r>
            <a:r>
              <a:rPr b="1" lang="en" sz="1800">
                <a:solidFill>
                  <a:srgbClr val="D4D4D4"/>
                </a:solidFill>
              </a:rPr>
              <a:t>];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</a:rPr>
              <a:t>   h[</a:t>
            </a:r>
            <a:r>
              <a:rPr b="1" lang="en" sz="1800">
                <a:solidFill>
                  <a:srgbClr val="B5CEA8"/>
                </a:solidFill>
              </a:rPr>
              <a:t>1</a:t>
            </a:r>
            <a:r>
              <a:rPr b="1" lang="en" sz="1800">
                <a:solidFill>
                  <a:srgbClr val="D4D4D4"/>
                </a:solidFill>
              </a:rPr>
              <a:t>] = h[n];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</a:rPr>
              <a:t>   </a:t>
            </a:r>
            <a:r>
              <a:rPr b="1" lang="en" sz="1800">
                <a:solidFill>
                  <a:srgbClr val="DCDCAA"/>
                </a:solidFill>
              </a:rPr>
              <a:t>perc_down</a:t>
            </a:r>
            <a:r>
              <a:rPr b="1" lang="en" sz="1800">
                <a:solidFill>
                  <a:srgbClr val="D4D4D4"/>
                </a:solidFill>
              </a:rPr>
              <a:t>(h, </a:t>
            </a:r>
            <a:r>
              <a:rPr b="1" lang="en" sz="1800">
                <a:solidFill>
                  <a:srgbClr val="B5CEA8"/>
                </a:solidFill>
              </a:rPr>
              <a:t>1</a:t>
            </a:r>
            <a:r>
              <a:rPr b="1" lang="en" sz="1800">
                <a:solidFill>
                  <a:srgbClr val="D4D4D4"/>
                </a:solidFill>
              </a:rPr>
              <a:t>, n-</a:t>
            </a:r>
            <a:r>
              <a:rPr b="1" lang="en" sz="1800">
                <a:solidFill>
                  <a:srgbClr val="B5CEA8"/>
                </a:solidFill>
              </a:rPr>
              <a:t>1</a:t>
            </a:r>
            <a:r>
              <a:rPr b="1" lang="en" sz="1800">
                <a:solidFill>
                  <a:srgbClr val="D4D4D4"/>
                </a:solidFill>
              </a:rPr>
              <a:t>);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</a:rPr>
              <a:t>   </a:t>
            </a:r>
            <a:r>
              <a:rPr b="1" lang="en" sz="1800">
                <a:solidFill>
                  <a:srgbClr val="C586C0"/>
                </a:solidFill>
              </a:rPr>
              <a:t>return</a:t>
            </a:r>
            <a:r>
              <a:rPr b="1" lang="en" sz="1800">
                <a:solidFill>
                  <a:srgbClr val="D4D4D4"/>
                </a:solidFill>
              </a:rPr>
              <a:t> x;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</a:rPr>
              <a:t>}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write percolate-down</a:t>
            </a:r>
            <a:endParaRPr/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146075" y="1200150"/>
            <a:ext cx="88518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08B4E"/>
                </a:solidFill>
              </a:rPr>
              <a:t>/** h[1..n]: heap contents</a:t>
            </a:r>
            <a:endParaRPr b="1" sz="1800">
              <a:solidFill>
                <a:srgbClr val="608B4E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08B4E"/>
                </a:solidFill>
              </a:rPr>
              <a:t>**  i      : root of subtree to do start from</a:t>
            </a:r>
            <a:endParaRPr b="1" sz="1800">
              <a:solidFill>
                <a:srgbClr val="608B4E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08B4E"/>
                </a:solidFill>
              </a:rPr>
              <a:t>**  n      : heap size</a:t>
            </a:r>
            <a:endParaRPr b="1" sz="1800">
              <a:solidFill>
                <a:srgbClr val="608B4E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08B4E"/>
                </a:solidFill>
              </a:rPr>
              <a:t>**/</a:t>
            </a:r>
            <a:r>
              <a:rPr b="1" lang="en" sz="1800">
                <a:solidFill>
                  <a:srgbClr val="D4D4D4"/>
                </a:solidFill>
              </a:rPr>
              <a:t> 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</a:rPr>
              <a:t>void</a:t>
            </a:r>
            <a:r>
              <a:rPr b="1" lang="en" sz="1800">
                <a:solidFill>
                  <a:srgbClr val="D4D4D4"/>
                </a:solidFill>
              </a:rPr>
              <a:t> </a:t>
            </a:r>
            <a:r>
              <a:rPr b="1" lang="en" sz="1800">
                <a:solidFill>
                  <a:srgbClr val="DCDCAA"/>
                </a:solidFill>
              </a:rPr>
              <a:t>perc_down</a:t>
            </a:r>
            <a:r>
              <a:rPr b="1" lang="en" sz="1800">
                <a:solidFill>
                  <a:srgbClr val="D4D4D4"/>
                </a:solidFill>
              </a:rPr>
              <a:t>(</a:t>
            </a:r>
            <a:r>
              <a:rPr b="1" lang="en" sz="1800">
                <a:solidFill>
                  <a:srgbClr val="569CD6"/>
                </a:solidFill>
              </a:rPr>
              <a:t>double</a:t>
            </a:r>
            <a:r>
              <a:rPr b="1" lang="en" sz="1800">
                <a:solidFill>
                  <a:srgbClr val="D4D4D4"/>
                </a:solidFill>
              </a:rPr>
              <a:t> h[], </a:t>
            </a:r>
            <a:r>
              <a:rPr b="1" lang="en" sz="1800">
                <a:solidFill>
                  <a:srgbClr val="569CD6"/>
                </a:solidFill>
              </a:rPr>
              <a:t>int</a:t>
            </a:r>
            <a:r>
              <a:rPr b="1" lang="en" sz="1800">
                <a:solidFill>
                  <a:srgbClr val="D4D4D4"/>
                </a:solidFill>
              </a:rPr>
              <a:t> i, </a:t>
            </a:r>
            <a:r>
              <a:rPr b="1" lang="en" sz="1800">
                <a:solidFill>
                  <a:srgbClr val="569CD6"/>
                </a:solidFill>
              </a:rPr>
              <a:t>int</a:t>
            </a:r>
            <a:r>
              <a:rPr b="1" lang="en" sz="1800">
                <a:solidFill>
                  <a:srgbClr val="D4D4D4"/>
                </a:solidFill>
              </a:rPr>
              <a:t> n){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</a:rPr>
              <a:t>     </a:t>
            </a:r>
            <a:r>
              <a:rPr b="1" lang="en" sz="1800">
                <a:solidFill>
                  <a:srgbClr val="608B4E"/>
                </a:solidFill>
              </a:rPr>
              <a:t>// exercise</a:t>
            </a:r>
            <a:endParaRPr b="1" sz="1800">
              <a:solidFill>
                <a:srgbClr val="608B4E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</a:rPr>
              <a:t> }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Priority Queue ADT</a:t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74025" y="1200150"/>
            <a:ext cx="8914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DATA</a:t>
            </a:r>
            <a:r>
              <a:rPr lang="en" sz="2400"/>
              <a:t>:  collection of comparable values (“priorities”).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Duplicates allowed.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OPERATIONS</a:t>
            </a:r>
            <a:r>
              <a:rPr lang="en" sz="2400"/>
              <a:t>: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insert(Q, x)   (add value/priority x to Q)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delete_min(Q)  (delete and return min element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			   In Q).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idx="4294967295" type="body"/>
          </p:nvPr>
        </p:nvSpPr>
        <p:spPr>
          <a:xfrm>
            <a:off x="43500" y="141375"/>
            <a:ext cx="4001700" cy="4784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b="1" sz="12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perc_down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h[],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i,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n){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x=h[i];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min_c;  </a:t>
            </a:r>
            <a:r>
              <a:rPr b="1"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 idx of small child</a:t>
            </a:r>
            <a:endParaRPr b="1"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min_c =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min_child_idx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(h, i, n);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(min_c != -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h[min_c] &lt; x)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h[i] = h[min_c];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i = min_c;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min_c =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min_child_idx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(h, i, n);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h[i] = x;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3" name="Shape 773"/>
          <p:cNvSpPr txBox="1"/>
          <p:nvPr/>
        </p:nvSpPr>
        <p:spPr>
          <a:xfrm>
            <a:off x="4186575" y="152250"/>
            <a:ext cx="4882500" cy="478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 returns index of smallest child of root</a:t>
            </a:r>
            <a:endParaRPr b="1"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   (if any).</a:t>
            </a:r>
            <a:endParaRPr b="1"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 if root is a leaf, -1 is returned</a:t>
            </a:r>
            <a:endParaRPr b="1"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12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min_child_idx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h[],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root,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left, right;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left=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*root;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right=left+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(left &gt; n)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(left==n || h[left] &lt; h[right])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left;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right;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Building a Heap From n given elements: TOP-DOWN</a:t>
            </a:r>
            <a:endParaRPr sz="3000"/>
          </a:p>
        </p:txBody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x="116850" y="1200150"/>
            <a:ext cx="89250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// top-down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void td_build_heap(double h[], int n){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 i;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for(i=2; i&lt;=n; i++)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perc_up(h, i);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}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Building a Heap From n given elements: BOTTOM-UP</a:t>
            </a:r>
            <a:endParaRPr sz="3000"/>
          </a:p>
        </p:txBody>
      </p:sp>
      <p:sp>
        <p:nvSpPr>
          <p:cNvPr id="785" name="Shape 785"/>
          <p:cNvSpPr txBox="1"/>
          <p:nvPr>
            <p:ph idx="1" type="body"/>
          </p:nvPr>
        </p:nvSpPr>
        <p:spPr>
          <a:xfrm>
            <a:off x="116850" y="1200150"/>
            <a:ext cx="89250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// bottom-up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void bu_build_heap(double h[], int n){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 i;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for(i=n/2; i&gt;0; i--)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perc_down(h, i, n);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}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one better than the other?</a:t>
            </a:r>
            <a:endParaRPr/>
          </a:p>
        </p:txBody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914400" rtl="0">
              <a:spcBef>
                <a:spcPts val="600"/>
              </a:spcBef>
              <a:spcAft>
                <a:spcPts val="0"/>
              </a:spcAft>
              <a:buSzPts val="3000"/>
              <a:buAutoNum type="alphaLcPeriod"/>
            </a:pPr>
            <a:r>
              <a:rPr lang="en"/>
              <a:t>Top-down faster!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/>
              <a:t>Bottom-up faster!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/>
              <a:t>They are asymptotically equivalent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 ADT - notes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4025" y="1200150"/>
            <a:ext cx="8914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We have described a “min-queue”.  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“max-queue” is analogous (e.g., removal operation delete_max()).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On delete_min:  if ties, only one copy of min value is removed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BST Implementation of Priority Queue ADT.  Runtime?</a:t>
            </a:r>
            <a:endParaRPr sz="3000"/>
          </a:p>
        </p:txBody>
      </p:sp>
      <p:graphicFrame>
        <p:nvGraphicFramePr>
          <p:cNvPr id="71" name="Shape 71"/>
          <p:cNvGraphicFramePr/>
          <p:nvPr/>
        </p:nvGraphicFramePr>
        <p:xfrm>
          <a:off x="1403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{D0B72623-69B7-47F2-9C44-D15DE6CF149B}</a:tableStyleId>
              </a:tblPr>
              <a:tblGrid>
                <a:gridCol w="225995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Vanilla BST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Balanced BST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worst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“avg”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worst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avg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delete_min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BST Implementation of Priority Queue ADT.  Runtime?</a:t>
            </a:r>
            <a:endParaRPr sz="3000"/>
          </a:p>
        </p:txBody>
      </p:sp>
      <p:graphicFrame>
        <p:nvGraphicFramePr>
          <p:cNvPr id="77" name="Shape 77"/>
          <p:cNvGraphicFramePr/>
          <p:nvPr/>
        </p:nvGraphicFramePr>
        <p:xfrm>
          <a:off x="1403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{D0B72623-69B7-47F2-9C44-D15DE6CF149B}</a:tableStyleId>
              </a:tblPr>
              <a:tblGrid>
                <a:gridCol w="2105275"/>
                <a:gridCol w="1356550"/>
                <a:gridCol w="1875600"/>
                <a:gridCol w="1831800"/>
                <a:gridCol w="1737575"/>
              </a:tblGrid>
              <a:tr h="54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Vanilla BST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Balanced BST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worst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“avg”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worst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avg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delete_min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Heap Implementation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We’ll use a binary tree, but NOT a binary search tree.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Trees obey two properties: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structural property:</a:t>
            </a:r>
            <a:endParaRPr/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only “almost complete” binary trees allowed</a:t>
            </a:r>
            <a:endParaRPr sz="2400"/>
          </a:p>
          <a:p>
            <a: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Ordering property:</a:t>
            </a:r>
            <a:endParaRPr/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min @ root; subtrees also heaps</a:t>
            </a:r>
            <a:endParaRPr sz="2400"/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2733988" y="2639425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659204" y="3183688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338152" y="3871707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404675" y="3871707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855275" y="3183688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3271629" y="3871707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>
            <a:stCxn id="88" idx="3"/>
            <a:endCxn id="92" idx="0"/>
          </p:cNvCxnSpPr>
          <p:nvPr/>
        </p:nvCxnSpPr>
        <p:spPr>
          <a:xfrm flipH="1">
            <a:off x="2029296" y="2918025"/>
            <a:ext cx="755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Shape 95"/>
          <p:cNvCxnSpPr>
            <a:stCxn id="88" idx="5"/>
            <a:endCxn id="89" idx="0"/>
          </p:cNvCxnSpPr>
          <p:nvPr/>
        </p:nvCxnSpPr>
        <p:spPr>
          <a:xfrm>
            <a:off x="3031281" y="2918025"/>
            <a:ext cx="8022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Shape 96"/>
          <p:cNvCxnSpPr>
            <a:stCxn id="92" idx="3"/>
            <a:endCxn id="91" idx="0"/>
          </p:cNvCxnSpPr>
          <p:nvPr/>
        </p:nvCxnSpPr>
        <p:spPr>
          <a:xfrm flipH="1">
            <a:off x="1578682" y="3462288"/>
            <a:ext cx="3276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Shape 97"/>
          <p:cNvCxnSpPr>
            <a:stCxn id="92" idx="5"/>
            <a:endCxn id="90" idx="0"/>
          </p:cNvCxnSpPr>
          <p:nvPr/>
        </p:nvCxnSpPr>
        <p:spPr>
          <a:xfrm>
            <a:off x="2152567" y="3462288"/>
            <a:ext cx="3597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Shape 98"/>
          <p:cNvCxnSpPr>
            <a:stCxn id="89" idx="3"/>
            <a:endCxn id="93" idx="0"/>
          </p:cNvCxnSpPr>
          <p:nvPr/>
        </p:nvCxnSpPr>
        <p:spPr>
          <a:xfrm flipH="1">
            <a:off x="3445912" y="3462288"/>
            <a:ext cx="2643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Shape 99"/>
          <p:cNvSpPr txBox="1"/>
          <p:nvPr/>
        </p:nvSpPr>
        <p:spPr>
          <a:xfrm>
            <a:off x="2265404" y="4533225"/>
            <a:ext cx="901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N=6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6438724" y="2639425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7363940" y="3183688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6042888" y="3871707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109411" y="3871707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560011" y="3183688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6976365" y="3871707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>
            <a:stCxn id="100" idx="3"/>
            <a:endCxn id="104" idx="0"/>
          </p:cNvCxnSpPr>
          <p:nvPr/>
        </p:nvCxnSpPr>
        <p:spPr>
          <a:xfrm flipH="1">
            <a:off x="5734032" y="2918025"/>
            <a:ext cx="755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>
            <a:stCxn id="100" idx="5"/>
            <a:endCxn id="101" idx="0"/>
          </p:cNvCxnSpPr>
          <p:nvPr/>
        </p:nvCxnSpPr>
        <p:spPr>
          <a:xfrm>
            <a:off x="6736017" y="2918025"/>
            <a:ext cx="8022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Shape 108"/>
          <p:cNvCxnSpPr>
            <a:stCxn id="104" idx="3"/>
            <a:endCxn id="103" idx="0"/>
          </p:cNvCxnSpPr>
          <p:nvPr/>
        </p:nvCxnSpPr>
        <p:spPr>
          <a:xfrm flipH="1">
            <a:off x="5283418" y="3462288"/>
            <a:ext cx="3276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Shape 109"/>
          <p:cNvCxnSpPr>
            <a:stCxn id="104" idx="5"/>
            <a:endCxn id="102" idx="0"/>
          </p:cNvCxnSpPr>
          <p:nvPr/>
        </p:nvCxnSpPr>
        <p:spPr>
          <a:xfrm>
            <a:off x="5857304" y="3462288"/>
            <a:ext cx="3597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Shape 110"/>
          <p:cNvCxnSpPr>
            <a:stCxn id="101" idx="3"/>
            <a:endCxn id="105" idx="0"/>
          </p:cNvCxnSpPr>
          <p:nvPr/>
        </p:nvCxnSpPr>
        <p:spPr>
          <a:xfrm flipH="1">
            <a:off x="7150648" y="3462288"/>
            <a:ext cx="2643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Shape 111"/>
          <p:cNvSpPr txBox="1"/>
          <p:nvPr/>
        </p:nvSpPr>
        <p:spPr>
          <a:xfrm>
            <a:off x="7271385" y="4371989"/>
            <a:ext cx="901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N=11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830867" y="4413526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385794" y="4413526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857192" y="4413526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28590" y="4413526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780214" y="3871707"/>
            <a:ext cx="348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Shape 117"/>
          <p:cNvCxnSpPr>
            <a:stCxn id="103" idx="3"/>
            <a:endCxn id="112" idx="0"/>
          </p:cNvCxnSpPr>
          <p:nvPr/>
        </p:nvCxnSpPr>
        <p:spPr>
          <a:xfrm flipH="1">
            <a:off x="5005018" y="4150307"/>
            <a:ext cx="1554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Shape 118"/>
          <p:cNvCxnSpPr>
            <a:stCxn id="103" idx="5"/>
            <a:endCxn id="113" idx="0"/>
          </p:cNvCxnSpPr>
          <p:nvPr/>
        </p:nvCxnSpPr>
        <p:spPr>
          <a:xfrm>
            <a:off x="5406704" y="4150307"/>
            <a:ext cx="1533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Shape 119"/>
          <p:cNvCxnSpPr>
            <a:stCxn id="102" idx="3"/>
            <a:endCxn id="114" idx="0"/>
          </p:cNvCxnSpPr>
          <p:nvPr/>
        </p:nvCxnSpPr>
        <p:spPr>
          <a:xfrm flipH="1">
            <a:off x="6031195" y="4150307"/>
            <a:ext cx="627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Shape 120"/>
          <p:cNvCxnSpPr>
            <a:stCxn id="102" idx="5"/>
            <a:endCxn id="115" idx="0"/>
          </p:cNvCxnSpPr>
          <p:nvPr/>
        </p:nvCxnSpPr>
        <p:spPr>
          <a:xfrm>
            <a:off x="6340181" y="4150307"/>
            <a:ext cx="1626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Shape 121"/>
          <p:cNvCxnSpPr>
            <a:stCxn id="101" idx="5"/>
            <a:endCxn id="116" idx="0"/>
          </p:cNvCxnSpPr>
          <p:nvPr/>
        </p:nvCxnSpPr>
        <p:spPr>
          <a:xfrm>
            <a:off x="7661233" y="3462288"/>
            <a:ext cx="2931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Shape 122"/>
          <p:cNvSpPr txBox="1"/>
          <p:nvPr/>
        </p:nvSpPr>
        <p:spPr>
          <a:xfrm>
            <a:off x="222375" y="222375"/>
            <a:ext cx="8778900" cy="216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“Almost complete” binary trees: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every level completely full except (possibly) the last.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Levels filled left-to-right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Result:  every N has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exactly one tree.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