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Source Code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Shape 104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11 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AVL wrapup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AVL Tree Rule:  recursive!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440350" y="692925"/>
            <a:ext cx="6537300" cy="429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 </a:t>
            </a: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is_avl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hL, hR;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hL =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hR =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(hL - hR) &gt; </a:t>
            </a:r>
            <a:r>
              <a:rPr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is_avl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&amp;&amp;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is_avl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9100" y="1991025"/>
            <a:ext cx="2013900" cy="180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ASSUME: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function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and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macro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Exist.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52400" y="205975"/>
            <a:ext cx="9020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Maintaining AVL Property on Insertion</a:t>
            </a:r>
            <a:endParaRPr sz="3000"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7645800" cy="152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Subtree heights: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Stored at nodes</a:t>
            </a:r>
            <a:endParaRPr sz="2400"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Incrementally updated</a:t>
            </a:r>
            <a:endParaRPr sz="2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533400" y="2876550"/>
            <a:ext cx="7645800" cy="199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Insertion: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Proceeds just as in Vanilla</a:t>
            </a:r>
            <a:endParaRPr sz="2400"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updating heights (e.g. “on way out”), check for violation.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1955500" y="5233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368800" y="6768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98325" y="4537350"/>
            <a:ext cx="1206000" cy="4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INSERT: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5141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1999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28857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36477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4097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470100" y="2947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883400" y="4482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020125" y="308050"/>
            <a:ext cx="1993500" cy="911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012900" y="1056750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426200" y="11340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451300" y="2947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5864600" y="4482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024004" y="1066718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5407400" y="11340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888564" y="1010454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Shape 237"/>
          <p:cNvCxnSpPr>
            <a:stCxn id="232" idx="5"/>
            <a:endCxn id="236" idx="0"/>
          </p:cNvCxnSpPr>
          <p:nvPr/>
        </p:nvCxnSpPr>
        <p:spPr>
          <a:xfrm>
            <a:off x="6946020" y="791518"/>
            <a:ext cx="232200" cy="2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Shape 238"/>
          <p:cNvSpPr txBox="1"/>
          <p:nvPr/>
        </p:nvSpPr>
        <p:spPr>
          <a:xfrm>
            <a:off x="7504225" y="1121975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146500" y="21235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559800" y="22770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643004" y="3047918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>
            <a:endCxn id="241" idx="0"/>
          </p:cNvCxnSpPr>
          <p:nvPr/>
        </p:nvCxnSpPr>
        <p:spPr>
          <a:xfrm flipH="1">
            <a:off x="5932804" y="2630318"/>
            <a:ext cx="328500" cy="41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 txBox="1"/>
          <p:nvPr/>
        </p:nvSpPr>
        <p:spPr>
          <a:xfrm>
            <a:off x="4950200" y="31914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679900" y="2981686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5" name="Shape 245"/>
          <p:cNvCxnSpPr>
            <a:stCxn id="239" idx="5"/>
            <a:endCxn id="244" idx="0"/>
          </p:cNvCxnSpPr>
          <p:nvPr/>
        </p:nvCxnSpPr>
        <p:spPr>
          <a:xfrm>
            <a:off x="6641220" y="2620318"/>
            <a:ext cx="328500" cy="36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7351825" y="3103175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040679" y="3791968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8" name="Shape 248"/>
          <p:cNvCxnSpPr>
            <a:stCxn id="241" idx="5"/>
            <a:endCxn id="247" idx="0"/>
          </p:cNvCxnSpPr>
          <p:nvPr/>
        </p:nvCxnSpPr>
        <p:spPr>
          <a:xfrm>
            <a:off x="6137724" y="3544686"/>
            <a:ext cx="192900" cy="24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Shape 249"/>
          <p:cNvSpPr txBox="1"/>
          <p:nvPr/>
        </p:nvSpPr>
        <p:spPr>
          <a:xfrm>
            <a:off x="5331200" y="39534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394625" y="1613288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911065" y="2385256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74525" y="25287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851825" y="2395224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Shape 254"/>
          <p:cNvCxnSpPr>
            <a:stCxn id="250" idx="5"/>
            <a:endCxn id="253" idx="0"/>
          </p:cNvCxnSpPr>
          <p:nvPr/>
        </p:nvCxnSpPr>
        <p:spPr>
          <a:xfrm>
            <a:off x="1889345" y="2110056"/>
            <a:ext cx="2523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2523750" y="251671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288804" y="3053106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Shape 257"/>
          <p:cNvCxnSpPr>
            <a:stCxn id="251" idx="5"/>
            <a:endCxn id="256" idx="0"/>
          </p:cNvCxnSpPr>
          <p:nvPr/>
        </p:nvCxnSpPr>
        <p:spPr>
          <a:xfrm>
            <a:off x="1405785" y="2882024"/>
            <a:ext cx="172800" cy="1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Shape 258"/>
          <p:cNvSpPr txBox="1"/>
          <p:nvPr/>
        </p:nvSpPr>
        <p:spPr>
          <a:xfrm>
            <a:off x="655525" y="32907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Shape 259"/>
          <p:cNvCxnSpPr>
            <a:stCxn id="227" idx="3"/>
            <a:endCxn id="230" idx="0"/>
          </p:cNvCxnSpPr>
          <p:nvPr/>
        </p:nvCxnSpPr>
        <p:spPr>
          <a:xfrm flipH="1">
            <a:off x="4302680" y="791518"/>
            <a:ext cx="252300" cy="26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Shape 260"/>
          <p:cNvCxnSpPr>
            <a:stCxn id="234" idx="0"/>
            <a:endCxn id="232" idx="3"/>
          </p:cNvCxnSpPr>
          <p:nvPr/>
        </p:nvCxnSpPr>
        <p:spPr>
          <a:xfrm flipH="1" rot="10800000">
            <a:off x="6313804" y="791618"/>
            <a:ext cx="2223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>
            <a:stCxn id="251" idx="0"/>
            <a:endCxn id="250" idx="3"/>
          </p:cNvCxnSpPr>
          <p:nvPr/>
        </p:nvCxnSpPr>
        <p:spPr>
          <a:xfrm flipH="1" rot="10800000">
            <a:off x="1200865" y="2110156"/>
            <a:ext cx="2787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Shape 262"/>
          <p:cNvSpPr/>
          <p:nvPr/>
        </p:nvSpPr>
        <p:spPr>
          <a:xfrm>
            <a:off x="1669804" y="3738906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3" name="Shape 263"/>
          <p:cNvCxnSpPr>
            <a:stCxn id="256" idx="5"/>
            <a:endCxn id="262" idx="0"/>
          </p:cNvCxnSpPr>
          <p:nvPr/>
        </p:nvCxnSpPr>
        <p:spPr>
          <a:xfrm>
            <a:off x="1783524" y="3549874"/>
            <a:ext cx="176100" cy="18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x="1112725" y="39003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3244700" y="238400"/>
            <a:ext cx="1993500" cy="1515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329850" y="266175"/>
            <a:ext cx="2920500" cy="1515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880025" y="2054825"/>
            <a:ext cx="3292500" cy="243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78650" y="1384700"/>
            <a:ext cx="3074400" cy="307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48475" y="2287525"/>
            <a:ext cx="1546295" cy="834625"/>
          </a:xfrm>
          <a:custGeom>
            <a:pathLst>
              <a:path extrusionOk="0" h="33385" w="65341">
                <a:moveTo>
                  <a:pt x="61304" y="4552"/>
                </a:moveTo>
                <a:cubicBezTo>
                  <a:pt x="59310" y="3356"/>
                  <a:pt x="59709" y="3289"/>
                  <a:pt x="52532" y="2558"/>
                </a:cubicBezTo>
                <a:cubicBezTo>
                  <a:pt x="45355" y="1827"/>
                  <a:pt x="25951" y="-166"/>
                  <a:pt x="18242" y="166"/>
                </a:cubicBezTo>
                <a:cubicBezTo>
                  <a:pt x="10533" y="498"/>
                  <a:pt x="9204" y="1960"/>
                  <a:pt x="6280" y="4552"/>
                </a:cubicBezTo>
                <a:cubicBezTo>
                  <a:pt x="3356" y="7144"/>
                  <a:pt x="1163" y="11197"/>
                  <a:pt x="698" y="15716"/>
                </a:cubicBezTo>
                <a:cubicBezTo>
                  <a:pt x="233" y="20235"/>
                  <a:pt x="-1163" y="28808"/>
                  <a:pt x="3489" y="31665"/>
                </a:cubicBezTo>
                <a:cubicBezTo>
                  <a:pt x="8141" y="34523"/>
                  <a:pt x="21233" y="32928"/>
                  <a:pt x="28609" y="32861"/>
                </a:cubicBezTo>
                <a:cubicBezTo>
                  <a:pt x="35985" y="32795"/>
                  <a:pt x="41899" y="32927"/>
                  <a:pt x="47747" y="31266"/>
                </a:cubicBezTo>
                <a:cubicBezTo>
                  <a:pt x="53595" y="29605"/>
                  <a:pt x="60905" y="26482"/>
                  <a:pt x="63696" y="22893"/>
                </a:cubicBezTo>
                <a:cubicBezTo>
                  <a:pt x="66487" y="19305"/>
                  <a:pt x="64893" y="12792"/>
                  <a:pt x="64494" y="9735"/>
                </a:cubicBezTo>
                <a:cubicBezTo>
                  <a:pt x="64095" y="6678"/>
                  <a:pt x="63298" y="5748"/>
                  <a:pt x="61304" y="4552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6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464400" y="526763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80840" y="129873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344300" y="1442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921600" y="1308699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8" name="Shape 278"/>
          <p:cNvCxnSpPr>
            <a:stCxn id="274" idx="5"/>
            <a:endCxn id="277" idx="0"/>
          </p:cNvCxnSpPr>
          <p:nvPr/>
        </p:nvCxnSpPr>
        <p:spPr>
          <a:xfrm>
            <a:off x="1959120" y="1023531"/>
            <a:ext cx="2523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Shape 279"/>
          <p:cNvSpPr txBox="1"/>
          <p:nvPr/>
        </p:nvSpPr>
        <p:spPr>
          <a:xfrm>
            <a:off x="2593525" y="14301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358579" y="196658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1" name="Shape 281"/>
          <p:cNvCxnSpPr>
            <a:stCxn id="275" idx="5"/>
            <a:endCxn id="280" idx="0"/>
          </p:cNvCxnSpPr>
          <p:nvPr/>
        </p:nvCxnSpPr>
        <p:spPr>
          <a:xfrm>
            <a:off x="1475560" y="1795499"/>
            <a:ext cx="172800" cy="1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Shape 282"/>
          <p:cNvSpPr txBox="1"/>
          <p:nvPr/>
        </p:nvSpPr>
        <p:spPr>
          <a:xfrm>
            <a:off x="725300" y="2204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3" name="Shape 283"/>
          <p:cNvCxnSpPr>
            <a:stCxn id="275" idx="0"/>
            <a:endCxn id="274" idx="3"/>
          </p:cNvCxnSpPr>
          <p:nvPr/>
        </p:nvCxnSpPr>
        <p:spPr>
          <a:xfrm flipH="1" rot="10800000">
            <a:off x="1270640" y="1023631"/>
            <a:ext cx="2787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Shape 284"/>
          <p:cNvSpPr/>
          <p:nvPr/>
        </p:nvSpPr>
        <p:spPr>
          <a:xfrm>
            <a:off x="1739579" y="2652381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5" name="Shape 285"/>
          <p:cNvCxnSpPr>
            <a:stCxn id="280" idx="5"/>
            <a:endCxn id="284" idx="0"/>
          </p:cNvCxnSpPr>
          <p:nvPr/>
        </p:nvCxnSpPr>
        <p:spPr>
          <a:xfrm>
            <a:off x="1853299" y="2463349"/>
            <a:ext cx="176100" cy="18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Shape 286"/>
          <p:cNvSpPr txBox="1"/>
          <p:nvPr/>
        </p:nvSpPr>
        <p:spPr>
          <a:xfrm>
            <a:off x="1182500" y="28138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11175" y="345600"/>
            <a:ext cx="3074400" cy="307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18250" y="1201000"/>
            <a:ext cx="1546295" cy="834625"/>
          </a:xfrm>
          <a:custGeom>
            <a:pathLst>
              <a:path extrusionOk="0" h="33385" w="65341">
                <a:moveTo>
                  <a:pt x="61304" y="4552"/>
                </a:moveTo>
                <a:cubicBezTo>
                  <a:pt x="59310" y="3356"/>
                  <a:pt x="59709" y="3289"/>
                  <a:pt x="52532" y="2558"/>
                </a:cubicBezTo>
                <a:cubicBezTo>
                  <a:pt x="45355" y="1827"/>
                  <a:pt x="25951" y="-166"/>
                  <a:pt x="18242" y="166"/>
                </a:cubicBezTo>
                <a:cubicBezTo>
                  <a:pt x="10533" y="498"/>
                  <a:pt x="9204" y="1960"/>
                  <a:pt x="6280" y="4552"/>
                </a:cubicBezTo>
                <a:cubicBezTo>
                  <a:pt x="3356" y="7144"/>
                  <a:pt x="1163" y="11197"/>
                  <a:pt x="698" y="15716"/>
                </a:cubicBezTo>
                <a:cubicBezTo>
                  <a:pt x="233" y="20235"/>
                  <a:pt x="-1163" y="28808"/>
                  <a:pt x="3489" y="31665"/>
                </a:cubicBezTo>
                <a:cubicBezTo>
                  <a:pt x="8141" y="34523"/>
                  <a:pt x="21233" y="32928"/>
                  <a:pt x="28609" y="32861"/>
                </a:cubicBezTo>
                <a:cubicBezTo>
                  <a:pt x="35985" y="32795"/>
                  <a:pt x="41899" y="32927"/>
                  <a:pt x="47747" y="31266"/>
                </a:cubicBezTo>
                <a:cubicBezTo>
                  <a:pt x="53595" y="29605"/>
                  <a:pt x="60905" y="26482"/>
                  <a:pt x="63696" y="22893"/>
                </a:cubicBezTo>
                <a:cubicBezTo>
                  <a:pt x="66487" y="19305"/>
                  <a:pt x="64893" y="12792"/>
                  <a:pt x="64494" y="9735"/>
                </a:cubicBezTo>
                <a:cubicBezTo>
                  <a:pt x="64095" y="6678"/>
                  <a:pt x="63298" y="5748"/>
                  <a:pt x="61304" y="4552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/>
        </p:nvSpPr>
        <p:spPr>
          <a:xfrm>
            <a:off x="432750" y="563750"/>
            <a:ext cx="548100" cy="46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0" name="Shape 290"/>
          <p:cNvCxnSpPr>
            <a:stCxn id="289" idx="2"/>
          </p:cNvCxnSpPr>
          <p:nvPr/>
        </p:nvCxnSpPr>
        <p:spPr>
          <a:xfrm>
            <a:off x="706800" y="1032350"/>
            <a:ext cx="318900" cy="35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3397100" y="278125"/>
            <a:ext cx="5543100" cy="28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 (alpha):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violating node </a:t>
            </a:r>
            <a:r>
              <a:rPr i="1" lang="en" sz="2400" u="sng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closest to the insertion point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h(l(⍺)):  -1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h(r(⍺)): 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ABS-DIFF: 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464400" y="526763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980840" y="129873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344300" y="1442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1921600" y="1308699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0" name="Shape 300"/>
          <p:cNvCxnSpPr>
            <a:stCxn id="296" idx="5"/>
            <a:endCxn id="299" idx="0"/>
          </p:cNvCxnSpPr>
          <p:nvPr/>
        </p:nvCxnSpPr>
        <p:spPr>
          <a:xfrm>
            <a:off x="1959120" y="1023531"/>
            <a:ext cx="2523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Shape 301"/>
          <p:cNvSpPr txBox="1"/>
          <p:nvPr/>
        </p:nvSpPr>
        <p:spPr>
          <a:xfrm>
            <a:off x="2593525" y="14301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358579" y="196658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Shape 303"/>
          <p:cNvCxnSpPr>
            <a:stCxn id="297" idx="5"/>
            <a:endCxn id="302" idx="0"/>
          </p:cNvCxnSpPr>
          <p:nvPr/>
        </p:nvCxnSpPr>
        <p:spPr>
          <a:xfrm>
            <a:off x="1475560" y="1795499"/>
            <a:ext cx="172800" cy="1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Shape 304"/>
          <p:cNvSpPr txBox="1"/>
          <p:nvPr/>
        </p:nvSpPr>
        <p:spPr>
          <a:xfrm>
            <a:off x="725300" y="2204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5" name="Shape 305"/>
          <p:cNvCxnSpPr>
            <a:stCxn id="297" idx="0"/>
            <a:endCxn id="296" idx="3"/>
          </p:cNvCxnSpPr>
          <p:nvPr/>
        </p:nvCxnSpPr>
        <p:spPr>
          <a:xfrm flipH="1" rot="10800000">
            <a:off x="1270640" y="1023631"/>
            <a:ext cx="2787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Shape 306"/>
          <p:cNvSpPr/>
          <p:nvPr/>
        </p:nvSpPr>
        <p:spPr>
          <a:xfrm>
            <a:off x="1739579" y="2652381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7" name="Shape 307"/>
          <p:cNvCxnSpPr>
            <a:stCxn id="302" idx="5"/>
            <a:endCxn id="306" idx="0"/>
          </p:cNvCxnSpPr>
          <p:nvPr/>
        </p:nvCxnSpPr>
        <p:spPr>
          <a:xfrm>
            <a:off x="1853299" y="2463349"/>
            <a:ext cx="176100" cy="18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Shape 308"/>
          <p:cNvSpPr txBox="1"/>
          <p:nvPr/>
        </p:nvSpPr>
        <p:spPr>
          <a:xfrm>
            <a:off x="1182500" y="28138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148425" y="269400"/>
            <a:ext cx="3074400" cy="307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18250" y="1201000"/>
            <a:ext cx="1546295" cy="834625"/>
          </a:xfrm>
          <a:custGeom>
            <a:pathLst>
              <a:path extrusionOk="0" h="33385" w="65341">
                <a:moveTo>
                  <a:pt x="61304" y="4552"/>
                </a:moveTo>
                <a:cubicBezTo>
                  <a:pt x="59310" y="3356"/>
                  <a:pt x="59709" y="3289"/>
                  <a:pt x="52532" y="2558"/>
                </a:cubicBezTo>
                <a:cubicBezTo>
                  <a:pt x="45355" y="1827"/>
                  <a:pt x="25951" y="-166"/>
                  <a:pt x="18242" y="166"/>
                </a:cubicBezTo>
                <a:cubicBezTo>
                  <a:pt x="10533" y="498"/>
                  <a:pt x="9204" y="1960"/>
                  <a:pt x="6280" y="4552"/>
                </a:cubicBezTo>
                <a:cubicBezTo>
                  <a:pt x="3356" y="7144"/>
                  <a:pt x="1163" y="11197"/>
                  <a:pt x="698" y="15716"/>
                </a:cubicBezTo>
                <a:cubicBezTo>
                  <a:pt x="233" y="20235"/>
                  <a:pt x="-1163" y="28808"/>
                  <a:pt x="3489" y="31665"/>
                </a:cubicBezTo>
                <a:cubicBezTo>
                  <a:pt x="8141" y="34523"/>
                  <a:pt x="21233" y="32928"/>
                  <a:pt x="28609" y="32861"/>
                </a:cubicBezTo>
                <a:cubicBezTo>
                  <a:pt x="35985" y="32795"/>
                  <a:pt x="41899" y="32927"/>
                  <a:pt x="47747" y="31266"/>
                </a:cubicBezTo>
                <a:cubicBezTo>
                  <a:pt x="53595" y="29605"/>
                  <a:pt x="60905" y="26482"/>
                  <a:pt x="63696" y="22893"/>
                </a:cubicBezTo>
                <a:cubicBezTo>
                  <a:pt x="66487" y="19305"/>
                  <a:pt x="64893" y="12792"/>
                  <a:pt x="64494" y="9735"/>
                </a:cubicBezTo>
                <a:cubicBezTo>
                  <a:pt x="64095" y="6678"/>
                  <a:pt x="63298" y="5748"/>
                  <a:pt x="61304" y="4552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/>
        </p:nvSpPr>
        <p:spPr>
          <a:xfrm>
            <a:off x="432750" y="563750"/>
            <a:ext cx="548100" cy="46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2" name="Shape 312"/>
          <p:cNvCxnSpPr>
            <a:stCxn id="311" idx="2"/>
          </p:cNvCxnSpPr>
          <p:nvPr/>
        </p:nvCxnSpPr>
        <p:spPr>
          <a:xfrm>
            <a:off x="706800" y="1032350"/>
            <a:ext cx="318900" cy="35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3537600" y="278125"/>
            <a:ext cx="5402700" cy="295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example is a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“RIGHT-RIGHT” case: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insertion occurred in the right subtree of ⍺’s right child.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620225" y="3340200"/>
            <a:ext cx="5402700" cy="130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Fix:  a “left rotation” about ⍺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013000" y="6494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1327855" y="17893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25956" y="20012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2660796" y="18040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3" name="Shape 323"/>
          <p:cNvCxnSpPr>
            <a:stCxn id="319" idx="5"/>
            <a:endCxn id="322" idx="0"/>
          </p:cNvCxnSpPr>
          <p:nvPr/>
        </p:nvCxnSpPr>
        <p:spPr>
          <a:xfrm>
            <a:off x="2714109" y="1383053"/>
            <a:ext cx="3573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Shape 324"/>
          <p:cNvSpPr txBox="1"/>
          <p:nvPr/>
        </p:nvSpPr>
        <p:spPr>
          <a:xfrm>
            <a:off x="3612832" y="198342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863065" y="27754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6" name="Shape 326"/>
          <p:cNvCxnSpPr>
            <a:stCxn id="320" idx="5"/>
            <a:endCxn id="325" idx="0"/>
          </p:cNvCxnSpPr>
          <p:nvPr/>
        </p:nvCxnSpPr>
        <p:spPr>
          <a:xfrm>
            <a:off x="2028964" y="2522947"/>
            <a:ext cx="2448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965786" y="3126434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>
            <a:stCxn id="320" idx="0"/>
            <a:endCxn id="319" idx="3"/>
          </p:cNvCxnSpPr>
          <p:nvPr/>
        </p:nvCxnSpPr>
        <p:spPr>
          <a:xfrm flipH="1" rot="10800000">
            <a:off x="1738555" y="1383118"/>
            <a:ext cx="394800" cy="40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Shape 329"/>
          <p:cNvSpPr/>
          <p:nvPr/>
        </p:nvSpPr>
        <p:spPr>
          <a:xfrm>
            <a:off x="2402895" y="37881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0" name="Shape 330"/>
          <p:cNvCxnSpPr>
            <a:stCxn id="325" idx="5"/>
            <a:endCxn id="329" idx="0"/>
          </p:cNvCxnSpPr>
          <p:nvPr/>
        </p:nvCxnSpPr>
        <p:spPr>
          <a:xfrm>
            <a:off x="2564174" y="3509100"/>
            <a:ext cx="249300" cy="27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Shape 331"/>
          <p:cNvSpPr txBox="1"/>
          <p:nvPr/>
        </p:nvSpPr>
        <p:spPr>
          <a:xfrm>
            <a:off x="1613582" y="4026575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45700" y="287625"/>
            <a:ext cx="43560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551279" y="7040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Shape 334"/>
          <p:cNvCxnSpPr>
            <a:stCxn id="333" idx="2"/>
          </p:cNvCxnSpPr>
          <p:nvPr/>
        </p:nvCxnSpPr>
        <p:spPr>
          <a:xfrm>
            <a:off x="939479" y="1395840"/>
            <a:ext cx="452100" cy="52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Shape 335"/>
          <p:cNvSpPr/>
          <p:nvPr/>
        </p:nvSpPr>
        <p:spPr>
          <a:xfrm>
            <a:off x="746575" y="2650110"/>
            <a:ext cx="1066575" cy="409125"/>
          </a:xfrm>
          <a:custGeom>
            <a:pathLst>
              <a:path extrusionOk="0" h="16365" w="42663">
                <a:moveTo>
                  <a:pt x="42663" y="14770"/>
                </a:moveTo>
                <a:cubicBezTo>
                  <a:pt x="42065" y="13375"/>
                  <a:pt x="42397" y="8856"/>
                  <a:pt x="39074" y="6397"/>
                </a:cubicBezTo>
                <a:cubicBezTo>
                  <a:pt x="35751" y="3938"/>
                  <a:pt x="28509" y="-49"/>
                  <a:pt x="22727" y="17"/>
                </a:cubicBezTo>
                <a:cubicBezTo>
                  <a:pt x="16946" y="83"/>
                  <a:pt x="8173" y="4070"/>
                  <a:pt x="4385" y="6795"/>
                </a:cubicBezTo>
                <a:cubicBezTo>
                  <a:pt x="597" y="9520"/>
                  <a:pt x="731" y="14770"/>
                  <a:pt x="0" y="1636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6" name="Shape 336"/>
          <p:cNvSpPr/>
          <p:nvPr/>
        </p:nvSpPr>
        <p:spPr>
          <a:xfrm>
            <a:off x="6585000" y="6494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899855" y="17893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997956" y="20012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7232796" y="18040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Shape 340"/>
          <p:cNvCxnSpPr>
            <a:stCxn id="336" idx="5"/>
            <a:endCxn id="339" idx="0"/>
          </p:cNvCxnSpPr>
          <p:nvPr/>
        </p:nvCxnSpPr>
        <p:spPr>
          <a:xfrm>
            <a:off x="7286109" y="1383053"/>
            <a:ext cx="3573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Shape 341"/>
          <p:cNvSpPr txBox="1"/>
          <p:nvPr/>
        </p:nvSpPr>
        <p:spPr>
          <a:xfrm>
            <a:off x="8184832" y="198342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5258840" y="27754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7521286" y="5870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4" name="Shape 344"/>
          <p:cNvCxnSpPr>
            <a:stCxn id="337" idx="0"/>
            <a:endCxn id="336" idx="3"/>
          </p:cNvCxnSpPr>
          <p:nvPr/>
        </p:nvCxnSpPr>
        <p:spPr>
          <a:xfrm flipH="1" rot="10800000">
            <a:off x="6310555" y="1383118"/>
            <a:ext cx="394800" cy="40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Shape 345"/>
          <p:cNvSpPr/>
          <p:nvPr/>
        </p:nvSpPr>
        <p:spPr>
          <a:xfrm>
            <a:off x="6584995" y="28212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7521282" y="3000775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658413" y="287625"/>
            <a:ext cx="44394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5123279" y="7040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Shape 349"/>
          <p:cNvCxnSpPr>
            <a:stCxn id="348" idx="2"/>
          </p:cNvCxnSpPr>
          <p:nvPr/>
        </p:nvCxnSpPr>
        <p:spPr>
          <a:xfrm>
            <a:off x="5511479" y="1395840"/>
            <a:ext cx="452100" cy="52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Shape 350"/>
          <p:cNvCxnSpPr>
            <a:stCxn id="337" idx="3"/>
            <a:endCxn id="342" idx="0"/>
          </p:cNvCxnSpPr>
          <p:nvPr/>
        </p:nvCxnSpPr>
        <p:spPr>
          <a:xfrm flipH="1">
            <a:off x="5669446" y="2522947"/>
            <a:ext cx="35070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>
            <a:stCxn id="337" idx="5"/>
            <a:endCxn id="345" idx="0"/>
          </p:cNvCxnSpPr>
          <p:nvPr/>
        </p:nvCxnSpPr>
        <p:spPr>
          <a:xfrm>
            <a:off x="6600964" y="2522947"/>
            <a:ext cx="394800" cy="29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Shape 352"/>
          <p:cNvSpPr txBox="1"/>
          <p:nvPr/>
        </p:nvSpPr>
        <p:spPr>
          <a:xfrm>
            <a:off x="4656826" y="2901250"/>
            <a:ext cx="5781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2165400" y="3446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70655" y="14083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041796" y="14230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0" name="Shape 360"/>
          <p:cNvCxnSpPr>
            <a:stCxn id="357" idx="5"/>
            <a:endCxn id="359" idx="0"/>
          </p:cNvCxnSpPr>
          <p:nvPr/>
        </p:nvCxnSpPr>
        <p:spPr>
          <a:xfrm>
            <a:off x="2866509" y="1078253"/>
            <a:ext cx="5859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Shape 361"/>
          <p:cNvSpPr/>
          <p:nvPr/>
        </p:nvSpPr>
        <p:spPr>
          <a:xfrm>
            <a:off x="1634465" y="23944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2" name="Shape 362"/>
          <p:cNvCxnSpPr>
            <a:stCxn id="358" idx="5"/>
            <a:endCxn id="361" idx="0"/>
          </p:cNvCxnSpPr>
          <p:nvPr/>
        </p:nvCxnSpPr>
        <p:spPr>
          <a:xfrm>
            <a:off x="1571764" y="2141947"/>
            <a:ext cx="4734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Shape 363"/>
          <p:cNvCxnSpPr>
            <a:stCxn id="358" idx="0"/>
            <a:endCxn id="357" idx="3"/>
          </p:cNvCxnSpPr>
          <p:nvPr/>
        </p:nvCxnSpPr>
        <p:spPr>
          <a:xfrm flipH="1" rot="10800000">
            <a:off x="1281355" y="1078318"/>
            <a:ext cx="1004400" cy="3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/>
          <p:nvPr/>
        </p:nvSpPr>
        <p:spPr>
          <a:xfrm>
            <a:off x="2402895" y="34833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5" name="Shape 365"/>
          <p:cNvCxnSpPr>
            <a:stCxn id="361" idx="5"/>
            <a:endCxn id="364" idx="0"/>
          </p:cNvCxnSpPr>
          <p:nvPr/>
        </p:nvCxnSpPr>
        <p:spPr>
          <a:xfrm>
            <a:off x="2335574" y="3128100"/>
            <a:ext cx="477900" cy="35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Shape 366"/>
          <p:cNvSpPr/>
          <p:nvPr/>
        </p:nvSpPr>
        <p:spPr>
          <a:xfrm>
            <a:off x="145900" y="178325"/>
            <a:ext cx="43560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246479" y="3992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Shape 368"/>
          <p:cNvCxnSpPr>
            <a:stCxn id="367" idx="2"/>
            <a:endCxn id="358" idx="1"/>
          </p:cNvCxnSpPr>
          <p:nvPr/>
        </p:nvCxnSpPr>
        <p:spPr>
          <a:xfrm>
            <a:off x="634679" y="1091040"/>
            <a:ext cx="356400" cy="4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Shape 369"/>
          <p:cNvSpPr/>
          <p:nvPr/>
        </p:nvSpPr>
        <p:spPr>
          <a:xfrm>
            <a:off x="1832245" y="1095525"/>
            <a:ext cx="459350" cy="1295825"/>
          </a:xfrm>
          <a:custGeom>
            <a:pathLst>
              <a:path extrusionOk="0" h="51833" w="18374">
                <a:moveTo>
                  <a:pt x="18374" y="0"/>
                </a:moveTo>
                <a:cubicBezTo>
                  <a:pt x="15583" y="2858"/>
                  <a:pt x="4486" y="11231"/>
                  <a:pt x="1628" y="17145"/>
                </a:cubicBezTo>
                <a:cubicBezTo>
                  <a:pt x="-1229" y="23059"/>
                  <a:pt x="498" y="31898"/>
                  <a:pt x="1229" y="35486"/>
                </a:cubicBezTo>
                <a:cubicBezTo>
                  <a:pt x="1960" y="39074"/>
                  <a:pt x="4951" y="35951"/>
                  <a:pt x="6014" y="38675"/>
                </a:cubicBezTo>
                <a:cubicBezTo>
                  <a:pt x="7077" y="41400"/>
                  <a:pt x="7343" y="49640"/>
                  <a:pt x="7609" y="5183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0" name="Shape 370"/>
          <p:cNvSpPr/>
          <p:nvPr/>
        </p:nvSpPr>
        <p:spPr>
          <a:xfrm>
            <a:off x="405674" y="1848092"/>
            <a:ext cx="1467275" cy="1447800"/>
          </a:xfrm>
          <a:custGeom>
            <a:pathLst>
              <a:path extrusionOk="0" h="57912" w="58691">
                <a:moveTo>
                  <a:pt x="58691" y="54824"/>
                </a:moveTo>
                <a:cubicBezTo>
                  <a:pt x="55169" y="54891"/>
                  <a:pt x="46863" y="61403"/>
                  <a:pt x="37559" y="55223"/>
                </a:cubicBezTo>
                <a:cubicBezTo>
                  <a:pt x="28256" y="49043"/>
                  <a:pt x="8452" y="26648"/>
                  <a:pt x="2870" y="17743"/>
                </a:cubicBezTo>
                <a:cubicBezTo>
                  <a:pt x="-2712" y="8838"/>
                  <a:pt x="1541" y="4718"/>
                  <a:pt x="4066" y="1794"/>
                </a:cubicBezTo>
                <a:cubicBezTo>
                  <a:pt x="6591" y="-1130"/>
                  <a:pt x="15695" y="465"/>
                  <a:pt x="18021" y="199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1" name="Shape 371"/>
          <p:cNvSpPr/>
          <p:nvPr/>
        </p:nvSpPr>
        <p:spPr>
          <a:xfrm>
            <a:off x="6585000" y="4970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899855" y="16369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4997956" y="18488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7232796" y="16516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5" name="Shape 375"/>
          <p:cNvCxnSpPr>
            <a:stCxn id="371" idx="5"/>
            <a:endCxn id="374" idx="0"/>
          </p:cNvCxnSpPr>
          <p:nvPr/>
        </p:nvCxnSpPr>
        <p:spPr>
          <a:xfrm>
            <a:off x="7286109" y="1230653"/>
            <a:ext cx="3573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Shape 376"/>
          <p:cNvSpPr txBox="1"/>
          <p:nvPr/>
        </p:nvSpPr>
        <p:spPr>
          <a:xfrm>
            <a:off x="8184832" y="183102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5258840" y="26230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7521286" y="4346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9" name="Shape 379"/>
          <p:cNvCxnSpPr>
            <a:stCxn id="372" idx="0"/>
            <a:endCxn id="371" idx="3"/>
          </p:cNvCxnSpPr>
          <p:nvPr/>
        </p:nvCxnSpPr>
        <p:spPr>
          <a:xfrm flipH="1" rot="10800000">
            <a:off x="6310555" y="1230718"/>
            <a:ext cx="394800" cy="40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Shape 380"/>
          <p:cNvSpPr/>
          <p:nvPr/>
        </p:nvSpPr>
        <p:spPr>
          <a:xfrm>
            <a:off x="6584995" y="26688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7521282" y="2848375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578675" y="152250"/>
            <a:ext cx="44394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5123279" y="5516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4" name="Shape 384"/>
          <p:cNvCxnSpPr>
            <a:stCxn id="383" idx="2"/>
          </p:cNvCxnSpPr>
          <p:nvPr/>
        </p:nvCxnSpPr>
        <p:spPr>
          <a:xfrm>
            <a:off x="5511479" y="1243440"/>
            <a:ext cx="452100" cy="52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Shape 385"/>
          <p:cNvCxnSpPr>
            <a:stCxn id="372" idx="3"/>
            <a:endCxn id="377" idx="0"/>
          </p:cNvCxnSpPr>
          <p:nvPr/>
        </p:nvCxnSpPr>
        <p:spPr>
          <a:xfrm flipH="1">
            <a:off x="5669446" y="2370547"/>
            <a:ext cx="35070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Shape 386"/>
          <p:cNvCxnSpPr>
            <a:stCxn id="372" idx="5"/>
            <a:endCxn id="380" idx="0"/>
          </p:cNvCxnSpPr>
          <p:nvPr/>
        </p:nvCxnSpPr>
        <p:spPr>
          <a:xfrm>
            <a:off x="6600964" y="2370547"/>
            <a:ext cx="394800" cy="29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4656826" y="2748850"/>
            <a:ext cx="5781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228200" y="249475"/>
            <a:ext cx="5543100" cy="14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Remember: ⍺ (alpha):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violating node </a:t>
            </a:r>
            <a:r>
              <a:rPr i="1" lang="en" sz="2400" u="sng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closest to the insertion point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191250" y="2010125"/>
            <a:ext cx="4743600" cy="280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CLAIM: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Inserted node X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cannot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be a child of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⍺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must be </a:t>
            </a:r>
            <a:r>
              <a:rPr i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grandchild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⍺ or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great-great grandchild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or...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7238125" y="345550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418375" y="1250250"/>
            <a:ext cx="624900" cy="650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6" name="Shape 396"/>
          <p:cNvCxnSpPr>
            <a:stCxn id="395" idx="7"/>
            <a:endCxn id="394" idx="3"/>
          </p:cNvCxnSpPr>
          <p:nvPr/>
        </p:nvCxnSpPr>
        <p:spPr>
          <a:xfrm flipH="1" rot="10800000">
            <a:off x="6951761" y="900599"/>
            <a:ext cx="37800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Shape 397"/>
          <p:cNvSpPr txBox="1"/>
          <p:nvPr/>
        </p:nvSpPr>
        <p:spPr>
          <a:xfrm>
            <a:off x="5230625" y="2010125"/>
            <a:ext cx="3713100" cy="2882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Suppose X is child of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⍺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Subtree with X: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after insertion:    height =   </a:t>
            </a:r>
            <a:r>
              <a:rPr b="1" lang="en">
                <a:highlight>
                  <a:srgbClr val="FFFF00"/>
                </a:highlight>
              </a:rPr>
              <a:t>0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insertion: height =  </a:t>
            </a:r>
            <a:r>
              <a:rPr b="1" lang="en">
                <a:highlight>
                  <a:srgbClr val="FFFF00"/>
                </a:highlight>
              </a:rPr>
              <a:t>-1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Violation right?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subtree:  height =</a:t>
            </a:r>
            <a:r>
              <a:rPr b="1" lang="en">
                <a:highlight>
                  <a:srgbClr val="FFFF00"/>
                </a:highlight>
              </a:rPr>
              <a:t> -2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</a:t>
            </a:r>
            <a:r>
              <a:rPr b="1" lang="en">
                <a:highlight>
                  <a:srgbClr val="FFFF00"/>
                </a:highlight>
              </a:rPr>
              <a:t>NO SUCH TREE!!</a:t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1240987" y="1891536"/>
            <a:ext cx="336300" cy="3270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397315" y="3665815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 txBox="1"/>
          <p:nvPr>
            <p:ph idx="4294967295" type="title"/>
          </p:nvPr>
        </p:nvSpPr>
        <p:spPr>
          <a:xfrm>
            <a:off x="381000" y="-22625"/>
            <a:ext cx="346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Four cases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565494" y="2332536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704347" y="2332536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7" name="Shape 407"/>
          <p:cNvCxnSpPr>
            <a:stCxn id="402" idx="3"/>
            <a:endCxn id="405" idx="0"/>
          </p:cNvCxnSpPr>
          <p:nvPr/>
        </p:nvCxnSpPr>
        <p:spPr>
          <a:xfrm flipH="1">
            <a:off x="733737" y="2170648"/>
            <a:ext cx="5565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Shape 408"/>
          <p:cNvCxnSpPr>
            <a:stCxn id="402" idx="5"/>
            <a:endCxn id="406" idx="0"/>
          </p:cNvCxnSpPr>
          <p:nvPr/>
        </p:nvCxnSpPr>
        <p:spPr>
          <a:xfrm>
            <a:off x="1528037" y="2170648"/>
            <a:ext cx="3444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Shape 409"/>
          <p:cNvSpPr/>
          <p:nvPr/>
        </p:nvSpPr>
        <p:spPr>
          <a:xfrm>
            <a:off x="200800" y="2788151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793261" y="2783619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1337243" y="2783619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904562" y="2783610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Shape 413"/>
          <p:cNvCxnSpPr>
            <a:stCxn id="405" idx="3"/>
            <a:endCxn id="409" idx="0"/>
          </p:cNvCxnSpPr>
          <p:nvPr/>
        </p:nvCxnSpPr>
        <p:spPr>
          <a:xfrm flipH="1">
            <a:off x="432944" y="2611648"/>
            <a:ext cx="1818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405" idx="5"/>
            <a:endCxn id="410" idx="0"/>
          </p:cNvCxnSpPr>
          <p:nvPr/>
        </p:nvCxnSpPr>
        <p:spPr>
          <a:xfrm>
            <a:off x="852544" y="2611648"/>
            <a:ext cx="1728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Shape 415"/>
          <p:cNvCxnSpPr>
            <a:stCxn id="406" idx="3"/>
            <a:endCxn id="411" idx="0"/>
          </p:cNvCxnSpPr>
          <p:nvPr/>
        </p:nvCxnSpPr>
        <p:spPr>
          <a:xfrm flipH="1">
            <a:off x="1569397" y="2611648"/>
            <a:ext cx="184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06" idx="5"/>
            <a:endCxn id="412" idx="0"/>
          </p:cNvCxnSpPr>
          <p:nvPr/>
        </p:nvCxnSpPr>
        <p:spPr>
          <a:xfrm>
            <a:off x="1991397" y="2611648"/>
            <a:ext cx="145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endCxn id="409" idx="3"/>
          </p:cNvCxnSpPr>
          <p:nvPr/>
        </p:nvCxnSpPr>
        <p:spPr>
          <a:xfrm rot="10800000">
            <a:off x="432850" y="3537251"/>
            <a:ext cx="13260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236341" y="1885875"/>
            <a:ext cx="1025973" cy="802572"/>
          </a:xfrm>
          <a:custGeom>
            <a:pathLst>
              <a:path extrusionOk="0" h="33598" w="43906">
                <a:moveTo>
                  <a:pt x="43906" y="0"/>
                </a:moveTo>
                <a:cubicBezTo>
                  <a:pt x="38879" y="2355"/>
                  <a:pt x="20044" y="10118"/>
                  <a:pt x="13744" y="14127"/>
                </a:cubicBezTo>
                <a:cubicBezTo>
                  <a:pt x="7444" y="18136"/>
                  <a:pt x="8399" y="20808"/>
                  <a:pt x="6108" y="24053"/>
                </a:cubicBezTo>
                <a:cubicBezTo>
                  <a:pt x="3817" y="27298"/>
                  <a:pt x="1018" y="32007"/>
                  <a:pt x="0" y="33598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19" name="Shape 419"/>
          <p:cNvSpPr txBox="1"/>
          <p:nvPr/>
        </p:nvSpPr>
        <p:spPr>
          <a:xfrm>
            <a:off x="236481" y="4156940"/>
            <a:ext cx="15648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LEFT-LEFT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650879" y="1963146"/>
            <a:ext cx="327000" cy="319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315218" y="3695875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2993899" y="2393818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4101540" y="2393818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4" name="Shape 424"/>
          <p:cNvCxnSpPr>
            <a:stCxn id="420" idx="3"/>
            <a:endCxn id="422" idx="0"/>
          </p:cNvCxnSpPr>
          <p:nvPr/>
        </p:nvCxnSpPr>
        <p:spPr>
          <a:xfrm flipH="1">
            <a:off x="3157267" y="2235856"/>
            <a:ext cx="5415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>
            <a:stCxn id="420" idx="5"/>
            <a:endCxn id="423" idx="0"/>
          </p:cNvCxnSpPr>
          <p:nvPr/>
        </p:nvCxnSpPr>
        <p:spPr>
          <a:xfrm>
            <a:off x="3929991" y="2235856"/>
            <a:ext cx="3351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/>
          <p:nvPr/>
        </p:nvSpPr>
        <p:spPr>
          <a:xfrm>
            <a:off x="2639200" y="2838763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3215424" y="2834338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3744497" y="2834338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4296268" y="2834329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Shape 430"/>
          <p:cNvCxnSpPr>
            <a:stCxn id="422" idx="3"/>
            <a:endCxn id="426" idx="0"/>
          </p:cNvCxnSpPr>
          <p:nvPr/>
        </p:nvCxnSpPr>
        <p:spPr>
          <a:xfrm flipH="1">
            <a:off x="2864787" y="2666529"/>
            <a:ext cx="1770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Shape 431"/>
          <p:cNvCxnSpPr>
            <a:stCxn id="422" idx="5"/>
            <a:endCxn id="427" idx="0"/>
          </p:cNvCxnSpPr>
          <p:nvPr/>
        </p:nvCxnSpPr>
        <p:spPr>
          <a:xfrm>
            <a:off x="3273011" y="2666529"/>
            <a:ext cx="1680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Shape 432"/>
          <p:cNvCxnSpPr>
            <a:stCxn id="423" idx="3"/>
            <a:endCxn id="428" idx="0"/>
          </p:cNvCxnSpPr>
          <p:nvPr/>
        </p:nvCxnSpPr>
        <p:spPr>
          <a:xfrm flipH="1">
            <a:off x="3970028" y="2666529"/>
            <a:ext cx="1794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Shape 433"/>
          <p:cNvCxnSpPr>
            <a:stCxn id="423" idx="5"/>
            <a:endCxn id="429" idx="0"/>
          </p:cNvCxnSpPr>
          <p:nvPr/>
        </p:nvCxnSpPr>
        <p:spPr>
          <a:xfrm>
            <a:off x="4380652" y="2666529"/>
            <a:ext cx="1413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Shape 434"/>
          <p:cNvSpPr txBox="1"/>
          <p:nvPr/>
        </p:nvSpPr>
        <p:spPr>
          <a:xfrm>
            <a:off x="2673900" y="4175500"/>
            <a:ext cx="16743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LEFT-RIGHT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5" name="Shape 435"/>
          <p:cNvCxnSpPr>
            <a:endCxn id="427" idx="3"/>
          </p:cNvCxnSpPr>
          <p:nvPr/>
        </p:nvCxnSpPr>
        <p:spPr>
          <a:xfrm rot="10800000">
            <a:off x="3441024" y="3565738"/>
            <a:ext cx="375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Shape 436"/>
          <p:cNvSpPr/>
          <p:nvPr/>
        </p:nvSpPr>
        <p:spPr>
          <a:xfrm>
            <a:off x="2957200" y="1895425"/>
            <a:ext cx="711098" cy="1042039"/>
          </a:xfrm>
          <a:custGeom>
            <a:pathLst>
              <a:path extrusionOk="0" h="44670" w="31288">
                <a:moveTo>
                  <a:pt x="31288" y="0"/>
                </a:moveTo>
                <a:cubicBezTo>
                  <a:pt x="26197" y="2736"/>
                  <a:pt x="4117" y="12026"/>
                  <a:pt x="744" y="16417"/>
                </a:cubicBezTo>
                <a:cubicBezTo>
                  <a:pt x="-2628" y="20808"/>
                  <a:pt x="6981" y="22717"/>
                  <a:pt x="11053" y="26344"/>
                </a:cubicBezTo>
                <a:cubicBezTo>
                  <a:pt x="15126" y="29971"/>
                  <a:pt x="22570" y="35126"/>
                  <a:pt x="25179" y="38180"/>
                </a:cubicBezTo>
                <a:cubicBezTo>
                  <a:pt x="27788" y="41234"/>
                  <a:pt x="26452" y="43588"/>
                  <a:pt x="26706" y="4467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7" name="Shape 437"/>
          <p:cNvSpPr/>
          <p:nvPr/>
        </p:nvSpPr>
        <p:spPr>
          <a:xfrm>
            <a:off x="7638294" y="215400"/>
            <a:ext cx="359700" cy="342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7878651" y="2072324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915586" y="6769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8134042" y="6769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1" name="Shape 441"/>
          <p:cNvCxnSpPr>
            <a:stCxn id="437" idx="3"/>
            <a:endCxn id="439" idx="0"/>
          </p:cNvCxnSpPr>
          <p:nvPr/>
        </p:nvCxnSpPr>
        <p:spPr>
          <a:xfrm flipH="1">
            <a:off x="7095471" y="507571"/>
            <a:ext cx="5955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Shape 442"/>
          <p:cNvCxnSpPr>
            <a:stCxn id="437" idx="5"/>
            <a:endCxn id="440" idx="0"/>
          </p:cNvCxnSpPr>
          <p:nvPr/>
        </p:nvCxnSpPr>
        <p:spPr>
          <a:xfrm>
            <a:off x="7945317" y="507571"/>
            <a:ext cx="3687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Shape 443"/>
          <p:cNvSpPr/>
          <p:nvPr/>
        </p:nvSpPr>
        <p:spPr>
          <a:xfrm>
            <a:off x="6525400" y="1153778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159273" y="11490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7741278" y="11490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8348252" y="1149025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Shape 447"/>
          <p:cNvCxnSpPr>
            <a:stCxn id="439" idx="3"/>
            <a:endCxn id="443" idx="0"/>
          </p:cNvCxnSpPr>
          <p:nvPr/>
        </p:nvCxnSpPr>
        <p:spPr>
          <a:xfrm flipH="1">
            <a:off x="6773563" y="969112"/>
            <a:ext cx="194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Shape 448"/>
          <p:cNvCxnSpPr>
            <a:stCxn id="439" idx="5"/>
            <a:endCxn id="444" idx="0"/>
          </p:cNvCxnSpPr>
          <p:nvPr/>
        </p:nvCxnSpPr>
        <p:spPr>
          <a:xfrm>
            <a:off x="7222609" y="969112"/>
            <a:ext cx="1848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Shape 449"/>
          <p:cNvCxnSpPr>
            <a:stCxn id="440" idx="3"/>
            <a:endCxn id="445" idx="0"/>
          </p:cNvCxnSpPr>
          <p:nvPr/>
        </p:nvCxnSpPr>
        <p:spPr>
          <a:xfrm flipH="1">
            <a:off x="7989619" y="969112"/>
            <a:ext cx="1971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Shape 450"/>
          <p:cNvCxnSpPr>
            <a:stCxn id="440" idx="5"/>
            <a:endCxn id="446" idx="0"/>
          </p:cNvCxnSpPr>
          <p:nvPr/>
        </p:nvCxnSpPr>
        <p:spPr>
          <a:xfrm>
            <a:off x="8441066" y="969112"/>
            <a:ext cx="1554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Shape 451"/>
          <p:cNvSpPr txBox="1"/>
          <p:nvPr/>
        </p:nvSpPr>
        <p:spPr>
          <a:xfrm>
            <a:off x="5052988" y="557700"/>
            <a:ext cx="16743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RIGHT-LEFT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2" name="Shape 452"/>
          <p:cNvCxnSpPr>
            <a:endCxn id="445" idx="3"/>
          </p:cNvCxnSpPr>
          <p:nvPr/>
        </p:nvCxnSpPr>
        <p:spPr>
          <a:xfrm rot="10800000">
            <a:off x="7989528" y="1932936"/>
            <a:ext cx="690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Shape 453"/>
          <p:cNvSpPr/>
          <p:nvPr/>
        </p:nvSpPr>
        <p:spPr>
          <a:xfrm>
            <a:off x="7795955" y="177500"/>
            <a:ext cx="728300" cy="1030850"/>
          </a:xfrm>
          <a:custGeom>
            <a:pathLst>
              <a:path extrusionOk="0" h="41234" w="29132">
                <a:moveTo>
                  <a:pt x="6892" y="0"/>
                </a:moveTo>
                <a:cubicBezTo>
                  <a:pt x="10583" y="2100"/>
                  <a:pt x="29801" y="7128"/>
                  <a:pt x="29037" y="12600"/>
                </a:cubicBezTo>
                <a:cubicBezTo>
                  <a:pt x="28274" y="18073"/>
                  <a:pt x="6893" y="28063"/>
                  <a:pt x="2311" y="32835"/>
                </a:cubicBezTo>
                <a:cubicBezTo>
                  <a:pt x="-2271" y="37607"/>
                  <a:pt x="1674" y="39834"/>
                  <a:pt x="1547" y="41234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4" name="Shape 454"/>
          <p:cNvSpPr/>
          <p:nvPr/>
        </p:nvSpPr>
        <p:spPr>
          <a:xfrm>
            <a:off x="7104894" y="2653800"/>
            <a:ext cx="359700" cy="342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8031051" y="4510724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6382186" y="31153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7600642" y="31153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>
            <a:stCxn id="454" idx="3"/>
            <a:endCxn id="456" idx="0"/>
          </p:cNvCxnSpPr>
          <p:nvPr/>
        </p:nvCxnSpPr>
        <p:spPr>
          <a:xfrm flipH="1">
            <a:off x="6562071" y="2945971"/>
            <a:ext cx="5955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Shape 459"/>
          <p:cNvCxnSpPr>
            <a:stCxn id="454" idx="5"/>
            <a:endCxn id="457" idx="0"/>
          </p:cNvCxnSpPr>
          <p:nvPr/>
        </p:nvCxnSpPr>
        <p:spPr>
          <a:xfrm>
            <a:off x="7411917" y="2945971"/>
            <a:ext cx="3687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Shape 460"/>
          <p:cNvSpPr/>
          <p:nvPr/>
        </p:nvSpPr>
        <p:spPr>
          <a:xfrm>
            <a:off x="5992000" y="3592178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625873" y="35874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7207878" y="35874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7814852" y="3587425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Shape 464"/>
          <p:cNvCxnSpPr>
            <a:stCxn id="456" idx="3"/>
            <a:endCxn id="460" idx="0"/>
          </p:cNvCxnSpPr>
          <p:nvPr/>
        </p:nvCxnSpPr>
        <p:spPr>
          <a:xfrm flipH="1">
            <a:off x="6240163" y="3407512"/>
            <a:ext cx="194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Shape 465"/>
          <p:cNvCxnSpPr>
            <a:stCxn id="456" idx="5"/>
            <a:endCxn id="461" idx="0"/>
          </p:cNvCxnSpPr>
          <p:nvPr/>
        </p:nvCxnSpPr>
        <p:spPr>
          <a:xfrm>
            <a:off x="6689209" y="3407512"/>
            <a:ext cx="1848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Shape 466"/>
          <p:cNvCxnSpPr>
            <a:stCxn id="457" idx="3"/>
            <a:endCxn id="462" idx="0"/>
          </p:cNvCxnSpPr>
          <p:nvPr/>
        </p:nvCxnSpPr>
        <p:spPr>
          <a:xfrm flipH="1">
            <a:off x="7456219" y="3407512"/>
            <a:ext cx="1971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>
            <a:stCxn id="457" idx="5"/>
            <a:endCxn id="463" idx="0"/>
          </p:cNvCxnSpPr>
          <p:nvPr/>
        </p:nvCxnSpPr>
        <p:spPr>
          <a:xfrm>
            <a:off x="7907666" y="3407512"/>
            <a:ext cx="1554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Shape 468"/>
          <p:cNvSpPr txBox="1"/>
          <p:nvPr/>
        </p:nvSpPr>
        <p:spPr>
          <a:xfrm>
            <a:off x="5268175" y="4567525"/>
            <a:ext cx="18267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RIGHT-RIGHT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66850" y="1695150"/>
            <a:ext cx="2447400" cy="31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2529425" y="1723775"/>
            <a:ext cx="2313600" cy="30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4915650" y="120250"/>
            <a:ext cx="4066200" cy="24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4953825" y="2563725"/>
            <a:ext cx="4104300" cy="24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7511850" y="2697350"/>
            <a:ext cx="706325" cy="906775"/>
          </a:xfrm>
          <a:custGeom>
            <a:pathLst>
              <a:path extrusionOk="0" h="36271" w="28253">
                <a:moveTo>
                  <a:pt x="0" y="0"/>
                </a:moveTo>
                <a:cubicBezTo>
                  <a:pt x="2673" y="1273"/>
                  <a:pt x="11327" y="1591"/>
                  <a:pt x="16036" y="7636"/>
                </a:cubicBezTo>
                <a:cubicBezTo>
                  <a:pt x="20745" y="13681"/>
                  <a:pt x="26217" y="31499"/>
                  <a:pt x="28253" y="36271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474" name="Shape 474"/>
          <p:cNvCxnSpPr>
            <a:stCxn id="463" idx="3"/>
            <a:endCxn id="455" idx="0"/>
          </p:cNvCxnSpPr>
          <p:nvPr/>
        </p:nvCxnSpPr>
        <p:spPr>
          <a:xfrm>
            <a:off x="8063102" y="4371325"/>
            <a:ext cx="1479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Shape 479"/>
          <p:cNvCxnSpPr/>
          <p:nvPr/>
        </p:nvCxnSpPr>
        <p:spPr>
          <a:xfrm>
            <a:off x="4554350" y="2394675"/>
            <a:ext cx="0" cy="24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0" name="Shape 4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Right-Right Case</a:t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1826500" y="1547875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702899" y="23409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3" name="Shape 483"/>
          <p:cNvCxnSpPr>
            <a:stCxn id="481" idx="5"/>
            <a:endCxn id="482" idx="0"/>
          </p:cNvCxnSpPr>
          <p:nvPr/>
        </p:nvCxnSpPr>
        <p:spPr>
          <a:xfrm>
            <a:off x="2359886" y="21030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Shape 484"/>
          <p:cNvSpPr/>
          <p:nvPr/>
        </p:nvSpPr>
        <p:spPr>
          <a:xfrm>
            <a:off x="468125" y="2314275"/>
            <a:ext cx="1133400" cy="179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Shape 485"/>
          <p:cNvCxnSpPr>
            <a:stCxn id="481" idx="3"/>
            <a:endCxn id="484" idx="0"/>
          </p:cNvCxnSpPr>
          <p:nvPr/>
        </p:nvCxnSpPr>
        <p:spPr>
          <a:xfrm flipH="1">
            <a:off x="1034815" y="2103026"/>
            <a:ext cx="8832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Shape 486"/>
          <p:cNvCxnSpPr/>
          <p:nvPr/>
        </p:nvCxnSpPr>
        <p:spPr>
          <a:xfrm>
            <a:off x="298675" y="2257350"/>
            <a:ext cx="0" cy="179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7" name="Shape 487"/>
          <p:cNvSpPr txBox="1"/>
          <p:nvPr/>
        </p:nvSpPr>
        <p:spPr>
          <a:xfrm>
            <a:off x="78700" y="28255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489975" y="4507225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9" name="Shape 489"/>
          <p:cNvCxnSpPr>
            <a:stCxn id="481" idx="0"/>
          </p:cNvCxnSpPr>
          <p:nvPr/>
        </p:nvCxnSpPr>
        <p:spPr>
          <a:xfrm flipH="1" rot="10800000">
            <a:off x="2138950" y="12505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Shape 490"/>
          <p:cNvSpPr/>
          <p:nvPr/>
        </p:nvSpPr>
        <p:spPr>
          <a:xfrm>
            <a:off x="2160450" y="31245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303450" y="30483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Shape 492"/>
          <p:cNvCxnSpPr>
            <a:stCxn id="488" idx="0"/>
            <a:endCxn id="491" idx="3"/>
          </p:cNvCxnSpPr>
          <p:nvPr/>
        </p:nvCxnSpPr>
        <p:spPr>
          <a:xfrm rot="10800000">
            <a:off x="3601425" y="4304425"/>
            <a:ext cx="879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Shape 493"/>
          <p:cNvCxnSpPr>
            <a:stCxn id="482" idx="3"/>
            <a:endCxn id="490" idx="0"/>
          </p:cNvCxnSpPr>
          <p:nvPr/>
        </p:nvCxnSpPr>
        <p:spPr>
          <a:xfrm flipH="1">
            <a:off x="2458414" y="2896129"/>
            <a:ext cx="3360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Shape 494"/>
          <p:cNvCxnSpPr>
            <a:stCxn id="482" idx="5"/>
            <a:endCxn id="491" idx="0"/>
          </p:cNvCxnSpPr>
          <p:nvPr/>
        </p:nvCxnSpPr>
        <p:spPr>
          <a:xfrm>
            <a:off x="3236285" y="2896129"/>
            <a:ext cx="3651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4873325" y="1284024"/>
            <a:ext cx="18939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Scenario: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082650" y="1777550"/>
            <a:ext cx="40614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Inserting x causes violation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5082650" y="2310950"/>
            <a:ext cx="4061400" cy="72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𝞪:  violating node </a:t>
            </a:r>
            <a:r>
              <a:rPr i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closest to insertion point</a:t>
            </a:r>
            <a:endParaRPr i="1" sz="1800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4777850" y="3834950"/>
            <a:ext cx="31059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h(q) </a:t>
            </a:r>
            <a:r>
              <a:rPr i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insertion?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8022950" y="3879800"/>
            <a:ext cx="817500" cy="3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0" name="Shape 500"/>
          <p:cNvCxnSpPr/>
          <p:nvPr/>
        </p:nvCxnSpPr>
        <p:spPr>
          <a:xfrm flipH="1">
            <a:off x="3388050" y="2354175"/>
            <a:ext cx="11478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1" name="Shape 501"/>
          <p:cNvCxnSpPr/>
          <p:nvPr/>
        </p:nvCxnSpPr>
        <p:spPr>
          <a:xfrm flipH="1">
            <a:off x="3450850" y="4886675"/>
            <a:ext cx="1133400" cy="1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2" name="Shape 502"/>
          <p:cNvSpPr txBox="1"/>
          <p:nvPr/>
        </p:nvSpPr>
        <p:spPr>
          <a:xfrm>
            <a:off x="4293950" y="31460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3" name="Shape 503"/>
          <p:cNvCxnSpPr/>
          <p:nvPr/>
        </p:nvCxnSpPr>
        <p:spPr>
          <a:xfrm>
            <a:off x="3976200" y="30625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4" name="Shape 504"/>
          <p:cNvSpPr txBox="1"/>
          <p:nvPr/>
        </p:nvSpPr>
        <p:spPr>
          <a:xfrm>
            <a:off x="3778475" y="37203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5" name="Shape 505"/>
          <p:cNvCxnSpPr/>
          <p:nvPr/>
        </p:nvCxnSpPr>
        <p:spPr>
          <a:xfrm>
            <a:off x="31951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6" name="Shape 506"/>
          <p:cNvSpPr txBox="1"/>
          <p:nvPr/>
        </p:nvSpPr>
        <p:spPr>
          <a:xfrm>
            <a:off x="2980147" y="34917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7" name="Shape 507"/>
          <p:cNvCxnSpPr/>
          <p:nvPr/>
        </p:nvCxnSpPr>
        <p:spPr>
          <a:xfrm>
            <a:off x="20950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8" name="Shape 508"/>
          <p:cNvSpPr txBox="1"/>
          <p:nvPr/>
        </p:nvSpPr>
        <p:spPr>
          <a:xfrm>
            <a:off x="1913185" y="35400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4930850" y="4391675"/>
            <a:ext cx="4061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we figure out the rest?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082650" y="3072950"/>
            <a:ext cx="3757800" cy="72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height of 𝞪’s left subtree (reference point) 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was your break?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Excellent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Good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So-so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D. Hated it!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Shape 515"/>
          <p:cNvCxnSpPr/>
          <p:nvPr/>
        </p:nvCxnSpPr>
        <p:spPr>
          <a:xfrm>
            <a:off x="4249550" y="2394675"/>
            <a:ext cx="0" cy="24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6" name="Shape 5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Right-Right Case (left Rotation)</a:t>
            </a:r>
            <a:endParaRPr sz="3000"/>
          </a:p>
        </p:txBody>
      </p:sp>
      <p:sp>
        <p:nvSpPr>
          <p:cNvPr id="517" name="Shape 517"/>
          <p:cNvSpPr/>
          <p:nvPr/>
        </p:nvSpPr>
        <p:spPr>
          <a:xfrm>
            <a:off x="1597900" y="1547875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474299" y="23409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9" name="Shape 519"/>
          <p:cNvCxnSpPr>
            <a:stCxn id="517" idx="5"/>
            <a:endCxn id="518" idx="0"/>
          </p:cNvCxnSpPr>
          <p:nvPr/>
        </p:nvCxnSpPr>
        <p:spPr>
          <a:xfrm>
            <a:off x="2131286" y="21030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/>
          <p:nvPr/>
        </p:nvSpPr>
        <p:spPr>
          <a:xfrm>
            <a:off x="530825" y="2314275"/>
            <a:ext cx="945600" cy="140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1" name="Shape 521"/>
          <p:cNvCxnSpPr>
            <a:stCxn id="517" idx="3"/>
            <a:endCxn id="520" idx="0"/>
          </p:cNvCxnSpPr>
          <p:nvPr/>
        </p:nvCxnSpPr>
        <p:spPr>
          <a:xfrm flipH="1">
            <a:off x="1003615" y="2103026"/>
            <a:ext cx="6858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Shape 522"/>
          <p:cNvCxnSpPr/>
          <p:nvPr/>
        </p:nvCxnSpPr>
        <p:spPr>
          <a:xfrm flipH="1">
            <a:off x="5750300" y="3072075"/>
            <a:ext cx="10500" cy="12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3" name="Shape 523"/>
          <p:cNvSpPr txBox="1"/>
          <p:nvPr/>
        </p:nvSpPr>
        <p:spPr>
          <a:xfrm>
            <a:off x="5497388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3337575" y="4507225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5" name="Shape 525"/>
          <p:cNvCxnSpPr>
            <a:stCxn id="517" idx="0"/>
          </p:cNvCxnSpPr>
          <p:nvPr/>
        </p:nvCxnSpPr>
        <p:spPr>
          <a:xfrm flipH="1" rot="10800000">
            <a:off x="1910350" y="12505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Shape 526"/>
          <p:cNvSpPr/>
          <p:nvPr/>
        </p:nvSpPr>
        <p:spPr>
          <a:xfrm>
            <a:off x="2008050" y="31245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093588" y="30483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8" name="Shape 528"/>
          <p:cNvCxnSpPr>
            <a:stCxn id="524" idx="0"/>
            <a:endCxn id="527" idx="3"/>
          </p:cNvCxnSpPr>
          <p:nvPr/>
        </p:nvCxnSpPr>
        <p:spPr>
          <a:xfrm rot="10800000">
            <a:off x="3391725" y="4304425"/>
            <a:ext cx="1452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Shape 529"/>
          <p:cNvCxnSpPr>
            <a:stCxn id="518" idx="3"/>
            <a:endCxn id="526" idx="0"/>
          </p:cNvCxnSpPr>
          <p:nvPr/>
        </p:nvCxnSpPr>
        <p:spPr>
          <a:xfrm flipH="1">
            <a:off x="2306014" y="2896129"/>
            <a:ext cx="2598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Shape 530"/>
          <p:cNvCxnSpPr>
            <a:stCxn id="518" idx="5"/>
            <a:endCxn id="527" idx="0"/>
          </p:cNvCxnSpPr>
          <p:nvPr/>
        </p:nvCxnSpPr>
        <p:spPr>
          <a:xfrm>
            <a:off x="3007685" y="2896129"/>
            <a:ext cx="3840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Shape 531"/>
          <p:cNvCxnSpPr/>
          <p:nvPr/>
        </p:nvCxnSpPr>
        <p:spPr>
          <a:xfrm flipH="1">
            <a:off x="3083250" y="2354175"/>
            <a:ext cx="11478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2" name="Shape 532"/>
          <p:cNvCxnSpPr/>
          <p:nvPr/>
        </p:nvCxnSpPr>
        <p:spPr>
          <a:xfrm flipH="1">
            <a:off x="3146050" y="4886675"/>
            <a:ext cx="1133400" cy="1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Shape 533"/>
          <p:cNvSpPr txBox="1"/>
          <p:nvPr/>
        </p:nvSpPr>
        <p:spPr>
          <a:xfrm>
            <a:off x="3912950" y="31460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4" name="Shape 534"/>
          <p:cNvCxnSpPr/>
          <p:nvPr/>
        </p:nvCxnSpPr>
        <p:spPr>
          <a:xfrm>
            <a:off x="3756969" y="30625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5" name="Shape 535"/>
          <p:cNvSpPr txBox="1"/>
          <p:nvPr/>
        </p:nvSpPr>
        <p:spPr>
          <a:xfrm>
            <a:off x="3559244" y="37203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6" name="Shape 536"/>
          <p:cNvCxnSpPr/>
          <p:nvPr/>
        </p:nvCxnSpPr>
        <p:spPr>
          <a:xfrm>
            <a:off x="29665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7" name="Shape 537"/>
          <p:cNvSpPr txBox="1"/>
          <p:nvPr/>
        </p:nvSpPr>
        <p:spPr>
          <a:xfrm>
            <a:off x="2751547" y="34917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8" name="Shape 538"/>
          <p:cNvCxnSpPr/>
          <p:nvPr/>
        </p:nvCxnSpPr>
        <p:spPr>
          <a:xfrm>
            <a:off x="18664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9" name="Shape 539"/>
          <p:cNvSpPr txBox="1"/>
          <p:nvPr/>
        </p:nvSpPr>
        <p:spPr>
          <a:xfrm>
            <a:off x="1684585" y="35400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7060674" y="15114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6390500" y="2112375"/>
            <a:ext cx="624900" cy="650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2" name="Shape 542"/>
          <p:cNvCxnSpPr>
            <a:stCxn id="540" idx="0"/>
          </p:cNvCxnSpPr>
          <p:nvPr/>
        </p:nvCxnSpPr>
        <p:spPr>
          <a:xfrm flipH="1" rot="10800000">
            <a:off x="7373124" y="1214478"/>
            <a:ext cx="410700" cy="29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Shape 543"/>
          <p:cNvCxnSpPr>
            <a:stCxn id="540" idx="3"/>
            <a:endCxn id="541" idx="7"/>
          </p:cNvCxnSpPr>
          <p:nvPr/>
        </p:nvCxnSpPr>
        <p:spPr>
          <a:xfrm flipH="1">
            <a:off x="6923889" y="2066629"/>
            <a:ext cx="228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Shape 544"/>
          <p:cNvSpPr/>
          <p:nvPr/>
        </p:nvSpPr>
        <p:spPr>
          <a:xfrm>
            <a:off x="5878975" y="3043550"/>
            <a:ext cx="707700" cy="1256100"/>
          </a:xfrm>
          <a:prstGeom prst="triangle">
            <a:avLst>
              <a:gd fmla="val 5063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5" name="Shape 545"/>
          <p:cNvCxnSpPr>
            <a:stCxn id="541" idx="3"/>
            <a:endCxn id="544" idx="0"/>
          </p:cNvCxnSpPr>
          <p:nvPr/>
        </p:nvCxnSpPr>
        <p:spPr>
          <a:xfrm flipH="1">
            <a:off x="6237215" y="2667526"/>
            <a:ext cx="244800" cy="37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Shape 546"/>
          <p:cNvSpPr/>
          <p:nvPr/>
        </p:nvSpPr>
        <p:spPr>
          <a:xfrm>
            <a:off x="7000075" y="30864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7" name="Shape 547"/>
          <p:cNvCxnSpPr>
            <a:stCxn id="541" idx="5"/>
            <a:endCxn id="546" idx="0"/>
          </p:cNvCxnSpPr>
          <p:nvPr/>
        </p:nvCxnSpPr>
        <p:spPr>
          <a:xfrm>
            <a:off x="6923886" y="2667526"/>
            <a:ext cx="374100" cy="4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Shape 548"/>
          <p:cNvSpPr/>
          <p:nvPr/>
        </p:nvSpPr>
        <p:spPr>
          <a:xfrm>
            <a:off x="7877450" y="2444525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9" name="Shape 549"/>
          <p:cNvCxnSpPr>
            <a:stCxn id="540" idx="5"/>
            <a:endCxn id="548" idx="0"/>
          </p:cNvCxnSpPr>
          <p:nvPr/>
        </p:nvCxnSpPr>
        <p:spPr>
          <a:xfrm>
            <a:off x="7594060" y="2066629"/>
            <a:ext cx="581400" cy="37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Shape 550"/>
          <p:cNvSpPr/>
          <p:nvPr/>
        </p:nvSpPr>
        <p:spPr>
          <a:xfrm>
            <a:off x="8106050" y="3888950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1" name="Shape 551"/>
          <p:cNvCxnSpPr>
            <a:stCxn id="550" idx="0"/>
            <a:endCxn id="548" idx="3"/>
          </p:cNvCxnSpPr>
          <p:nvPr/>
        </p:nvCxnSpPr>
        <p:spPr>
          <a:xfrm rot="10800000">
            <a:off x="8175500" y="3700550"/>
            <a:ext cx="129900" cy="18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Shape 552"/>
          <p:cNvCxnSpPr/>
          <p:nvPr/>
        </p:nvCxnSpPr>
        <p:spPr>
          <a:xfrm>
            <a:off x="8776800" y="24529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3" name="Shape 553"/>
          <p:cNvSpPr txBox="1"/>
          <p:nvPr/>
        </p:nvSpPr>
        <p:spPr>
          <a:xfrm>
            <a:off x="8457280" y="31107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4" name="Shape 554"/>
          <p:cNvCxnSpPr/>
          <p:nvPr/>
        </p:nvCxnSpPr>
        <p:spPr>
          <a:xfrm flipH="1">
            <a:off x="411175" y="2409750"/>
            <a:ext cx="39900" cy="137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5" name="Shape 555"/>
          <p:cNvSpPr txBox="1"/>
          <p:nvPr/>
        </p:nvSpPr>
        <p:spPr>
          <a:xfrm>
            <a:off x="231100" y="29779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6" name="Shape 556"/>
          <p:cNvCxnSpPr/>
          <p:nvPr/>
        </p:nvCxnSpPr>
        <p:spPr>
          <a:xfrm>
            <a:off x="6922543" y="3090800"/>
            <a:ext cx="14700" cy="11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7" name="Shape 557"/>
          <p:cNvSpPr txBox="1"/>
          <p:nvPr/>
        </p:nvSpPr>
        <p:spPr>
          <a:xfrm>
            <a:off x="6687413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8" name="Shape 558"/>
          <p:cNvCxnSpPr/>
          <p:nvPr/>
        </p:nvCxnSpPr>
        <p:spPr>
          <a:xfrm>
            <a:off x="5386050" y="2153925"/>
            <a:ext cx="27900" cy="21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9" name="Shape 559"/>
          <p:cNvSpPr txBox="1"/>
          <p:nvPr/>
        </p:nvSpPr>
        <p:spPr>
          <a:xfrm>
            <a:off x="5018825" y="2667525"/>
            <a:ext cx="685800" cy="348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5001925" y="4553600"/>
            <a:ext cx="10587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BST???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6983125" y="4553600"/>
            <a:ext cx="10587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AVL???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6144925" y="4553600"/>
            <a:ext cx="6249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151900" y="4553600"/>
            <a:ext cx="6249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139500" y="118375"/>
            <a:ext cx="4616400" cy="41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4823925" y="200575"/>
            <a:ext cx="4272300" cy="41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Shape 570"/>
          <p:cNvCxnSpPr/>
          <p:nvPr/>
        </p:nvCxnSpPr>
        <p:spPr>
          <a:xfrm>
            <a:off x="3896400" y="2245125"/>
            <a:ext cx="13800" cy="194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1" name="Shape 571"/>
          <p:cNvSpPr/>
          <p:nvPr/>
        </p:nvSpPr>
        <p:spPr>
          <a:xfrm>
            <a:off x="1597900" y="1395475"/>
            <a:ext cx="624900" cy="650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2474299" y="21885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3" name="Shape 573"/>
          <p:cNvCxnSpPr>
            <a:stCxn id="571" idx="5"/>
            <a:endCxn id="572" idx="0"/>
          </p:cNvCxnSpPr>
          <p:nvPr/>
        </p:nvCxnSpPr>
        <p:spPr>
          <a:xfrm>
            <a:off x="2131286" y="19506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Shape 574"/>
          <p:cNvSpPr/>
          <p:nvPr/>
        </p:nvSpPr>
        <p:spPr>
          <a:xfrm>
            <a:off x="530825" y="2161875"/>
            <a:ext cx="945600" cy="140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5" name="Shape 575"/>
          <p:cNvCxnSpPr>
            <a:stCxn id="571" idx="3"/>
            <a:endCxn id="574" idx="0"/>
          </p:cNvCxnSpPr>
          <p:nvPr/>
        </p:nvCxnSpPr>
        <p:spPr>
          <a:xfrm flipH="1">
            <a:off x="1003615" y="1950626"/>
            <a:ext cx="6858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Shape 576"/>
          <p:cNvCxnSpPr>
            <a:stCxn id="571" idx="0"/>
          </p:cNvCxnSpPr>
          <p:nvPr/>
        </p:nvCxnSpPr>
        <p:spPr>
          <a:xfrm flipH="1" rot="10800000">
            <a:off x="1910350" y="10981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Shape 577"/>
          <p:cNvSpPr/>
          <p:nvPr/>
        </p:nvSpPr>
        <p:spPr>
          <a:xfrm>
            <a:off x="2008050" y="29721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3093588" y="28959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9" name="Shape 579"/>
          <p:cNvCxnSpPr>
            <a:stCxn id="572" idx="3"/>
            <a:endCxn id="577" idx="0"/>
          </p:cNvCxnSpPr>
          <p:nvPr/>
        </p:nvCxnSpPr>
        <p:spPr>
          <a:xfrm flipH="1">
            <a:off x="2306014" y="2743729"/>
            <a:ext cx="2598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Shape 580"/>
          <p:cNvCxnSpPr>
            <a:stCxn id="572" idx="5"/>
            <a:endCxn id="578" idx="0"/>
          </p:cNvCxnSpPr>
          <p:nvPr/>
        </p:nvCxnSpPr>
        <p:spPr>
          <a:xfrm>
            <a:off x="3007685" y="2743729"/>
            <a:ext cx="3840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Shape 581"/>
          <p:cNvCxnSpPr/>
          <p:nvPr/>
        </p:nvCxnSpPr>
        <p:spPr>
          <a:xfrm rot="10800000">
            <a:off x="3083225" y="2202250"/>
            <a:ext cx="747600" cy="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2" name="Shape 582"/>
          <p:cNvSpPr txBox="1"/>
          <p:nvPr/>
        </p:nvSpPr>
        <p:spPr>
          <a:xfrm>
            <a:off x="3608150" y="29936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3" name="Shape 583"/>
          <p:cNvCxnSpPr/>
          <p:nvPr/>
        </p:nvCxnSpPr>
        <p:spPr>
          <a:xfrm>
            <a:off x="2966550" y="30098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84" name="Shape 584"/>
          <p:cNvSpPr txBox="1"/>
          <p:nvPr/>
        </p:nvSpPr>
        <p:spPr>
          <a:xfrm>
            <a:off x="2751547" y="33393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5" name="Shape 585"/>
          <p:cNvCxnSpPr/>
          <p:nvPr/>
        </p:nvCxnSpPr>
        <p:spPr>
          <a:xfrm>
            <a:off x="1866450" y="30098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86" name="Shape 586"/>
          <p:cNvSpPr txBox="1"/>
          <p:nvPr/>
        </p:nvSpPr>
        <p:spPr>
          <a:xfrm>
            <a:off x="1684585" y="33876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7" name="Shape 587"/>
          <p:cNvCxnSpPr/>
          <p:nvPr/>
        </p:nvCxnSpPr>
        <p:spPr>
          <a:xfrm flipH="1">
            <a:off x="3453675" y="4210075"/>
            <a:ext cx="6276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8" name="Shape 588"/>
          <p:cNvCxnSpPr/>
          <p:nvPr/>
        </p:nvCxnSpPr>
        <p:spPr>
          <a:xfrm>
            <a:off x="411200" y="2198275"/>
            <a:ext cx="6600" cy="136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89" name="Shape 589"/>
          <p:cNvSpPr txBox="1"/>
          <p:nvPr/>
        </p:nvSpPr>
        <p:spPr>
          <a:xfrm>
            <a:off x="231100" y="28255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0" name="Shape 590"/>
          <p:cNvCxnSpPr/>
          <p:nvPr/>
        </p:nvCxnSpPr>
        <p:spPr>
          <a:xfrm flipH="1">
            <a:off x="4280425" y="1420650"/>
            <a:ext cx="28200" cy="280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1" name="Shape 591"/>
          <p:cNvSpPr txBox="1"/>
          <p:nvPr/>
        </p:nvSpPr>
        <p:spPr>
          <a:xfrm>
            <a:off x="4058275" y="2309875"/>
            <a:ext cx="624900" cy="34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2" name="Shape 592"/>
          <p:cNvCxnSpPr/>
          <p:nvPr/>
        </p:nvCxnSpPr>
        <p:spPr>
          <a:xfrm rot="10800000">
            <a:off x="2322425" y="1430050"/>
            <a:ext cx="18894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3" name="Shape 593"/>
          <p:cNvSpPr txBox="1"/>
          <p:nvPr/>
        </p:nvSpPr>
        <p:spPr>
          <a:xfrm>
            <a:off x="195700" y="137125"/>
            <a:ext cx="4084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BEFORE INSERTION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4" name="Shape 594"/>
          <p:cNvCxnSpPr/>
          <p:nvPr/>
        </p:nvCxnSpPr>
        <p:spPr>
          <a:xfrm flipH="1">
            <a:off x="5750300" y="3072075"/>
            <a:ext cx="10500" cy="12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5" name="Shape 595"/>
          <p:cNvSpPr txBox="1"/>
          <p:nvPr/>
        </p:nvSpPr>
        <p:spPr>
          <a:xfrm>
            <a:off x="5497388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6984474" y="15114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6390500" y="2112375"/>
            <a:ext cx="624900" cy="650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8" name="Shape 598"/>
          <p:cNvCxnSpPr>
            <a:stCxn id="596" idx="0"/>
          </p:cNvCxnSpPr>
          <p:nvPr/>
        </p:nvCxnSpPr>
        <p:spPr>
          <a:xfrm flipH="1" rot="10800000">
            <a:off x="7296924" y="1214478"/>
            <a:ext cx="410700" cy="29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Shape 599"/>
          <p:cNvCxnSpPr>
            <a:stCxn id="596" idx="3"/>
            <a:endCxn id="597" idx="7"/>
          </p:cNvCxnSpPr>
          <p:nvPr/>
        </p:nvCxnSpPr>
        <p:spPr>
          <a:xfrm flipH="1">
            <a:off x="6923889" y="2066629"/>
            <a:ext cx="1521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Shape 600"/>
          <p:cNvSpPr/>
          <p:nvPr/>
        </p:nvSpPr>
        <p:spPr>
          <a:xfrm>
            <a:off x="5878975" y="3043550"/>
            <a:ext cx="707700" cy="1256100"/>
          </a:xfrm>
          <a:prstGeom prst="triangle">
            <a:avLst>
              <a:gd fmla="val 5063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1" name="Shape 601"/>
          <p:cNvCxnSpPr>
            <a:stCxn id="597" idx="3"/>
            <a:endCxn id="600" idx="0"/>
          </p:cNvCxnSpPr>
          <p:nvPr/>
        </p:nvCxnSpPr>
        <p:spPr>
          <a:xfrm flipH="1">
            <a:off x="6237215" y="2667526"/>
            <a:ext cx="244800" cy="37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Shape 602"/>
          <p:cNvSpPr/>
          <p:nvPr/>
        </p:nvSpPr>
        <p:spPr>
          <a:xfrm>
            <a:off x="7000075" y="30864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3" name="Shape 603"/>
          <p:cNvCxnSpPr>
            <a:stCxn id="597" idx="5"/>
            <a:endCxn id="602" idx="0"/>
          </p:cNvCxnSpPr>
          <p:nvPr/>
        </p:nvCxnSpPr>
        <p:spPr>
          <a:xfrm>
            <a:off x="6923886" y="2667526"/>
            <a:ext cx="374100" cy="4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Shape 604"/>
          <p:cNvSpPr/>
          <p:nvPr/>
        </p:nvSpPr>
        <p:spPr>
          <a:xfrm>
            <a:off x="7648850" y="2444525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5" name="Shape 605"/>
          <p:cNvCxnSpPr>
            <a:stCxn id="596" idx="5"/>
            <a:endCxn id="604" idx="0"/>
          </p:cNvCxnSpPr>
          <p:nvPr/>
        </p:nvCxnSpPr>
        <p:spPr>
          <a:xfrm>
            <a:off x="7517860" y="2066629"/>
            <a:ext cx="429000" cy="37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Shape 606"/>
          <p:cNvSpPr/>
          <p:nvPr/>
        </p:nvSpPr>
        <p:spPr>
          <a:xfrm>
            <a:off x="7877450" y="3888950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7" name="Shape 607"/>
          <p:cNvCxnSpPr>
            <a:stCxn id="606" idx="0"/>
            <a:endCxn id="604" idx="3"/>
          </p:cNvCxnSpPr>
          <p:nvPr/>
        </p:nvCxnSpPr>
        <p:spPr>
          <a:xfrm rot="10800000">
            <a:off x="7946900" y="3700550"/>
            <a:ext cx="129900" cy="18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Shape 608"/>
          <p:cNvCxnSpPr/>
          <p:nvPr/>
        </p:nvCxnSpPr>
        <p:spPr>
          <a:xfrm>
            <a:off x="8395800" y="24529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09" name="Shape 609"/>
          <p:cNvSpPr txBox="1"/>
          <p:nvPr/>
        </p:nvSpPr>
        <p:spPr>
          <a:xfrm>
            <a:off x="8152480" y="31107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0" name="Shape 610"/>
          <p:cNvCxnSpPr/>
          <p:nvPr/>
        </p:nvCxnSpPr>
        <p:spPr>
          <a:xfrm>
            <a:off x="6922543" y="3090800"/>
            <a:ext cx="14700" cy="11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1" name="Shape 611"/>
          <p:cNvSpPr txBox="1"/>
          <p:nvPr/>
        </p:nvSpPr>
        <p:spPr>
          <a:xfrm>
            <a:off x="6687413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2" name="Shape 612"/>
          <p:cNvCxnSpPr/>
          <p:nvPr/>
        </p:nvCxnSpPr>
        <p:spPr>
          <a:xfrm>
            <a:off x="5386050" y="2153925"/>
            <a:ext cx="27900" cy="21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13" name="Shape 613"/>
          <p:cNvSpPr txBox="1"/>
          <p:nvPr/>
        </p:nvSpPr>
        <p:spPr>
          <a:xfrm>
            <a:off x="5018825" y="2667525"/>
            <a:ext cx="685800" cy="348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4660550" y="92775"/>
            <a:ext cx="4084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AFTER INSERTION + ROTATION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5" name="Shape 615"/>
          <p:cNvCxnSpPr/>
          <p:nvPr/>
        </p:nvCxnSpPr>
        <p:spPr>
          <a:xfrm>
            <a:off x="8871250" y="1591800"/>
            <a:ext cx="28200" cy="263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6" name="Shape 616"/>
          <p:cNvCxnSpPr/>
          <p:nvPr/>
        </p:nvCxnSpPr>
        <p:spPr>
          <a:xfrm flipH="1">
            <a:off x="7653350" y="1515000"/>
            <a:ext cx="11586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17" name="Shape 617"/>
          <p:cNvSpPr txBox="1"/>
          <p:nvPr/>
        </p:nvSpPr>
        <p:spPr>
          <a:xfrm>
            <a:off x="8419949" y="1974498"/>
            <a:ext cx="624900" cy="34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8" name="Shape 618"/>
          <p:cNvCxnSpPr/>
          <p:nvPr/>
        </p:nvCxnSpPr>
        <p:spPr>
          <a:xfrm flipH="1">
            <a:off x="8276150" y="4247000"/>
            <a:ext cx="6276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19" name="Shape 619"/>
          <p:cNvSpPr txBox="1"/>
          <p:nvPr/>
        </p:nvSpPr>
        <p:spPr>
          <a:xfrm>
            <a:off x="326875" y="4343750"/>
            <a:ext cx="8544300" cy="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IMPLICATION:  Parent of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𝞪/q has subtrees of same height as before insertion!  We are done here!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Cases</a:t>
            </a:r>
            <a:endParaRPr/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Left-Left (symmetric to Right-Right)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Left-Right / Right-Left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Symmetric to each other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Operation sometimes called a “double rotation”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</a:t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3274300" y="1243075"/>
            <a:ext cx="507900" cy="5193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2918275" y="2198275"/>
            <a:ext cx="463500" cy="46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2293050" y="1771475"/>
            <a:ext cx="507900" cy="519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1281875" y="2549300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641" name="Shape 641"/>
          <p:cNvSpPr/>
          <p:nvPr/>
        </p:nvSpPr>
        <p:spPr>
          <a:xfrm>
            <a:off x="2301825" y="2727925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642" name="Shape 642"/>
          <p:cNvSpPr/>
          <p:nvPr/>
        </p:nvSpPr>
        <p:spPr>
          <a:xfrm>
            <a:off x="5000700" y="2042125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643" name="Shape 643"/>
          <p:cNvSpPr/>
          <p:nvPr/>
        </p:nvSpPr>
        <p:spPr>
          <a:xfrm>
            <a:off x="3254700" y="2721043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cxnSp>
        <p:nvCxnSpPr>
          <p:cNvPr id="644" name="Shape 644"/>
          <p:cNvCxnSpPr>
            <a:stCxn id="641" idx="0"/>
            <a:endCxn id="638" idx="3"/>
          </p:cNvCxnSpPr>
          <p:nvPr/>
        </p:nvCxnSpPr>
        <p:spPr>
          <a:xfrm flipH="1" rot="10800000">
            <a:off x="2704725" y="2595325"/>
            <a:ext cx="281400" cy="1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Shape 645"/>
          <p:cNvCxnSpPr>
            <a:stCxn id="638" idx="5"/>
            <a:endCxn id="643" idx="0"/>
          </p:cNvCxnSpPr>
          <p:nvPr/>
        </p:nvCxnSpPr>
        <p:spPr>
          <a:xfrm>
            <a:off x="3313897" y="2595433"/>
            <a:ext cx="343800" cy="12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Shape 646"/>
          <p:cNvCxnSpPr>
            <a:stCxn id="640" idx="0"/>
            <a:endCxn id="639" idx="3"/>
          </p:cNvCxnSpPr>
          <p:nvPr/>
        </p:nvCxnSpPr>
        <p:spPr>
          <a:xfrm flipH="1" rot="10800000">
            <a:off x="1684775" y="2214800"/>
            <a:ext cx="682800" cy="3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Shape 647"/>
          <p:cNvCxnSpPr>
            <a:stCxn id="639" idx="7"/>
            <a:endCxn id="637" idx="3"/>
          </p:cNvCxnSpPr>
          <p:nvPr/>
        </p:nvCxnSpPr>
        <p:spPr>
          <a:xfrm flipH="1" rot="10800000">
            <a:off x="2726570" y="1686425"/>
            <a:ext cx="622200" cy="16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Shape 648"/>
          <p:cNvCxnSpPr>
            <a:stCxn id="637" idx="5"/>
            <a:endCxn id="642" idx="0"/>
          </p:cNvCxnSpPr>
          <p:nvPr/>
        </p:nvCxnSpPr>
        <p:spPr>
          <a:xfrm>
            <a:off x="3707820" y="1686325"/>
            <a:ext cx="1695900" cy="35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Shape 649"/>
          <p:cNvSpPr/>
          <p:nvPr/>
        </p:nvSpPr>
        <p:spPr>
          <a:xfrm>
            <a:off x="2689675" y="4602000"/>
            <a:ext cx="343800" cy="3558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0" name="Shape 650"/>
          <p:cNvCxnSpPr>
            <a:stCxn id="641" idx="3"/>
            <a:endCxn id="649" idx="0"/>
          </p:cNvCxnSpPr>
          <p:nvPr/>
        </p:nvCxnSpPr>
        <p:spPr>
          <a:xfrm>
            <a:off x="2704725" y="4442425"/>
            <a:ext cx="156900" cy="15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Shape 651"/>
          <p:cNvCxnSpPr>
            <a:stCxn id="639" idx="5"/>
            <a:endCxn id="638" idx="1"/>
          </p:cNvCxnSpPr>
          <p:nvPr/>
        </p:nvCxnSpPr>
        <p:spPr>
          <a:xfrm>
            <a:off x="2726570" y="2214725"/>
            <a:ext cx="259500" cy="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Shape 652"/>
          <p:cNvCxnSpPr/>
          <p:nvPr/>
        </p:nvCxnSpPr>
        <p:spPr>
          <a:xfrm>
            <a:off x="1115725" y="2528675"/>
            <a:ext cx="9300" cy="168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3" name="Shape 653"/>
          <p:cNvSpPr txBox="1"/>
          <p:nvPr/>
        </p:nvSpPr>
        <p:spPr>
          <a:xfrm>
            <a:off x="880250" y="326882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4" name="Shape 654"/>
          <p:cNvCxnSpPr/>
          <p:nvPr/>
        </p:nvCxnSpPr>
        <p:spPr>
          <a:xfrm>
            <a:off x="4095025" y="2238250"/>
            <a:ext cx="24600" cy="21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5" name="Shape 655"/>
          <p:cNvSpPr txBox="1"/>
          <p:nvPr/>
        </p:nvSpPr>
        <p:spPr>
          <a:xfrm>
            <a:off x="3870850" y="289657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4469775" y="2247625"/>
            <a:ext cx="28200" cy="261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7" name="Shape 657"/>
          <p:cNvSpPr txBox="1"/>
          <p:nvPr/>
        </p:nvSpPr>
        <p:spPr>
          <a:xfrm>
            <a:off x="4251850" y="3353775"/>
            <a:ext cx="6468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8" name="Shape 658"/>
          <p:cNvCxnSpPr/>
          <p:nvPr/>
        </p:nvCxnSpPr>
        <p:spPr>
          <a:xfrm>
            <a:off x="675400" y="1844750"/>
            <a:ext cx="28200" cy="30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9" name="Shape 659"/>
          <p:cNvSpPr txBox="1"/>
          <p:nvPr/>
        </p:nvSpPr>
        <p:spPr>
          <a:xfrm>
            <a:off x="276075" y="2802875"/>
            <a:ext cx="682800" cy="334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Shape 660"/>
          <p:cNvCxnSpPr/>
          <p:nvPr/>
        </p:nvCxnSpPr>
        <p:spPr>
          <a:xfrm>
            <a:off x="5908550" y="2068275"/>
            <a:ext cx="9300" cy="168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1" name="Shape 661"/>
          <p:cNvSpPr txBox="1"/>
          <p:nvPr/>
        </p:nvSpPr>
        <p:spPr>
          <a:xfrm>
            <a:off x="5681450" y="266357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2574779" y="1526200"/>
            <a:ext cx="829450" cy="787000"/>
          </a:xfrm>
          <a:custGeom>
            <a:pathLst>
              <a:path extrusionOk="0" h="31480" w="33178">
                <a:moveTo>
                  <a:pt x="33178" y="0"/>
                </a:moveTo>
                <a:cubicBezTo>
                  <a:pt x="21682" y="0"/>
                  <a:pt x="8703" y="3114"/>
                  <a:pt x="574" y="11243"/>
                </a:cubicBezTo>
                <a:cubicBezTo>
                  <a:pt x="-1102" y="12919"/>
                  <a:pt x="1445" y="16060"/>
                  <a:pt x="2823" y="17989"/>
                </a:cubicBezTo>
                <a:cubicBezTo>
                  <a:pt x="8155" y="25453"/>
                  <a:pt x="18603" y="27378"/>
                  <a:pt x="26807" y="3148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3" name="Shape 663"/>
          <p:cNvSpPr txBox="1"/>
          <p:nvPr/>
        </p:nvSpPr>
        <p:spPr>
          <a:xfrm>
            <a:off x="6309225" y="2745550"/>
            <a:ext cx="2653500" cy="184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x could be in tree-C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or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could be q itself.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Same rotation works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for each scenario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Shape 668"/>
          <p:cNvCxnSpPr/>
          <p:nvPr/>
        </p:nvCxnSpPr>
        <p:spPr>
          <a:xfrm>
            <a:off x="8764965" y="3101588"/>
            <a:ext cx="26100" cy="15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9" name="Shape 669"/>
          <p:cNvSpPr/>
          <p:nvPr/>
        </p:nvSpPr>
        <p:spPr>
          <a:xfrm>
            <a:off x="2545049" y="252475"/>
            <a:ext cx="423000" cy="4635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248474" y="1105186"/>
            <a:ext cx="386100" cy="415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727650" y="724180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885324" y="1418547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673" name="Shape 673"/>
          <p:cNvSpPr/>
          <p:nvPr/>
        </p:nvSpPr>
        <p:spPr>
          <a:xfrm>
            <a:off x="1734950" y="1578001"/>
            <a:ext cx="671100" cy="1327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674" name="Shape 674"/>
          <p:cNvSpPr/>
          <p:nvPr/>
        </p:nvSpPr>
        <p:spPr>
          <a:xfrm>
            <a:off x="3983170" y="965790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675" name="Shape 675"/>
          <p:cNvSpPr/>
          <p:nvPr/>
        </p:nvSpPr>
        <p:spPr>
          <a:xfrm>
            <a:off x="2528725" y="1571874"/>
            <a:ext cx="671100" cy="1333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cxnSp>
        <p:nvCxnSpPr>
          <p:cNvPr id="676" name="Shape 676"/>
          <p:cNvCxnSpPr>
            <a:stCxn id="673" idx="0"/>
            <a:endCxn id="670" idx="3"/>
          </p:cNvCxnSpPr>
          <p:nvPr/>
        </p:nvCxnSpPr>
        <p:spPr>
          <a:xfrm flipH="1" rot="10800000">
            <a:off x="2070500" y="1459801"/>
            <a:ext cx="234600" cy="11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Shape 677"/>
          <p:cNvCxnSpPr>
            <a:stCxn id="670" idx="5"/>
            <a:endCxn id="675" idx="0"/>
          </p:cNvCxnSpPr>
          <p:nvPr/>
        </p:nvCxnSpPr>
        <p:spPr>
          <a:xfrm>
            <a:off x="2578031" y="1459837"/>
            <a:ext cx="286200" cy="11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Shape 678"/>
          <p:cNvCxnSpPr>
            <a:stCxn id="672" idx="0"/>
            <a:endCxn id="671" idx="3"/>
          </p:cNvCxnSpPr>
          <p:nvPr/>
        </p:nvCxnSpPr>
        <p:spPr>
          <a:xfrm flipH="1" rot="10800000">
            <a:off x="1220874" y="1119747"/>
            <a:ext cx="568800" cy="29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Shape 679"/>
          <p:cNvCxnSpPr>
            <a:stCxn id="671" idx="7"/>
            <a:endCxn id="669" idx="3"/>
          </p:cNvCxnSpPr>
          <p:nvPr/>
        </p:nvCxnSpPr>
        <p:spPr>
          <a:xfrm flipH="1" rot="10800000">
            <a:off x="2088703" y="648058"/>
            <a:ext cx="518400" cy="1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Shape 680"/>
          <p:cNvCxnSpPr>
            <a:stCxn id="669" idx="5"/>
            <a:endCxn id="674" idx="0"/>
          </p:cNvCxnSpPr>
          <p:nvPr/>
        </p:nvCxnSpPr>
        <p:spPr>
          <a:xfrm>
            <a:off x="2906102" y="648097"/>
            <a:ext cx="1412700" cy="3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Shape 681"/>
          <p:cNvSpPr/>
          <p:nvPr/>
        </p:nvSpPr>
        <p:spPr>
          <a:xfrm>
            <a:off x="2058046" y="3098601"/>
            <a:ext cx="286500" cy="3177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2" name="Shape 682"/>
          <p:cNvCxnSpPr>
            <a:endCxn id="681" idx="0"/>
          </p:cNvCxnSpPr>
          <p:nvPr/>
        </p:nvCxnSpPr>
        <p:spPr>
          <a:xfrm>
            <a:off x="2070496" y="2905401"/>
            <a:ext cx="130800" cy="1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Shape 683"/>
          <p:cNvCxnSpPr>
            <a:stCxn id="671" idx="5"/>
            <a:endCxn id="670" idx="1"/>
          </p:cNvCxnSpPr>
          <p:nvPr/>
        </p:nvCxnSpPr>
        <p:spPr>
          <a:xfrm>
            <a:off x="2088703" y="1119802"/>
            <a:ext cx="216300" cy="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Shape 684"/>
          <p:cNvCxnSpPr/>
          <p:nvPr/>
        </p:nvCxnSpPr>
        <p:spPr>
          <a:xfrm>
            <a:off x="746918" y="1400135"/>
            <a:ext cx="7800" cy="15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5" name="Shape 685"/>
          <p:cNvSpPr txBox="1"/>
          <p:nvPr/>
        </p:nvSpPr>
        <p:spPr>
          <a:xfrm>
            <a:off x="550763" y="2060870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6" name="Shape 686"/>
          <p:cNvCxnSpPr/>
          <p:nvPr/>
        </p:nvCxnSpPr>
        <p:spPr>
          <a:xfrm>
            <a:off x="3228727" y="1140872"/>
            <a:ext cx="20400" cy="188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7" name="Shape 687"/>
          <p:cNvSpPr txBox="1"/>
          <p:nvPr/>
        </p:nvSpPr>
        <p:spPr>
          <a:xfrm>
            <a:off x="3041985" y="1728561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3540900" y="1149241"/>
            <a:ext cx="23400" cy="233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9" name="Shape 689"/>
          <p:cNvSpPr txBox="1"/>
          <p:nvPr/>
        </p:nvSpPr>
        <p:spPr>
          <a:xfrm>
            <a:off x="3329375" y="2136700"/>
            <a:ext cx="5688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0" name="Shape 690"/>
          <p:cNvCxnSpPr/>
          <p:nvPr/>
        </p:nvCxnSpPr>
        <p:spPr>
          <a:xfrm>
            <a:off x="380120" y="789593"/>
            <a:ext cx="23400" cy="270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1" name="Shape 691"/>
          <p:cNvSpPr txBox="1"/>
          <p:nvPr/>
        </p:nvSpPr>
        <p:spPr>
          <a:xfrm>
            <a:off x="47475" y="1644915"/>
            <a:ext cx="568800" cy="298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Shape 692"/>
          <p:cNvCxnSpPr/>
          <p:nvPr/>
        </p:nvCxnSpPr>
        <p:spPr>
          <a:xfrm>
            <a:off x="4739425" y="989134"/>
            <a:ext cx="7800" cy="15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Shape 693"/>
          <p:cNvSpPr txBox="1"/>
          <p:nvPr/>
        </p:nvSpPr>
        <p:spPr>
          <a:xfrm>
            <a:off x="4550246" y="1520561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1962335" y="505222"/>
            <a:ext cx="690932" cy="702555"/>
          </a:xfrm>
          <a:custGeom>
            <a:pathLst>
              <a:path extrusionOk="0" h="31480" w="33178">
                <a:moveTo>
                  <a:pt x="33178" y="0"/>
                </a:moveTo>
                <a:cubicBezTo>
                  <a:pt x="21682" y="0"/>
                  <a:pt x="8703" y="3114"/>
                  <a:pt x="574" y="11243"/>
                </a:cubicBezTo>
                <a:cubicBezTo>
                  <a:pt x="-1102" y="12919"/>
                  <a:pt x="1445" y="16060"/>
                  <a:pt x="2823" y="17989"/>
                </a:cubicBezTo>
                <a:cubicBezTo>
                  <a:pt x="8155" y="25453"/>
                  <a:pt x="18603" y="27378"/>
                  <a:pt x="26807" y="3148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5" name="Shape 695"/>
          <p:cNvSpPr/>
          <p:nvPr/>
        </p:nvSpPr>
        <p:spPr>
          <a:xfrm>
            <a:off x="5110675" y="3033800"/>
            <a:ext cx="671100" cy="1639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696" name="Shape 696"/>
          <p:cNvSpPr/>
          <p:nvPr/>
        </p:nvSpPr>
        <p:spPr>
          <a:xfrm>
            <a:off x="6112700" y="3040851"/>
            <a:ext cx="671100" cy="1398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697" name="Shape 697"/>
          <p:cNvSpPr/>
          <p:nvPr/>
        </p:nvSpPr>
        <p:spPr>
          <a:xfrm>
            <a:off x="8056120" y="3038240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698" name="Shape 698"/>
          <p:cNvSpPr/>
          <p:nvPr/>
        </p:nvSpPr>
        <p:spPr>
          <a:xfrm>
            <a:off x="6906475" y="3034724"/>
            <a:ext cx="671100" cy="1333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sp>
        <p:nvSpPr>
          <p:cNvPr id="699" name="Shape 699"/>
          <p:cNvSpPr/>
          <p:nvPr/>
        </p:nvSpPr>
        <p:spPr>
          <a:xfrm>
            <a:off x="6477021" y="4555426"/>
            <a:ext cx="286500" cy="3177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Shape 700"/>
          <p:cNvCxnSpPr/>
          <p:nvPr/>
        </p:nvCxnSpPr>
        <p:spPr>
          <a:xfrm>
            <a:off x="6489471" y="4412926"/>
            <a:ext cx="130800" cy="1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Shape 701"/>
          <p:cNvSpPr/>
          <p:nvPr/>
        </p:nvSpPr>
        <p:spPr>
          <a:xfrm>
            <a:off x="6560649" y="1586436"/>
            <a:ext cx="386100" cy="415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5671125" y="2054205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7494299" y="2084200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4" name="Shape 704"/>
          <p:cNvCxnSpPr>
            <a:stCxn id="695" idx="0"/>
            <a:endCxn id="702" idx="3"/>
          </p:cNvCxnSpPr>
          <p:nvPr/>
        </p:nvCxnSpPr>
        <p:spPr>
          <a:xfrm flipH="1" rot="10800000">
            <a:off x="5446225" y="2449700"/>
            <a:ext cx="28680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Shape 705"/>
          <p:cNvCxnSpPr>
            <a:stCxn id="702" idx="5"/>
            <a:endCxn id="696" idx="0"/>
          </p:cNvCxnSpPr>
          <p:nvPr/>
        </p:nvCxnSpPr>
        <p:spPr>
          <a:xfrm>
            <a:off x="6032178" y="2449827"/>
            <a:ext cx="416100" cy="59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Shape 706"/>
          <p:cNvCxnSpPr>
            <a:stCxn id="702" idx="7"/>
            <a:endCxn id="701" idx="3"/>
          </p:cNvCxnSpPr>
          <p:nvPr/>
        </p:nvCxnSpPr>
        <p:spPr>
          <a:xfrm flipH="1" rot="10800000">
            <a:off x="6032178" y="1941183"/>
            <a:ext cx="585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Shape 707"/>
          <p:cNvCxnSpPr>
            <a:stCxn id="701" idx="5"/>
            <a:endCxn id="703" idx="1"/>
          </p:cNvCxnSpPr>
          <p:nvPr/>
        </p:nvCxnSpPr>
        <p:spPr>
          <a:xfrm>
            <a:off x="6890206" y="1941087"/>
            <a:ext cx="666000" cy="2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Shape 708"/>
          <p:cNvCxnSpPr>
            <a:stCxn id="703" idx="3"/>
            <a:endCxn id="698" idx="0"/>
          </p:cNvCxnSpPr>
          <p:nvPr/>
        </p:nvCxnSpPr>
        <p:spPr>
          <a:xfrm flipH="1">
            <a:off x="7242146" y="2479822"/>
            <a:ext cx="314100" cy="55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Shape 709"/>
          <p:cNvCxnSpPr>
            <a:stCxn id="703" idx="5"/>
            <a:endCxn id="697" idx="0"/>
          </p:cNvCxnSpPr>
          <p:nvPr/>
        </p:nvCxnSpPr>
        <p:spPr>
          <a:xfrm>
            <a:off x="7855352" y="2479822"/>
            <a:ext cx="536400" cy="55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Shape 710"/>
          <p:cNvCxnSpPr/>
          <p:nvPr/>
        </p:nvCxnSpPr>
        <p:spPr>
          <a:xfrm flipH="1">
            <a:off x="4833193" y="3046410"/>
            <a:ext cx="8400" cy="162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1" name="Shape 711"/>
          <p:cNvSpPr txBox="1"/>
          <p:nvPr/>
        </p:nvSpPr>
        <p:spPr>
          <a:xfrm>
            <a:off x="4645438" y="3707145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2" name="Shape 712"/>
          <p:cNvCxnSpPr/>
          <p:nvPr/>
        </p:nvCxnSpPr>
        <p:spPr>
          <a:xfrm>
            <a:off x="6072475" y="3099200"/>
            <a:ext cx="6900" cy="17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3" name="Shape 713"/>
          <p:cNvSpPr txBox="1"/>
          <p:nvPr/>
        </p:nvSpPr>
        <p:spPr>
          <a:xfrm>
            <a:off x="5877950" y="3793975"/>
            <a:ext cx="41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4" name="Shape 714"/>
          <p:cNvCxnSpPr/>
          <p:nvPr/>
        </p:nvCxnSpPr>
        <p:spPr>
          <a:xfrm>
            <a:off x="7683438" y="3022125"/>
            <a:ext cx="27900" cy="13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5" name="Shape 715"/>
          <p:cNvSpPr txBox="1"/>
          <p:nvPr/>
        </p:nvSpPr>
        <p:spPr>
          <a:xfrm>
            <a:off x="7449575" y="3666050"/>
            <a:ext cx="5688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h1-1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5137350" y="2136700"/>
            <a:ext cx="585000" cy="29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Shape 717"/>
          <p:cNvSpPr txBox="1"/>
          <p:nvPr/>
        </p:nvSpPr>
        <p:spPr>
          <a:xfrm>
            <a:off x="8610963" y="3559745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7930125" y="2181200"/>
            <a:ext cx="585000" cy="29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6852025" y="1369650"/>
            <a:ext cx="585000" cy="29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Insertion:</a:t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Any violation must be on insertion path.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At most one rotation (does not propagate)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4 cases (2x2); local pointer manipuation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Deletion:</a:t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Same general idea.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But violations can propagate.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Operations still isolated to deletion path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Height-Balance Guarantees log-height trees.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Restructuring adds just a constant factor to operations.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So… log N worst case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Insertion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Deletion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lookup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Office Hours today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Same time (1-3pm)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Different Location:  940SEO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Welcome back!!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HW3 Questions?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18750" y="205975"/>
            <a:ext cx="846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Have you debunked Periwinkle?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YES!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Not yet, but working on it!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Haven't tried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D. Who is Periwinkle?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Self-Balancing BSTs - big picture</a:t>
            </a:r>
            <a:endParaRPr sz="30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28600" y="1200150"/>
            <a:ext cx="82296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AVL and Red-Black Trees: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	Guaranteed </a:t>
            </a:r>
            <a:r>
              <a:rPr b="1" lang="en" sz="1800">
                <a:highlight>
                  <a:srgbClr val="FFFF00"/>
                </a:highlight>
              </a:rPr>
              <a:t>WORST-CASE</a:t>
            </a:r>
            <a:r>
              <a:rPr b="1" lang="en" sz="1800"/>
              <a:t> O(log(n)):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		</a:t>
            </a:r>
            <a:r>
              <a:rPr b="1" lang="en" sz="1800">
                <a:highlight>
                  <a:srgbClr val="FFFF00"/>
                </a:highlight>
              </a:rPr>
              <a:t>insertion, deletion, lookup</a:t>
            </a:r>
            <a:endParaRPr b="1" sz="1800">
              <a:highlight>
                <a:srgbClr val="FFFF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Method</a:t>
            </a:r>
            <a:r>
              <a:rPr lang="en" sz="1800"/>
              <a:t>:  Incremental Rotations to maintain a balance property specific to each approach.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Comment</a:t>
            </a:r>
            <a:r>
              <a:rPr lang="en" sz="1800"/>
              <a:t>:  Ideas simple.  Details tedious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		Not exactly "beautiful"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Rule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52400" y="1200150"/>
            <a:ext cx="4266600" cy="792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“particular rule”: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51" name="Shape 151"/>
          <p:cNvSpPr/>
          <p:nvPr/>
        </p:nvSpPr>
        <p:spPr>
          <a:xfrm>
            <a:off x="6372675" y="17332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3787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741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Shape 154"/>
          <p:cNvCxnSpPr/>
          <p:nvPr/>
        </p:nvCxnSpPr>
        <p:spPr>
          <a:xfrm>
            <a:off x="5274850" y="2832175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" name="Shape 155"/>
          <p:cNvCxnSpPr>
            <a:stCxn id="151" idx="3"/>
            <a:endCxn id="152" idx="0"/>
          </p:cNvCxnSpPr>
          <p:nvPr/>
        </p:nvCxnSpPr>
        <p:spPr>
          <a:xfrm flipH="1">
            <a:off x="5927050" y="2150125"/>
            <a:ext cx="5157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>
            <a:stCxn id="151" idx="5"/>
            <a:endCxn id="153" idx="0"/>
          </p:cNvCxnSpPr>
          <p:nvPr/>
        </p:nvCxnSpPr>
        <p:spPr>
          <a:xfrm>
            <a:off x="6781100" y="2150125"/>
            <a:ext cx="4413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7789450" y="2842143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" name="Shape 158"/>
          <p:cNvCxnSpPr>
            <a:stCxn id="151" idx="0"/>
          </p:cNvCxnSpPr>
          <p:nvPr/>
        </p:nvCxnSpPr>
        <p:spPr>
          <a:xfrm flipH="1" rot="10800000">
            <a:off x="6611925" y="1324650"/>
            <a:ext cx="663000" cy="4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4148475" y="3378200"/>
            <a:ext cx="1191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h(l(v))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7711925" y="3321275"/>
            <a:ext cx="128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h(r(v))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9500" y="2112250"/>
            <a:ext cx="3867000" cy="145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“The left and right subtrees of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every node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an AVL tree differ in height by at most 1.”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88600" y="3712450"/>
            <a:ext cx="3429000" cy="120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|h(l(v)) - h(r(v))| ≤ 1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Shape 170"/>
          <p:cNvCxnSpPr>
            <a:stCxn id="168" idx="3"/>
            <a:endCxn id="169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Shape 171"/>
          <p:cNvSpPr txBox="1"/>
          <p:nvPr/>
        </p:nvSpPr>
        <p:spPr>
          <a:xfrm>
            <a:off x="5156200" y="16123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Shape 173"/>
          <p:cNvCxnSpPr>
            <a:stCxn id="169" idx="5"/>
            <a:endCxn id="172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Shape 174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Shape 176"/>
          <p:cNvCxnSpPr>
            <a:stCxn id="174" idx="3"/>
            <a:endCxn id="175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" name="Shape 178"/>
          <p:cNvCxnSpPr>
            <a:stCxn id="177" idx="3"/>
            <a:endCxn id="168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stCxn id="177" idx="5"/>
            <a:endCxn id="174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7" name="Shape 187"/>
          <p:cNvCxnSpPr>
            <a:stCxn id="185" idx="3"/>
            <a:endCxn id="186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 txBox="1"/>
          <p:nvPr/>
        </p:nvSpPr>
        <p:spPr>
          <a:xfrm>
            <a:off x="5156200" y="13075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0" name="Shape 190"/>
          <p:cNvCxnSpPr>
            <a:stCxn id="186" idx="5"/>
            <a:endCxn id="189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" name="Shape 193"/>
          <p:cNvCxnSpPr>
            <a:stCxn id="191" idx="3"/>
            <a:endCxn id="192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5" name="Shape 195"/>
          <p:cNvCxnSpPr>
            <a:stCxn id="194" idx="3"/>
            <a:endCxn id="185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94" idx="5"/>
            <a:endCxn id="191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Shape 197"/>
          <p:cNvSpPr txBox="1"/>
          <p:nvPr/>
        </p:nvSpPr>
        <p:spPr>
          <a:xfrm>
            <a:off x="4036000" y="2421250"/>
            <a:ext cx="4904400" cy="98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checks out: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Left-height =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Right-height =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036000" y="3488050"/>
            <a:ext cx="44658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Nodes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d, e, c,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 all check out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721800" y="4173850"/>
            <a:ext cx="30225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But 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fails!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55151" y="2133389"/>
            <a:ext cx="1912150" cy="2542725"/>
          </a:xfrm>
          <a:custGeom>
            <a:pathLst>
              <a:path extrusionOk="0" h="101709" w="76486">
                <a:moveTo>
                  <a:pt x="45947" y="1148"/>
                </a:moveTo>
                <a:cubicBezTo>
                  <a:pt x="39368" y="3275"/>
                  <a:pt x="25280" y="7594"/>
                  <a:pt x="18036" y="15103"/>
                </a:cubicBezTo>
                <a:cubicBezTo>
                  <a:pt x="10793" y="22612"/>
                  <a:pt x="4679" y="33510"/>
                  <a:pt x="2486" y="46203"/>
                </a:cubicBezTo>
                <a:cubicBezTo>
                  <a:pt x="293" y="58896"/>
                  <a:pt x="-2698" y="82022"/>
                  <a:pt x="4878" y="91259"/>
                </a:cubicBezTo>
                <a:cubicBezTo>
                  <a:pt x="12454" y="100496"/>
                  <a:pt x="38038" y="101957"/>
                  <a:pt x="47940" y="101625"/>
                </a:cubicBezTo>
                <a:cubicBezTo>
                  <a:pt x="57842" y="101293"/>
                  <a:pt x="59703" y="100562"/>
                  <a:pt x="64288" y="89265"/>
                </a:cubicBezTo>
                <a:cubicBezTo>
                  <a:pt x="68873" y="77968"/>
                  <a:pt x="73857" y="46469"/>
                  <a:pt x="75452" y="33843"/>
                </a:cubicBezTo>
                <a:cubicBezTo>
                  <a:pt x="77047" y="21217"/>
                  <a:pt x="76848" y="18758"/>
                  <a:pt x="73857" y="13508"/>
                </a:cubicBezTo>
                <a:cubicBezTo>
                  <a:pt x="70867" y="8258"/>
                  <a:pt x="62161" y="4404"/>
                  <a:pt x="57509" y="2344"/>
                </a:cubicBezTo>
                <a:cubicBezTo>
                  <a:pt x="52857" y="284"/>
                  <a:pt x="52526" y="-978"/>
                  <a:pt x="45947" y="1148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