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Source Code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9CE1EA-B909-4A26-A461-DFA1A3D264EB}">
  <a:tblStyle styleId="{099CE1EA-B909-4A26-A461-DFA1A3D264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SourceCodePro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SourceCodePr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Week-12-FRI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310425" y="2114849"/>
            <a:ext cx="980700" cy="8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Shape 158"/>
          <p:cNvCxnSpPr>
            <a:endCxn id="157" idx="1"/>
          </p:cNvCxnSpPr>
          <p:nvPr/>
        </p:nvCxnSpPr>
        <p:spPr>
          <a:xfrm flipH="1" rot="10800000">
            <a:off x="2431725" y="2525099"/>
            <a:ext cx="8787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Shape 159"/>
          <p:cNvCxnSpPr>
            <a:stCxn id="157" idx="3"/>
            <a:endCxn id="160" idx="1"/>
          </p:cNvCxnSpPr>
          <p:nvPr/>
        </p:nvCxnSpPr>
        <p:spPr>
          <a:xfrm>
            <a:off x="4291125" y="2525099"/>
            <a:ext cx="4671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1" name="Shape 161"/>
          <p:cNvGraphicFramePr/>
          <p:nvPr/>
        </p:nvGraphicFramePr>
        <p:xfrm>
          <a:off x="81322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{099CE1EA-B909-4A26-A461-DFA1A3D264EB}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83740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/>
          <p:nvPr/>
        </p:nvSpPr>
        <p:spPr>
          <a:xfrm>
            <a:off x="4758225" y="2219802"/>
            <a:ext cx="7263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850848" y="1694800"/>
            <a:ext cx="3044400" cy="1896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79377" y="812029"/>
            <a:ext cx="2200950" cy="3696150"/>
          </a:xfrm>
          <a:custGeom>
            <a:pathLst>
              <a:path extrusionOk="0" h="147846" w="88038">
                <a:moveTo>
                  <a:pt x="62304" y="16221"/>
                </a:moveTo>
                <a:cubicBezTo>
                  <a:pt x="53906" y="8587"/>
                  <a:pt x="37938" y="-1274"/>
                  <a:pt x="28332" y="189"/>
                </a:cubicBezTo>
                <a:cubicBezTo>
                  <a:pt x="18726" y="1652"/>
                  <a:pt x="8865" y="7505"/>
                  <a:pt x="4666" y="25000"/>
                </a:cubicBezTo>
                <a:cubicBezTo>
                  <a:pt x="467" y="42495"/>
                  <a:pt x="-2522" y="84738"/>
                  <a:pt x="3140" y="105159"/>
                </a:cubicBezTo>
                <a:cubicBezTo>
                  <a:pt x="8802" y="125580"/>
                  <a:pt x="26678" y="144983"/>
                  <a:pt x="38638" y="147528"/>
                </a:cubicBezTo>
                <a:cubicBezTo>
                  <a:pt x="50598" y="150073"/>
                  <a:pt x="66693" y="130542"/>
                  <a:pt x="74900" y="120427"/>
                </a:cubicBezTo>
                <a:cubicBezTo>
                  <a:pt x="83107" y="110312"/>
                  <a:pt x="87243" y="99243"/>
                  <a:pt x="87879" y="86837"/>
                </a:cubicBezTo>
                <a:cubicBezTo>
                  <a:pt x="88515" y="74432"/>
                  <a:pt x="82981" y="57763"/>
                  <a:pt x="78718" y="45994"/>
                </a:cubicBezTo>
                <a:cubicBezTo>
                  <a:pt x="74456" y="34225"/>
                  <a:pt x="70702" y="23855"/>
                  <a:pt x="62304" y="16221"/>
                </a:cubicBez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/>
          <p:nvPr/>
        </p:nvSpPr>
        <p:spPr>
          <a:xfrm>
            <a:off x="1059325" y="1398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211725" y="1779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364125" y="33038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906925" y="26180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86600" y="32659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516525" y="20846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525925" y="2237075"/>
            <a:ext cx="95400" cy="100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1165300" y="34046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868675" y="26942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249675" y="1589150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7187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7631825" y="4444025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412425" y="1053736"/>
            <a:ext cx="6679850" cy="2301375"/>
          </a:xfrm>
          <a:custGeom>
            <a:pathLst>
              <a:path extrusionOk="0" h="92055" w="267194">
                <a:moveTo>
                  <a:pt x="0" y="92055"/>
                </a:moveTo>
                <a:cubicBezTo>
                  <a:pt x="3117" y="89320"/>
                  <a:pt x="1526" y="80350"/>
                  <a:pt x="18703" y="75642"/>
                </a:cubicBezTo>
                <a:cubicBezTo>
                  <a:pt x="35880" y="70934"/>
                  <a:pt x="77104" y="66672"/>
                  <a:pt x="103060" y="63809"/>
                </a:cubicBezTo>
                <a:cubicBezTo>
                  <a:pt x="129016" y="60946"/>
                  <a:pt x="157136" y="68135"/>
                  <a:pt x="174440" y="58465"/>
                </a:cubicBezTo>
                <a:cubicBezTo>
                  <a:pt x="191744" y="48795"/>
                  <a:pt x="191426" y="15396"/>
                  <a:pt x="206885" y="5790"/>
                </a:cubicBezTo>
                <a:cubicBezTo>
                  <a:pt x="222344" y="-3816"/>
                  <a:pt x="257143" y="1654"/>
                  <a:pt x="267194" y="82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8" name="Shape 178"/>
          <p:cNvSpPr/>
          <p:nvPr/>
        </p:nvSpPr>
        <p:spPr>
          <a:xfrm>
            <a:off x="1288350" y="1811041"/>
            <a:ext cx="6803925" cy="1916225"/>
          </a:xfrm>
          <a:custGeom>
            <a:pathLst>
              <a:path extrusionOk="0" h="76649" w="272157">
                <a:moveTo>
                  <a:pt x="0" y="1071"/>
                </a:moveTo>
                <a:cubicBezTo>
                  <a:pt x="4581" y="1135"/>
                  <a:pt x="16604" y="-1473"/>
                  <a:pt x="27483" y="1453"/>
                </a:cubicBezTo>
                <a:cubicBezTo>
                  <a:pt x="38362" y="4380"/>
                  <a:pt x="47904" y="14431"/>
                  <a:pt x="65272" y="18630"/>
                </a:cubicBezTo>
                <a:cubicBezTo>
                  <a:pt x="82640" y="22829"/>
                  <a:pt x="109550" y="25945"/>
                  <a:pt x="131689" y="26645"/>
                </a:cubicBezTo>
                <a:cubicBezTo>
                  <a:pt x="153828" y="27345"/>
                  <a:pt x="181184" y="16085"/>
                  <a:pt x="198106" y="22828"/>
                </a:cubicBezTo>
                <a:cubicBezTo>
                  <a:pt x="215028" y="29572"/>
                  <a:pt x="220881" y="58136"/>
                  <a:pt x="233223" y="67106"/>
                </a:cubicBezTo>
                <a:cubicBezTo>
                  <a:pt x="245565" y="76076"/>
                  <a:pt x="265668" y="75059"/>
                  <a:pt x="272157" y="76649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9" name="Shape 179"/>
          <p:cNvSpPr/>
          <p:nvPr/>
        </p:nvSpPr>
        <p:spPr>
          <a:xfrm>
            <a:off x="973450" y="2485985"/>
            <a:ext cx="7118825" cy="1856000"/>
          </a:xfrm>
          <a:custGeom>
            <a:pathLst>
              <a:path extrusionOk="0" h="74240" w="284753">
                <a:moveTo>
                  <a:pt x="0" y="7664"/>
                </a:moveTo>
                <a:cubicBezTo>
                  <a:pt x="4899" y="7664"/>
                  <a:pt x="1909" y="8555"/>
                  <a:pt x="29392" y="7664"/>
                </a:cubicBezTo>
                <a:cubicBezTo>
                  <a:pt x="56875" y="6773"/>
                  <a:pt x="130098" y="-4742"/>
                  <a:pt x="164897" y="2320"/>
                </a:cubicBezTo>
                <a:cubicBezTo>
                  <a:pt x="199696" y="9382"/>
                  <a:pt x="222599" y="38392"/>
                  <a:pt x="238185" y="50034"/>
                </a:cubicBezTo>
                <a:cubicBezTo>
                  <a:pt x="253772" y="61676"/>
                  <a:pt x="250655" y="68292"/>
                  <a:pt x="258416" y="72173"/>
                </a:cubicBezTo>
                <a:cubicBezTo>
                  <a:pt x="266177" y="76054"/>
                  <a:pt x="280364" y="73127"/>
                  <a:pt x="284753" y="73318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0" name="Shape 180"/>
          <p:cNvSpPr/>
          <p:nvPr/>
        </p:nvSpPr>
        <p:spPr>
          <a:xfrm>
            <a:off x="734875" y="1126143"/>
            <a:ext cx="7357400" cy="2219425"/>
          </a:xfrm>
          <a:custGeom>
            <a:pathLst>
              <a:path extrusionOk="0" h="88777" w="294296">
                <a:moveTo>
                  <a:pt x="0" y="88777"/>
                </a:moveTo>
                <a:cubicBezTo>
                  <a:pt x="16668" y="85151"/>
                  <a:pt x="69344" y="70327"/>
                  <a:pt x="100008" y="67019"/>
                </a:cubicBezTo>
                <a:cubicBezTo>
                  <a:pt x="130672" y="63711"/>
                  <a:pt x="159872" y="72109"/>
                  <a:pt x="183983" y="68928"/>
                </a:cubicBezTo>
                <a:cubicBezTo>
                  <a:pt x="208094" y="65747"/>
                  <a:pt x="232270" y="58622"/>
                  <a:pt x="244675" y="47934"/>
                </a:cubicBezTo>
                <a:cubicBezTo>
                  <a:pt x="257081" y="37246"/>
                  <a:pt x="250146" y="12690"/>
                  <a:pt x="258416" y="4801"/>
                </a:cubicBezTo>
                <a:cubicBezTo>
                  <a:pt x="266686" y="-3088"/>
                  <a:pt x="288316" y="1302"/>
                  <a:pt x="294296" y="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1" name="Shape 181"/>
          <p:cNvSpPr txBox="1"/>
          <p:nvPr/>
        </p:nvSpPr>
        <p:spPr>
          <a:xfrm>
            <a:off x="610275" y="225250"/>
            <a:ext cx="1584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"Universe of Strings"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31900" y="3404675"/>
            <a:ext cx="324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Collisions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previous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h(p)%T == h(z)%T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is called a "collision"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Collisions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... are unavoidable!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why?  pigeonhole principle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Shape 199"/>
          <p:cNvGraphicFramePr/>
          <p:nvPr/>
        </p:nvGraphicFramePr>
        <p:xfrm>
          <a:off x="37888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{099CE1EA-B909-4A26-A461-DFA1A3D264EB}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0" name="Shape 200"/>
          <p:cNvCxnSpPr/>
          <p:nvPr/>
        </p:nvCxnSpPr>
        <p:spPr>
          <a:xfrm>
            <a:off x="40306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1" name="Shape 201"/>
          <p:cNvSpPr txBox="1"/>
          <p:nvPr/>
        </p:nvSpPr>
        <p:spPr>
          <a:xfrm>
            <a:off x="33753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194650" y="4460000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220050" y="1053725"/>
            <a:ext cx="2528991" cy="2634154"/>
          </a:xfrm>
          <a:custGeom>
            <a:pathLst>
              <a:path extrusionOk="0" h="92055" w="267194">
                <a:moveTo>
                  <a:pt x="0" y="92055"/>
                </a:moveTo>
                <a:cubicBezTo>
                  <a:pt x="3117" y="89320"/>
                  <a:pt x="1526" y="80350"/>
                  <a:pt x="18703" y="75642"/>
                </a:cubicBezTo>
                <a:cubicBezTo>
                  <a:pt x="35880" y="70934"/>
                  <a:pt x="77104" y="66672"/>
                  <a:pt x="103060" y="63809"/>
                </a:cubicBezTo>
                <a:cubicBezTo>
                  <a:pt x="129016" y="60946"/>
                  <a:pt x="157136" y="68135"/>
                  <a:pt x="174440" y="58465"/>
                </a:cubicBezTo>
                <a:cubicBezTo>
                  <a:pt x="191744" y="48795"/>
                  <a:pt x="191426" y="15396"/>
                  <a:pt x="206885" y="5790"/>
                </a:cubicBezTo>
                <a:cubicBezTo>
                  <a:pt x="222344" y="-3816"/>
                  <a:pt x="257143" y="1654"/>
                  <a:pt x="267194" y="827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4" name="Shape 204"/>
          <p:cNvSpPr/>
          <p:nvPr/>
        </p:nvSpPr>
        <p:spPr>
          <a:xfrm>
            <a:off x="1173082" y="1811030"/>
            <a:ext cx="2575966" cy="1916225"/>
          </a:xfrm>
          <a:custGeom>
            <a:pathLst>
              <a:path extrusionOk="0" h="76649" w="272157">
                <a:moveTo>
                  <a:pt x="0" y="1071"/>
                </a:moveTo>
                <a:cubicBezTo>
                  <a:pt x="4581" y="1135"/>
                  <a:pt x="16604" y="-1473"/>
                  <a:pt x="27483" y="1453"/>
                </a:cubicBezTo>
                <a:cubicBezTo>
                  <a:pt x="38362" y="4380"/>
                  <a:pt x="47904" y="14431"/>
                  <a:pt x="65272" y="18630"/>
                </a:cubicBezTo>
                <a:cubicBezTo>
                  <a:pt x="82640" y="22829"/>
                  <a:pt x="109550" y="25945"/>
                  <a:pt x="131689" y="26645"/>
                </a:cubicBezTo>
                <a:cubicBezTo>
                  <a:pt x="153828" y="27345"/>
                  <a:pt x="181184" y="16085"/>
                  <a:pt x="198106" y="22828"/>
                </a:cubicBezTo>
                <a:cubicBezTo>
                  <a:pt x="215028" y="29572"/>
                  <a:pt x="220881" y="58136"/>
                  <a:pt x="233223" y="67106"/>
                </a:cubicBezTo>
                <a:cubicBezTo>
                  <a:pt x="245565" y="76076"/>
                  <a:pt x="265668" y="75059"/>
                  <a:pt x="272157" y="76649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5" name="Shape 205"/>
          <p:cNvSpPr/>
          <p:nvPr/>
        </p:nvSpPr>
        <p:spPr>
          <a:xfrm>
            <a:off x="1053868" y="2485974"/>
            <a:ext cx="2695187" cy="1856000"/>
          </a:xfrm>
          <a:custGeom>
            <a:pathLst>
              <a:path extrusionOk="0" h="74240" w="284753">
                <a:moveTo>
                  <a:pt x="0" y="7664"/>
                </a:moveTo>
                <a:cubicBezTo>
                  <a:pt x="4899" y="7664"/>
                  <a:pt x="1909" y="8555"/>
                  <a:pt x="29392" y="7664"/>
                </a:cubicBezTo>
                <a:cubicBezTo>
                  <a:pt x="56875" y="6773"/>
                  <a:pt x="130098" y="-4742"/>
                  <a:pt x="164897" y="2320"/>
                </a:cubicBezTo>
                <a:cubicBezTo>
                  <a:pt x="199696" y="9382"/>
                  <a:pt x="222599" y="38392"/>
                  <a:pt x="238185" y="50034"/>
                </a:cubicBezTo>
                <a:cubicBezTo>
                  <a:pt x="253772" y="61676"/>
                  <a:pt x="250655" y="68292"/>
                  <a:pt x="258416" y="72173"/>
                </a:cubicBezTo>
                <a:cubicBezTo>
                  <a:pt x="266177" y="76054"/>
                  <a:pt x="280364" y="73127"/>
                  <a:pt x="284753" y="73318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6" name="Shape 206"/>
          <p:cNvSpPr/>
          <p:nvPr/>
        </p:nvSpPr>
        <p:spPr>
          <a:xfrm>
            <a:off x="963550" y="1126132"/>
            <a:ext cx="2785512" cy="2219425"/>
          </a:xfrm>
          <a:custGeom>
            <a:pathLst>
              <a:path extrusionOk="0" h="88777" w="294296">
                <a:moveTo>
                  <a:pt x="0" y="88777"/>
                </a:moveTo>
                <a:cubicBezTo>
                  <a:pt x="16668" y="85151"/>
                  <a:pt x="69344" y="70327"/>
                  <a:pt x="100008" y="67019"/>
                </a:cubicBezTo>
                <a:cubicBezTo>
                  <a:pt x="130672" y="63711"/>
                  <a:pt x="159872" y="72109"/>
                  <a:pt x="183983" y="68928"/>
                </a:cubicBezTo>
                <a:cubicBezTo>
                  <a:pt x="208094" y="65747"/>
                  <a:pt x="232270" y="58622"/>
                  <a:pt x="244675" y="47934"/>
                </a:cubicBezTo>
                <a:cubicBezTo>
                  <a:pt x="257081" y="37246"/>
                  <a:pt x="250146" y="12690"/>
                  <a:pt x="258416" y="4801"/>
                </a:cubicBezTo>
                <a:cubicBezTo>
                  <a:pt x="266686" y="-3088"/>
                  <a:pt x="288316" y="1302"/>
                  <a:pt x="294296" y="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Shape 207"/>
          <p:cNvSpPr txBox="1"/>
          <p:nvPr/>
        </p:nvSpPr>
        <p:spPr>
          <a:xfrm>
            <a:off x="698975" y="17169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698975" y="24789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156175" y="36981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46575" y="3164775"/>
            <a:ext cx="394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467325" y="3591700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459125" y="4185700"/>
            <a:ext cx="394200" cy="228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459125" y="996850"/>
            <a:ext cx="394200" cy="22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013925" y="996850"/>
            <a:ext cx="394200" cy="22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577550" y="1611225"/>
            <a:ext cx="2999700" cy="1980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Collision Resolution by: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"Separate Chaining"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Shape 216"/>
          <p:cNvCxnSpPr>
            <a:stCxn id="213" idx="3"/>
            <a:endCxn id="214" idx="1"/>
          </p:cNvCxnSpPr>
          <p:nvPr/>
        </p:nvCxnSpPr>
        <p:spPr>
          <a:xfrm>
            <a:off x="4853325" y="1111300"/>
            <a:ext cx="1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Shape 217"/>
          <p:cNvCxnSpPr>
            <a:endCxn id="213" idx="1"/>
          </p:cNvCxnSpPr>
          <p:nvPr/>
        </p:nvCxnSpPr>
        <p:spPr>
          <a:xfrm>
            <a:off x="4015725" y="1111300"/>
            <a:ext cx="4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Shape 218"/>
          <p:cNvCxnSpPr>
            <a:endCxn id="211" idx="1"/>
          </p:cNvCxnSpPr>
          <p:nvPr/>
        </p:nvCxnSpPr>
        <p:spPr>
          <a:xfrm flipH="1" rot="10800000">
            <a:off x="4111825" y="3706150"/>
            <a:ext cx="355500" cy="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Shape 219"/>
          <p:cNvCxnSpPr>
            <a:endCxn id="212" idx="1"/>
          </p:cNvCxnSpPr>
          <p:nvPr/>
        </p:nvCxnSpPr>
        <p:spPr>
          <a:xfrm flipH="1" rot="10800000">
            <a:off x="4112025" y="4300150"/>
            <a:ext cx="347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 Idea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"good" hash function: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distributes keys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more-or-less uniformly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lists are expected to have O(1) length...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O(1) lookup/insert/remove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 AVERAGE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Here's a hash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172350" y="14766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Can anyone explain what h0 does?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5172350" y="14766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Can anyone explain what h0 does?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5172350" y="2924425"/>
            <a:ext cx="3268800" cy="112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This just adds up the characters in the string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868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6162575" y="1053600"/>
            <a:ext cx="1711200" cy="3172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219119" y="1053600"/>
            <a:ext cx="1711200" cy="3172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5249250" y="1351625"/>
            <a:ext cx="3518700" cy="32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h0("cat"):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'c':  99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'a':  97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't': 116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--------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312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457200" y="1200150"/>
            <a:ext cx="45999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5249250" y="1351625"/>
            <a:ext cx="3518700" cy="324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h0("cat")=312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h0("tac")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h0("act")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 h0("sad")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Exam2?  4 vs. 5 Progams?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Make a decision Lillis!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ASCII chars have numerical value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92275" y="1200150"/>
            <a:ext cx="3518700" cy="289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h0(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 = 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h += *s;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s++;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028275" y="1199225"/>
            <a:ext cx="4739700" cy="35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smallest h0():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h0("A")=65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Here is a "big" h0: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	 h0("noteworthinesses"): 1764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# words in my 'big' dictionary: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~250k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another hash 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>
            <p:ph idx="4294967295" type="body"/>
          </p:nvPr>
        </p:nvSpPr>
        <p:spPr>
          <a:xfrm>
            <a:off x="381000" y="895350"/>
            <a:ext cx="4474200" cy="410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BASE 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h1(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h=</a:t>
            </a:r>
            <a:r>
              <a:rPr b="1" lang="en" sz="18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(*s != </a:t>
            </a:r>
            <a:r>
              <a:rPr b="1"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h = h*BASE + *s;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s++;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056975" y="957475"/>
            <a:ext cx="38937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Suppose Base=10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h1("cat") = 100x'c' + 10x'a' + 't'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      = 10986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h1("act") = 100x'a' + 10x'c' + 't'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      = 10806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Another well regarded hash function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 txBox="1"/>
          <p:nvPr>
            <p:ph idx="4294967295" type="body"/>
          </p:nvPr>
        </p:nvSpPr>
        <p:spPr>
          <a:xfrm>
            <a:off x="247250" y="728175"/>
            <a:ext cx="8439600" cy="419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DJB = UIC's own Daniel Bernstein</a:t>
            </a:r>
            <a:endParaRPr b="1"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djb(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5381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((c = *str++)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hash = ((hash &lt;&lt;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 hash) + c; 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/* hash * 33 + c */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 variant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djbXOR(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*str){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hash =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5381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((c = *str++) !=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hash = hash * </a:t>
            </a:r>
            <a:r>
              <a:rPr b="1" lang="en" sz="2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^ c;   </a:t>
            </a: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xor</a:t>
            </a:r>
            <a:endParaRPr b="1"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hash;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803325" y="1680375"/>
            <a:ext cx="5282400" cy="184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Demos!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generalization of SET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 of (key, value) pairs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keys form a 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values can be duplicated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hmap.h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(*HFUNC)(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*);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sets hash function to user-specified hfunc if table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empty (and returns 1).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if table non-empty, hash function is unchanged and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zero is returned.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\param desc is a string descibing the hash function.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8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hmap_set_user_hfunc(HMAP * map, HFUNC hfunc,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*desc);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client test.c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285300" y="1200150"/>
            <a:ext cx="867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NOTE:  djb and djbXOR both defined in test.c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HMAP *dict2 = hmap_create(0,1.0);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HMAP *dict3 = hmap_create(0,1.0);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hmap_set_user_hfunc(dict2, djb,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"DJB hash function"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hmap_set_user_hfunc(dict3, djbXOR, 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"DJB XOR hash function"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hmap.c internals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node_struct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node_struct *next;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*key;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*val;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hval;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}NODE;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 *members;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TBL_ENTRY;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Exam-2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Take-Home?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Sorry...no...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WHEN:  Monday,April 23, 6pm-8pm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WHERE: BSB 250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WHAT:  Trees, Heaps/Priority Queues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(radix sort also fair game)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WHY:   ...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Fall-2017 exam posted.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hmap.c internals (cont)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38185" y="1200150"/>
            <a:ext cx="4106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hmap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TBL_ENTRY *tbl;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tsize;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lfactor;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max_n;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HFUNC hfunc;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*hfunc_desc;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0" y="1200150"/>
            <a:ext cx="4106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HFUNC hfunc;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char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*description;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HFUNC_STRUCT;</a:t>
            </a:r>
            <a:endParaRPr b="1" sz="1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hmap.c internals (cont)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/***** GLOBALS TO THIS FILE ******/</a:t>
            </a:r>
            <a:endParaRPr b="1" sz="2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HFUNC_STRUCT HashFunctions[] =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{h0,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"naive char sum"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{h1, </a:t>
            </a:r>
            <a:r>
              <a:rPr b="1" lang="en" sz="2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"weighted char sum"</a:t>
            </a: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generalization of SET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map_set(map, key, val);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&lt;val-type&gt; map_get(map, key);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Map ADT:  application ex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Given:  some text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Determine:  frequency of each word.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Map:  strings -&gt; 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 nifty application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Given:  dictionary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Objective: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Build a data structure for easily solving the "JUMBLE"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JUMBLE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200150"/>
            <a:ext cx="21573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ESTAK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985375" y="1200150"/>
            <a:ext cx="5352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Anagrams in Dictionary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STAKE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STEAK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TAKES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SKATE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Sneaky Trick...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200150"/>
            <a:ext cx="8280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 string at the letter-level.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AEKST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2576525" y="2030675"/>
            <a:ext cx="6132900" cy="283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 anagrams sort to the same string!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STAKE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STEAK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TAKES</a:t>
            </a:r>
            <a:b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collection of letters in a word is 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Multi-Set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" (duplicates allowed).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Anagrams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re-orderings of the same multi-set.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Sorted version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"canonical" representation of multi-set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 Idea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given string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sorted at letter-level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VAL: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 of all dictionary words that are anagrams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programs or 5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3425" y="1200150"/>
            <a:ext cx="885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Program 4:  "optional"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 s[i] be score on program i (as a %)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 i_sad = ARG MIN(s[1], s[2])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s[i_sad] replaced with (1.5*s[4]+s[i_sad])/2.0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3425" y="1200150"/>
            <a:ext cx="885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so...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not quite extra credit.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only upgrades p1 or p2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Even your p1, p2 were perfect, you can still boost one of them to 125% (up to about 1.75% toward your final grade)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3425" y="1200150"/>
            <a:ext cx="885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Priority Queues / Heaps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Written in 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 nonsense in grading - don't submit junk hoping for a few points.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93425" y="1200150"/>
            <a:ext cx="885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Summary: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adding map features to a priority-queue ADT.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Entries:  &lt;id, priority&gt;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 to hashing...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777025" y="2257700"/>
            <a:ext cx="2175600" cy="11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1" name="Shape 131"/>
          <p:cNvCxnSpPr>
            <a:endCxn id="130" idx="1"/>
          </p:cNvCxnSpPr>
          <p:nvPr/>
        </p:nvCxnSpPr>
        <p:spPr>
          <a:xfrm>
            <a:off x="1049925" y="2839850"/>
            <a:ext cx="172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/>
          <p:nvPr/>
        </p:nvSpPr>
        <p:spPr>
          <a:xfrm>
            <a:off x="753975" y="2171675"/>
            <a:ext cx="1498200" cy="54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" name="Shape 133"/>
          <p:cNvCxnSpPr/>
          <p:nvPr/>
        </p:nvCxnSpPr>
        <p:spPr>
          <a:xfrm>
            <a:off x="4936000" y="2868287"/>
            <a:ext cx="172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/>
          <p:nvPr/>
        </p:nvSpPr>
        <p:spPr>
          <a:xfrm>
            <a:off x="5217550" y="2181375"/>
            <a:ext cx="2235300" cy="59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natural number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4294967295" type="title"/>
          </p:nvPr>
        </p:nvSpPr>
        <p:spPr>
          <a:xfrm>
            <a:off x="76200" y="205975"/>
            <a:ext cx="6870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Hashing a string to array idx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557825" y="2114843"/>
            <a:ext cx="1315200" cy="9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>
            <a:endCxn id="140" idx="1"/>
          </p:cNvCxnSpPr>
          <p:nvPr/>
        </p:nvCxnSpPr>
        <p:spPr>
          <a:xfrm flipH="1" rot="10800000">
            <a:off x="679125" y="2601443"/>
            <a:ext cx="8787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/>
          <p:nvPr/>
        </p:nvSpPr>
        <p:spPr>
          <a:xfrm>
            <a:off x="106200" y="1904900"/>
            <a:ext cx="1030500" cy="54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Shape 143"/>
          <p:cNvCxnSpPr>
            <a:stCxn id="140" idx="3"/>
            <a:endCxn id="144" idx="1"/>
          </p:cNvCxnSpPr>
          <p:nvPr/>
        </p:nvCxnSpPr>
        <p:spPr>
          <a:xfrm>
            <a:off x="2873025" y="2601443"/>
            <a:ext cx="1199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Shape 145"/>
          <p:cNvSpPr/>
          <p:nvPr/>
        </p:nvSpPr>
        <p:spPr>
          <a:xfrm>
            <a:off x="2931550" y="1876575"/>
            <a:ext cx="944100" cy="59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h(x)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6" name="Shape 146"/>
          <p:cNvGraphicFramePr/>
          <p:nvPr/>
        </p:nvGraphicFramePr>
        <p:xfrm>
          <a:off x="7370250" y="4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{099CE1EA-B909-4A26-A461-DFA1A3D264EB}</a:tableStyleId>
              </a:tblPr>
              <a:tblGrid>
                <a:gridCol w="554275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.</a:t>
                      </a:r>
                      <a:endParaRPr sz="600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7" name="Shape 147"/>
          <p:cNvCxnSpPr/>
          <p:nvPr/>
        </p:nvCxnSpPr>
        <p:spPr>
          <a:xfrm>
            <a:off x="7612050" y="2123104"/>
            <a:ext cx="0" cy="315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/>
          <p:nvPr/>
        </p:nvSpPr>
        <p:spPr>
          <a:xfrm>
            <a:off x="4072425" y="2229213"/>
            <a:ext cx="1030500" cy="77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7032900" y="405425"/>
            <a:ext cx="315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793625" y="4444025"/>
            <a:ext cx="554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102925" y="1270150"/>
            <a:ext cx="2206827" cy="1995825"/>
          </a:xfrm>
          <a:custGeom>
            <a:pathLst>
              <a:path extrusionOk="0" h="79833" w="76341">
                <a:moveTo>
                  <a:pt x="0" y="56257"/>
                </a:moveTo>
                <a:cubicBezTo>
                  <a:pt x="2418" y="53840"/>
                  <a:pt x="12406" y="48942"/>
                  <a:pt x="14505" y="41753"/>
                </a:cubicBezTo>
                <a:cubicBezTo>
                  <a:pt x="16604" y="34564"/>
                  <a:pt x="7252" y="19678"/>
                  <a:pt x="12596" y="13125"/>
                </a:cubicBezTo>
                <a:cubicBezTo>
                  <a:pt x="17940" y="6572"/>
                  <a:pt x="40397" y="-4943"/>
                  <a:pt x="46568" y="2437"/>
                </a:cubicBezTo>
                <a:cubicBezTo>
                  <a:pt x="52739" y="9817"/>
                  <a:pt x="47586" y="44680"/>
                  <a:pt x="49622" y="57403"/>
                </a:cubicBezTo>
                <a:cubicBezTo>
                  <a:pt x="51658" y="70127"/>
                  <a:pt x="54330" y="75597"/>
                  <a:pt x="58783" y="78778"/>
                </a:cubicBezTo>
                <a:cubicBezTo>
                  <a:pt x="63236" y="81959"/>
                  <a:pt x="73415" y="76870"/>
                  <a:pt x="76341" y="7648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1" name="Shape 151"/>
          <p:cNvSpPr txBox="1"/>
          <p:nvPr/>
        </p:nvSpPr>
        <p:spPr>
          <a:xfrm>
            <a:off x="6000600" y="1637300"/>
            <a:ext cx="1097400" cy="36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h(x)%T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256475" y="1443000"/>
            <a:ext cx="4408800" cy="205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