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y="5143500" cx="9144000"/>
  <p:notesSz cx="6858000" cy="9144000"/>
  <p:embeddedFontLst>
    <p:embeddedFont>
      <p:font typeface="Source Code Pro"/>
      <p:regular r:id="rId99"/>
      <p:bold r:id="rId10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2F91B4-6D3E-45CC-9C57-BBE21B57D4C4}">
  <a:tblStyle styleId="{0B2F91B4-6D3E-45CC-9C57-BBE21B57D4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89FF412-1795-4C51-8E13-4C641830CD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0" Type="http://schemas.openxmlformats.org/officeDocument/2006/relationships/font" Target="fonts/SourceCodePro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font" Target="fonts/SourceCodePro-regular.fntdata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Shape 6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Shape 6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Shape 7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Shape 7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Shape 72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Shape 7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Shape 7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Shape 81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Shape 8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Shape 8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Shape 82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Shape 8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Shape 85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Shape 8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Shape 8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Shape 9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Shape 1052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Shape 10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Shape 1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Shape 1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Shape 1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Shape 1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Shape 1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Shape 1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Shape 1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Shape 1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Shape 1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Shape 1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Shape 1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Shape 1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Shape 117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Shape 1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Shape 117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Shape 1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Shape 118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Shape 1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Shape 11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Shape 1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Shape 1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Shape 120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Shape 1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Shape 12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Shape 1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Shape 12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Shape 1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Shape 12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Shape 1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Shape 1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Shape 12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Shape 1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Shape 1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Shape 12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Shape 1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Shape 12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Shape 1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Shape 12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Shape 1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Shape 12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Shape 1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Shape 12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Shape 1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Shape 1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Shape 12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Shape 1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Shape 12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Shape 1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Shape 128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Shape 1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Shape 128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Shape 1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Shape 12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Shape 1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Shape 1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Shape 130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Shape 1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Shape 130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Shape 1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Shape 131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Shape 1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Shape 13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Shape 1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Shape 1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Shape 132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Shape 1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Shape 1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Shape 133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Shape 1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Shape 134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Shape 1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Shape 134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Shape 1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Shape 135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Shape 1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Shape 1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Shape 136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Shape 1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Shape 13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Shape 1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Shape 137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Shape 1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Shape 137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Shape 1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Shape 138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Shape 13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Shape 138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Shape 1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Shape 139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Shape 1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None/>
              <a:defRPr sz="4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urier New"/>
              <a:buNone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" name="Shape 58"/>
          <p:cNvCxnSpPr/>
          <p:nvPr/>
        </p:nvCxnSpPr>
        <p:spPr>
          <a:xfrm>
            <a:off x="457200" y="411480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Shape 59"/>
          <p:cNvCxnSpPr/>
          <p:nvPr/>
        </p:nvCxnSpPr>
        <p:spPr>
          <a:xfrm>
            <a:off x="457200" y="3633383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64" name="Shape 6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solidFill>
                  <a:srgbClr val="DA000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■"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cxnSp>
        <p:nvCxnSpPr>
          <p:cNvPr id="70" name="Shape 70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Shape 7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cxnSp>
        <p:nvCxnSpPr>
          <p:cNvPr id="74" name="Shape 7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cxnSp>
        <p:nvCxnSpPr>
          <p:cNvPr id="78" name="Shape 78"/>
          <p:cNvCxnSpPr/>
          <p:nvPr/>
        </p:nvCxnSpPr>
        <p:spPr>
          <a:xfrm>
            <a:off x="457200" y="4317761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Shape 7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Shape 8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3" name="Shape 53"/>
          <p:cNvCxnSpPr/>
          <p:nvPr/>
        </p:nvCxnSpPr>
        <p:spPr>
          <a:xfrm>
            <a:off x="457200" y="50232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ctrTitle"/>
          </p:nvPr>
        </p:nvSpPr>
        <p:spPr>
          <a:xfrm>
            <a:off x="457200" y="563760"/>
            <a:ext cx="82296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12 - MON</a:t>
            </a:r>
            <a:endParaRPr/>
          </a:p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457200" y="3716392"/>
            <a:ext cx="82296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Binary Heaps cont. +</a:t>
            </a:r>
            <a:endParaRPr sz="36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BST project 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Ordering Property (recursive)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8350" y="1200150"/>
            <a:ext cx="4698600" cy="3725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Minimum element at root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Left and right subtrees: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      also heaps</a:t>
            </a:r>
            <a:endParaRPr sz="2400"/>
          </a:p>
        </p:txBody>
      </p:sp>
      <p:sp>
        <p:nvSpPr>
          <p:cNvPr id="176" name="Shape 176"/>
          <p:cNvSpPr/>
          <p:nvPr/>
        </p:nvSpPr>
        <p:spPr>
          <a:xfrm>
            <a:off x="6609625" y="1384850"/>
            <a:ext cx="357600" cy="367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5953325" y="1970025"/>
            <a:ext cx="357600" cy="367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684925" y="2291375"/>
            <a:ext cx="976500" cy="1421225"/>
          </a:xfrm>
          <a:custGeom>
            <a:pathLst>
              <a:path extrusionOk="0" h="56849" w="39060">
                <a:moveTo>
                  <a:pt x="13535" y="0"/>
                </a:moveTo>
                <a:lnTo>
                  <a:pt x="0" y="56849"/>
                </a:lnTo>
                <a:lnTo>
                  <a:pt x="39060" y="56462"/>
                </a:lnTo>
                <a:lnTo>
                  <a:pt x="22043" y="116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/>
          <p:nvPr/>
        </p:nvSpPr>
        <p:spPr>
          <a:xfrm>
            <a:off x="7172525" y="1970025"/>
            <a:ext cx="357600" cy="3675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904125" y="2291375"/>
            <a:ext cx="976500" cy="1421225"/>
          </a:xfrm>
          <a:custGeom>
            <a:pathLst>
              <a:path extrusionOk="0" h="56849" w="39060">
                <a:moveTo>
                  <a:pt x="13535" y="0"/>
                </a:moveTo>
                <a:lnTo>
                  <a:pt x="0" y="56849"/>
                </a:lnTo>
                <a:lnTo>
                  <a:pt x="39060" y="56462"/>
                </a:lnTo>
                <a:lnTo>
                  <a:pt x="22043" y="116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1" name="Shape 181"/>
          <p:cNvCxnSpPr>
            <a:stCxn id="176" idx="3"/>
            <a:endCxn id="177" idx="0"/>
          </p:cNvCxnSpPr>
          <p:nvPr/>
        </p:nvCxnSpPr>
        <p:spPr>
          <a:xfrm flipH="1">
            <a:off x="6132194" y="1698531"/>
            <a:ext cx="529800" cy="27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Shape 182"/>
          <p:cNvCxnSpPr>
            <a:stCxn id="176" idx="5"/>
            <a:endCxn id="179" idx="0"/>
          </p:cNvCxnSpPr>
          <p:nvPr/>
        </p:nvCxnSpPr>
        <p:spPr>
          <a:xfrm>
            <a:off x="6914856" y="1698531"/>
            <a:ext cx="436500" cy="27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Shape 183"/>
          <p:cNvSpPr txBox="1"/>
          <p:nvPr/>
        </p:nvSpPr>
        <p:spPr>
          <a:xfrm>
            <a:off x="5914025" y="4021975"/>
            <a:ext cx="15855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 ≤ 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≤ z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3522402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112769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4" name="Shape 194"/>
          <p:cNvCxnSpPr>
            <a:stCxn id="188" idx="3"/>
            <a:endCxn id="192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Shape 195"/>
          <p:cNvCxnSpPr>
            <a:stCxn id="188" idx="5"/>
            <a:endCxn id="189" idx="0"/>
          </p:cNvCxnSpPr>
          <p:nvPr/>
        </p:nvCxnSpPr>
        <p:spPr>
          <a:xfrm>
            <a:off x="2839392" y="590840"/>
            <a:ext cx="939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92" idx="3"/>
            <a:endCxn id="191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Shape 197"/>
          <p:cNvCxnSpPr>
            <a:stCxn id="192" idx="5"/>
            <a:endCxn id="190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>
            <a:stCxn id="189" idx="3"/>
            <a:endCxn id="193" idx="0"/>
          </p:cNvCxnSpPr>
          <p:nvPr/>
        </p:nvCxnSpPr>
        <p:spPr>
          <a:xfrm flipH="1">
            <a:off x="3369185" y="1416767"/>
            <a:ext cx="228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7066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24005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4" name="Shape 204"/>
          <p:cNvCxnSpPr>
            <a:stCxn id="191" idx="3"/>
            <a:endCxn id="199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Shape 205"/>
          <p:cNvCxnSpPr>
            <a:stCxn id="191" idx="5"/>
            <a:endCxn id="200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Shape 206"/>
          <p:cNvCxnSpPr>
            <a:stCxn id="190" idx="3"/>
            <a:endCxn id="201" idx="0"/>
          </p:cNvCxnSpPr>
          <p:nvPr/>
        </p:nvCxnSpPr>
        <p:spPr>
          <a:xfrm flipH="1">
            <a:off x="1962966" y="2460847"/>
            <a:ext cx="921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>
            <a:stCxn id="190" idx="5"/>
            <a:endCxn id="202" idx="0"/>
          </p:cNvCxnSpPr>
          <p:nvPr/>
        </p:nvCxnSpPr>
        <p:spPr>
          <a:xfrm>
            <a:off x="2417599" y="2460847"/>
            <a:ext cx="2394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Shape 208"/>
          <p:cNvCxnSpPr>
            <a:stCxn id="189" idx="5"/>
            <a:endCxn id="203" idx="0"/>
          </p:cNvCxnSpPr>
          <p:nvPr/>
        </p:nvCxnSpPr>
        <p:spPr>
          <a:xfrm>
            <a:off x="3960019" y="1416767"/>
            <a:ext cx="3906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09" name="Shape 209"/>
          <p:cNvGraphicFramePr/>
          <p:nvPr/>
        </p:nvGraphicFramePr>
        <p:xfrm>
          <a:off x="91950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Shape 210"/>
          <p:cNvSpPr txBox="1"/>
          <p:nvPr/>
        </p:nvSpPr>
        <p:spPr>
          <a:xfrm>
            <a:off x="1508925" y="389495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39532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2087350" y="38771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3320675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688100" y="38771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Shape 215"/>
          <p:cNvSpPr txBox="1"/>
          <p:nvPr/>
        </p:nvSpPr>
        <p:spPr>
          <a:xfrm>
            <a:off x="5194538" y="389495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4569913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Shape 217"/>
          <p:cNvSpPr txBox="1"/>
          <p:nvPr/>
        </p:nvSpPr>
        <p:spPr>
          <a:xfrm>
            <a:off x="58191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6410225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7685050" y="386688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7096050" y="38600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5623250" y="1421025"/>
            <a:ext cx="31215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“LEVEL”-ORDER TRAVERSAL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Shape 222"/>
          <p:cNvCxnSpPr/>
          <p:nvPr/>
        </p:nvCxnSpPr>
        <p:spPr>
          <a:xfrm flipH="1" rot="10800000">
            <a:off x="1493100" y="523100"/>
            <a:ext cx="2286000" cy="30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Shape 223"/>
          <p:cNvCxnSpPr/>
          <p:nvPr/>
        </p:nvCxnSpPr>
        <p:spPr>
          <a:xfrm flipH="1" rot="10800000">
            <a:off x="792900" y="1338525"/>
            <a:ext cx="3676200" cy="51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Shape 224"/>
          <p:cNvCxnSpPr/>
          <p:nvPr/>
        </p:nvCxnSpPr>
        <p:spPr>
          <a:xfrm flipH="1" rot="10800000">
            <a:off x="257425" y="2382875"/>
            <a:ext cx="4582200" cy="72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Shape 225"/>
          <p:cNvCxnSpPr/>
          <p:nvPr/>
        </p:nvCxnSpPr>
        <p:spPr>
          <a:xfrm flipH="1" rot="10800000">
            <a:off x="113275" y="3212750"/>
            <a:ext cx="3078900" cy="61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Embedding Review</a:t>
            </a:r>
            <a:endParaRPr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457200" y="1200150"/>
            <a:ext cx="8229600" cy="25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#define LEFT(i) (2*(i))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#define RIGHT(i) (2*(i)+1)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#define PARENT(i) </a:t>
            </a: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4458725" y="2862644"/>
            <a:ext cx="2265300" cy="5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((i)/2)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988550" y="3727625"/>
            <a:ext cx="7290600" cy="9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No Pointers!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Parent-Child Relations Implicit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Embedding Properties</a:t>
            </a:r>
            <a:endParaRPr/>
          </a:p>
        </p:txBody>
      </p:sp>
      <p:sp>
        <p:nvSpPr>
          <p:cNvPr id="239" name="Shape 239"/>
          <p:cNvSpPr txBox="1"/>
          <p:nvPr/>
        </p:nvSpPr>
        <p:spPr>
          <a:xfrm>
            <a:off x="391300" y="1297450"/>
            <a:ext cx="3501000" cy="77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 Elements?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4363975" y="1297450"/>
            <a:ext cx="4378500" cy="130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ALWAYS occupy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a[1] … a[N]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870100" y="358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  <a:gridCol w="5568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N-1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2" name="Shape 252"/>
          <p:cNvCxnSpPr>
            <a:stCxn id="246" idx="3"/>
            <a:endCxn id="250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Shape 253"/>
          <p:cNvCxnSpPr>
            <a:stCxn id="246" idx="5"/>
            <a:endCxn id="247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Shape 254"/>
          <p:cNvCxnSpPr>
            <a:stCxn id="250" idx="3"/>
            <a:endCxn id="249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Shape 255"/>
          <p:cNvCxnSpPr>
            <a:stCxn id="250" idx="5"/>
            <a:endCxn id="248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Shape 256"/>
          <p:cNvCxnSpPr>
            <a:stCxn id="247" idx="3"/>
            <a:endCxn id="251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2" name="Shape 262"/>
          <p:cNvCxnSpPr>
            <a:stCxn id="249" idx="3"/>
            <a:endCxn id="257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Shape 263"/>
          <p:cNvCxnSpPr>
            <a:stCxn id="249" idx="5"/>
            <a:endCxn id="258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Shape 264"/>
          <p:cNvCxnSpPr>
            <a:stCxn id="248" idx="3"/>
            <a:endCxn id="259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Shape 265"/>
          <p:cNvCxnSpPr>
            <a:stCxn id="248" idx="5"/>
            <a:endCxn id="260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47" idx="5"/>
            <a:endCxn id="261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7" name="Shape 267"/>
          <p:cNvGraphicFramePr/>
          <p:nvPr/>
        </p:nvGraphicFramePr>
        <p:xfrm>
          <a:off x="91950" y="37379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8" name="Shape 268"/>
          <p:cNvSpPr txBox="1"/>
          <p:nvPr/>
        </p:nvSpPr>
        <p:spPr>
          <a:xfrm>
            <a:off x="1508925" y="3727684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953250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2087350" y="370991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3320675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2688100" y="370991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5194538" y="3727682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569913" y="3745078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5819150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Shape 276"/>
          <p:cNvSpPr txBox="1"/>
          <p:nvPr/>
        </p:nvSpPr>
        <p:spPr>
          <a:xfrm>
            <a:off x="6410225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685050" y="3699618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7096050" y="3692807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1" name="Shape 281"/>
          <p:cNvCxnSpPr>
            <a:stCxn id="251" idx="4"/>
            <a:endCxn id="280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2" name="Shape 282"/>
          <p:cNvSpPr txBox="1"/>
          <p:nvPr/>
        </p:nvSpPr>
        <p:spPr>
          <a:xfrm>
            <a:off x="5099425" y="2172775"/>
            <a:ext cx="3115200" cy="78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“PERCOLATE-UP”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3511375" y="2512550"/>
            <a:ext cx="320075" cy="691200"/>
          </a:xfrm>
          <a:custGeom>
            <a:pathLst>
              <a:path extrusionOk="0" h="27648" w="12803">
                <a:moveTo>
                  <a:pt x="7826" y="0"/>
                </a:moveTo>
                <a:cubicBezTo>
                  <a:pt x="8650" y="1098"/>
                  <a:pt x="12906" y="2403"/>
                  <a:pt x="12769" y="6590"/>
                </a:cubicBezTo>
                <a:cubicBezTo>
                  <a:pt x="12632" y="10778"/>
                  <a:pt x="9130" y="21624"/>
                  <a:pt x="7002" y="25125"/>
                </a:cubicBezTo>
                <a:cubicBezTo>
                  <a:pt x="4874" y="28626"/>
                  <a:pt x="1167" y="27184"/>
                  <a:pt x="0" y="2759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284" name="Shape 284"/>
          <p:cNvSpPr txBox="1"/>
          <p:nvPr/>
        </p:nvSpPr>
        <p:spPr>
          <a:xfrm>
            <a:off x="8336467" y="3762343"/>
            <a:ext cx="529500" cy="40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4794076" y="4683500"/>
            <a:ext cx="3841150" cy="264175"/>
          </a:xfrm>
          <a:custGeom>
            <a:pathLst>
              <a:path extrusionOk="0" h="10567" w="153646">
                <a:moveTo>
                  <a:pt x="1014" y="0"/>
                </a:moveTo>
                <a:cubicBezTo>
                  <a:pt x="1084" y="976"/>
                  <a:pt x="-1565" y="4113"/>
                  <a:pt x="1432" y="5855"/>
                </a:cubicBezTo>
                <a:cubicBezTo>
                  <a:pt x="4429" y="7598"/>
                  <a:pt x="-3726" y="10037"/>
                  <a:pt x="18995" y="10455"/>
                </a:cubicBezTo>
                <a:cubicBezTo>
                  <a:pt x="41716" y="10873"/>
                  <a:pt x="115314" y="10107"/>
                  <a:pt x="137756" y="8364"/>
                </a:cubicBezTo>
                <a:cubicBezTo>
                  <a:pt x="160198" y="6622"/>
                  <a:pt x="150998" y="1394"/>
                  <a:pt x="153646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Shape 296"/>
          <p:cNvCxnSpPr>
            <a:stCxn id="290" idx="3"/>
            <a:endCxn id="294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Shape 297"/>
          <p:cNvCxnSpPr>
            <a:stCxn id="290" idx="5"/>
            <a:endCxn id="291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Shape 298"/>
          <p:cNvCxnSpPr>
            <a:stCxn id="294" idx="3"/>
            <a:endCxn id="293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Shape 299"/>
          <p:cNvCxnSpPr>
            <a:stCxn id="294" idx="5"/>
            <a:endCxn id="292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Shape 300"/>
          <p:cNvCxnSpPr>
            <a:stCxn id="291" idx="3"/>
            <a:endCxn id="295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Shape 301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6" name="Shape 306"/>
          <p:cNvCxnSpPr>
            <a:stCxn id="293" idx="3"/>
            <a:endCxn id="301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Shape 307"/>
          <p:cNvCxnSpPr>
            <a:stCxn id="293" idx="5"/>
            <a:endCxn id="302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Shape 308"/>
          <p:cNvCxnSpPr>
            <a:stCxn id="292" idx="3"/>
            <a:endCxn id="303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Shape 309"/>
          <p:cNvCxnSpPr>
            <a:stCxn id="292" idx="5"/>
            <a:endCxn id="304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Shape 310"/>
          <p:cNvCxnSpPr>
            <a:stCxn id="291" idx="5"/>
            <a:endCxn id="305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11" name="Shape 311"/>
          <p:cNvGraphicFramePr/>
          <p:nvPr/>
        </p:nvGraphicFramePr>
        <p:xfrm>
          <a:off x="9195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Shape 312"/>
          <p:cNvSpPr txBox="1"/>
          <p:nvPr/>
        </p:nvSpPr>
        <p:spPr>
          <a:xfrm>
            <a:off x="1508925" y="359015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3953250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2087350" y="357238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3320675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677646" y="3614200"/>
            <a:ext cx="529500" cy="40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Shape 317"/>
          <p:cNvSpPr txBox="1"/>
          <p:nvPr/>
        </p:nvSpPr>
        <p:spPr>
          <a:xfrm>
            <a:off x="5194538" y="359015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5819150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6410225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Shape 320"/>
          <p:cNvSpPr txBox="1"/>
          <p:nvPr/>
        </p:nvSpPr>
        <p:spPr>
          <a:xfrm>
            <a:off x="7685050" y="356208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7096050" y="355527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4" name="Shape 324"/>
          <p:cNvCxnSpPr>
            <a:stCxn id="295" idx="4"/>
            <a:endCxn id="323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Shape 325"/>
          <p:cNvSpPr txBox="1"/>
          <p:nvPr/>
        </p:nvSpPr>
        <p:spPr>
          <a:xfrm>
            <a:off x="5879750" y="2172775"/>
            <a:ext cx="23349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“PERCOLATE-UP”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2943738" y="1239967"/>
            <a:ext cx="557350" cy="901875"/>
          </a:xfrm>
          <a:custGeom>
            <a:pathLst>
              <a:path extrusionOk="0" h="36075" w="22294">
                <a:moveTo>
                  <a:pt x="7054" y="36075"/>
                </a:moveTo>
                <a:cubicBezTo>
                  <a:pt x="5887" y="34908"/>
                  <a:pt x="-154" y="34564"/>
                  <a:pt x="52" y="29072"/>
                </a:cubicBezTo>
                <a:cubicBezTo>
                  <a:pt x="258" y="23580"/>
                  <a:pt x="4583" y="7928"/>
                  <a:pt x="8290" y="3123"/>
                </a:cubicBezTo>
                <a:cubicBezTo>
                  <a:pt x="11997" y="-1682"/>
                  <a:pt x="19960" y="721"/>
                  <a:pt x="22294" y="24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27" name="Shape 327"/>
          <p:cNvSpPr txBox="1"/>
          <p:nvPr/>
        </p:nvSpPr>
        <p:spPr>
          <a:xfrm>
            <a:off x="8372938" y="3603149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4573892" y="3603897"/>
            <a:ext cx="529500" cy="40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2885375" y="4547600"/>
            <a:ext cx="1986325" cy="304925"/>
          </a:xfrm>
          <a:custGeom>
            <a:pathLst>
              <a:path extrusionOk="0" h="12197" w="79453">
                <a:moveTo>
                  <a:pt x="0" y="1255"/>
                </a:moveTo>
                <a:cubicBezTo>
                  <a:pt x="697" y="1882"/>
                  <a:pt x="-697" y="3276"/>
                  <a:pt x="4182" y="5018"/>
                </a:cubicBezTo>
                <a:cubicBezTo>
                  <a:pt x="9061" y="6760"/>
                  <a:pt x="18191" y="10873"/>
                  <a:pt x="29272" y="11709"/>
                </a:cubicBezTo>
                <a:cubicBezTo>
                  <a:pt x="40354" y="12545"/>
                  <a:pt x="62308" y="11988"/>
                  <a:pt x="70671" y="10036"/>
                </a:cubicBezTo>
                <a:cubicBezTo>
                  <a:pt x="79035" y="8085"/>
                  <a:pt x="77989" y="1673"/>
                  <a:pt x="7945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Shape 336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Shape 338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Shape 340"/>
          <p:cNvCxnSpPr>
            <a:stCxn id="334" idx="3"/>
            <a:endCxn id="338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Shape 341"/>
          <p:cNvCxnSpPr>
            <a:stCxn id="334" idx="5"/>
            <a:endCxn id="335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Shape 342"/>
          <p:cNvCxnSpPr>
            <a:stCxn id="338" idx="3"/>
            <a:endCxn id="337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Shape 343"/>
          <p:cNvCxnSpPr>
            <a:stCxn id="338" idx="5"/>
            <a:endCxn id="336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Shape 344"/>
          <p:cNvCxnSpPr>
            <a:stCxn id="335" idx="3"/>
            <a:endCxn id="339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Shape 345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Shape 347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Shape 348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Shape 349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0" name="Shape 350"/>
          <p:cNvCxnSpPr>
            <a:stCxn id="337" idx="3"/>
            <a:endCxn id="345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Shape 351"/>
          <p:cNvCxnSpPr>
            <a:stCxn id="337" idx="5"/>
            <a:endCxn id="346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Shape 352"/>
          <p:cNvCxnSpPr>
            <a:stCxn id="336" idx="3"/>
            <a:endCxn id="347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Shape 353"/>
          <p:cNvCxnSpPr>
            <a:stCxn id="336" idx="5"/>
            <a:endCxn id="348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Shape 354"/>
          <p:cNvCxnSpPr>
            <a:stCxn id="335" idx="5"/>
            <a:endCxn id="349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5" name="Shape 355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Shape 356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7" name="Shape 357"/>
          <p:cNvCxnSpPr>
            <a:stCxn id="339" idx="4"/>
            <a:endCxn id="356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Shape 358"/>
          <p:cNvSpPr txBox="1"/>
          <p:nvPr/>
        </p:nvSpPr>
        <p:spPr>
          <a:xfrm>
            <a:off x="5879750" y="2172775"/>
            <a:ext cx="23349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“PERCOLATE-UP”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Shape 359"/>
          <p:cNvSpPr/>
          <p:nvPr/>
        </p:nvSpPr>
        <p:spPr>
          <a:xfrm>
            <a:off x="2606391" y="720800"/>
            <a:ext cx="935875" cy="724675"/>
          </a:xfrm>
          <a:custGeom>
            <a:pathLst>
              <a:path extrusionOk="0" h="28987" w="37435">
                <a:moveTo>
                  <a:pt x="776" y="0"/>
                </a:moveTo>
                <a:cubicBezTo>
                  <a:pt x="1051" y="3295"/>
                  <a:pt x="-1901" y="14966"/>
                  <a:pt x="2424" y="19771"/>
                </a:cubicBezTo>
                <a:cubicBezTo>
                  <a:pt x="6749" y="24577"/>
                  <a:pt x="20891" y="28215"/>
                  <a:pt x="26726" y="28833"/>
                </a:cubicBezTo>
                <a:cubicBezTo>
                  <a:pt x="32561" y="29451"/>
                  <a:pt x="35650" y="24371"/>
                  <a:pt x="37435" y="234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graphicFrame>
        <p:nvGraphicFramePr>
          <p:cNvPr id="360" name="Shape 360"/>
          <p:cNvGraphicFramePr/>
          <p:nvPr/>
        </p:nvGraphicFramePr>
        <p:xfrm>
          <a:off x="91950" y="3527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Shape 361"/>
          <p:cNvSpPr txBox="1"/>
          <p:nvPr/>
        </p:nvSpPr>
        <p:spPr>
          <a:xfrm>
            <a:off x="1508925" y="351697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3953250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2087350" y="349920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Shape 364"/>
          <p:cNvSpPr txBox="1"/>
          <p:nvPr/>
        </p:nvSpPr>
        <p:spPr>
          <a:xfrm>
            <a:off x="3320675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Shape 365"/>
          <p:cNvSpPr txBox="1"/>
          <p:nvPr/>
        </p:nvSpPr>
        <p:spPr>
          <a:xfrm>
            <a:off x="4582646" y="3541020"/>
            <a:ext cx="529500" cy="403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Shape 366"/>
          <p:cNvSpPr txBox="1"/>
          <p:nvPr/>
        </p:nvSpPr>
        <p:spPr>
          <a:xfrm>
            <a:off x="5194538" y="351697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5819150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6410225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7685050" y="348890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Shape 370"/>
          <p:cNvSpPr txBox="1"/>
          <p:nvPr/>
        </p:nvSpPr>
        <p:spPr>
          <a:xfrm>
            <a:off x="7096050" y="34820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8372938" y="3529970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2683096" y="3546034"/>
            <a:ext cx="529500" cy="403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1589975" y="4395200"/>
            <a:ext cx="1324482" cy="342888"/>
          </a:xfrm>
          <a:custGeom>
            <a:pathLst>
              <a:path extrusionOk="0" h="12197" w="79453">
                <a:moveTo>
                  <a:pt x="0" y="1255"/>
                </a:moveTo>
                <a:cubicBezTo>
                  <a:pt x="697" y="1882"/>
                  <a:pt x="-697" y="3276"/>
                  <a:pt x="4182" y="5018"/>
                </a:cubicBezTo>
                <a:cubicBezTo>
                  <a:pt x="9061" y="6760"/>
                  <a:pt x="18191" y="10873"/>
                  <a:pt x="29272" y="11709"/>
                </a:cubicBezTo>
                <a:cubicBezTo>
                  <a:pt x="40354" y="12545"/>
                  <a:pt x="62308" y="11988"/>
                  <a:pt x="70671" y="10036"/>
                </a:cubicBezTo>
                <a:cubicBezTo>
                  <a:pt x="79035" y="8085"/>
                  <a:pt x="77989" y="1673"/>
                  <a:pt x="79453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374" name="Shape 374"/>
          <p:cNvSpPr txBox="1"/>
          <p:nvPr/>
        </p:nvSpPr>
        <p:spPr>
          <a:xfrm>
            <a:off x="3387175" y="4419775"/>
            <a:ext cx="3885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CLAIM:  we are now done and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   again have a valid heap!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Shape 382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Shape 383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Shape 384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Shape 385"/>
          <p:cNvCxnSpPr>
            <a:stCxn id="379" idx="3"/>
            <a:endCxn id="383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Shape 386"/>
          <p:cNvCxnSpPr>
            <a:stCxn id="379" idx="5"/>
            <a:endCxn id="380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Shape 387"/>
          <p:cNvCxnSpPr>
            <a:stCxn id="383" idx="3"/>
            <a:endCxn id="382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Shape 388"/>
          <p:cNvCxnSpPr>
            <a:stCxn id="383" idx="5"/>
            <a:endCxn id="381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Shape 389"/>
          <p:cNvCxnSpPr>
            <a:stCxn id="380" idx="3"/>
            <a:endCxn id="384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Shape 390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Shape 392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Shape 393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Shape 394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Shape 395"/>
          <p:cNvCxnSpPr>
            <a:stCxn id="382" idx="3"/>
            <a:endCxn id="390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82" idx="5"/>
            <a:endCxn id="391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Shape 397"/>
          <p:cNvCxnSpPr>
            <a:stCxn id="381" idx="3"/>
            <a:endCxn id="392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Shape 398"/>
          <p:cNvCxnSpPr>
            <a:stCxn id="381" idx="5"/>
            <a:endCxn id="393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Shape 399"/>
          <p:cNvCxnSpPr>
            <a:stCxn id="380" idx="5"/>
            <a:endCxn id="394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" name="Shape 400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Shape 401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2" name="Shape 402"/>
          <p:cNvCxnSpPr>
            <a:stCxn id="384" idx="4"/>
            <a:endCxn id="401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Shape 403"/>
          <p:cNvSpPr txBox="1"/>
          <p:nvPr/>
        </p:nvSpPr>
        <p:spPr>
          <a:xfrm>
            <a:off x="5049400" y="2172775"/>
            <a:ext cx="3638100" cy="12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Insertion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We’re now ready for next heap operation!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04" name="Shape 404"/>
          <p:cNvGraphicFramePr/>
          <p:nvPr/>
        </p:nvGraphicFramePr>
        <p:xfrm>
          <a:off x="91950" y="367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5" name="Shape 405"/>
          <p:cNvSpPr txBox="1"/>
          <p:nvPr/>
        </p:nvSpPr>
        <p:spPr>
          <a:xfrm>
            <a:off x="1508925" y="366937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Shape 406"/>
          <p:cNvSpPr txBox="1"/>
          <p:nvPr/>
        </p:nvSpPr>
        <p:spPr>
          <a:xfrm>
            <a:off x="39532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2087350" y="365160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32067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Shape 409"/>
          <p:cNvSpPr txBox="1"/>
          <p:nvPr/>
        </p:nvSpPr>
        <p:spPr>
          <a:xfrm>
            <a:off x="4582646" y="369342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Shape 410"/>
          <p:cNvSpPr txBox="1"/>
          <p:nvPr/>
        </p:nvSpPr>
        <p:spPr>
          <a:xfrm>
            <a:off x="5194538" y="366937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Shape 411"/>
          <p:cNvSpPr txBox="1"/>
          <p:nvPr/>
        </p:nvSpPr>
        <p:spPr>
          <a:xfrm>
            <a:off x="58191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Shape 412"/>
          <p:cNvSpPr txBox="1"/>
          <p:nvPr/>
        </p:nvSpPr>
        <p:spPr>
          <a:xfrm>
            <a:off x="641022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7685050" y="364130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Shape 414"/>
          <p:cNvSpPr txBox="1"/>
          <p:nvPr/>
        </p:nvSpPr>
        <p:spPr>
          <a:xfrm>
            <a:off x="70960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Shape 415"/>
          <p:cNvSpPr txBox="1"/>
          <p:nvPr/>
        </p:nvSpPr>
        <p:spPr>
          <a:xfrm>
            <a:off x="2683096" y="3698434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8372938" y="3716752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/>
          <p:nvPr/>
        </p:nvSpPr>
        <p:spPr>
          <a:xfrm>
            <a:off x="2401775" y="168075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3573889" y="9940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Shape 423"/>
          <p:cNvSpPr/>
          <p:nvPr/>
        </p:nvSpPr>
        <p:spPr>
          <a:xfrm>
            <a:off x="1979982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05833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1269150" y="9940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Shape 426"/>
          <p:cNvSpPr/>
          <p:nvPr/>
        </p:nvSpPr>
        <p:spPr>
          <a:xfrm>
            <a:off x="3188969" y="2038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Shape 427"/>
          <p:cNvCxnSpPr>
            <a:stCxn id="421" idx="3"/>
            <a:endCxn id="425" idx="0"/>
          </p:cNvCxnSpPr>
          <p:nvPr/>
        </p:nvCxnSpPr>
        <p:spPr>
          <a:xfrm flipH="1">
            <a:off x="1525559" y="5908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Shape 428"/>
          <p:cNvCxnSpPr>
            <a:stCxn id="421" idx="5"/>
            <a:endCxn id="422" idx="0"/>
          </p:cNvCxnSpPr>
          <p:nvPr/>
        </p:nvCxnSpPr>
        <p:spPr>
          <a:xfrm>
            <a:off x="2839392" y="5908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Shape 429"/>
          <p:cNvCxnSpPr>
            <a:stCxn id="425" idx="3"/>
            <a:endCxn id="424" idx="0"/>
          </p:cNvCxnSpPr>
          <p:nvPr/>
        </p:nvCxnSpPr>
        <p:spPr>
          <a:xfrm flipH="1">
            <a:off x="862133" y="14167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Shape 430"/>
          <p:cNvCxnSpPr>
            <a:stCxn id="425" idx="5"/>
            <a:endCxn id="423" idx="0"/>
          </p:cNvCxnSpPr>
          <p:nvPr/>
        </p:nvCxnSpPr>
        <p:spPr>
          <a:xfrm>
            <a:off x="1706767" y="14167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Shape 431"/>
          <p:cNvCxnSpPr>
            <a:stCxn id="422" idx="3"/>
            <a:endCxn id="426" idx="0"/>
          </p:cNvCxnSpPr>
          <p:nvPr/>
        </p:nvCxnSpPr>
        <p:spPr>
          <a:xfrm flipH="1">
            <a:off x="3445272" y="14167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Shape 432"/>
          <p:cNvSpPr/>
          <p:nvPr/>
        </p:nvSpPr>
        <p:spPr>
          <a:xfrm>
            <a:off x="297875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99227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1630424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2248157" y="28603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4094358" y="20380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7" name="Shape 437"/>
          <p:cNvCxnSpPr>
            <a:stCxn id="424" idx="3"/>
            <a:endCxn id="432" idx="0"/>
          </p:cNvCxnSpPr>
          <p:nvPr/>
        </p:nvCxnSpPr>
        <p:spPr>
          <a:xfrm flipH="1">
            <a:off x="554316" y="24608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Shape 438"/>
          <p:cNvCxnSpPr>
            <a:stCxn id="424" idx="5"/>
            <a:endCxn id="433" idx="0"/>
          </p:cNvCxnSpPr>
          <p:nvPr/>
        </p:nvCxnSpPr>
        <p:spPr>
          <a:xfrm>
            <a:off x="1043449" y="24608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Shape 439"/>
          <p:cNvCxnSpPr>
            <a:stCxn id="423" idx="3"/>
            <a:endCxn id="434" idx="0"/>
          </p:cNvCxnSpPr>
          <p:nvPr/>
        </p:nvCxnSpPr>
        <p:spPr>
          <a:xfrm flipH="1">
            <a:off x="1886766" y="24608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Shape 440"/>
          <p:cNvCxnSpPr>
            <a:stCxn id="423" idx="5"/>
            <a:endCxn id="435" idx="0"/>
          </p:cNvCxnSpPr>
          <p:nvPr/>
        </p:nvCxnSpPr>
        <p:spPr>
          <a:xfrm>
            <a:off x="2417599" y="24608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Shape 441"/>
          <p:cNvCxnSpPr>
            <a:stCxn id="422" idx="5"/>
            <a:endCxn id="436" idx="0"/>
          </p:cNvCxnSpPr>
          <p:nvPr/>
        </p:nvCxnSpPr>
        <p:spPr>
          <a:xfrm>
            <a:off x="4011505" y="14167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Shape 442"/>
          <p:cNvSpPr txBox="1"/>
          <p:nvPr/>
        </p:nvSpPr>
        <p:spPr>
          <a:xfrm>
            <a:off x="4857425" y="372700"/>
            <a:ext cx="3885000" cy="141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INSERTION: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Insert 25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2960369" y="28762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Shape 444"/>
          <p:cNvCxnSpPr>
            <a:stCxn id="426" idx="4"/>
            <a:endCxn id="443" idx="0"/>
          </p:cNvCxnSpPr>
          <p:nvPr/>
        </p:nvCxnSpPr>
        <p:spPr>
          <a:xfrm flipH="1">
            <a:off x="3216719" y="25333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Shape 445"/>
          <p:cNvSpPr txBox="1"/>
          <p:nvPr/>
        </p:nvSpPr>
        <p:spPr>
          <a:xfrm>
            <a:off x="5049400" y="2172775"/>
            <a:ext cx="3638100" cy="126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Insertion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We’re now ready for next heap operation!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6" name="Shape 446"/>
          <p:cNvGraphicFramePr/>
          <p:nvPr/>
        </p:nvGraphicFramePr>
        <p:xfrm>
          <a:off x="91950" y="3679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19750"/>
                <a:gridCol w="545700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  <a:gridCol w="63272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7" name="Shape 447"/>
          <p:cNvSpPr txBox="1"/>
          <p:nvPr/>
        </p:nvSpPr>
        <p:spPr>
          <a:xfrm>
            <a:off x="1508925" y="3669373"/>
            <a:ext cx="3906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9532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2087350" y="3651603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32067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4582646" y="369342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5194538" y="3669370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8191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6410225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Shape 455"/>
          <p:cNvSpPr txBox="1"/>
          <p:nvPr/>
        </p:nvSpPr>
        <p:spPr>
          <a:xfrm>
            <a:off x="7685050" y="3641306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7096050" y="3634495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2683096" y="3698434"/>
            <a:ext cx="529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Shape 458"/>
          <p:cNvSpPr txBox="1"/>
          <p:nvPr/>
        </p:nvSpPr>
        <p:spPr>
          <a:xfrm>
            <a:off x="8372938" y="3716752"/>
            <a:ext cx="529500" cy="403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/>
        </p:nvSpPr>
        <p:spPr>
          <a:xfrm>
            <a:off x="1302050" y="1272475"/>
            <a:ext cx="6495600" cy="25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Code!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week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66250" y="1200150"/>
            <a:ext cx="88701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TODAY:</a:t>
            </a:r>
            <a:endParaRPr/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wrapup heaps (hopefully)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[Ch. 6.1-6.4]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delete_min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build-heap</a:t>
            </a:r>
            <a:endParaRPr/>
          </a:p>
          <a:p>
            <a: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heapsort</a:t>
            </a:r>
            <a:endParaRPr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Wed/Fri:  hash-tables </a:t>
            </a:r>
            <a:endParaRPr/>
          </a:p>
          <a:p>
            <a: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EMPHASIS: [5.1-5.3, 5.7 (time permitting)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idx="4294967295" type="body"/>
          </p:nvPr>
        </p:nvSpPr>
        <p:spPr>
          <a:xfrm>
            <a:off x="146075" y="141375"/>
            <a:ext cx="8851800" cy="47844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perc_up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h[], </a:t>
            </a: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i){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x=h[i];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p=i/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(p &gt; 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x &lt; h[p]) {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h[i]=h[p];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i=p; p=i/</a:t>
            </a:r>
            <a:r>
              <a:rPr b="1" lang="en" sz="2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h[i]=x;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delete_min?</a:t>
            </a:r>
            <a:endParaRPr/>
          </a:p>
        </p:txBody>
      </p:sp>
      <p:sp>
        <p:nvSpPr>
          <p:cNvPr id="474" name="Shape 474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80" name="Shape 480"/>
          <p:cNvCxnSpPr>
            <a:stCxn id="474" idx="3"/>
            <a:endCxn id="478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Shape 481"/>
          <p:cNvCxnSpPr>
            <a:stCxn id="474" idx="5"/>
            <a:endCxn id="475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Shape 482"/>
          <p:cNvCxnSpPr>
            <a:stCxn id="478" idx="3"/>
            <a:endCxn id="477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Shape 483"/>
          <p:cNvCxnSpPr>
            <a:stCxn id="478" idx="5"/>
            <a:endCxn id="476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Shape 484"/>
          <p:cNvCxnSpPr>
            <a:stCxn id="475" idx="3"/>
            <a:endCxn id="479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Shape 485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0" name="Shape 490"/>
          <p:cNvCxnSpPr>
            <a:stCxn id="477" idx="3"/>
            <a:endCxn id="485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Shape 491"/>
          <p:cNvCxnSpPr>
            <a:stCxn id="477" idx="5"/>
            <a:endCxn id="486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Shape 492"/>
          <p:cNvCxnSpPr>
            <a:stCxn id="476" idx="3"/>
            <a:endCxn id="487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Shape 493"/>
          <p:cNvCxnSpPr>
            <a:stCxn id="476" idx="5"/>
            <a:endCxn id="488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Shape 494"/>
          <p:cNvCxnSpPr>
            <a:stCxn id="475" idx="5"/>
            <a:endCxn id="489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Shape 495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96" name="Shape 496"/>
          <p:cNvCxnSpPr>
            <a:stCxn id="479" idx="4"/>
            <a:endCxn id="495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delete_min?</a:t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5" name="Shape 505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Shape 507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08" name="Shape 508"/>
          <p:cNvCxnSpPr>
            <a:stCxn id="502" idx="3"/>
            <a:endCxn id="506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Shape 509"/>
          <p:cNvCxnSpPr>
            <a:stCxn id="502" idx="5"/>
            <a:endCxn id="503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Shape 510"/>
          <p:cNvCxnSpPr>
            <a:stCxn id="506" idx="3"/>
            <a:endCxn id="505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Shape 511"/>
          <p:cNvCxnSpPr>
            <a:stCxn id="506" idx="5"/>
            <a:endCxn id="504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Shape 512"/>
          <p:cNvCxnSpPr>
            <a:stCxn id="503" idx="3"/>
            <a:endCxn id="507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Shape 513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Shape 514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Shape 515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Shape 516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18" name="Shape 518"/>
          <p:cNvCxnSpPr>
            <a:stCxn id="505" idx="3"/>
            <a:endCxn id="513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Shape 519"/>
          <p:cNvCxnSpPr>
            <a:stCxn id="505" idx="5"/>
            <a:endCxn id="514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Shape 520"/>
          <p:cNvCxnSpPr>
            <a:stCxn id="504" idx="3"/>
            <a:endCxn id="515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Shape 521"/>
          <p:cNvCxnSpPr>
            <a:stCxn id="504" idx="5"/>
            <a:endCxn id="516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Shape 522"/>
          <p:cNvCxnSpPr>
            <a:stCxn id="503" idx="5"/>
            <a:endCxn id="517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Shape 523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24" name="Shape 524"/>
          <p:cNvCxnSpPr>
            <a:stCxn id="507" idx="4"/>
            <a:endCxn id="523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Shape 525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526" name="Shape 526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cxnSp>
        <p:nvCxnSpPr>
          <p:cNvPr id="527" name="Shape 527"/>
          <p:cNvCxnSpPr>
            <a:stCxn id="526" idx="3"/>
            <a:endCxn id="525" idx="1"/>
          </p:cNvCxnSpPr>
          <p:nvPr/>
        </p:nvCxnSpPr>
        <p:spPr>
          <a:xfrm flipH="1" rot="10800000">
            <a:off x="3361539" y="1542062"/>
            <a:ext cx="941700" cy="297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8" name="Shape 528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529" name="Shape 529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cxnSp>
        <p:nvCxnSpPr>
          <p:cNvPr id="530" name="Shape 530"/>
          <p:cNvCxnSpPr>
            <a:stCxn id="528" idx="0"/>
            <a:endCxn id="526" idx="2"/>
          </p:cNvCxnSpPr>
          <p:nvPr/>
        </p:nvCxnSpPr>
        <p:spPr>
          <a:xfrm rot="10800000">
            <a:off x="3192031" y="2010889"/>
            <a:ext cx="569100" cy="234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31" name="Shape 531"/>
          <p:cNvSpPr txBox="1"/>
          <p:nvPr/>
        </p:nvSpPr>
        <p:spPr>
          <a:xfrm>
            <a:off x="5331575" y="2506575"/>
            <a:ext cx="3549600" cy="12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NEXT: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“PERCOLATE-DOWN”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Shape 532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Shape 540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2" name="Shape 542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4" name="Shape 544"/>
          <p:cNvCxnSpPr>
            <a:stCxn id="538" idx="3"/>
            <a:endCxn id="542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Shape 545"/>
          <p:cNvCxnSpPr>
            <a:stCxn id="538" idx="5"/>
            <a:endCxn id="539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Shape 546"/>
          <p:cNvCxnSpPr>
            <a:stCxn id="542" idx="3"/>
            <a:endCxn id="541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Shape 547"/>
          <p:cNvCxnSpPr>
            <a:stCxn id="542" idx="5"/>
            <a:endCxn id="540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Shape 548"/>
          <p:cNvCxnSpPr>
            <a:stCxn id="539" idx="3"/>
            <a:endCxn id="543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Shape 549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Shape 550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4" name="Shape 554"/>
          <p:cNvCxnSpPr>
            <a:stCxn id="541" idx="3"/>
            <a:endCxn id="549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Shape 555"/>
          <p:cNvCxnSpPr>
            <a:stCxn id="541" idx="5"/>
            <a:endCxn id="550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Shape 556"/>
          <p:cNvCxnSpPr>
            <a:stCxn id="540" idx="3"/>
            <a:endCxn id="551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Shape 557"/>
          <p:cNvCxnSpPr>
            <a:stCxn id="540" idx="5"/>
            <a:endCxn id="552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Shape 558"/>
          <p:cNvCxnSpPr>
            <a:stCxn id="539" idx="5"/>
            <a:endCxn id="553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Shape 559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60" name="Shape 560"/>
          <p:cNvCxnSpPr>
            <a:stCxn id="543" idx="4"/>
            <a:endCxn id="559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1" name="Shape 561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562" name="Shape 562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3" name="Shape 563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564" name="Shape 564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565" name="Shape 565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7" name="Shape 567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Shape 568"/>
          <p:cNvSpPr/>
          <p:nvPr/>
        </p:nvSpPr>
        <p:spPr>
          <a:xfrm>
            <a:off x="2395550" y="2638025"/>
            <a:ext cx="1621375" cy="120500"/>
          </a:xfrm>
          <a:custGeom>
            <a:pathLst>
              <a:path extrusionOk="0" h="4820" w="64855">
                <a:moveTo>
                  <a:pt x="0" y="1753"/>
                </a:moveTo>
                <a:cubicBezTo>
                  <a:pt x="4577" y="2240"/>
                  <a:pt x="16652" y="4966"/>
                  <a:pt x="27461" y="4674"/>
                </a:cubicBezTo>
                <a:cubicBezTo>
                  <a:pt x="38270" y="4382"/>
                  <a:pt x="58623" y="779"/>
                  <a:pt x="6485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569" name="Shape 569"/>
          <p:cNvSpPr/>
          <p:nvPr/>
        </p:nvSpPr>
        <p:spPr>
          <a:xfrm>
            <a:off x="1679800" y="2418925"/>
            <a:ext cx="715800" cy="495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x="1913525" y="1575826"/>
            <a:ext cx="1022500" cy="770075"/>
          </a:xfrm>
          <a:custGeom>
            <a:pathLst>
              <a:path extrusionOk="0" h="30803" w="40900">
                <a:moveTo>
                  <a:pt x="0" y="30803"/>
                </a:moveTo>
                <a:cubicBezTo>
                  <a:pt x="1071" y="27395"/>
                  <a:pt x="2532" y="15417"/>
                  <a:pt x="6427" y="10353"/>
                </a:cubicBezTo>
                <a:cubicBezTo>
                  <a:pt x="10322" y="5289"/>
                  <a:pt x="17626" y="1783"/>
                  <a:pt x="23371" y="420"/>
                </a:cubicBezTo>
                <a:cubicBezTo>
                  <a:pt x="29117" y="-943"/>
                  <a:pt x="37979" y="1881"/>
                  <a:pt x="40900" y="217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576" name="Shape 576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Shape 577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Shape 578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2" name="Shape 582"/>
          <p:cNvCxnSpPr>
            <a:stCxn id="576" idx="3"/>
            <a:endCxn id="580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Shape 583"/>
          <p:cNvCxnSpPr>
            <a:stCxn id="576" idx="5"/>
            <a:endCxn id="577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Shape 584"/>
          <p:cNvCxnSpPr>
            <a:stCxn id="580" idx="3"/>
            <a:endCxn id="579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Shape 585"/>
          <p:cNvCxnSpPr>
            <a:stCxn id="580" idx="5"/>
            <a:endCxn id="578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Shape 586"/>
          <p:cNvCxnSpPr>
            <a:stCxn id="577" idx="3"/>
            <a:endCxn id="581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Shape 587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Shape 588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Shape 590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2" name="Shape 592"/>
          <p:cNvCxnSpPr>
            <a:stCxn id="579" idx="3"/>
            <a:endCxn id="587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Shape 593"/>
          <p:cNvCxnSpPr>
            <a:stCxn id="579" idx="5"/>
            <a:endCxn id="588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Shape 594"/>
          <p:cNvCxnSpPr>
            <a:stCxn id="578" idx="3"/>
            <a:endCxn id="589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Shape 595"/>
          <p:cNvCxnSpPr>
            <a:stCxn id="578" idx="5"/>
            <a:endCxn id="590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Shape 596"/>
          <p:cNvCxnSpPr>
            <a:stCxn id="577" idx="5"/>
            <a:endCxn id="591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Shape 597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98" name="Shape 598"/>
          <p:cNvCxnSpPr>
            <a:stCxn id="581" idx="4"/>
            <a:endCxn id="597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Shape 599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600" name="Shape 600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1" name="Shape 601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602" name="Shape 602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</a:t>
            </a:r>
            <a:endParaRPr b="1"/>
          </a:p>
        </p:txBody>
      </p:sp>
      <p:sp>
        <p:nvSpPr>
          <p:cNvPr id="603" name="Shape 603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5" name="Shape 605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Shape 606"/>
          <p:cNvSpPr/>
          <p:nvPr/>
        </p:nvSpPr>
        <p:spPr>
          <a:xfrm>
            <a:off x="1694425" y="3748175"/>
            <a:ext cx="803375" cy="87625"/>
          </a:xfrm>
          <a:custGeom>
            <a:pathLst>
              <a:path extrusionOk="0" h="3505" w="32135">
                <a:moveTo>
                  <a:pt x="0" y="0"/>
                </a:moveTo>
                <a:cubicBezTo>
                  <a:pt x="2824" y="584"/>
                  <a:pt x="11588" y="3505"/>
                  <a:pt x="16944" y="3505"/>
                </a:cubicBezTo>
                <a:cubicBezTo>
                  <a:pt x="22300" y="3505"/>
                  <a:pt x="29603" y="584"/>
                  <a:pt x="32135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607" name="Shape 607"/>
          <p:cNvSpPr/>
          <p:nvPr/>
        </p:nvSpPr>
        <p:spPr>
          <a:xfrm>
            <a:off x="1022500" y="3470625"/>
            <a:ext cx="759600" cy="4953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1081528" y="2667250"/>
            <a:ext cx="612900" cy="686525"/>
          </a:xfrm>
          <a:custGeom>
            <a:pathLst>
              <a:path extrusionOk="0" h="27461" w="24516">
                <a:moveTo>
                  <a:pt x="560" y="27461"/>
                </a:moveTo>
                <a:cubicBezTo>
                  <a:pt x="852" y="24345"/>
                  <a:pt x="-1680" y="13341"/>
                  <a:pt x="2313" y="8764"/>
                </a:cubicBezTo>
                <a:cubicBezTo>
                  <a:pt x="6306" y="4187"/>
                  <a:pt x="20816" y="1461"/>
                  <a:pt x="24516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rgbClr val="F4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20" name="Shape 620"/>
          <p:cNvCxnSpPr>
            <a:stCxn id="614" idx="3"/>
            <a:endCxn id="618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Shape 621"/>
          <p:cNvCxnSpPr>
            <a:stCxn id="614" idx="5"/>
            <a:endCxn id="615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Shape 622"/>
          <p:cNvCxnSpPr>
            <a:stCxn id="618" idx="3"/>
            <a:endCxn id="617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Shape 623"/>
          <p:cNvCxnSpPr>
            <a:stCxn id="618" idx="5"/>
            <a:endCxn id="616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Shape 624"/>
          <p:cNvCxnSpPr>
            <a:stCxn id="615" idx="3"/>
            <a:endCxn id="619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Shape 625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Shape 627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0" name="Shape 630"/>
          <p:cNvCxnSpPr>
            <a:stCxn id="617" idx="3"/>
            <a:endCxn id="625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Shape 631"/>
          <p:cNvCxnSpPr>
            <a:stCxn id="617" idx="5"/>
            <a:endCxn id="626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Shape 632"/>
          <p:cNvCxnSpPr>
            <a:stCxn id="616" idx="3"/>
            <a:endCxn id="627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Shape 633"/>
          <p:cNvCxnSpPr>
            <a:stCxn id="616" idx="5"/>
            <a:endCxn id="628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Shape 634"/>
          <p:cNvCxnSpPr>
            <a:stCxn id="615" idx="5"/>
            <a:endCxn id="629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Shape 635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6" name="Shape 636"/>
          <p:cNvCxnSpPr>
            <a:stCxn id="619" idx="4"/>
            <a:endCxn id="635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7" name="Shape 637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638" name="Shape 638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9" name="Shape 639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640" name="Shape 640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</a:t>
            </a:r>
            <a:endParaRPr b="1"/>
          </a:p>
        </p:txBody>
      </p:sp>
      <p:sp>
        <p:nvSpPr>
          <p:cNvPr id="641" name="Shape 641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3" name="Shape 643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Shape 644"/>
          <p:cNvSpPr/>
          <p:nvPr/>
        </p:nvSpPr>
        <p:spPr>
          <a:xfrm>
            <a:off x="583666" y="3573641"/>
            <a:ext cx="526450" cy="788000"/>
          </a:xfrm>
          <a:custGeom>
            <a:pathLst>
              <a:path extrusionOk="0" h="31520" w="21058">
                <a:moveTo>
                  <a:pt x="6451" y="31520"/>
                </a:moveTo>
                <a:cubicBezTo>
                  <a:pt x="5380" y="29865"/>
                  <a:pt x="-73" y="26554"/>
                  <a:pt x="24" y="21588"/>
                </a:cubicBezTo>
                <a:cubicBezTo>
                  <a:pt x="122" y="16622"/>
                  <a:pt x="3530" y="5130"/>
                  <a:pt x="7036" y="1722"/>
                </a:cubicBezTo>
                <a:cubicBezTo>
                  <a:pt x="10542" y="-1686"/>
                  <a:pt x="18721" y="1235"/>
                  <a:pt x="21058" y="113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Percolate-down</a:t>
            </a:r>
            <a:endParaRPr/>
          </a:p>
        </p:txBody>
      </p:sp>
      <p:sp>
        <p:nvSpPr>
          <p:cNvPr id="650" name="Shape 650"/>
          <p:cNvSpPr/>
          <p:nvPr/>
        </p:nvSpPr>
        <p:spPr>
          <a:xfrm>
            <a:off x="2935175" y="1615875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4107289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2513382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Shape 653"/>
          <p:cNvSpPr/>
          <p:nvPr/>
        </p:nvSpPr>
        <p:spPr>
          <a:xfrm>
            <a:off x="1139233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1802550" y="244180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3722369" y="3485882"/>
            <a:ext cx="512700" cy="495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6" name="Shape 656"/>
          <p:cNvCxnSpPr>
            <a:stCxn id="650" idx="3"/>
            <a:endCxn id="654" idx="0"/>
          </p:cNvCxnSpPr>
          <p:nvPr/>
        </p:nvCxnSpPr>
        <p:spPr>
          <a:xfrm flipH="1">
            <a:off x="2058959" y="2038640"/>
            <a:ext cx="9513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Shape 657"/>
          <p:cNvCxnSpPr>
            <a:stCxn id="650" idx="5"/>
            <a:endCxn id="651" idx="0"/>
          </p:cNvCxnSpPr>
          <p:nvPr/>
        </p:nvCxnSpPr>
        <p:spPr>
          <a:xfrm>
            <a:off x="3372792" y="2038640"/>
            <a:ext cx="990900" cy="40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Shape 658"/>
          <p:cNvCxnSpPr>
            <a:stCxn id="654" idx="3"/>
            <a:endCxn id="653" idx="0"/>
          </p:cNvCxnSpPr>
          <p:nvPr/>
        </p:nvCxnSpPr>
        <p:spPr>
          <a:xfrm flipH="1">
            <a:off x="1395533" y="2864567"/>
            <a:ext cx="4821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Shape 659"/>
          <p:cNvCxnSpPr>
            <a:stCxn id="654" idx="5"/>
            <a:endCxn id="652" idx="0"/>
          </p:cNvCxnSpPr>
          <p:nvPr/>
        </p:nvCxnSpPr>
        <p:spPr>
          <a:xfrm>
            <a:off x="2240167" y="2864567"/>
            <a:ext cx="5295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Shape 660"/>
          <p:cNvCxnSpPr>
            <a:stCxn id="651" idx="3"/>
            <a:endCxn id="655" idx="0"/>
          </p:cNvCxnSpPr>
          <p:nvPr/>
        </p:nvCxnSpPr>
        <p:spPr>
          <a:xfrm flipH="1">
            <a:off x="3978672" y="2864567"/>
            <a:ext cx="2037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Shape 661"/>
          <p:cNvSpPr/>
          <p:nvPr/>
        </p:nvSpPr>
        <p:spPr>
          <a:xfrm>
            <a:off x="831275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51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152567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Shape 663"/>
          <p:cNvSpPr/>
          <p:nvPr/>
        </p:nvSpPr>
        <p:spPr>
          <a:xfrm>
            <a:off x="2163824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80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Shape 664"/>
          <p:cNvSpPr/>
          <p:nvPr/>
        </p:nvSpPr>
        <p:spPr>
          <a:xfrm>
            <a:off x="2781557" y="4308100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34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Shape 665"/>
          <p:cNvSpPr/>
          <p:nvPr/>
        </p:nvSpPr>
        <p:spPr>
          <a:xfrm>
            <a:off x="4627758" y="3485882"/>
            <a:ext cx="512700" cy="49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55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6" name="Shape 666"/>
          <p:cNvCxnSpPr>
            <a:stCxn id="653" idx="3"/>
            <a:endCxn id="661" idx="0"/>
          </p:cNvCxnSpPr>
          <p:nvPr/>
        </p:nvCxnSpPr>
        <p:spPr>
          <a:xfrm flipH="1">
            <a:off x="1087716" y="3908647"/>
            <a:ext cx="1266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Shape 667"/>
          <p:cNvCxnSpPr>
            <a:stCxn id="653" idx="5"/>
            <a:endCxn id="662" idx="0"/>
          </p:cNvCxnSpPr>
          <p:nvPr/>
        </p:nvCxnSpPr>
        <p:spPr>
          <a:xfrm>
            <a:off x="1576849" y="3908647"/>
            <a:ext cx="2052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Shape 668"/>
          <p:cNvCxnSpPr>
            <a:stCxn id="652" idx="3"/>
            <a:endCxn id="663" idx="0"/>
          </p:cNvCxnSpPr>
          <p:nvPr/>
        </p:nvCxnSpPr>
        <p:spPr>
          <a:xfrm flipH="1">
            <a:off x="2420166" y="3908647"/>
            <a:ext cx="1683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Shape 669"/>
          <p:cNvCxnSpPr>
            <a:stCxn id="652" idx="5"/>
            <a:endCxn id="664" idx="0"/>
          </p:cNvCxnSpPr>
          <p:nvPr/>
        </p:nvCxnSpPr>
        <p:spPr>
          <a:xfrm>
            <a:off x="2950999" y="3908647"/>
            <a:ext cx="87000" cy="399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Shape 670"/>
          <p:cNvCxnSpPr>
            <a:stCxn id="651" idx="5"/>
            <a:endCxn id="665" idx="0"/>
          </p:cNvCxnSpPr>
          <p:nvPr/>
        </p:nvCxnSpPr>
        <p:spPr>
          <a:xfrm>
            <a:off x="4544905" y="2864567"/>
            <a:ext cx="339300" cy="62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Shape 671"/>
          <p:cNvSpPr/>
          <p:nvPr/>
        </p:nvSpPr>
        <p:spPr>
          <a:xfrm>
            <a:off x="3493769" y="4324082"/>
            <a:ext cx="512700" cy="4953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Shape 672"/>
          <p:cNvCxnSpPr>
            <a:stCxn id="655" idx="4"/>
            <a:endCxn id="671" idx="0"/>
          </p:cNvCxnSpPr>
          <p:nvPr/>
        </p:nvCxnSpPr>
        <p:spPr>
          <a:xfrm flipH="1">
            <a:off x="3750119" y="3981182"/>
            <a:ext cx="228600" cy="342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Shape 673"/>
          <p:cNvSpPr txBox="1"/>
          <p:nvPr/>
        </p:nvSpPr>
        <p:spPr>
          <a:xfrm>
            <a:off x="4303150" y="1370625"/>
            <a:ext cx="339300" cy="34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7</a:t>
            </a:r>
            <a:endParaRPr b="1"/>
          </a:p>
        </p:txBody>
      </p:sp>
      <p:sp>
        <p:nvSpPr>
          <p:cNvPr id="674" name="Shape 674"/>
          <p:cNvSpPr txBox="1"/>
          <p:nvPr/>
        </p:nvSpPr>
        <p:spPr>
          <a:xfrm>
            <a:off x="3022239" y="1667912"/>
            <a:ext cx="339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5" name="Shape 675"/>
          <p:cNvSpPr txBox="1"/>
          <p:nvPr/>
        </p:nvSpPr>
        <p:spPr>
          <a:xfrm>
            <a:off x="3496381" y="4353289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51</a:t>
            </a:r>
            <a:endParaRPr b="1"/>
          </a:p>
        </p:txBody>
      </p:sp>
      <p:sp>
        <p:nvSpPr>
          <p:cNvPr id="676" name="Shape 676"/>
          <p:cNvSpPr txBox="1"/>
          <p:nvPr/>
        </p:nvSpPr>
        <p:spPr>
          <a:xfrm>
            <a:off x="2926781" y="1692064"/>
            <a:ext cx="529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11</a:t>
            </a:r>
            <a:endParaRPr b="1"/>
          </a:p>
        </p:txBody>
      </p:sp>
      <p:sp>
        <p:nvSpPr>
          <p:cNvPr id="677" name="Shape 677"/>
          <p:cNvSpPr txBox="1"/>
          <p:nvPr/>
        </p:nvSpPr>
        <p:spPr>
          <a:xfrm>
            <a:off x="4951775" y="1367225"/>
            <a:ext cx="19281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(Save to return)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Shape 678"/>
          <p:cNvSpPr/>
          <p:nvPr/>
        </p:nvSpPr>
        <p:spPr>
          <a:xfrm>
            <a:off x="628100" y="4171775"/>
            <a:ext cx="4791100" cy="777825"/>
          </a:xfrm>
          <a:custGeom>
            <a:pathLst>
              <a:path extrusionOk="0" h="31113" w="191644">
                <a:moveTo>
                  <a:pt x="0" y="28045"/>
                </a:moveTo>
                <a:cubicBezTo>
                  <a:pt x="10225" y="28532"/>
                  <a:pt x="45672" y="30675"/>
                  <a:pt x="61350" y="30967"/>
                </a:cubicBezTo>
                <a:cubicBezTo>
                  <a:pt x="77028" y="31259"/>
                  <a:pt x="86084" y="30480"/>
                  <a:pt x="94069" y="29798"/>
                </a:cubicBezTo>
                <a:cubicBezTo>
                  <a:pt x="102054" y="29116"/>
                  <a:pt x="106534" y="29896"/>
                  <a:pt x="109261" y="26877"/>
                </a:cubicBezTo>
                <a:cubicBezTo>
                  <a:pt x="111988" y="23858"/>
                  <a:pt x="110137" y="15775"/>
                  <a:pt x="110429" y="11685"/>
                </a:cubicBezTo>
                <a:cubicBezTo>
                  <a:pt x="110721" y="7595"/>
                  <a:pt x="97478" y="4285"/>
                  <a:pt x="111014" y="2337"/>
                </a:cubicBezTo>
                <a:cubicBezTo>
                  <a:pt x="124550" y="390"/>
                  <a:pt x="178206" y="390"/>
                  <a:pt x="191644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9" name="Shape 679"/>
          <p:cNvSpPr txBox="1"/>
          <p:nvPr/>
        </p:nvSpPr>
        <p:spPr>
          <a:xfrm>
            <a:off x="4367500" y="4347050"/>
            <a:ext cx="2235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longer part of heap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Shape 680"/>
          <p:cNvSpPr txBox="1"/>
          <p:nvPr/>
        </p:nvSpPr>
        <p:spPr>
          <a:xfrm>
            <a:off x="5652925" y="2575975"/>
            <a:ext cx="2103300" cy="777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Ta-Dah!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delete_min</a:t>
            </a:r>
            <a:endParaRPr/>
          </a:p>
        </p:txBody>
      </p:sp>
      <p:sp>
        <p:nvSpPr>
          <p:cNvPr id="686" name="Shape 686"/>
          <p:cNvSpPr txBox="1"/>
          <p:nvPr>
            <p:ph idx="1" type="body"/>
          </p:nvPr>
        </p:nvSpPr>
        <p:spPr>
          <a:xfrm>
            <a:off x="146075" y="1215300"/>
            <a:ext cx="8851800" cy="3856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569CD6"/>
                </a:solidFill>
              </a:rPr>
              <a:t>double</a:t>
            </a: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DCDCAA"/>
                </a:solidFill>
              </a:rPr>
              <a:t>delete_min</a:t>
            </a:r>
            <a:r>
              <a:rPr b="1" lang="en" sz="1800">
                <a:solidFill>
                  <a:srgbClr val="D4D4D4"/>
                </a:solidFill>
              </a:rPr>
              <a:t>(</a:t>
            </a:r>
            <a:r>
              <a:rPr b="1" lang="en" sz="1800">
                <a:solidFill>
                  <a:srgbClr val="569CD6"/>
                </a:solidFill>
              </a:rPr>
              <a:t>double</a:t>
            </a:r>
            <a:r>
              <a:rPr b="1" lang="en" sz="1800">
                <a:solidFill>
                  <a:srgbClr val="D4D4D4"/>
                </a:solidFill>
              </a:rPr>
              <a:t> h[], </a:t>
            </a:r>
            <a:r>
              <a:rPr b="1" lang="en" sz="1800">
                <a:solidFill>
                  <a:srgbClr val="569CD6"/>
                </a:solidFill>
              </a:rPr>
              <a:t>int</a:t>
            </a:r>
            <a:r>
              <a:rPr b="1" lang="en" sz="1800">
                <a:solidFill>
                  <a:srgbClr val="D4D4D4"/>
                </a:solidFill>
              </a:rPr>
              <a:t> n) {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569CD6"/>
                </a:solidFill>
              </a:rPr>
              <a:t>double </a:t>
            </a:r>
            <a:r>
              <a:rPr b="1" lang="en" sz="1800">
                <a:solidFill>
                  <a:srgbClr val="D4D4D4"/>
                </a:solidFill>
              </a:rPr>
              <a:t> x;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</a:t>
            </a:r>
            <a:r>
              <a:rPr b="1" lang="en" sz="1800">
                <a:solidFill>
                  <a:srgbClr val="C586C0"/>
                </a:solidFill>
              </a:rPr>
              <a:t>if</a:t>
            </a:r>
            <a:r>
              <a:rPr b="1" lang="en" sz="1800">
                <a:solidFill>
                  <a:srgbClr val="D4D4D4"/>
                </a:solidFill>
              </a:rPr>
              <a:t>(n==</a:t>
            </a:r>
            <a:r>
              <a:rPr b="1" lang="en" sz="1800">
                <a:solidFill>
                  <a:srgbClr val="B5CEA8"/>
                </a:solidFill>
              </a:rPr>
              <a:t>0</a:t>
            </a:r>
            <a:r>
              <a:rPr b="1" lang="en" sz="1800">
                <a:solidFill>
                  <a:srgbClr val="D4D4D4"/>
                </a:solidFill>
              </a:rPr>
              <a:t>) </a:t>
            </a:r>
            <a:r>
              <a:rPr b="1" lang="en" sz="1800">
                <a:solidFill>
                  <a:srgbClr val="C586C0"/>
                </a:solidFill>
              </a:rPr>
              <a:t>return</a:t>
            </a:r>
            <a:r>
              <a:rPr b="1" lang="en" sz="1800">
                <a:solidFill>
                  <a:srgbClr val="D4D4D4"/>
                </a:solidFill>
              </a:rPr>
              <a:t> </a:t>
            </a:r>
            <a:r>
              <a:rPr b="1" lang="en" sz="1800">
                <a:solidFill>
                  <a:srgbClr val="B5CEA8"/>
                </a:solidFill>
              </a:rPr>
              <a:t>0</a:t>
            </a:r>
            <a:r>
              <a:rPr b="1" lang="en" sz="1800">
                <a:solidFill>
                  <a:srgbClr val="D4D4D4"/>
                </a:solidFill>
              </a:rPr>
              <a:t>;  </a:t>
            </a:r>
            <a:r>
              <a:rPr b="1" lang="en" sz="1800">
                <a:solidFill>
                  <a:srgbClr val="608B4E"/>
                </a:solidFill>
              </a:rPr>
              <a:t>// error…</a:t>
            </a:r>
            <a:endParaRPr b="1" sz="1800">
              <a:solidFill>
                <a:srgbClr val="608B4E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x = h[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];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h[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] = h[n];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</a:t>
            </a:r>
            <a:r>
              <a:rPr b="1" lang="en" sz="1800">
                <a:solidFill>
                  <a:srgbClr val="DCDCAA"/>
                </a:solidFill>
              </a:rPr>
              <a:t>perc_down</a:t>
            </a:r>
            <a:r>
              <a:rPr b="1" lang="en" sz="1800">
                <a:solidFill>
                  <a:srgbClr val="D4D4D4"/>
                </a:solidFill>
              </a:rPr>
              <a:t>(h, 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, n-</a:t>
            </a:r>
            <a:r>
              <a:rPr b="1" lang="en" sz="1800">
                <a:solidFill>
                  <a:srgbClr val="B5CEA8"/>
                </a:solidFill>
              </a:rPr>
              <a:t>1</a:t>
            </a:r>
            <a:r>
              <a:rPr b="1" lang="en" sz="1800">
                <a:solidFill>
                  <a:srgbClr val="D4D4D4"/>
                </a:solidFill>
              </a:rPr>
              <a:t>);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   </a:t>
            </a:r>
            <a:r>
              <a:rPr b="1" lang="en" sz="1800">
                <a:solidFill>
                  <a:srgbClr val="C586C0"/>
                </a:solidFill>
              </a:rPr>
              <a:t>return</a:t>
            </a:r>
            <a:r>
              <a:rPr b="1" lang="en" sz="1800">
                <a:solidFill>
                  <a:srgbClr val="D4D4D4"/>
                </a:solidFill>
              </a:rPr>
              <a:t> x;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D4D4D4"/>
                </a:solidFill>
              </a:rPr>
              <a:t>}</a:t>
            </a:r>
            <a:endParaRPr b="1" sz="1800">
              <a:solidFill>
                <a:srgbClr val="D4D4D4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Shape 6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to write percolate-down</a:t>
            </a:r>
            <a:endParaRPr/>
          </a:p>
        </p:txBody>
      </p:sp>
      <p:sp>
        <p:nvSpPr>
          <p:cNvPr id="692" name="Shape 692"/>
          <p:cNvSpPr txBox="1"/>
          <p:nvPr>
            <p:ph idx="1" type="body"/>
          </p:nvPr>
        </p:nvSpPr>
        <p:spPr>
          <a:xfrm>
            <a:off x="146075" y="1200150"/>
            <a:ext cx="88518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08B4E"/>
                </a:solidFill>
              </a:rPr>
              <a:t>/** h[1..n]: heap contents</a:t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08B4E"/>
                </a:solidFill>
              </a:rPr>
              <a:t>**  i      : root of subtree to do start from</a:t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08B4E"/>
                </a:solidFill>
              </a:rPr>
              <a:t>**  n      : heap size</a:t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08B4E"/>
                </a:solidFill>
              </a:rPr>
              <a:t>**/</a:t>
            </a:r>
            <a:r>
              <a:rPr b="1" lang="en" sz="2400">
                <a:solidFill>
                  <a:srgbClr val="D4D4D4"/>
                </a:solidFill>
              </a:rPr>
              <a:t> 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</a:rPr>
              <a:t>void</a:t>
            </a:r>
            <a:r>
              <a:rPr b="1" lang="en" sz="2400">
                <a:solidFill>
                  <a:srgbClr val="D4D4D4"/>
                </a:solidFill>
              </a:rPr>
              <a:t> </a:t>
            </a:r>
            <a:r>
              <a:rPr b="1" lang="en" sz="2400">
                <a:solidFill>
                  <a:srgbClr val="DCDCAA"/>
                </a:solidFill>
              </a:rPr>
              <a:t>perc_down</a:t>
            </a:r>
            <a:r>
              <a:rPr b="1" lang="en" sz="2400">
                <a:solidFill>
                  <a:srgbClr val="D4D4D4"/>
                </a:solidFill>
              </a:rPr>
              <a:t>(</a:t>
            </a:r>
            <a:r>
              <a:rPr b="1" lang="en" sz="2400">
                <a:solidFill>
                  <a:srgbClr val="569CD6"/>
                </a:solidFill>
              </a:rPr>
              <a:t>double</a:t>
            </a:r>
            <a:r>
              <a:rPr b="1" lang="en" sz="2400">
                <a:solidFill>
                  <a:srgbClr val="D4D4D4"/>
                </a:solidFill>
              </a:rPr>
              <a:t> h[], </a:t>
            </a:r>
            <a:r>
              <a:rPr b="1" lang="en" sz="2400">
                <a:solidFill>
                  <a:srgbClr val="569CD6"/>
                </a:solidFill>
              </a:rPr>
              <a:t>int</a:t>
            </a:r>
            <a:r>
              <a:rPr b="1" lang="en" sz="2400">
                <a:solidFill>
                  <a:srgbClr val="D4D4D4"/>
                </a:solidFill>
              </a:rPr>
              <a:t> i, </a:t>
            </a:r>
            <a:r>
              <a:rPr b="1" lang="en" sz="2400">
                <a:solidFill>
                  <a:srgbClr val="569CD6"/>
                </a:solidFill>
              </a:rPr>
              <a:t>int</a:t>
            </a:r>
            <a:r>
              <a:rPr b="1" lang="en" sz="2400">
                <a:solidFill>
                  <a:srgbClr val="D4D4D4"/>
                </a:solidFill>
              </a:rPr>
              <a:t> n){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    </a:t>
            </a:r>
            <a:r>
              <a:rPr b="1" lang="en" sz="2400">
                <a:solidFill>
                  <a:srgbClr val="608B4E"/>
                </a:solidFill>
              </a:rPr>
              <a:t>// exercise</a:t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}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4294967295" type="body"/>
          </p:nvPr>
        </p:nvSpPr>
        <p:spPr>
          <a:xfrm>
            <a:off x="0" y="152250"/>
            <a:ext cx="4390800" cy="4784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endParaRPr b="1" sz="1400">
              <a:solidFill>
                <a:srgbClr val="569C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perc_down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h[],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i,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n){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double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x=h[i];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00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min_c;  </a:t>
            </a:r>
            <a:r>
              <a:rPr b="1" lang="en" sz="1400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idx of small child</a:t>
            </a:r>
            <a:endParaRPr b="1" sz="1400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min_c =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min_child_idx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(h, i, n);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400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(min_c != -</a:t>
            </a:r>
            <a:r>
              <a:rPr b="1" lang="en" sz="1400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&amp;&amp; h[min_c] &lt; x) {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h[i] = h[min_c];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i = min_c;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min_c = </a:t>
            </a:r>
            <a:r>
              <a:rPr b="1" lang="en" sz="1400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min_child_idx</a:t>
            </a: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(h, i, n);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}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h[i] = x;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 b="1" sz="1400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4543400" y="152250"/>
            <a:ext cx="4525500" cy="47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</a:t>
            </a:r>
            <a:endParaRPr b="1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returns index of smallest child of root</a:t>
            </a:r>
            <a:endParaRPr b="1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(if any).</a:t>
            </a:r>
            <a:endParaRPr b="1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if root is a leaf, -1 is returned</a:t>
            </a:r>
            <a:endParaRPr b="1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8B4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*/</a:t>
            </a:r>
            <a:endParaRPr b="1">
              <a:solidFill>
                <a:srgbClr val="608B4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endParaRPr b="1">
              <a:solidFill>
                <a:srgbClr val="569CD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CDCA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min_child_idx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h[], </a:t>
            </a:r>
            <a:r>
              <a:rPr b="1"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root, </a:t>
            </a:r>
            <a:r>
              <a:rPr b="1"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n) {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569CD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left, right;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left=</a:t>
            </a:r>
            <a:r>
              <a:rPr b="1"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*root;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right=left+</a:t>
            </a:r>
            <a:r>
              <a:rPr b="1"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(left &gt; n) </a:t>
            </a:r>
            <a:r>
              <a:rPr b="1"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</a:t>
            </a:r>
            <a:r>
              <a:rPr b="1" lang="en">
                <a:solidFill>
                  <a:srgbClr val="B5CEA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(left==n || h[left] &lt; h[right])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</a:t>
            </a:r>
            <a:r>
              <a:rPr b="1"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left;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>
                <a:solidFill>
                  <a:srgbClr val="C586C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right;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D4D4D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b="1">
              <a:solidFill>
                <a:srgbClr val="D4D4D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1302050" y="1272475"/>
            <a:ext cx="6495600" cy="25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size-balanced trees: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Intuition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 txBox="1"/>
          <p:nvPr/>
        </p:nvSpPr>
        <p:spPr>
          <a:xfrm>
            <a:off x="610900" y="196500"/>
            <a:ext cx="7865100" cy="4553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Building A Heap From Scratch: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Given: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array h[1..n]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Task: 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rearrange h[] into a heap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Two Approaches: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"Top-Down"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Font typeface="Courier New"/>
              <a:buChar char="●"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"Bottom-Up"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a Heap From n given elements: TOP-DOWN</a:t>
            </a:r>
            <a:endParaRPr sz="3000"/>
          </a:p>
        </p:txBody>
      </p:sp>
      <p:sp>
        <p:nvSpPr>
          <p:cNvPr id="709" name="Shape 709"/>
          <p:cNvSpPr txBox="1"/>
          <p:nvPr>
            <p:ph idx="1" type="body"/>
          </p:nvPr>
        </p:nvSpPr>
        <p:spPr>
          <a:xfrm>
            <a:off x="116850" y="1200150"/>
            <a:ext cx="89250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608B4E"/>
                </a:solidFill>
              </a:rPr>
              <a:t>// "top-down"</a:t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</a:rPr>
              <a:t>void</a:t>
            </a:r>
            <a:r>
              <a:rPr b="1" lang="en" sz="2400">
                <a:solidFill>
                  <a:srgbClr val="D4D4D4"/>
                </a:solidFill>
              </a:rPr>
              <a:t> </a:t>
            </a:r>
            <a:r>
              <a:rPr b="1" lang="en" sz="2400">
                <a:solidFill>
                  <a:srgbClr val="DCDCAA"/>
                </a:solidFill>
              </a:rPr>
              <a:t>td_build_heap</a:t>
            </a:r>
            <a:r>
              <a:rPr b="1" lang="en" sz="2400">
                <a:solidFill>
                  <a:srgbClr val="D4D4D4"/>
                </a:solidFill>
              </a:rPr>
              <a:t>(</a:t>
            </a:r>
            <a:r>
              <a:rPr b="1" lang="en" sz="2400">
                <a:solidFill>
                  <a:srgbClr val="569CD6"/>
                </a:solidFill>
              </a:rPr>
              <a:t>double</a:t>
            </a:r>
            <a:r>
              <a:rPr b="1" lang="en" sz="2400">
                <a:solidFill>
                  <a:srgbClr val="D4D4D4"/>
                </a:solidFill>
              </a:rPr>
              <a:t> h[], </a:t>
            </a:r>
            <a:r>
              <a:rPr b="1" lang="en" sz="2400">
                <a:solidFill>
                  <a:srgbClr val="569CD6"/>
                </a:solidFill>
              </a:rPr>
              <a:t>int</a:t>
            </a:r>
            <a:r>
              <a:rPr b="1" lang="en" sz="2400">
                <a:solidFill>
                  <a:srgbClr val="D4D4D4"/>
                </a:solidFill>
              </a:rPr>
              <a:t> n){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569CD6"/>
                </a:solidFill>
              </a:rPr>
              <a:t>int</a:t>
            </a:r>
            <a:r>
              <a:rPr b="1" lang="en" sz="2400">
                <a:solidFill>
                  <a:srgbClr val="D4D4D4"/>
                </a:solidFill>
              </a:rPr>
              <a:t> i;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  </a:t>
            </a:r>
            <a:r>
              <a:rPr b="1" lang="en" sz="2400">
                <a:solidFill>
                  <a:srgbClr val="C586C0"/>
                </a:solidFill>
              </a:rPr>
              <a:t>for</a:t>
            </a:r>
            <a:r>
              <a:rPr b="1" lang="en" sz="2400">
                <a:solidFill>
                  <a:srgbClr val="D4D4D4"/>
                </a:solidFill>
              </a:rPr>
              <a:t>(i=</a:t>
            </a:r>
            <a:r>
              <a:rPr b="1" lang="en" sz="2400">
                <a:solidFill>
                  <a:srgbClr val="B5CEA8"/>
                </a:solidFill>
              </a:rPr>
              <a:t>2</a:t>
            </a:r>
            <a:r>
              <a:rPr b="1" lang="en" sz="2400">
                <a:solidFill>
                  <a:srgbClr val="D4D4D4"/>
                </a:solidFill>
              </a:rPr>
              <a:t>; i&lt;=n; i++)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     </a:t>
            </a:r>
            <a:r>
              <a:rPr b="1" lang="en" sz="2400">
                <a:solidFill>
                  <a:srgbClr val="DCDCAA"/>
                </a:solidFill>
              </a:rPr>
              <a:t>perc_up</a:t>
            </a:r>
            <a:r>
              <a:rPr b="1" lang="en" sz="2400">
                <a:solidFill>
                  <a:srgbClr val="D4D4D4"/>
                </a:solidFill>
              </a:rPr>
              <a:t>(h, i);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D4D4D4"/>
                </a:solidFill>
              </a:rPr>
              <a:t> }</a:t>
            </a:r>
            <a:endParaRPr b="1"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Top-Down</a:t>
            </a:r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4783775" y="1618675"/>
            <a:ext cx="3464800" cy="2462600"/>
          </a:xfrm>
          <a:custGeom>
            <a:pathLst>
              <a:path extrusionOk="0" h="98504" w="138592">
                <a:moveTo>
                  <a:pt x="71777" y="0"/>
                </a:moveTo>
                <a:lnTo>
                  <a:pt x="0" y="97358"/>
                </a:lnTo>
                <a:lnTo>
                  <a:pt x="83231" y="98504"/>
                </a:lnTo>
                <a:lnTo>
                  <a:pt x="82849" y="90104"/>
                </a:lnTo>
                <a:lnTo>
                  <a:pt x="138592" y="90868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6" name="Shape 716"/>
          <p:cNvSpPr/>
          <p:nvPr/>
        </p:nvSpPr>
        <p:spPr>
          <a:xfrm>
            <a:off x="6901275" y="3863976"/>
            <a:ext cx="240000" cy="2649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Shape 717"/>
          <p:cNvSpPr/>
          <p:nvPr/>
        </p:nvSpPr>
        <p:spPr>
          <a:xfrm>
            <a:off x="6912275" y="2725900"/>
            <a:ext cx="260100" cy="1307650"/>
          </a:xfrm>
          <a:custGeom>
            <a:pathLst>
              <a:path extrusionOk="0" h="52306" w="10404">
                <a:moveTo>
                  <a:pt x="3818" y="52306"/>
                </a:moveTo>
                <a:cubicBezTo>
                  <a:pt x="4900" y="49824"/>
                  <a:pt x="10691" y="42061"/>
                  <a:pt x="10309" y="37416"/>
                </a:cubicBezTo>
                <a:cubicBezTo>
                  <a:pt x="9927" y="32771"/>
                  <a:pt x="1845" y="29208"/>
                  <a:pt x="1527" y="24435"/>
                </a:cubicBezTo>
                <a:cubicBezTo>
                  <a:pt x="1209" y="19663"/>
                  <a:pt x="8655" y="12854"/>
                  <a:pt x="8400" y="8781"/>
                </a:cubicBezTo>
                <a:cubicBezTo>
                  <a:pt x="8146" y="4709"/>
                  <a:pt x="1400" y="1464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sp>
      <p:sp>
        <p:nvSpPr>
          <p:cNvPr id="718" name="Shape 718"/>
          <p:cNvSpPr/>
          <p:nvPr/>
        </p:nvSpPr>
        <p:spPr>
          <a:xfrm>
            <a:off x="1055325" y="1849801"/>
            <a:ext cx="240000" cy="2649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Shape 719"/>
          <p:cNvSpPr/>
          <p:nvPr/>
        </p:nvSpPr>
        <p:spPr>
          <a:xfrm>
            <a:off x="908075" y="1732900"/>
            <a:ext cx="534500" cy="381800"/>
          </a:xfrm>
          <a:custGeom>
            <a:pathLst>
              <a:path extrusionOk="0" h="15272" w="21380">
                <a:moveTo>
                  <a:pt x="11072" y="0"/>
                </a:moveTo>
                <a:lnTo>
                  <a:pt x="0" y="14890"/>
                </a:lnTo>
                <a:lnTo>
                  <a:pt x="21380" y="1527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0" name="Shape 720"/>
          <p:cNvSpPr/>
          <p:nvPr/>
        </p:nvSpPr>
        <p:spPr>
          <a:xfrm>
            <a:off x="1055325" y="1810441"/>
            <a:ext cx="240000" cy="2649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Shape 721"/>
          <p:cNvSpPr/>
          <p:nvPr/>
        </p:nvSpPr>
        <p:spPr>
          <a:xfrm>
            <a:off x="2529425" y="1599600"/>
            <a:ext cx="1326750" cy="935400"/>
          </a:xfrm>
          <a:custGeom>
            <a:pathLst>
              <a:path extrusionOk="0" h="37416" w="53070">
                <a:moveTo>
                  <a:pt x="32071" y="0"/>
                </a:moveTo>
                <a:lnTo>
                  <a:pt x="0" y="37034"/>
                </a:lnTo>
                <a:lnTo>
                  <a:pt x="24435" y="37416"/>
                </a:lnTo>
                <a:lnTo>
                  <a:pt x="24435" y="30162"/>
                </a:lnTo>
                <a:lnTo>
                  <a:pt x="53070" y="2978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2" name="Shape 722"/>
          <p:cNvSpPr/>
          <p:nvPr/>
        </p:nvSpPr>
        <p:spPr>
          <a:xfrm>
            <a:off x="3207100" y="2346025"/>
            <a:ext cx="162300" cy="1890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Shape 723"/>
          <p:cNvSpPr/>
          <p:nvPr/>
        </p:nvSpPr>
        <p:spPr>
          <a:xfrm>
            <a:off x="3121200" y="1857300"/>
            <a:ext cx="162275" cy="582250"/>
          </a:xfrm>
          <a:custGeom>
            <a:pathLst>
              <a:path extrusionOk="0" h="23290" w="6491">
                <a:moveTo>
                  <a:pt x="6491" y="23290"/>
                </a:moveTo>
                <a:cubicBezTo>
                  <a:pt x="5664" y="22145"/>
                  <a:pt x="1592" y="18200"/>
                  <a:pt x="1528" y="16418"/>
                </a:cubicBezTo>
                <a:cubicBezTo>
                  <a:pt x="1464" y="14636"/>
                  <a:pt x="6364" y="14318"/>
                  <a:pt x="6109" y="12600"/>
                </a:cubicBezTo>
                <a:cubicBezTo>
                  <a:pt x="5854" y="10882"/>
                  <a:pt x="0" y="8209"/>
                  <a:pt x="0" y="6109"/>
                </a:cubicBezTo>
                <a:cubicBezTo>
                  <a:pt x="0" y="4009"/>
                  <a:pt x="5091" y="1018"/>
                  <a:pt x="61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cxnSp>
        <p:nvCxnSpPr>
          <p:cNvPr id="724" name="Shape 724"/>
          <p:cNvCxnSpPr/>
          <p:nvPr/>
        </p:nvCxnSpPr>
        <p:spPr>
          <a:xfrm>
            <a:off x="1727650" y="1905025"/>
            <a:ext cx="658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25" name="Shape 725"/>
          <p:cNvCxnSpPr/>
          <p:nvPr/>
        </p:nvCxnSpPr>
        <p:spPr>
          <a:xfrm>
            <a:off x="4113875" y="2344100"/>
            <a:ext cx="1278900" cy="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Building a Heap From n given elements: BOTTOM-UP</a:t>
            </a:r>
            <a:endParaRPr sz="3000"/>
          </a:p>
        </p:txBody>
      </p:sp>
      <p:sp>
        <p:nvSpPr>
          <p:cNvPr id="731" name="Shape 731"/>
          <p:cNvSpPr txBox="1"/>
          <p:nvPr>
            <p:ph idx="1" type="body"/>
          </p:nvPr>
        </p:nvSpPr>
        <p:spPr>
          <a:xfrm>
            <a:off x="116850" y="1200150"/>
            <a:ext cx="8925000" cy="3725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08B4E"/>
                </a:solidFill>
              </a:rPr>
              <a:t>// bottom-up</a:t>
            </a:r>
            <a:endParaRPr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608B4E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569CD6"/>
                </a:solidFill>
              </a:rPr>
              <a:t>void</a:t>
            </a:r>
            <a:r>
              <a:rPr lang="en" sz="2400">
                <a:solidFill>
                  <a:srgbClr val="D4D4D4"/>
                </a:solidFill>
              </a:rPr>
              <a:t> </a:t>
            </a:r>
            <a:r>
              <a:rPr lang="en" sz="2400">
                <a:solidFill>
                  <a:srgbClr val="DCDCAA"/>
                </a:solidFill>
              </a:rPr>
              <a:t>bu_build_heap</a:t>
            </a:r>
            <a:r>
              <a:rPr lang="en" sz="2400">
                <a:solidFill>
                  <a:srgbClr val="D4D4D4"/>
                </a:solidFill>
              </a:rPr>
              <a:t>(</a:t>
            </a:r>
            <a:r>
              <a:rPr lang="en" sz="2400">
                <a:solidFill>
                  <a:srgbClr val="569CD6"/>
                </a:solidFill>
              </a:rPr>
              <a:t>double</a:t>
            </a:r>
            <a:r>
              <a:rPr lang="en" sz="2400">
                <a:solidFill>
                  <a:srgbClr val="D4D4D4"/>
                </a:solidFill>
              </a:rPr>
              <a:t> h[], </a:t>
            </a:r>
            <a:r>
              <a:rPr lang="en" sz="2400">
                <a:solidFill>
                  <a:srgbClr val="569CD6"/>
                </a:solidFill>
              </a:rPr>
              <a:t>int</a:t>
            </a:r>
            <a:r>
              <a:rPr lang="en" sz="2400">
                <a:solidFill>
                  <a:srgbClr val="D4D4D4"/>
                </a:solidFill>
              </a:rPr>
              <a:t> n){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</a:t>
            </a:r>
            <a:r>
              <a:rPr lang="en" sz="2400">
                <a:solidFill>
                  <a:srgbClr val="569CD6"/>
                </a:solidFill>
              </a:rPr>
              <a:t>int</a:t>
            </a:r>
            <a:r>
              <a:rPr lang="en" sz="2400">
                <a:solidFill>
                  <a:srgbClr val="D4D4D4"/>
                </a:solidFill>
              </a:rPr>
              <a:t> i;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   </a:t>
            </a:r>
            <a:r>
              <a:rPr lang="en" sz="2400">
                <a:solidFill>
                  <a:srgbClr val="C586C0"/>
                </a:solidFill>
              </a:rPr>
              <a:t>for</a:t>
            </a:r>
            <a:r>
              <a:rPr lang="en" sz="2400">
                <a:solidFill>
                  <a:srgbClr val="D4D4D4"/>
                </a:solidFill>
              </a:rPr>
              <a:t>(i=n/</a:t>
            </a:r>
            <a:r>
              <a:rPr lang="en" sz="2400">
                <a:solidFill>
                  <a:srgbClr val="B5CEA8"/>
                </a:solidFill>
              </a:rPr>
              <a:t>2</a:t>
            </a:r>
            <a:r>
              <a:rPr lang="en" sz="2400">
                <a:solidFill>
                  <a:srgbClr val="D4D4D4"/>
                </a:solidFill>
              </a:rPr>
              <a:t>; i&gt;</a:t>
            </a:r>
            <a:r>
              <a:rPr lang="en" sz="2400">
                <a:solidFill>
                  <a:srgbClr val="B5CEA8"/>
                </a:solidFill>
              </a:rPr>
              <a:t>0</a:t>
            </a:r>
            <a:r>
              <a:rPr lang="en" sz="2400">
                <a:solidFill>
                  <a:srgbClr val="D4D4D4"/>
                </a:solidFill>
              </a:rPr>
              <a:t>; i--)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     </a:t>
            </a:r>
            <a:r>
              <a:rPr lang="en" sz="2400">
                <a:solidFill>
                  <a:srgbClr val="DCDCAA"/>
                </a:solidFill>
              </a:rPr>
              <a:t>perc_down</a:t>
            </a:r>
            <a:r>
              <a:rPr lang="en" sz="2400">
                <a:solidFill>
                  <a:srgbClr val="D4D4D4"/>
                </a:solidFill>
              </a:rPr>
              <a:t>(h, i, n);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D4D4D4"/>
                </a:solidFill>
              </a:rPr>
              <a:t> }</a:t>
            </a:r>
            <a:endParaRPr sz="2400">
              <a:solidFill>
                <a:srgbClr val="D4D4D4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</a:t>
            </a:r>
            <a:endParaRPr/>
          </a:p>
        </p:txBody>
      </p:sp>
      <p:sp>
        <p:nvSpPr>
          <p:cNvPr id="737" name="Shape 737"/>
          <p:cNvSpPr/>
          <p:nvPr/>
        </p:nvSpPr>
        <p:spPr>
          <a:xfrm>
            <a:off x="4063507" y="1494175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2283766" y="2052710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Shape 739"/>
          <p:cNvSpPr/>
          <p:nvPr/>
        </p:nvSpPr>
        <p:spPr>
          <a:xfrm>
            <a:off x="1412106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Shape 740"/>
          <p:cNvSpPr/>
          <p:nvPr/>
        </p:nvSpPr>
        <p:spPr>
          <a:xfrm>
            <a:off x="3231607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14969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Shape 742"/>
          <p:cNvSpPr/>
          <p:nvPr/>
        </p:nvSpPr>
        <p:spPr>
          <a:xfrm>
            <a:off x="2654950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Shape 743"/>
          <p:cNvSpPr/>
          <p:nvPr/>
        </p:nvSpPr>
        <p:spPr>
          <a:xfrm>
            <a:off x="1826388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3702238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/>
          <p:nvPr/>
        </p:nvSpPr>
        <p:spPr>
          <a:xfrm>
            <a:off x="666400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Shape 746"/>
          <p:cNvSpPr/>
          <p:nvPr/>
        </p:nvSpPr>
        <p:spPr>
          <a:xfrm>
            <a:off x="2459394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Shape 747"/>
          <p:cNvSpPr/>
          <p:nvPr/>
        </p:nvSpPr>
        <p:spPr>
          <a:xfrm>
            <a:off x="157781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Shape 748"/>
          <p:cNvSpPr/>
          <p:nvPr/>
        </p:nvSpPr>
        <p:spPr>
          <a:xfrm>
            <a:off x="3483513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Shape 749"/>
          <p:cNvSpPr/>
          <p:nvPr/>
        </p:nvSpPr>
        <p:spPr>
          <a:xfrm>
            <a:off x="1163538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2986376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207495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3949136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3" name="Shape 753"/>
          <p:cNvCxnSpPr>
            <a:stCxn id="737" idx="3"/>
            <a:endCxn id="738" idx="7"/>
          </p:cNvCxnSpPr>
          <p:nvPr/>
        </p:nvCxnSpPr>
        <p:spPr>
          <a:xfrm flipH="1">
            <a:off x="2555177" y="1799150"/>
            <a:ext cx="15549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Shape 754"/>
          <p:cNvCxnSpPr>
            <a:stCxn id="738" idx="3"/>
            <a:endCxn id="739" idx="0"/>
          </p:cNvCxnSpPr>
          <p:nvPr/>
        </p:nvCxnSpPr>
        <p:spPr>
          <a:xfrm flipH="1">
            <a:off x="1571036" y="2357684"/>
            <a:ext cx="75930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Shape 755"/>
          <p:cNvCxnSpPr>
            <a:stCxn id="738" idx="5"/>
            <a:endCxn id="740" idx="1"/>
          </p:cNvCxnSpPr>
          <p:nvPr/>
        </p:nvCxnSpPr>
        <p:spPr>
          <a:xfrm>
            <a:off x="2555196" y="2357684"/>
            <a:ext cx="723000" cy="6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Shape 756"/>
          <p:cNvCxnSpPr>
            <a:stCxn id="739" idx="3"/>
            <a:endCxn id="741" idx="1"/>
          </p:cNvCxnSpPr>
          <p:nvPr/>
        </p:nvCxnSpPr>
        <p:spPr>
          <a:xfrm flipH="1">
            <a:off x="961576" y="32587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Shape 757"/>
          <p:cNvCxnSpPr>
            <a:stCxn id="739" idx="5"/>
            <a:endCxn id="743" idx="0"/>
          </p:cNvCxnSpPr>
          <p:nvPr/>
        </p:nvCxnSpPr>
        <p:spPr>
          <a:xfrm>
            <a:off x="1683536" y="32587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Shape 758"/>
          <p:cNvCxnSpPr>
            <a:stCxn id="741" idx="3"/>
            <a:endCxn id="745" idx="0"/>
          </p:cNvCxnSpPr>
          <p:nvPr/>
        </p:nvCxnSpPr>
        <p:spPr>
          <a:xfrm flipH="1">
            <a:off x="825339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Shape 759"/>
          <p:cNvCxnSpPr>
            <a:stCxn id="741" idx="5"/>
            <a:endCxn id="749" idx="0"/>
          </p:cNvCxnSpPr>
          <p:nvPr/>
        </p:nvCxnSpPr>
        <p:spPr>
          <a:xfrm>
            <a:off x="1186399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Shape 760"/>
          <p:cNvCxnSpPr>
            <a:stCxn id="743" idx="3"/>
            <a:endCxn id="747" idx="0"/>
          </p:cNvCxnSpPr>
          <p:nvPr/>
        </p:nvCxnSpPr>
        <p:spPr>
          <a:xfrm flipH="1">
            <a:off x="1736758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Shape 761"/>
          <p:cNvCxnSpPr>
            <a:stCxn id="743" idx="5"/>
            <a:endCxn id="751" idx="0"/>
          </p:cNvCxnSpPr>
          <p:nvPr/>
        </p:nvCxnSpPr>
        <p:spPr>
          <a:xfrm>
            <a:off x="2097818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Shape 762"/>
          <p:cNvCxnSpPr>
            <a:stCxn id="742" idx="3"/>
            <a:endCxn id="746" idx="0"/>
          </p:cNvCxnSpPr>
          <p:nvPr/>
        </p:nvCxnSpPr>
        <p:spPr>
          <a:xfrm flipH="1">
            <a:off x="2618420" y="3910420"/>
            <a:ext cx="831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Shape 763"/>
          <p:cNvCxnSpPr>
            <a:stCxn id="742" idx="5"/>
            <a:endCxn id="750" idx="0"/>
          </p:cNvCxnSpPr>
          <p:nvPr/>
        </p:nvCxnSpPr>
        <p:spPr>
          <a:xfrm>
            <a:off x="2926380" y="3910420"/>
            <a:ext cx="2190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Shape 764"/>
          <p:cNvCxnSpPr>
            <a:stCxn id="740" idx="3"/>
            <a:endCxn id="742" idx="0"/>
          </p:cNvCxnSpPr>
          <p:nvPr/>
        </p:nvCxnSpPr>
        <p:spPr>
          <a:xfrm flipH="1">
            <a:off x="2814077" y="3258796"/>
            <a:ext cx="4641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Shape 765"/>
          <p:cNvCxnSpPr>
            <a:stCxn id="740" idx="5"/>
            <a:endCxn id="744" idx="1"/>
          </p:cNvCxnSpPr>
          <p:nvPr/>
        </p:nvCxnSpPr>
        <p:spPr>
          <a:xfrm>
            <a:off x="3503036" y="3258796"/>
            <a:ext cx="2457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Shape 766"/>
          <p:cNvCxnSpPr>
            <a:stCxn id="744" idx="3"/>
            <a:endCxn id="748" idx="0"/>
          </p:cNvCxnSpPr>
          <p:nvPr/>
        </p:nvCxnSpPr>
        <p:spPr>
          <a:xfrm flipH="1">
            <a:off x="3642608" y="3910420"/>
            <a:ext cx="10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Shape 767"/>
          <p:cNvCxnSpPr>
            <a:stCxn id="744" idx="5"/>
            <a:endCxn id="752" idx="0"/>
          </p:cNvCxnSpPr>
          <p:nvPr/>
        </p:nvCxnSpPr>
        <p:spPr>
          <a:xfrm>
            <a:off x="3973668" y="3910420"/>
            <a:ext cx="1344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Shape 768"/>
          <p:cNvSpPr/>
          <p:nvPr/>
        </p:nvSpPr>
        <p:spPr>
          <a:xfrm>
            <a:off x="6426580" y="2052710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5554920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7374420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Shape 771"/>
          <p:cNvSpPr/>
          <p:nvPr/>
        </p:nvSpPr>
        <p:spPr>
          <a:xfrm>
            <a:off x="5057782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Shape 772"/>
          <p:cNvSpPr/>
          <p:nvPr/>
        </p:nvSpPr>
        <p:spPr>
          <a:xfrm>
            <a:off x="6846984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/>
        </p:nvSpPr>
        <p:spPr>
          <a:xfrm>
            <a:off x="5969201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845051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4809213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Shape 776"/>
          <p:cNvSpPr/>
          <p:nvPr/>
        </p:nvSpPr>
        <p:spPr>
          <a:xfrm>
            <a:off x="660220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/>
          <p:nvPr/>
        </p:nvSpPr>
        <p:spPr>
          <a:xfrm>
            <a:off x="5720632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Shape 778"/>
          <p:cNvSpPr/>
          <p:nvPr/>
        </p:nvSpPr>
        <p:spPr>
          <a:xfrm>
            <a:off x="762632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Shape 779"/>
          <p:cNvSpPr/>
          <p:nvPr/>
        </p:nvSpPr>
        <p:spPr>
          <a:xfrm>
            <a:off x="5306351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Shape 780"/>
          <p:cNvSpPr/>
          <p:nvPr/>
        </p:nvSpPr>
        <p:spPr>
          <a:xfrm>
            <a:off x="712918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Shape 781"/>
          <p:cNvSpPr/>
          <p:nvPr/>
        </p:nvSpPr>
        <p:spPr>
          <a:xfrm>
            <a:off x="6217770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Shape 782"/>
          <p:cNvSpPr/>
          <p:nvPr/>
        </p:nvSpPr>
        <p:spPr>
          <a:xfrm>
            <a:off x="809194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3" name="Shape 783"/>
          <p:cNvCxnSpPr>
            <a:stCxn id="768" idx="3"/>
            <a:endCxn id="769" idx="0"/>
          </p:cNvCxnSpPr>
          <p:nvPr/>
        </p:nvCxnSpPr>
        <p:spPr>
          <a:xfrm flipH="1">
            <a:off x="5713850" y="2357684"/>
            <a:ext cx="75930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Shape 784"/>
          <p:cNvCxnSpPr>
            <a:stCxn id="768" idx="5"/>
            <a:endCxn id="770" idx="1"/>
          </p:cNvCxnSpPr>
          <p:nvPr/>
        </p:nvCxnSpPr>
        <p:spPr>
          <a:xfrm>
            <a:off x="6698010" y="2357684"/>
            <a:ext cx="723000" cy="6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Shape 785"/>
          <p:cNvCxnSpPr>
            <a:stCxn id="769" idx="3"/>
            <a:endCxn id="771" idx="1"/>
          </p:cNvCxnSpPr>
          <p:nvPr/>
        </p:nvCxnSpPr>
        <p:spPr>
          <a:xfrm flipH="1">
            <a:off x="5104390" y="32587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Shape 786"/>
          <p:cNvCxnSpPr>
            <a:stCxn id="769" idx="5"/>
            <a:endCxn id="773" idx="0"/>
          </p:cNvCxnSpPr>
          <p:nvPr/>
        </p:nvCxnSpPr>
        <p:spPr>
          <a:xfrm>
            <a:off x="5826350" y="32587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Shape 787"/>
          <p:cNvCxnSpPr>
            <a:stCxn id="771" idx="3"/>
            <a:endCxn id="775" idx="0"/>
          </p:cNvCxnSpPr>
          <p:nvPr/>
        </p:nvCxnSpPr>
        <p:spPr>
          <a:xfrm flipH="1">
            <a:off x="4968152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Shape 788"/>
          <p:cNvCxnSpPr>
            <a:stCxn id="771" idx="5"/>
            <a:endCxn id="779" idx="0"/>
          </p:cNvCxnSpPr>
          <p:nvPr/>
        </p:nvCxnSpPr>
        <p:spPr>
          <a:xfrm>
            <a:off x="5329212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Shape 789"/>
          <p:cNvCxnSpPr>
            <a:stCxn id="773" idx="3"/>
            <a:endCxn id="777" idx="0"/>
          </p:cNvCxnSpPr>
          <p:nvPr/>
        </p:nvCxnSpPr>
        <p:spPr>
          <a:xfrm flipH="1">
            <a:off x="5879571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Shape 790"/>
          <p:cNvCxnSpPr>
            <a:stCxn id="773" idx="5"/>
            <a:endCxn id="781" idx="0"/>
          </p:cNvCxnSpPr>
          <p:nvPr/>
        </p:nvCxnSpPr>
        <p:spPr>
          <a:xfrm>
            <a:off x="6240631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Shape 791"/>
          <p:cNvCxnSpPr>
            <a:stCxn id="772" idx="3"/>
            <a:endCxn id="776" idx="0"/>
          </p:cNvCxnSpPr>
          <p:nvPr/>
        </p:nvCxnSpPr>
        <p:spPr>
          <a:xfrm flipH="1">
            <a:off x="6761254" y="3910420"/>
            <a:ext cx="1323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Shape 792"/>
          <p:cNvCxnSpPr>
            <a:stCxn id="772" idx="5"/>
            <a:endCxn id="780" idx="0"/>
          </p:cNvCxnSpPr>
          <p:nvPr/>
        </p:nvCxnSpPr>
        <p:spPr>
          <a:xfrm>
            <a:off x="7118414" y="3910420"/>
            <a:ext cx="169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Shape 793"/>
          <p:cNvCxnSpPr>
            <a:stCxn id="770" idx="3"/>
            <a:endCxn id="772" idx="0"/>
          </p:cNvCxnSpPr>
          <p:nvPr/>
        </p:nvCxnSpPr>
        <p:spPr>
          <a:xfrm flipH="1">
            <a:off x="7006090" y="3258796"/>
            <a:ext cx="4149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Shape 794"/>
          <p:cNvCxnSpPr>
            <a:stCxn id="770" idx="5"/>
            <a:endCxn id="774" idx="1"/>
          </p:cNvCxnSpPr>
          <p:nvPr/>
        </p:nvCxnSpPr>
        <p:spPr>
          <a:xfrm>
            <a:off x="7645850" y="3258796"/>
            <a:ext cx="2457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Shape 795"/>
          <p:cNvCxnSpPr>
            <a:stCxn id="774" idx="3"/>
            <a:endCxn id="778" idx="0"/>
          </p:cNvCxnSpPr>
          <p:nvPr/>
        </p:nvCxnSpPr>
        <p:spPr>
          <a:xfrm flipH="1">
            <a:off x="7785421" y="3910420"/>
            <a:ext cx="10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Shape 796"/>
          <p:cNvCxnSpPr>
            <a:stCxn id="774" idx="5"/>
            <a:endCxn id="782" idx="0"/>
          </p:cNvCxnSpPr>
          <p:nvPr/>
        </p:nvCxnSpPr>
        <p:spPr>
          <a:xfrm>
            <a:off x="8116481" y="3910420"/>
            <a:ext cx="1344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Shape 797"/>
          <p:cNvCxnSpPr>
            <a:stCxn id="737" idx="5"/>
            <a:endCxn id="768" idx="2"/>
          </p:cNvCxnSpPr>
          <p:nvPr/>
        </p:nvCxnSpPr>
        <p:spPr>
          <a:xfrm>
            <a:off x="4334937" y="1799150"/>
            <a:ext cx="2091600" cy="43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Shape 798"/>
          <p:cNvSpPr/>
          <p:nvPr/>
        </p:nvSpPr>
        <p:spPr>
          <a:xfrm>
            <a:off x="7410285" y="3378840"/>
            <a:ext cx="12396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Shape 799"/>
          <p:cNvSpPr/>
          <p:nvPr/>
        </p:nvSpPr>
        <p:spPr>
          <a:xfrm>
            <a:off x="6473150" y="3378850"/>
            <a:ext cx="10512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Shape 800"/>
          <p:cNvSpPr/>
          <p:nvPr/>
        </p:nvSpPr>
        <p:spPr>
          <a:xfrm>
            <a:off x="5624350" y="337885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Shape 801"/>
          <p:cNvSpPr/>
          <p:nvPr/>
        </p:nvSpPr>
        <p:spPr>
          <a:xfrm>
            <a:off x="4734560" y="34304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Shape 802"/>
          <p:cNvSpPr/>
          <p:nvPr/>
        </p:nvSpPr>
        <p:spPr>
          <a:xfrm>
            <a:off x="3362960" y="34304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/>
        </p:nvSpPr>
        <p:spPr>
          <a:xfrm>
            <a:off x="2372360" y="33542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Shape 804"/>
          <p:cNvSpPr/>
          <p:nvPr/>
        </p:nvSpPr>
        <p:spPr>
          <a:xfrm>
            <a:off x="1534160" y="337885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Shape 805"/>
          <p:cNvSpPr/>
          <p:nvPr/>
        </p:nvSpPr>
        <p:spPr>
          <a:xfrm>
            <a:off x="605085" y="343281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/>
        </p:nvSpPr>
        <p:spPr>
          <a:xfrm flipH="1" rot="10800000">
            <a:off x="6571050" y="2911250"/>
            <a:ext cx="225420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Shape 807"/>
          <p:cNvSpPr/>
          <p:nvPr/>
        </p:nvSpPr>
        <p:spPr>
          <a:xfrm flipH="1" rot="10800000">
            <a:off x="4666050" y="2911250"/>
            <a:ext cx="225420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Shape 808"/>
          <p:cNvSpPr/>
          <p:nvPr/>
        </p:nvSpPr>
        <p:spPr>
          <a:xfrm flipH="1" rot="10800000">
            <a:off x="2380050" y="2835050"/>
            <a:ext cx="208175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Shape 809"/>
          <p:cNvSpPr/>
          <p:nvPr/>
        </p:nvSpPr>
        <p:spPr>
          <a:xfrm flipH="1" rot="10800000">
            <a:off x="449110" y="2835050"/>
            <a:ext cx="2081750" cy="1828250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Shape 810"/>
          <p:cNvSpPr/>
          <p:nvPr/>
        </p:nvSpPr>
        <p:spPr>
          <a:xfrm flipH="1" rot="10800000">
            <a:off x="4656356" y="2052700"/>
            <a:ext cx="4124525" cy="2818925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Shape 811"/>
          <p:cNvSpPr/>
          <p:nvPr/>
        </p:nvSpPr>
        <p:spPr>
          <a:xfrm flipH="1" rot="10800000">
            <a:off x="389156" y="1974879"/>
            <a:ext cx="4124525" cy="2818925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Shape 812"/>
          <p:cNvSpPr/>
          <p:nvPr/>
        </p:nvSpPr>
        <p:spPr>
          <a:xfrm flipH="1" rot="10800000">
            <a:off x="94076" y="1443100"/>
            <a:ext cx="8741925" cy="3584175"/>
          </a:xfrm>
          <a:prstGeom prst="flowChartManualOperation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Shape 8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one better than the other?</a:t>
            </a:r>
            <a:endParaRPr/>
          </a:p>
        </p:txBody>
      </p:sp>
      <p:sp>
        <p:nvSpPr>
          <p:cNvPr id="818" name="Shape 81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Top-down faster!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Bottom-up faster!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They are asymptotically equivalent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one better than the other?</a:t>
            </a:r>
            <a:endParaRPr/>
          </a:p>
        </p:txBody>
      </p:sp>
      <p:sp>
        <p:nvSpPr>
          <p:cNvPr id="824" name="Shape 82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914400" rtl="0">
              <a:spcBef>
                <a:spcPts val="60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Top-down faster!</a:t>
            </a:r>
            <a:endParaRPr/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>
                <a:highlight>
                  <a:srgbClr val="00FF00"/>
                </a:highlight>
              </a:rPr>
              <a:t>Bottom-up faster!</a:t>
            </a:r>
            <a:endParaRPr>
              <a:highlight>
                <a:srgbClr val="00FF00"/>
              </a:highlight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SzPts val="3000"/>
              <a:buAutoNum type="alphaLcPeriod"/>
            </a:pPr>
            <a:r>
              <a:rPr lang="en"/>
              <a:t>They are asymptotically equivalent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Top-Down Θ(NlogN) ?</a:t>
            </a:r>
            <a:endParaRPr/>
          </a:p>
        </p:txBody>
      </p:sp>
      <p:sp>
        <p:nvSpPr>
          <p:cNvPr id="830" name="Shape 830"/>
          <p:cNvSpPr txBox="1"/>
          <p:nvPr/>
        </p:nvSpPr>
        <p:spPr>
          <a:xfrm>
            <a:off x="731475" y="1399750"/>
            <a:ext cx="7764000" cy="351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Part I:  Show Top-Down is O(NlogN)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N percolate-up operations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Each is O(log 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Thus:  O(NlogN) overall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Shape 8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Top-Down Θ(NlogN) ?</a:t>
            </a:r>
            <a:endParaRPr/>
          </a:p>
        </p:txBody>
      </p:sp>
      <p:sp>
        <p:nvSpPr>
          <p:cNvPr id="836" name="Shape 836"/>
          <p:cNvSpPr txBox="1"/>
          <p:nvPr/>
        </p:nvSpPr>
        <p:spPr>
          <a:xfrm>
            <a:off x="5809600" y="1262600"/>
            <a:ext cx="3130800" cy="120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WLOG: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Assume N=2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7" name="Shape 837"/>
          <p:cNvSpPr/>
          <p:nvPr/>
        </p:nvSpPr>
        <p:spPr>
          <a:xfrm>
            <a:off x="6593706" y="31824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/>
        </p:nvSpPr>
        <p:spPr>
          <a:xfrm>
            <a:off x="6096569" y="38340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Shape 839"/>
          <p:cNvSpPr/>
          <p:nvPr/>
        </p:nvSpPr>
        <p:spPr>
          <a:xfrm>
            <a:off x="7007988" y="38340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Shape 840"/>
          <p:cNvSpPr/>
          <p:nvPr/>
        </p:nvSpPr>
        <p:spPr>
          <a:xfrm>
            <a:off x="5848000" y="44856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Shape 841"/>
          <p:cNvSpPr/>
          <p:nvPr/>
        </p:nvSpPr>
        <p:spPr>
          <a:xfrm>
            <a:off x="6759419" y="44856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Shape 842"/>
          <p:cNvSpPr/>
          <p:nvPr/>
        </p:nvSpPr>
        <p:spPr>
          <a:xfrm>
            <a:off x="6345138" y="44856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Shape 843"/>
          <p:cNvSpPr/>
          <p:nvPr/>
        </p:nvSpPr>
        <p:spPr>
          <a:xfrm>
            <a:off x="7256557" y="44856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4" name="Shape 844"/>
          <p:cNvCxnSpPr>
            <a:stCxn id="837" idx="3"/>
            <a:endCxn id="838" idx="1"/>
          </p:cNvCxnSpPr>
          <p:nvPr/>
        </p:nvCxnSpPr>
        <p:spPr>
          <a:xfrm flipH="1">
            <a:off x="6143176" y="34873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Shape 845"/>
          <p:cNvCxnSpPr>
            <a:stCxn id="837" idx="5"/>
            <a:endCxn id="839" idx="0"/>
          </p:cNvCxnSpPr>
          <p:nvPr/>
        </p:nvCxnSpPr>
        <p:spPr>
          <a:xfrm>
            <a:off x="6865136" y="34873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Shape 846"/>
          <p:cNvCxnSpPr>
            <a:stCxn id="838" idx="3"/>
            <a:endCxn id="840" idx="0"/>
          </p:cNvCxnSpPr>
          <p:nvPr/>
        </p:nvCxnSpPr>
        <p:spPr>
          <a:xfrm flipH="1">
            <a:off x="6006939" y="41390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Shape 847"/>
          <p:cNvCxnSpPr>
            <a:stCxn id="838" idx="5"/>
            <a:endCxn id="842" idx="0"/>
          </p:cNvCxnSpPr>
          <p:nvPr/>
        </p:nvCxnSpPr>
        <p:spPr>
          <a:xfrm>
            <a:off x="6367999" y="41390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Shape 848"/>
          <p:cNvCxnSpPr>
            <a:stCxn id="839" idx="3"/>
            <a:endCxn id="841" idx="0"/>
          </p:cNvCxnSpPr>
          <p:nvPr/>
        </p:nvCxnSpPr>
        <p:spPr>
          <a:xfrm flipH="1">
            <a:off x="6918358" y="41390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Shape 849"/>
          <p:cNvCxnSpPr>
            <a:stCxn id="839" idx="5"/>
            <a:endCxn id="843" idx="0"/>
          </p:cNvCxnSpPr>
          <p:nvPr/>
        </p:nvCxnSpPr>
        <p:spPr>
          <a:xfrm>
            <a:off x="7279418" y="41390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Shape 850"/>
          <p:cNvSpPr txBox="1"/>
          <p:nvPr/>
        </p:nvSpPr>
        <p:spPr>
          <a:xfrm>
            <a:off x="7848050" y="3569450"/>
            <a:ext cx="12798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K=2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N=2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-1=7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1" name="Shape 851"/>
          <p:cNvSpPr txBox="1"/>
          <p:nvPr/>
        </p:nvSpPr>
        <p:spPr>
          <a:xfrm>
            <a:off x="163300" y="1391400"/>
            <a:ext cx="5429400" cy="355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Part II: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Show Top-Down is </a:t>
            </a:r>
            <a:r>
              <a:rPr b="1" lang="en" sz="24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Ω</a:t>
            </a:r>
            <a:r>
              <a:rPr b="1" lang="en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(NlogN)</a:t>
            </a:r>
            <a:endParaRPr b="1" sz="24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In other words: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It can </a:t>
            </a:r>
            <a:r>
              <a:rPr b="1" i="1" lang="en" sz="2400">
                <a:latin typeface="Courier New"/>
                <a:ea typeface="Courier New"/>
                <a:cs typeface="Courier New"/>
                <a:sym typeface="Courier New"/>
              </a:rPr>
              <a:t>actually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take time proprotional to NLog(N).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Top-Down </a:t>
            </a:r>
            <a:r>
              <a:rPr lang="en">
                <a:solidFill>
                  <a:srgbClr val="CC0000"/>
                </a:solidFill>
              </a:rPr>
              <a:t>Ω</a:t>
            </a:r>
            <a:r>
              <a:rPr lang="en"/>
              <a:t>(NlogN) ?</a:t>
            </a:r>
            <a:endParaRPr/>
          </a:p>
        </p:txBody>
      </p:sp>
      <p:sp>
        <p:nvSpPr>
          <p:cNvPr id="857" name="Shape 857"/>
          <p:cNvSpPr txBox="1"/>
          <p:nvPr/>
        </p:nvSpPr>
        <p:spPr>
          <a:xfrm>
            <a:off x="94600" y="1262600"/>
            <a:ext cx="3130800" cy="120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WLOG: 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Assume N=2</a:t>
            </a:r>
            <a:r>
              <a:rPr b="1" baseline="30000" lang="en" sz="2400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8" name="Shape 858"/>
          <p:cNvSpPr/>
          <p:nvPr/>
        </p:nvSpPr>
        <p:spPr>
          <a:xfrm>
            <a:off x="825291" y="2725224"/>
            <a:ext cx="230100" cy="23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465364" y="3161854"/>
            <a:ext cx="230100" cy="23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Shape 860"/>
          <p:cNvSpPr/>
          <p:nvPr/>
        </p:nvSpPr>
        <p:spPr>
          <a:xfrm>
            <a:off x="1125230" y="3161854"/>
            <a:ext cx="230100" cy="239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Shape 861"/>
          <p:cNvSpPr/>
          <p:nvPr/>
        </p:nvSpPr>
        <p:spPr>
          <a:xfrm>
            <a:off x="285400" y="3598485"/>
            <a:ext cx="230100" cy="23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Shape 862"/>
          <p:cNvSpPr/>
          <p:nvPr/>
        </p:nvSpPr>
        <p:spPr>
          <a:xfrm>
            <a:off x="945266" y="3598485"/>
            <a:ext cx="230100" cy="23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Shape 863"/>
          <p:cNvSpPr/>
          <p:nvPr/>
        </p:nvSpPr>
        <p:spPr>
          <a:xfrm>
            <a:off x="645327" y="3598485"/>
            <a:ext cx="230100" cy="23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Shape 864"/>
          <p:cNvSpPr/>
          <p:nvPr/>
        </p:nvSpPr>
        <p:spPr>
          <a:xfrm>
            <a:off x="1305193" y="3598485"/>
            <a:ext cx="230100" cy="239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Shape 865"/>
          <p:cNvCxnSpPr>
            <a:stCxn id="858" idx="3"/>
            <a:endCxn id="859" idx="1"/>
          </p:cNvCxnSpPr>
          <p:nvPr/>
        </p:nvCxnSpPr>
        <p:spPr>
          <a:xfrm flipH="1">
            <a:off x="498988" y="2929565"/>
            <a:ext cx="360000" cy="26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Shape 866"/>
          <p:cNvCxnSpPr>
            <a:stCxn id="858" idx="5"/>
            <a:endCxn id="860" idx="0"/>
          </p:cNvCxnSpPr>
          <p:nvPr/>
        </p:nvCxnSpPr>
        <p:spPr>
          <a:xfrm>
            <a:off x="1021693" y="2929565"/>
            <a:ext cx="218700" cy="2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Shape 867"/>
          <p:cNvCxnSpPr>
            <a:stCxn id="859" idx="3"/>
            <a:endCxn id="861" idx="0"/>
          </p:cNvCxnSpPr>
          <p:nvPr/>
        </p:nvCxnSpPr>
        <p:spPr>
          <a:xfrm flipH="1">
            <a:off x="400361" y="3366195"/>
            <a:ext cx="98700" cy="2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Shape 868"/>
          <p:cNvCxnSpPr>
            <a:stCxn id="859" idx="5"/>
            <a:endCxn id="863" idx="0"/>
          </p:cNvCxnSpPr>
          <p:nvPr/>
        </p:nvCxnSpPr>
        <p:spPr>
          <a:xfrm>
            <a:off x="661766" y="3366195"/>
            <a:ext cx="98700" cy="2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Shape 869"/>
          <p:cNvCxnSpPr>
            <a:stCxn id="860" idx="3"/>
            <a:endCxn id="862" idx="0"/>
          </p:cNvCxnSpPr>
          <p:nvPr/>
        </p:nvCxnSpPr>
        <p:spPr>
          <a:xfrm flipH="1">
            <a:off x="1060227" y="3366195"/>
            <a:ext cx="98700" cy="2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Shape 870"/>
          <p:cNvCxnSpPr>
            <a:stCxn id="860" idx="5"/>
            <a:endCxn id="864" idx="0"/>
          </p:cNvCxnSpPr>
          <p:nvPr/>
        </p:nvCxnSpPr>
        <p:spPr>
          <a:xfrm>
            <a:off x="1321632" y="3366195"/>
            <a:ext cx="98700" cy="23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Shape 871"/>
          <p:cNvSpPr txBox="1"/>
          <p:nvPr/>
        </p:nvSpPr>
        <p:spPr>
          <a:xfrm>
            <a:off x="303163" y="3971300"/>
            <a:ext cx="1907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h=2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N = 2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-1 = 7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Shape 872"/>
          <p:cNvSpPr/>
          <p:nvPr/>
        </p:nvSpPr>
        <p:spPr>
          <a:xfrm>
            <a:off x="3747768" y="1372325"/>
            <a:ext cx="2031900" cy="1434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3683928" y="2919287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3884157" y="2913840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Shape 875"/>
          <p:cNvCxnSpPr>
            <a:stCxn id="873" idx="0"/>
          </p:cNvCxnSpPr>
          <p:nvPr/>
        </p:nvCxnSpPr>
        <p:spPr>
          <a:xfrm flipH="1" rot="10800000">
            <a:off x="3751278" y="2816987"/>
            <a:ext cx="86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Shape 876"/>
          <p:cNvCxnSpPr>
            <a:endCxn id="874" idx="0"/>
          </p:cNvCxnSpPr>
          <p:nvPr/>
        </p:nvCxnSpPr>
        <p:spPr>
          <a:xfrm>
            <a:off x="3837807" y="2821740"/>
            <a:ext cx="1137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Shape 877"/>
          <p:cNvSpPr/>
          <p:nvPr/>
        </p:nvSpPr>
        <p:spPr>
          <a:xfrm>
            <a:off x="4080864" y="2919287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Shape 878"/>
          <p:cNvSpPr/>
          <p:nvPr/>
        </p:nvSpPr>
        <p:spPr>
          <a:xfrm>
            <a:off x="4281092" y="2913840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9" name="Shape 879"/>
          <p:cNvCxnSpPr>
            <a:stCxn id="877" idx="0"/>
          </p:cNvCxnSpPr>
          <p:nvPr/>
        </p:nvCxnSpPr>
        <p:spPr>
          <a:xfrm flipH="1" rot="10800000">
            <a:off x="4148214" y="2816987"/>
            <a:ext cx="86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Shape 880"/>
          <p:cNvCxnSpPr>
            <a:endCxn id="878" idx="0"/>
          </p:cNvCxnSpPr>
          <p:nvPr/>
        </p:nvCxnSpPr>
        <p:spPr>
          <a:xfrm>
            <a:off x="4234742" y="2821740"/>
            <a:ext cx="1137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" name="Shape 881"/>
          <p:cNvSpPr/>
          <p:nvPr/>
        </p:nvSpPr>
        <p:spPr>
          <a:xfrm>
            <a:off x="5141545" y="2919649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Shape 882"/>
          <p:cNvSpPr/>
          <p:nvPr/>
        </p:nvSpPr>
        <p:spPr>
          <a:xfrm>
            <a:off x="5341774" y="2914202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3" name="Shape 883"/>
          <p:cNvCxnSpPr>
            <a:stCxn id="881" idx="0"/>
          </p:cNvCxnSpPr>
          <p:nvPr/>
        </p:nvCxnSpPr>
        <p:spPr>
          <a:xfrm flipH="1" rot="10800000">
            <a:off x="5208895" y="2817349"/>
            <a:ext cx="86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Shape 884"/>
          <p:cNvCxnSpPr>
            <a:endCxn id="882" idx="0"/>
          </p:cNvCxnSpPr>
          <p:nvPr/>
        </p:nvCxnSpPr>
        <p:spPr>
          <a:xfrm>
            <a:off x="5295424" y="2822102"/>
            <a:ext cx="1137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Shape 885"/>
          <p:cNvSpPr/>
          <p:nvPr/>
        </p:nvSpPr>
        <p:spPr>
          <a:xfrm>
            <a:off x="5538481" y="2914402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/>
        </p:nvSpPr>
        <p:spPr>
          <a:xfrm>
            <a:off x="5738709" y="2908955"/>
            <a:ext cx="134700" cy="116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7" name="Shape 887"/>
          <p:cNvCxnSpPr>
            <a:stCxn id="885" idx="0"/>
          </p:cNvCxnSpPr>
          <p:nvPr/>
        </p:nvCxnSpPr>
        <p:spPr>
          <a:xfrm flipH="1" rot="10800000">
            <a:off x="5605831" y="2812102"/>
            <a:ext cx="86700" cy="1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Shape 888"/>
          <p:cNvCxnSpPr>
            <a:endCxn id="886" idx="0"/>
          </p:cNvCxnSpPr>
          <p:nvPr/>
        </p:nvCxnSpPr>
        <p:spPr>
          <a:xfrm>
            <a:off x="5692359" y="2816855"/>
            <a:ext cx="113700" cy="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Shape 889"/>
          <p:cNvCxnSpPr/>
          <p:nvPr/>
        </p:nvCxnSpPr>
        <p:spPr>
          <a:xfrm>
            <a:off x="4603386" y="2929330"/>
            <a:ext cx="377100" cy="5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90" name="Shape 890"/>
          <p:cNvSpPr txBox="1"/>
          <p:nvPr/>
        </p:nvSpPr>
        <p:spPr>
          <a:xfrm>
            <a:off x="5840150" y="1420250"/>
            <a:ext cx="2739300" cy="115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IN GENERAL:  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MORE THAN N/2 ARE LEAVES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1" name="Shape 891"/>
          <p:cNvSpPr/>
          <p:nvPr/>
        </p:nvSpPr>
        <p:spPr>
          <a:xfrm>
            <a:off x="137725" y="2643500"/>
            <a:ext cx="2189400" cy="225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Shape 892"/>
          <p:cNvSpPr txBox="1"/>
          <p:nvPr/>
        </p:nvSpPr>
        <p:spPr>
          <a:xfrm>
            <a:off x="2487350" y="3325250"/>
            <a:ext cx="3308100" cy="149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PERC-UP FROM A LEAF: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Can go to root (new min)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 steps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Or: 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Log(n) steps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3" name="Shape 893"/>
          <p:cNvSpPr/>
          <p:nvPr/>
        </p:nvSpPr>
        <p:spPr>
          <a:xfrm>
            <a:off x="4154461" y="1477700"/>
            <a:ext cx="594175" cy="1450925"/>
          </a:xfrm>
          <a:custGeom>
            <a:pathLst>
              <a:path extrusionOk="0" h="58037" w="23767">
                <a:moveTo>
                  <a:pt x="7492" y="58037"/>
                </a:moveTo>
                <a:cubicBezTo>
                  <a:pt x="6264" y="56809"/>
                  <a:pt x="-850" y="53789"/>
                  <a:pt x="122" y="50667"/>
                </a:cubicBezTo>
                <a:cubicBezTo>
                  <a:pt x="1094" y="47545"/>
                  <a:pt x="12098" y="42939"/>
                  <a:pt x="13326" y="39305"/>
                </a:cubicBezTo>
                <a:cubicBezTo>
                  <a:pt x="14554" y="35671"/>
                  <a:pt x="6417" y="32908"/>
                  <a:pt x="7492" y="28865"/>
                </a:cubicBezTo>
                <a:cubicBezTo>
                  <a:pt x="8567" y="24822"/>
                  <a:pt x="18086" y="18270"/>
                  <a:pt x="19775" y="15046"/>
                </a:cubicBezTo>
                <a:cubicBezTo>
                  <a:pt x="21464" y="11822"/>
                  <a:pt x="16960" y="12027"/>
                  <a:pt x="17625" y="9519"/>
                </a:cubicBezTo>
                <a:cubicBezTo>
                  <a:pt x="18290" y="7011"/>
                  <a:pt x="22743" y="1587"/>
                  <a:pt x="2376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894" name="Shape 894"/>
          <p:cNvSpPr txBox="1"/>
          <p:nvPr/>
        </p:nvSpPr>
        <p:spPr>
          <a:xfrm>
            <a:off x="6104875" y="2990025"/>
            <a:ext cx="2834400" cy="173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Suppose elements are in reverse-sorted order.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Just the leaves takes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(N/2)log(N) =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Ω(NlogN)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1519850" y="487400"/>
            <a:ext cx="4977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57775" y="1524375"/>
            <a:ext cx="1368900" cy="1980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K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1834175" y="1524375"/>
            <a:ext cx="1368900" cy="1980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K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Shape 107"/>
          <p:cNvCxnSpPr>
            <a:stCxn id="104" idx="3"/>
            <a:endCxn id="105" idx="0"/>
          </p:cNvCxnSpPr>
          <p:nvPr/>
        </p:nvCxnSpPr>
        <p:spPr>
          <a:xfrm flipH="1">
            <a:off x="842136" y="876876"/>
            <a:ext cx="7506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Shape 108"/>
          <p:cNvCxnSpPr>
            <a:stCxn id="104" idx="5"/>
            <a:endCxn id="106" idx="0"/>
          </p:cNvCxnSpPr>
          <p:nvPr/>
        </p:nvCxnSpPr>
        <p:spPr>
          <a:xfrm>
            <a:off x="1944664" y="876876"/>
            <a:ext cx="5739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Shape 109"/>
          <p:cNvCxnSpPr>
            <a:stCxn id="104" idx="0"/>
          </p:cNvCxnSpPr>
          <p:nvPr/>
        </p:nvCxnSpPr>
        <p:spPr>
          <a:xfrm flipH="1" rot="10800000">
            <a:off x="1768700" y="269600"/>
            <a:ext cx="280500" cy="2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Shape 110"/>
          <p:cNvSpPr txBox="1"/>
          <p:nvPr/>
        </p:nvSpPr>
        <p:spPr>
          <a:xfrm>
            <a:off x="3370225" y="1638450"/>
            <a:ext cx="1856100" cy="6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k+1 insertions into RHS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1" name="Shape 111"/>
          <p:cNvCxnSpPr/>
          <p:nvPr/>
        </p:nvCxnSpPr>
        <p:spPr>
          <a:xfrm>
            <a:off x="3453200" y="2592500"/>
            <a:ext cx="14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Shape 112"/>
          <p:cNvSpPr/>
          <p:nvPr/>
        </p:nvSpPr>
        <p:spPr>
          <a:xfrm>
            <a:off x="6930050" y="639800"/>
            <a:ext cx="4977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Shape 113"/>
          <p:cNvSpPr/>
          <p:nvPr/>
        </p:nvSpPr>
        <p:spPr>
          <a:xfrm>
            <a:off x="5567975" y="1676775"/>
            <a:ext cx="1368900" cy="1980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K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7244375" y="1676775"/>
            <a:ext cx="1663500" cy="2730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2k+1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5" name="Shape 115"/>
          <p:cNvCxnSpPr>
            <a:stCxn id="112" idx="3"/>
            <a:endCxn id="113" idx="0"/>
          </p:cNvCxnSpPr>
          <p:nvPr/>
        </p:nvCxnSpPr>
        <p:spPr>
          <a:xfrm flipH="1">
            <a:off x="6252336" y="1029276"/>
            <a:ext cx="7506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2" idx="5"/>
            <a:endCxn id="114" idx="0"/>
          </p:cNvCxnSpPr>
          <p:nvPr/>
        </p:nvCxnSpPr>
        <p:spPr>
          <a:xfrm>
            <a:off x="7354864" y="1029276"/>
            <a:ext cx="7212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Shape 117"/>
          <p:cNvCxnSpPr>
            <a:stCxn id="112" idx="0"/>
          </p:cNvCxnSpPr>
          <p:nvPr/>
        </p:nvCxnSpPr>
        <p:spPr>
          <a:xfrm flipH="1" rot="10800000">
            <a:off x="7178900" y="331700"/>
            <a:ext cx="3393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Shape 118"/>
          <p:cNvSpPr txBox="1"/>
          <p:nvPr/>
        </p:nvSpPr>
        <p:spPr>
          <a:xfrm>
            <a:off x="1306625" y="3992425"/>
            <a:ext cx="4780500" cy="89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VIOLATION AT x FOR ANY OF THESE k+1 INSERTIONS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/>
          <p:nvPr/>
        </p:nvSpPr>
        <p:spPr>
          <a:xfrm>
            <a:off x="4063507" y="1494175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Shape 900"/>
          <p:cNvSpPr/>
          <p:nvPr/>
        </p:nvSpPr>
        <p:spPr>
          <a:xfrm>
            <a:off x="2283766" y="2052710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Shape 901"/>
          <p:cNvSpPr/>
          <p:nvPr/>
        </p:nvSpPr>
        <p:spPr>
          <a:xfrm>
            <a:off x="1412106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Shape 902"/>
          <p:cNvSpPr/>
          <p:nvPr/>
        </p:nvSpPr>
        <p:spPr>
          <a:xfrm>
            <a:off x="3231607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Shape 903"/>
          <p:cNvSpPr/>
          <p:nvPr/>
        </p:nvSpPr>
        <p:spPr>
          <a:xfrm>
            <a:off x="914969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Shape 904"/>
          <p:cNvSpPr/>
          <p:nvPr/>
        </p:nvSpPr>
        <p:spPr>
          <a:xfrm>
            <a:off x="2654950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/>
        </p:nvSpPr>
        <p:spPr>
          <a:xfrm>
            <a:off x="1826388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Shape 906"/>
          <p:cNvSpPr/>
          <p:nvPr/>
        </p:nvSpPr>
        <p:spPr>
          <a:xfrm>
            <a:off x="3702238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Shape 907"/>
          <p:cNvSpPr/>
          <p:nvPr/>
        </p:nvSpPr>
        <p:spPr>
          <a:xfrm>
            <a:off x="666400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Shape 908"/>
          <p:cNvSpPr/>
          <p:nvPr/>
        </p:nvSpPr>
        <p:spPr>
          <a:xfrm>
            <a:off x="2459394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Shape 909"/>
          <p:cNvSpPr/>
          <p:nvPr/>
        </p:nvSpPr>
        <p:spPr>
          <a:xfrm>
            <a:off x="157781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Shape 910"/>
          <p:cNvSpPr/>
          <p:nvPr/>
        </p:nvSpPr>
        <p:spPr>
          <a:xfrm>
            <a:off x="3483513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Shape 911"/>
          <p:cNvSpPr/>
          <p:nvPr/>
        </p:nvSpPr>
        <p:spPr>
          <a:xfrm>
            <a:off x="1163538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Shape 912"/>
          <p:cNvSpPr/>
          <p:nvPr/>
        </p:nvSpPr>
        <p:spPr>
          <a:xfrm>
            <a:off x="2986376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Shape 913"/>
          <p:cNvSpPr/>
          <p:nvPr/>
        </p:nvSpPr>
        <p:spPr>
          <a:xfrm>
            <a:off x="207495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Shape 914"/>
          <p:cNvSpPr/>
          <p:nvPr/>
        </p:nvSpPr>
        <p:spPr>
          <a:xfrm>
            <a:off x="3949136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Shape 915"/>
          <p:cNvCxnSpPr>
            <a:stCxn id="899" idx="3"/>
            <a:endCxn id="900" idx="7"/>
          </p:cNvCxnSpPr>
          <p:nvPr/>
        </p:nvCxnSpPr>
        <p:spPr>
          <a:xfrm flipH="1">
            <a:off x="2555177" y="1799150"/>
            <a:ext cx="1554900" cy="30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Shape 916"/>
          <p:cNvCxnSpPr>
            <a:stCxn id="900" idx="3"/>
            <a:endCxn id="901" idx="0"/>
          </p:cNvCxnSpPr>
          <p:nvPr/>
        </p:nvCxnSpPr>
        <p:spPr>
          <a:xfrm flipH="1">
            <a:off x="1571036" y="2357684"/>
            <a:ext cx="75930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Shape 917"/>
          <p:cNvCxnSpPr>
            <a:stCxn id="900" idx="5"/>
            <a:endCxn id="902" idx="1"/>
          </p:cNvCxnSpPr>
          <p:nvPr/>
        </p:nvCxnSpPr>
        <p:spPr>
          <a:xfrm>
            <a:off x="2555196" y="2357684"/>
            <a:ext cx="723000" cy="6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Shape 918"/>
          <p:cNvCxnSpPr>
            <a:stCxn id="901" idx="3"/>
            <a:endCxn id="903" idx="1"/>
          </p:cNvCxnSpPr>
          <p:nvPr/>
        </p:nvCxnSpPr>
        <p:spPr>
          <a:xfrm flipH="1">
            <a:off x="961576" y="32587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Shape 919"/>
          <p:cNvCxnSpPr>
            <a:stCxn id="901" idx="5"/>
            <a:endCxn id="905" idx="0"/>
          </p:cNvCxnSpPr>
          <p:nvPr/>
        </p:nvCxnSpPr>
        <p:spPr>
          <a:xfrm>
            <a:off x="1683536" y="32587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Shape 920"/>
          <p:cNvCxnSpPr>
            <a:stCxn id="903" idx="3"/>
            <a:endCxn id="907" idx="0"/>
          </p:cNvCxnSpPr>
          <p:nvPr/>
        </p:nvCxnSpPr>
        <p:spPr>
          <a:xfrm flipH="1">
            <a:off x="825339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Shape 921"/>
          <p:cNvCxnSpPr>
            <a:stCxn id="903" idx="5"/>
            <a:endCxn id="911" idx="0"/>
          </p:cNvCxnSpPr>
          <p:nvPr/>
        </p:nvCxnSpPr>
        <p:spPr>
          <a:xfrm>
            <a:off x="1186399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Shape 922"/>
          <p:cNvCxnSpPr>
            <a:stCxn id="905" idx="3"/>
            <a:endCxn id="909" idx="0"/>
          </p:cNvCxnSpPr>
          <p:nvPr/>
        </p:nvCxnSpPr>
        <p:spPr>
          <a:xfrm flipH="1">
            <a:off x="1736758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Shape 923"/>
          <p:cNvCxnSpPr>
            <a:stCxn id="905" idx="5"/>
            <a:endCxn id="913" idx="0"/>
          </p:cNvCxnSpPr>
          <p:nvPr/>
        </p:nvCxnSpPr>
        <p:spPr>
          <a:xfrm>
            <a:off x="2097818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Shape 924"/>
          <p:cNvCxnSpPr>
            <a:stCxn id="904" idx="3"/>
            <a:endCxn id="908" idx="0"/>
          </p:cNvCxnSpPr>
          <p:nvPr/>
        </p:nvCxnSpPr>
        <p:spPr>
          <a:xfrm flipH="1">
            <a:off x="2618420" y="3910420"/>
            <a:ext cx="831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Shape 925"/>
          <p:cNvCxnSpPr>
            <a:stCxn id="904" idx="5"/>
            <a:endCxn id="912" idx="0"/>
          </p:cNvCxnSpPr>
          <p:nvPr/>
        </p:nvCxnSpPr>
        <p:spPr>
          <a:xfrm>
            <a:off x="2926380" y="3910420"/>
            <a:ext cx="2190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Shape 926"/>
          <p:cNvCxnSpPr>
            <a:stCxn id="902" idx="3"/>
            <a:endCxn id="904" idx="0"/>
          </p:cNvCxnSpPr>
          <p:nvPr/>
        </p:nvCxnSpPr>
        <p:spPr>
          <a:xfrm flipH="1">
            <a:off x="2814077" y="3258796"/>
            <a:ext cx="4641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7" name="Shape 927"/>
          <p:cNvCxnSpPr>
            <a:stCxn id="902" idx="5"/>
            <a:endCxn id="906" idx="1"/>
          </p:cNvCxnSpPr>
          <p:nvPr/>
        </p:nvCxnSpPr>
        <p:spPr>
          <a:xfrm>
            <a:off x="3503036" y="3258796"/>
            <a:ext cx="2457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Shape 928"/>
          <p:cNvCxnSpPr>
            <a:stCxn id="906" idx="3"/>
            <a:endCxn id="910" idx="0"/>
          </p:cNvCxnSpPr>
          <p:nvPr/>
        </p:nvCxnSpPr>
        <p:spPr>
          <a:xfrm flipH="1">
            <a:off x="3642608" y="3910420"/>
            <a:ext cx="10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Shape 929"/>
          <p:cNvCxnSpPr>
            <a:stCxn id="906" idx="5"/>
            <a:endCxn id="914" idx="0"/>
          </p:cNvCxnSpPr>
          <p:nvPr/>
        </p:nvCxnSpPr>
        <p:spPr>
          <a:xfrm>
            <a:off x="3973668" y="3910420"/>
            <a:ext cx="1344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0" name="Shape 930"/>
          <p:cNvSpPr/>
          <p:nvPr/>
        </p:nvSpPr>
        <p:spPr>
          <a:xfrm>
            <a:off x="6426580" y="2052710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Shape 931"/>
          <p:cNvSpPr/>
          <p:nvPr/>
        </p:nvSpPr>
        <p:spPr>
          <a:xfrm>
            <a:off x="5554920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Shape 932"/>
          <p:cNvSpPr/>
          <p:nvPr/>
        </p:nvSpPr>
        <p:spPr>
          <a:xfrm>
            <a:off x="7374420" y="2953822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Shape 933"/>
          <p:cNvSpPr/>
          <p:nvPr/>
        </p:nvSpPr>
        <p:spPr>
          <a:xfrm>
            <a:off x="5057782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/>
        </p:nvSpPr>
        <p:spPr>
          <a:xfrm>
            <a:off x="6846984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Shape 935"/>
          <p:cNvSpPr/>
          <p:nvPr/>
        </p:nvSpPr>
        <p:spPr>
          <a:xfrm>
            <a:off x="5969201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Shape 936"/>
          <p:cNvSpPr/>
          <p:nvPr/>
        </p:nvSpPr>
        <p:spPr>
          <a:xfrm>
            <a:off x="7845051" y="3605446"/>
            <a:ext cx="318000" cy="35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Shape 937"/>
          <p:cNvSpPr/>
          <p:nvPr/>
        </p:nvSpPr>
        <p:spPr>
          <a:xfrm>
            <a:off x="4809213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Shape 938"/>
          <p:cNvSpPr/>
          <p:nvPr/>
        </p:nvSpPr>
        <p:spPr>
          <a:xfrm>
            <a:off x="660220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Shape 939"/>
          <p:cNvSpPr/>
          <p:nvPr/>
        </p:nvSpPr>
        <p:spPr>
          <a:xfrm>
            <a:off x="5720632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Shape 940"/>
          <p:cNvSpPr/>
          <p:nvPr/>
        </p:nvSpPr>
        <p:spPr>
          <a:xfrm>
            <a:off x="7626327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5306351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712918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/>
        </p:nvSpPr>
        <p:spPr>
          <a:xfrm>
            <a:off x="6217770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Shape 944"/>
          <p:cNvSpPr/>
          <p:nvPr/>
        </p:nvSpPr>
        <p:spPr>
          <a:xfrm>
            <a:off x="8091949" y="4257070"/>
            <a:ext cx="318000" cy="357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" name="Shape 945"/>
          <p:cNvCxnSpPr>
            <a:stCxn id="930" idx="3"/>
            <a:endCxn id="931" idx="0"/>
          </p:cNvCxnSpPr>
          <p:nvPr/>
        </p:nvCxnSpPr>
        <p:spPr>
          <a:xfrm flipH="1">
            <a:off x="5713850" y="2357684"/>
            <a:ext cx="759300" cy="59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Shape 946"/>
          <p:cNvCxnSpPr>
            <a:stCxn id="930" idx="5"/>
            <a:endCxn id="932" idx="1"/>
          </p:cNvCxnSpPr>
          <p:nvPr/>
        </p:nvCxnSpPr>
        <p:spPr>
          <a:xfrm>
            <a:off x="6698010" y="2357684"/>
            <a:ext cx="723000" cy="6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Shape 947"/>
          <p:cNvCxnSpPr>
            <a:stCxn id="931" idx="3"/>
            <a:endCxn id="933" idx="1"/>
          </p:cNvCxnSpPr>
          <p:nvPr/>
        </p:nvCxnSpPr>
        <p:spPr>
          <a:xfrm flipH="1">
            <a:off x="5104390" y="3258796"/>
            <a:ext cx="4971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Shape 948"/>
          <p:cNvCxnSpPr>
            <a:stCxn id="931" idx="5"/>
            <a:endCxn id="935" idx="0"/>
          </p:cNvCxnSpPr>
          <p:nvPr/>
        </p:nvCxnSpPr>
        <p:spPr>
          <a:xfrm>
            <a:off x="5826350" y="3258796"/>
            <a:ext cx="301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Shape 949"/>
          <p:cNvCxnSpPr>
            <a:stCxn id="933" idx="3"/>
            <a:endCxn id="937" idx="0"/>
          </p:cNvCxnSpPr>
          <p:nvPr/>
        </p:nvCxnSpPr>
        <p:spPr>
          <a:xfrm flipH="1">
            <a:off x="4968152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0" name="Shape 950"/>
          <p:cNvCxnSpPr>
            <a:stCxn id="933" idx="5"/>
            <a:endCxn id="941" idx="0"/>
          </p:cNvCxnSpPr>
          <p:nvPr/>
        </p:nvCxnSpPr>
        <p:spPr>
          <a:xfrm>
            <a:off x="5329212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Shape 951"/>
          <p:cNvCxnSpPr>
            <a:stCxn id="935" idx="3"/>
            <a:endCxn id="939" idx="0"/>
          </p:cNvCxnSpPr>
          <p:nvPr/>
        </p:nvCxnSpPr>
        <p:spPr>
          <a:xfrm flipH="1">
            <a:off x="5879571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Shape 952"/>
          <p:cNvCxnSpPr>
            <a:stCxn id="935" idx="5"/>
            <a:endCxn id="943" idx="0"/>
          </p:cNvCxnSpPr>
          <p:nvPr/>
        </p:nvCxnSpPr>
        <p:spPr>
          <a:xfrm>
            <a:off x="6240631" y="3910420"/>
            <a:ext cx="13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Shape 953"/>
          <p:cNvCxnSpPr>
            <a:stCxn id="934" idx="3"/>
            <a:endCxn id="938" idx="0"/>
          </p:cNvCxnSpPr>
          <p:nvPr/>
        </p:nvCxnSpPr>
        <p:spPr>
          <a:xfrm flipH="1">
            <a:off x="6761254" y="3910420"/>
            <a:ext cx="1323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Shape 954"/>
          <p:cNvCxnSpPr>
            <a:stCxn id="934" idx="5"/>
            <a:endCxn id="942" idx="0"/>
          </p:cNvCxnSpPr>
          <p:nvPr/>
        </p:nvCxnSpPr>
        <p:spPr>
          <a:xfrm>
            <a:off x="7118414" y="3910420"/>
            <a:ext cx="1698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Shape 955"/>
          <p:cNvCxnSpPr>
            <a:stCxn id="932" idx="3"/>
            <a:endCxn id="934" idx="0"/>
          </p:cNvCxnSpPr>
          <p:nvPr/>
        </p:nvCxnSpPr>
        <p:spPr>
          <a:xfrm flipH="1">
            <a:off x="7006090" y="3258796"/>
            <a:ext cx="4149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Shape 956"/>
          <p:cNvCxnSpPr>
            <a:stCxn id="932" idx="5"/>
            <a:endCxn id="936" idx="1"/>
          </p:cNvCxnSpPr>
          <p:nvPr/>
        </p:nvCxnSpPr>
        <p:spPr>
          <a:xfrm>
            <a:off x="7645850" y="3258796"/>
            <a:ext cx="245700" cy="39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Shape 957"/>
          <p:cNvCxnSpPr>
            <a:stCxn id="936" idx="3"/>
            <a:endCxn id="940" idx="0"/>
          </p:cNvCxnSpPr>
          <p:nvPr/>
        </p:nvCxnSpPr>
        <p:spPr>
          <a:xfrm flipH="1">
            <a:off x="7785421" y="3910420"/>
            <a:ext cx="1062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Shape 958"/>
          <p:cNvCxnSpPr>
            <a:stCxn id="936" idx="5"/>
            <a:endCxn id="944" idx="0"/>
          </p:cNvCxnSpPr>
          <p:nvPr/>
        </p:nvCxnSpPr>
        <p:spPr>
          <a:xfrm>
            <a:off x="8116481" y="3910420"/>
            <a:ext cx="134400" cy="34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Shape 959"/>
          <p:cNvCxnSpPr>
            <a:stCxn id="899" idx="5"/>
            <a:endCxn id="930" idx="2"/>
          </p:cNvCxnSpPr>
          <p:nvPr/>
        </p:nvCxnSpPr>
        <p:spPr>
          <a:xfrm>
            <a:off x="4334937" y="1799150"/>
            <a:ext cx="2091600" cy="43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Shape 960"/>
          <p:cNvSpPr/>
          <p:nvPr/>
        </p:nvSpPr>
        <p:spPr>
          <a:xfrm>
            <a:off x="7410285" y="3378840"/>
            <a:ext cx="12396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Shape 961"/>
          <p:cNvSpPr/>
          <p:nvPr/>
        </p:nvSpPr>
        <p:spPr>
          <a:xfrm>
            <a:off x="6473150" y="3378850"/>
            <a:ext cx="10512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/>
        </p:nvSpPr>
        <p:spPr>
          <a:xfrm>
            <a:off x="5624350" y="337885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Shape 963"/>
          <p:cNvSpPr/>
          <p:nvPr/>
        </p:nvSpPr>
        <p:spPr>
          <a:xfrm>
            <a:off x="4734560" y="34304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Shape 964"/>
          <p:cNvSpPr/>
          <p:nvPr/>
        </p:nvSpPr>
        <p:spPr>
          <a:xfrm>
            <a:off x="3362960" y="34304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Shape 965"/>
          <p:cNvSpPr/>
          <p:nvPr/>
        </p:nvSpPr>
        <p:spPr>
          <a:xfrm>
            <a:off x="2372360" y="335424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Shape 966"/>
          <p:cNvSpPr/>
          <p:nvPr/>
        </p:nvSpPr>
        <p:spPr>
          <a:xfrm>
            <a:off x="1534160" y="337885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Shape 967"/>
          <p:cNvSpPr/>
          <p:nvPr/>
        </p:nvSpPr>
        <p:spPr>
          <a:xfrm>
            <a:off x="605085" y="3432810"/>
            <a:ext cx="977700" cy="13092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Shape 9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Bottom-Up: why O(N) 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Bottom-Up:  why O(N)</a:t>
            </a:r>
            <a:endParaRPr/>
          </a:p>
        </p:txBody>
      </p:sp>
      <p:sp>
        <p:nvSpPr>
          <p:cNvPr id="974" name="Shape 974"/>
          <p:cNvSpPr/>
          <p:nvPr/>
        </p:nvSpPr>
        <p:spPr>
          <a:xfrm>
            <a:off x="2288519" y="147043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Shape 975"/>
          <p:cNvSpPr/>
          <p:nvPr/>
        </p:nvSpPr>
        <p:spPr>
          <a:xfrm>
            <a:off x="1304614" y="1769316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Shape 976"/>
          <p:cNvSpPr/>
          <p:nvPr/>
        </p:nvSpPr>
        <p:spPr>
          <a:xfrm>
            <a:off x="822729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Shape 977"/>
          <p:cNvSpPr/>
          <p:nvPr/>
        </p:nvSpPr>
        <p:spPr>
          <a:xfrm>
            <a:off x="1828614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Shape 978"/>
          <p:cNvSpPr/>
          <p:nvPr/>
        </p:nvSpPr>
        <p:spPr>
          <a:xfrm>
            <a:off x="547894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Shape 979"/>
          <p:cNvSpPr/>
          <p:nvPr/>
        </p:nvSpPr>
        <p:spPr>
          <a:xfrm>
            <a:off x="1509818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Shape 980"/>
          <p:cNvSpPr/>
          <p:nvPr/>
        </p:nvSpPr>
        <p:spPr>
          <a:xfrm>
            <a:off x="1051759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2088796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410476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Shape 983"/>
          <p:cNvSpPr/>
          <p:nvPr/>
        </p:nvSpPr>
        <p:spPr>
          <a:xfrm>
            <a:off x="1401708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Shape 984"/>
          <p:cNvSpPr/>
          <p:nvPr/>
        </p:nvSpPr>
        <p:spPr>
          <a:xfrm>
            <a:off x="914341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Shape 985"/>
          <p:cNvSpPr/>
          <p:nvPr/>
        </p:nvSpPr>
        <p:spPr>
          <a:xfrm>
            <a:off x="1967877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Shape 986"/>
          <p:cNvSpPr/>
          <p:nvPr/>
        </p:nvSpPr>
        <p:spPr>
          <a:xfrm>
            <a:off x="685312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Shape 987"/>
          <p:cNvSpPr/>
          <p:nvPr/>
        </p:nvSpPr>
        <p:spPr>
          <a:xfrm>
            <a:off x="1693042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Shape 988"/>
          <p:cNvSpPr/>
          <p:nvPr/>
        </p:nvSpPr>
        <p:spPr>
          <a:xfrm>
            <a:off x="1189177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Shape 989"/>
          <p:cNvSpPr/>
          <p:nvPr/>
        </p:nvSpPr>
        <p:spPr>
          <a:xfrm>
            <a:off x="2225290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" name="Shape 990"/>
          <p:cNvCxnSpPr>
            <a:stCxn id="974" idx="3"/>
            <a:endCxn id="975" idx="7"/>
          </p:cNvCxnSpPr>
          <p:nvPr/>
        </p:nvCxnSpPr>
        <p:spPr>
          <a:xfrm flipH="1">
            <a:off x="1454764" y="1633545"/>
            <a:ext cx="859500" cy="16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Shape 991"/>
          <p:cNvCxnSpPr>
            <a:stCxn id="975" idx="3"/>
            <a:endCxn id="976" idx="0"/>
          </p:cNvCxnSpPr>
          <p:nvPr/>
        </p:nvCxnSpPr>
        <p:spPr>
          <a:xfrm flipH="1">
            <a:off x="910660" y="1932430"/>
            <a:ext cx="419700" cy="3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Shape 992"/>
          <p:cNvCxnSpPr>
            <a:stCxn id="975" idx="5"/>
            <a:endCxn id="977" idx="1"/>
          </p:cNvCxnSpPr>
          <p:nvPr/>
        </p:nvCxnSpPr>
        <p:spPr>
          <a:xfrm>
            <a:off x="1454669" y="1932430"/>
            <a:ext cx="399600" cy="34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Shape 993"/>
          <p:cNvCxnSpPr>
            <a:stCxn id="976" idx="3"/>
            <a:endCxn id="978" idx="1"/>
          </p:cNvCxnSpPr>
          <p:nvPr/>
        </p:nvCxnSpPr>
        <p:spPr>
          <a:xfrm flipH="1">
            <a:off x="573675" y="2414636"/>
            <a:ext cx="2748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Shape 994"/>
          <p:cNvCxnSpPr>
            <a:stCxn id="976" idx="5"/>
            <a:endCxn id="980" idx="0"/>
          </p:cNvCxnSpPr>
          <p:nvPr/>
        </p:nvCxnSpPr>
        <p:spPr>
          <a:xfrm>
            <a:off x="972784" y="2414636"/>
            <a:ext cx="166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Shape 995"/>
          <p:cNvCxnSpPr>
            <a:stCxn id="978" idx="3"/>
            <a:endCxn id="982" idx="0"/>
          </p:cNvCxnSpPr>
          <p:nvPr/>
        </p:nvCxnSpPr>
        <p:spPr>
          <a:xfrm flipH="1">
            <a:off x="498339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Shape 996"/>
          <p:cNvCxnSpPr>
            <a:stCxn id="978" idx="5"/>
            <a:endCxn id="986" idx="0"/>
          </p:cNvCxnSpPr>
          <p:nvPr/>
        </p:nvCxnSpPr>
        <p:spPr>
          <a:xfrm>
            <a:off x="697949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Shape 997"/>
          <p:cNvCxnSpPr>
            <a:stCxn id="980" idx="3"/>
            <a:endCxn id="984" idx="0"/>
          </p:cNvCxnSpPr>
          <p:nvPr/>
        </p:nvCxnSpPr>
        <p:spPr>
          <a:xfrm flipH="1">
            <a:off x="1002204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Shape 998"/>
          <p:cNvCxnSpPr>
            <a:stCxn id="980" idx="5"/>
            <a:endCxn id="988" idx="0"/>
          </p:cNvCxnSpPr>
          <p:nvPr/>
        </p:nvCxnSpPr>
        <p:spPr>
          <a:xfrm>
            <a:off x="1201814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Shape 999"/>
          <p:cNvCxnSpPr>
            <a:stCxn id="979" idx="3"/>
            <a:endCxn id="983" idx="0"/>
          </p:cNvCxnSpPr>
          <p:nvPr/>
        </p:nvCxnSpPr>
        <p:spPr>
          <a:xfrm flipH="1">
            <a:off x="1489664" y="2763335"/>
            <a:ext cx="459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Shape 1000"/>
          <p:cNvCxnSpPr>
            <a:stCxn id="979" idx="5"/>
            <a:endCxn id="987" idx="0"/>
          </p:cNvCxnSpPr>
          <p:nvPr/>
        </p:nvCxnSpPr>
        <p:spPr>
          <a:xfrm>
            <a:off x="1659873" y="2763335"/>
            <a:ext cx="1212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Shape 1001"/>
          <p:cNvCxnSpPr>
            <a:stCxn id="977" idx="3"/>
            <a:endCxn id="979" idx="0"/>
          </p:cNvCxnSpPr>
          <p:nvPr/>
        </p:nvCxnSpPr>
        <p:spPr>
          <a:xfrm flipH="1">
            <a:off x="1597860" y="2414636"/>
            <a:ext cx="2565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2" name="Shape 1002"/>
          <p:cNvCxnSpPr>
            <a:stCxn id="977" idx="5"/>
            <a:endCxn id="981" idx="1"/>
          </p:cNvCxnSpPr>
          <p:nvPr/>
        </p:nvCxnSpPr>
        <p:spPr>
          <a:xfrm>
            <a:off x="1978669" y="2414636"/>
            <a:ext cx="1359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Shape 1003"/>
          <p:cNvCxnSpPr>
            <a:stCxn id="981" idx="3"/>
            <a:endCxn id="985" idx="0"/>
          </p:cNvCxnSpPr>
          <p:nvPr/>
        </p:nvCxnSpPr>
        <p:spPr>
          <a:xfrm flipH="1">
            <a:off x="2055742" y="2763335"/>
            <a:ext cx="58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Shape 1004"/>
          <p:cNvCxnSpPr>
            <a:stCxn id="981" idx="5"/>
            <a:endCxn id="989" idx="0"/>
          </p:cNvCxnSpPr>
          <p:nvPr/>
        </p:nvCxnSpPr>
        <p:spPr>
          <a:xfrm>
            <a:off x="2238851" y="2763335"/>
            <a:ext cx="744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Shape 1005"/>
          <p:cNvSpPr/>
          <p:nvPr/>
        </p:nvSpPr>
        <p:spPr>
          <a:xfrm>
            <a:off x="3594910" y="1769316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Shape 1006"/>
          <p:cNvSpPr/>
          <p:nvPr/>
        </p:nvSpPr>
        <p:spPr>
          <a:xfrm>
            <a:off x="3113025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Shape 1007"/>
          <p:cNvSpPr/>
          <p:nvPr/>
        </p:nvSpPr>
        <p:spPr>
          <a:xfrm>
            <a:off x="4118910" y="2251522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/>
        </p:nvSpPr>
        <p:spPr>
          <a:xfrm>
            <a:off x="2838190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Shape 1009"/>
          <p:cNvSpPr/>
          <p:nvPr/>
        </p:nvSpPr>
        <p:spPr>
          <a:xfrm>
            <a:off x="3827325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Shape 1010"/>
          <p:cNvSpPr/>
          <p:nvPr/>
        </p:nvSpPr>
        <p:spPr>
          <a:xfrm>
            <a:off x="3342055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Shape 1011"/>
          <p:cNvSpPr/>
          <p:nvPr/>
        </p:nvSpPr>
        <p:spPr>
          <a:xfrm>
            <a:off x="4379092" y="2600221"/>
            <a:ext cx="175800" cy="19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Shape 1012"/>
          <p:cNvSpPr/>
          <p:nvPr/>
        </p:nvSpPr>
        <p:spPr>
          <a:xfrm>
            <a:off x="2700772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Shape 1013"/>
          <p:cNvSpPr/>
          <p:nvPr/>
        </p:nvSpPr>
        <p:spPr>
          <a:xfrm>
            <a:off x="3692004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Shape 1014"/>
          <p:cNvSpPr/>
          <p:nvPr/>
        </p:nvSpPr>
        <p:spPr>
          <a:xfrm>
            <a:off x="3204637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Shape 1015"/>
          <p:cNvSpPr/>
          <p:nvPr/>
        </p:nvSpPr>
        <p:spPr>
          <a:xfrm>
            <a:off x="4258173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Shape 1016"/>
          <p:cNvSpPr/>
          <p:nvPr/>
        </p:nvSpPr>
        <p:spPr>
          <a:xfrm>
            <a:off x="2975608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3983338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/>
        </p:nvSpPr>
        <p:spPr>
          <a:xfrm>
            <a:off x="3479473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Shape 1019"/>
          <p:cNvSpPr/>
          <p:nvPr/>
        </p:nvSpPr>
        <p:spPr>
          <a:xfrm>
            <a:off x="4515586" y="2948920"/>
            <a:ext cx="175800" cy="191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" name="Shape 1020"/>
          <p:cNvCxnSpPr>
            <a:stCxn id="1005" idx="3"/>
            <a:endCxn id="1006" idx="0"/>
          </p:cNvCxnSpPr>
          <p:nvPr/>
        </p:nvCxnSpPr>
        <p:spPr>
          <a:xfrm flipH="1">
            <a:off x="3200956" y="1932430"/>
            <a:ext cx="419700" cy="3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Shape 1021"/>
          <p:cNvCxnSpPr>
            <a:stCxn id="1005" idx="5"/>
            <a:endCxn id="1007" idx="1"/>
          </p:cNvCxnSpPr>
          <p:nvPr/>
        </p:nvCxnSpPr>
        <p:spPr>
          <a:xfrm>
            <a:off x="3744965" y="1932430"/>
            <a:ext cx="399600" cy="34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Shape 1022"/>
          <p:cNvCxnSpPr>
            <a:stCxn id="1006" idx="3"/>
            <a:endCxn id="1008" idx="1"/>
          </p:cNvCxnSpPr>
          <p:nvPr/>
        </p:nvCxnSpPr>
        <p:spPr>
          <a:xfrm flipH="1">
            <a:off x="2863971" y="2414636"/>
            <a:ext cx="2748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Shape 1023"/>
          <p:cNvCxnSpPr>
            <a:stCxn id="1006" idx="5"/>
            <a:endCxn id="1010" idx="0"/>
          </p:cNvCxnSpPr>
          <p:nvPr/>
        </p:nvCxnSpPr>
        <p:spPr>
          <a:xfrm>
            <a:off x="3263080" y="2414636"/>
            <a:ext cx="166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Shape 1024"/>
          <p:cNvCxnSpPr>
            <a:stCxn id="1008" idx="3"/>
            <a:endCxn id="1012" idx="0"/>
          </p:cNvCxnSpPr>
          <p:nvPr/>
        </p:nvCxnSpPr>
        <p:spPr>
          <a:xfrm flipH="1">
            <a:off x="2788635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Shape 1025"/>
          <p:cNvCxnSpPr>
            <a:stCxn id="1008" idx="5"/>
            <a:endCxn id="1016" idx="0"/>
          </p:cNvCxnSpPr>
          <p:nvPr/>
        </p:nvCxnSpPr>
        <p:spPr>
          <a:xfrm>
            <a:off x="2988245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Shape 1026"/>
          <p:cNvCxnSpPr>
            <a:stCxn id="1010" idx="3"/>
            <a:endCxn id="1014" idx="0"/>
          </p:cNvCxnSpPr>
          <p:nvPr/>
        </p:nvCxnSpPr>
        <p:spPr>
          <a:xfrm flipH="1">
            <a:off x="3292500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Shape 1027"/>
          <p:cNvCxnSpPr>
            <a:stCxn id="1010" idx="5"/>
            <a:endCxn id="1018" idx="0"/>
          </p:cNvCxnSpPr>
          <p:nvPr/>
        </p:nvCxnSpPr>
        <p:spPr>
          <a:xfrm>
            <a:off x="3492110" y="2763335"/>
            <a:ext cx="753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Shape 1028"/>
          <p:cNvCxnSpPr>
            <a:stCxn id="1009" idx="3"/>
            <a:endCxn id="1013" idx="0"/>
          </p:cNvCxnSpPr>
          <p:nvPr/>
        </p:nvCxnSpPr>
        <p:spPr>
          <a:xfrm flipH="1">
            <a:off x="3779870" y="2763335"/>
            <a:ext cx="732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Shape 1029"/>
          <p:cNvCxnSpPr>
            <a:stCxn id="1009" idx="5"/>
            <a:endCxn id="1017" idx="0"/>
          </p:cNvCxnSpPr>
          <p:nvPr/>
        </p:nvCxnSpPr>
        <p:spPr>
          <a:xfrm>
            <a:off x="3977380" y="2763335"/>
            <a:ext cx="939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Shape 1030"/>
          <p:cNvCxnSpPr>
            <a:stCxn id="1007" idx="3"/>
            <a:endCxn id="1009" idx="0"/>
          </p:cNvCxnSpPr>
          <p:nvPr/>
        </p:nvCxnSpPr>
        <p:spPr>
          <a:xfrm flipH="1">
            <a:off x="3915156" y="2414636"/>
            <a:ext cx="2295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Shape 1031"/>
          <p:cNvCxnSpPr>
            <a:stCxn id="1007" idx="5"/>
            <a:endCxn id="1011" idx="1"/>
          </p:cNvCxnSpPr>
          <p:nvPr/>
        </p:nvCxnSpPr>
        <p:spPr>
          <a:xfrm>
            <a:off x="4268965" y="2414636"/>
            <a:ext cx="135900" cy="21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Shape 1032"/>
          <p:cNvCxnSpPr>
            <a:stCxn id="1011" idx="3"/>
            <a:endCxn id="1015" idx="0"/>
          </p:cNvCxnSpPr>
          <p:nvPr/>
        </p:nvCxnSpPr>
        <p:spPr>
          <a:xfrm flipH="1">
            <a:off x="4346038" y="2763335"/>
            <a:ext cx="588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Shape 1033"/>
          <p:cNvCxnSpPr>
            <a:stCxn id="1011" idx="5"/>
            <a:endCxn id="1019" idx="0"/>
          </p:cNvCxnSpPr>
          <p:nvPr/>
        </p:nvCxnSpPr>
        <p:spPr>
          <a:xfrm>
            <a:off x="4529147" y="2763335"/>
            <a:ext cx="74400" cy="18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Shape 1034"/>
          <p:cNvCxnSpPr>
            <a:stCxn id="974" idx="5"/>
            <a:endCxn id="1005" idx="2"/>
          </p:cNvCxnSpPr>
          <p:nvPr/>
        </p:nvCxnSpPr>
        <p:spPr>
          <a:xfrm>
            <a:off x="2438574" y="1633545"/>
            <a:ext cx="1156200" cy="23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" name="Shape 1035"/>
          <p:cNvSpPr/>
          <p:nvPr/>
        </p:nvSpPr>
        <p:spPr>
          <a:xfrm>
            <a:off x="4138738" y="2478959"/>
            <a:ext cx="6852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Shape 1036"/>
          <p:cNvSpPr/>
          <p:nvPr/>
        </p:nvSpPr>
        <p:spPr>
          <a:xfrm>
            <a:off x="3620656" y="2478965"/>
            <a:ext cx="5811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Shape 1037"/>
          <p:cNvSpPr/>
          <p:nvPr/>
        </p:nvSpPr>
        <p:spPr>
          <a:xfrm>
            <a:off x="3151409" y="2478965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2659501" y="2506572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Shape 1039"/>
          <p:cNvSpPr/>
          <p:nvPr/>
        </p:nvSpPr>
        <p:spPr>
          <a:xfrm>
            <a:off x="1901231" y="2506572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Shape 1040"/>
          <p:cNvSpPr/>
          <p:nvPr/>
        </p:nvSpPr>
        <p:spPr>
          <a:xfrm>
            <a:off x="1353592" y="2465795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Shape 1041"/>
          <p:cNvSpPr/>
          <p:nvPr/>
        </p:nvSpPr>
        <p:spPr>
          <a:xfrm>
            <a:off x="890205" y="2478965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Shape 1042"/>
          <p:cNvSpPr/>
          <p:nvPr/>
        </p:nvSpPr>
        <p:spPr>
          <a:xfrm>
            <a:off x="376579" y="2507840"/>
            <a:ext cx="540600" cy="700500"/>
          </a:xfrm>
          <a:prstGeom prst="triangle">
            <a:avLst>
              <a:gd fmla="val 48199" name="adj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Shape 1043"/>
          <p:cNvSpPr/>
          <p:nvPr/>
        </p:nvSpPr>
        <p:spPr>
          <a:xfrm flipH="1" rot="10800000">
            <a:off x="3674779" y="2228741"/>
            <a:ext cx="1246203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Shape 1044"/>
          <p:cNvSpPr/>
          <p:nvPr/>
        </p:nvSpPr>
        <p:spPr>
          <a:xfrm flipH="1" rot="10800000">
            <a:off x="2621626" y="2228741"/>
            <a:ext cx="1246203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Shape 1045"/>
          <p:cNvSpPr/>
          <p:nvPr/>
        </p:nvSpPr>
        <p:spPr>
          <a:xfrm flipH="1" rot="10800000">
            <a:off x="1357843" y="2187965"/>
            <a:ext cx="1150866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Shape 1046"/>
          <p:cNvSpPr/>
          <p:nvPr/>
        </p:nvSpPr>
        <p:spPr>
          <a:xfrm flipH="1" rot="10800000">
            <a:off x="290350" y="2187965"/>
            <a:ext cx="1150866" cy="978339"/>
          </a:xfrm>
          <a:prstGeom prst="flowChartManualOperation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/>
        </p:nvSpPr>
        <p:spPr>
          <a:xfrm flipH="1" rot="10800000">
            <a:off x="2616267" y="1769311"/>
            <a:ext cx="2280186" cy="1508472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Shape 1048"/>
          <p:cNvSpPr/>
          <p:nvPr/>
        </p:nvSpPr>
        <p:spPr>
          <a:xfrm flipH="1" rot="10800000">
            <a:off x="257206" y="1727667"/>
            <a:ext cx="2280186" cy="1508472"/>
          </a:xfrm>
          <a:prstGeom prst="flowChartManualOperation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Shape 1049"/>
          <p:cNvSpPr/>
          <p:nvPr/>
        </p:nvSpPr>
        <p:spPr>
          <a:xfrm flipH="1" rot="10800000">
            <a:off x="94075" y="1443100"/>
            <a:ext cx="4832850" cy="1917975"/>
          </a:xfrm>
          <a:prstGeom prst="flowChartManualOperation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Shape 1050"/>
          <p:cNvSpPr txBox="1"/>
          <p:nvPr/>
        </p:nvSpPr>
        <p:spPr>
          <a:xfrm>
            <a:off x="5119000" y="1356900"/>
            <a:ext cx="3682500" cy="350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Idea: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Time/perc-down: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at most height of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subtree.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Total: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sum of all subtree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heights.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/>
          <p:nvPr/>
        </p:nvSpPr>
        <p:spPr>
          <a:xfrm>
            <a:off x="2351100" y="321525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56" name="Shape 1056"/>
          <p:cNvSpPr/>
          <p:nvPr/>
        </p:nvSpPr>
        <p:spPr>
          <a:xfrm>
            <a:off x="1553944" y="1162785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7" name="Shape 1057"/>
          <p:cNvSpPr/>
          <p:nvPr/>
        </p:nvSpPr>
        <p:spPr>
          <a:xfrm>
            <a:off x="3217926" y="1162785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8" name="Shape 1058"/>
          <p:cNvSpPr/>
          <p:nvPr/>
        </p:nvSpPr>
        <p:spPr>
          <a:xfrm>
            <a:off x="1099298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9" name="Shape 1059"/>
          <p:cNvSpPr/>
          <p:nvPr/>
        </p:nvSpPr>
        <p:spPr>
          <a:xfrm>
            <a:off x="2735571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0" name="Shape 1060"/>
          <p:cNvSpPr/>
          <p:nvPr/>
        </p:nvSpPr>
        <p:spPr>
          <a:xfrm>
            <a:off x="1932815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1" name="Shape 1061"/>
          <p:cNvSpPr/>
          <p:nvPr/>
        </p:nvSpPr>
        <p:spPr>
          <a:xfrm>
            <a:off x="3648331" y="1771129"/>
            <a:ext cx="290700" cy="33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871975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2511716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4" name="Shape 1064"/>
          <p:cNvSpPr/>
          <p:nvPr/>
        </p:nvSpPr>
        <p:spPr>
          <a:xfrm>
            <a:off x="1705492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5" name="Shape 1065"/>
          <p:cNvSpPr/>
          <p:nvPr/>
        </p:nvSpPr>
        <p:spPr>
          <a:xfrm>
            <a:off x="3448301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6" name="Shape 1066"/>
          <p:cNvSpPr/>
          <p:nvPr/>
        </p:nvSpPr>
        <p:spPr>
          <a:xfrm>
            <a:off x="1326621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7" name="Shape 1067"/>
          <p:cNvSpPr/>
          <p:nvPr/>
        </p:nvSpPr>
        <p:spPr>
          <a:xfrm>
            <a:off x="2993655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8" name="Shape 1068"/>
          <p:cNvSpPr/>
          <p:nvPr/>
        </p:nvSpPr>
        <p:spPr>
          <a:xfrm>
            <a:off x="2160138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69" name="Shape 1069"/>
          <p:cNvSpPr/>
          <p:nvPr/>
        </p:nvSpPr>
        <p:spPr>
          <a:xfrm>
            <a:off x="3874126" y="2379473"/>
            <a:ext cx="290700" cy="333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070" name="Shape 1070"/>
          <p:cNvCxnSpPr>
            <a:stCxn id="1055" idx="3"/>
            <a:endCxn id="1056" idx="0"/>
          </p:cNvCxnSpPr>
          <p:nvPr/>
        </p:nvCxnSpPr>
        <p:spPr>
          <a:xfrm flipH="1">
            <a:off x="1699172" y="606014"/>
            <a:ext cx="694500" cy="55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Shape 1071"/>
          <p:cNvCxnSpPr>
            <a:stCxn id="1055" idx="5"/>
            <a:endCxn id="1057" idx="1"/>
          </p:cNvCxnSpPr>
          <p:nvPr/>
        </p:nvCxnSpPr>
        <p:spPr>
          <a:xfrm>
            <a:off x="2599228" y="606014"/>
            <a:ext cx="661200" cy="60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Shape 1072"/>
          <p:cNvCxnSpPr>
            <a:stCxn id="1056" idx="3"/>
            <a:endCxn id="1058" idx="1"/>
          </p:cNvCxnSpPr>
          <p:nvPr/>
        </p:nvCxnSpPr>
        <p:spPr>
          <a:xfrm flipH="1">
            <a:off x="1142016" y="1447275"/>
            <a:ext cx="454500" cy="3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Shape 1073"/>
          <p:cNvCxnSpPr>
            <a:stCxn id="1056" idx="5"/>
            <a:endCxn id="1060" idx="0"/>
          </p:cNvCxnSpPr>
          <p:nvPr/>
        </p:nvCxnSpPr>
        <p:spPr>
          <a:xfrm>
            <a:off x="1802072" y="1447275"/>
            <a:ext cx="2760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Shape 1074"/>
          <p:cNvCxnSpPr>
            <a:stCxn id="1058" idx="3"/>
            <a:endCxn id="1062" idx="0"/>
          </p:cNvCxnSpPr>
          <p:nvPr/>
        </p:nvCxnSpPr>
        <p:spPr>
          <a:xfrm flipH="1">
            <a:off x="1017370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Shape 1075"/>
          <p:cNvCxnSpPr>
            <a:stCxn id="1058" idx="5"/>
            <a:endCxn id="1066" idx="0"/>
          </p:cNvCxnSpPr>
          <p:nvPr/>
        </p:nvCxnSpPr>
        <p:spPr>
          <a:xfrm>
            <a:off x="1347426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Shape 1076"/>
          <p:cNvCxnSpPr>
            <a:stCxn id="1060" idx="3"/>
            <a:endCxn id="1064" idx="0"/>
          </p:cNvCxnSpPr>
          <p:nvPr/>
        </p:nvCxnSpPr>
        <p:spPr>
          <a:xfrm flipH="1">
            <a:off x="1850887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Shape 1077"/>
          <p:cNvCxnSpPr>
            <a:stCxn id="1060" idx="5"/>
            <a:endCxn id="1068" idx="0"/>
          </p:cNvCxnSpPr>
          <p:nvPr/>
        </p:nvCxnSpPr>
        <p:spPr>
          <a:xfrm>
            <a:off x="2180943" y="2055618"/>
            <a:ext cx="124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Shape 1078"/>
          <p:cNvCxnSpPr>
            <a:stCxn id="1059" idx="3"/>
            <a:endCxn id="1063" idx="0"/>
          </p:cNvCxnSpPr>
          <p:nvPr/>
        </p:nvCxnSpPr>
        <p:spPr>
          <a:xfrm flipH="1">
            <a:off x="2656943" y="2055618"/>
            <a:ext cx="1212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Shape 1079"/>
          <p:cNvCxnSpPr>
            <a:stCxn id="1059" idx="5"/>
            <a:endCxn id="1067" idx="0"/>
          </p:cNvCxnSpPr>
          <p:nvPr/>
        </p:nvCxnSpPr>
        <p:spPr>
          <a:xfrm>
            <a:off x="2983699" y="2055618"/>
            <a:ext cx="1554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Shape 1080"/>
          <p:cNvCxnSpPr>
            <a:stCxn id="1057" idx="3"/>
            <a:endCxn id="1059" idx="0"/>
          </p:cNvCxnSpPr>
          <p:nvPr/>
        </p:nvCxnSpPr>
        <p:spPr>
          <a:xfrm flipH="1">
            <a:off x="2880998" y="1447275"/>
            <a:ext cx="3795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Shape 1081"/>
          <p:cNvCxnSpPr>
            <a:stCxn id="1057" idx="5"/>
            <a:endCxn id="1061" idx="1"/>
          </p:cNvCxnSpPr>
          <p:nvPr/>
        </p:nvCxnSpPr>
        <p:spPr>
          <a:xfrm>
            <a:off x="3466054" y="1447275"/>
            <a:ext cx="224700" cy="3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Shape 1082"/>
          <p:cNvCxnSpPr>
            <a:stCxn id="1061" idx="3"/>
            <a:endCxn id="1065" idx="0"/>
          </p:cNvCxnSpPr>
          <p:nvPr/>
        </p:nvCxnSpPr>
        <p:spPr>
          <a:xfrm flipH="1">
            <a:off x="3593703" y="2055618"/>
            <a:ext cx="972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Shape 1083"/>
          <p:cNvCxnSpPr>
            <a:stCxn id="1061" idx="5"/>
            <a:endCxn id="1069" idx="0"/>
          </p:cNvCxnSpPr>
          <p:nvPr/>
        </p:nvCxnSpPr>
        <p:spPr>
          <a:xfrm>
            <a:off x="3896459" y="2055618"/>
            <a:ext cx="123000" cy="3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Shape 1084"/>
          <p:cNvSpPr txBox="1"/>
          <p:nvPr/>
        </p:nvSpPr>
        <p:spPr>
          <a:xfrm>
            <a:off x="3538625" y="1151275"/>
            <a:ext cx="10773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1+1+2=4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Shape 1085"/>
          <p:cNvSpPr txBox="1"/>
          <p:nvPr/>
        </p:nvSpPr>
        <p:spPr>
          <a:xfrm>
            <a:off x="540975" y="961300"/>
            <a:ext cx="10773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1+1+2=4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6" name="Shape 1086"/>
          <p:cNvSpPr txBox="1"/>
          <p:nvPr/>
        </p:nvSpPr>
        <p:spPr>
          <a:xfrm>
            <a:off x="2824625" y="153375"/>
            <a:ext cx="10773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2x4+3=11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Shape 1087"/>
          <p:cNvSpPr txBox="1"/>
          <p:nvPr/>
        </p:nvSpPr>
        <p:spPr>
          <a:xfrm>
            <a:off x="235125" y="2881950"/>
            <a:ext cx="4591500" cy="206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S(h):  sum of subtree heights for a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complete binary tree of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   height h.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Recurrence Relation: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S(0) = 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S(h) = 2S(h-1) + h  for h&gt;0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88" name="Shape 1088"/>
          <p:cNvGraphicFramePr/>
          <p:nvPr/>
        </p:nvGraphicFramePr>
        <p:xfrm>
          <a:off x="5307407" y="162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01850"/>
                <a:gridCol w="885175"/>
                <a:gridCol w="1292925"/>
              </a:tblGrid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S(h)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baseline="30000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baseline="30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68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9" name="Shape 1089"/>
          <p:cNvSpPr/>
          <p:nvPr/>
        </p:nvSpPr>
        <p:spPr>
          <a:xfrm>
            <a:off x="6211884" y="1774436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Shape 1090"/>
          <p:cNvSpPr/>
          <p:nvPr/>
        </p:nvSpPr>
        <p:spPr>
          <a:xfrm>
            <a:off x="7328788" y="2155436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1" name="Shape 1091"/>
          <p:cNvCxnSpPr>
            <a:stCxn id="1089" idx="5"/>
            <a:endCxn id="1090" idx="1"/>
          </p:cNvCxnSpPr>
          <p:nvPr/>
        </p:nvCxnSpPr>
        <p:spPr>
          <a:xfrm>
            <a:off x="6600080" y="2050988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Shape 1092"/>
          <p:cNvSpPr/>
          <p:nvPr/>
        </p:nvSpPr>
        <p:spPr>
          <a:xfrm>
            <a:off x="6237980" y="2198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Shape 1093"/>
          <p:cNvSpPr/>
          <p:nvPr/>
        </p:nvSpPr>
        <p:spPr>
          <a:xfrm>
            <a:off x="7354884" y="2579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4" name="Shape 1094"/>
          <p:cNvCxnSpPr>
            <a:stCxn id="1092" idx="5"/>
            <a:endCxn id="1093" idx="1"/>
          </p:cNvCxnSpPr>
          <p:nvPr/>
        </p:nvCxnSpPr>
        <p:spPr>
          <a:xfrm>
            <a:off x="6626176" y="2474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Shape 1095"/>
          <p:cNvSpPr/>
          <p:nvPr/>
        </p:nvSpPr>
        <p:spPr>
          <a:xfrm>
            <a:off x="6237980" y="2579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Shape 1096"/>
          <p:cNvSpPr/>
          <p:nvPr/>
        </p:nvSpPr>
        <p:spPr>
          <a:xfrm>
            <a:off x="7354884" y="2960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7" name="Shape 1097"/>
          <p:cNvCxnSpPr>
            <a:stCxn id="1095" idx="5"/>
            <a:endCxn id="1096" idx="1"/>
          </p:cNvCxnSpPr>
          <p:nvPr/>
        </p:nvCxnSpPr>
        <p:spPr>
          <a:xfrm>
            <a:off x="6626176" y="2855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Shape 1098"/>
          <p:cNvSpPr/>
          <p:nvPr/>
        </p:nvSpPr>
        <p:spPr>
          <a:xfrm>
            <a:off x="6237980" y="2960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Shape 1099"/>
          <p:cNvSpPr/>
          <p:nvPr/>
        </p:nvSpPr>
        <p:spPr>
          <a:xfrm>
            <a:off x="7354884" y="3341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0" name="Shape 1100"/>
          <p:cNvCxnSpPr>
            <a:stCxn id="1098" idx="5"/>
            <a:endCxn id="1099" idx="1"/>
          </p:cNvCxnSpPr>
          <p:nvPr/>
        </p:nvCxnSpPr>
        <p:spPr>
          <a:xfrm>
            <a:off x="6626176" y="3236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1" name="Shape 1101"/>
          <p:cNvSpPr/>
          <p:nvPr/>
        </p:nvSpPr>
        <p:spPr>
          <a:xfrm>
            <a:off x="6237980" y="3341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Shape 1102"/>
          <p:cNvSpPr/>
          <p:nvPr/>
        </p:nvSpPr>
        <p:spPr>
          <a:xfrm>
            <a:off x="7354884" y="3722234"/>
            <a:ext cx="454800" cy="324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3" name="Shape 1103"/>
          <p:cNvCxnSpPr>
            <a:stCxn id="1101" idx="5"/>
            <a:endCxn id="1102" idx="1"/>
          </p:cNvCxnSpPr>
          <p:nvPr/>
        </p:nvCxnSpPr>
        <p:spPr>
          <a:xfrm>
            <a:off x="6626176" y="3617785"/>
            <a:ext cx="795300" cy="15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Shape 1104"/>
          <p:cNvSpPr txBox="1"/>
          <p:nvPr/>
        </p:nvSpPr>
        <p:spPr>
          <a:xfrm>
            <a:off x="4072025" y="1684675"/>
            <a:ext cx="9864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0+0+1=1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5" name="Shape 1105"/>
          <p:cNvSpPr txBox="1"/>
          <p:nvPr/>
        </p:nvSpPr>
        <p:spPr>
          <a:xfrm>
            <a:off x="129975" y="1761638"/>
            <a:ext cx="986400" cy="33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0+0+1=1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6" name="Shape 1106"/>
          <p:cNvSpPr txBox="1"/>
          <p:nvPr/>
        </p:nvSpPr>
        <p:spPr>
          <a:xfrm>
            <a:off x="4866403" y="4383900"/>
            <a:ext cx="1428000" cy="37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CONJECTURE?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7" name="Shape 1107"/>
          <p:cNvSpPr txBox="1"/>
          <p:nvPr/>
        </p:nvSpPr>
        <p:spPr>
          <a:xfrm>
            <a:off x="6379950" y="4130250"/>
            <a:ext cx="2722200" cy="81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S(h)=2</a:t>
            </a:r>
            <a:r>
              <a:rPr b="1" baseline="30000" lang="en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- (h+2)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(Easy inductive proof)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/>
        </p:nvSpPr>
        <p:spPr>
          <a:xfrm>
            <a:off x="492725" y="798325"/>
            <a:ext cx="5803800" cy="131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Maximum Work for Bottom-Up Build-Heap: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S(h) = 2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- (h+2)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3" name="Shape 1113"/>
          <p:cNvSpPr txBox="1"/>
          <p:nvPr/>
        </p:nvSpPr>
        <p:spPr>
          <a:xfrm>
            <a:off x="492725" y="2322325"/>
            <a:ext cx="3624300" cy="201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Relation to N?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Recall:  N=2</a:t>
            </a:r>
            <a:r>
              <a:rPr b="1" baseline="30000" lang="en" sz="1800">
                <a:latin typeface="Courier New"/>
                <a:ea typeface="Courier New"/>
                <a:cs typeface="Courier New"/>
                <a:sym typeface="Courier New"/>
              </a:rPr>
              <a:t>h+1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Hey:  S(h) &lt; N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4" name="Shape 1114"/>
          <p:cNvSpPr txBox="1"/>
          <p:nvPr/>
        </p:nvSpPr>
        <p:spPr>
          <a:xfrm>
            <a:off x="4901875" y="2726400"/>
            <a:ext cx="3039600" cy="146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TOTAL RUNTIME: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Shape 1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 Build Heap</a:t>
            </a:r>
            <a:endParaRPr/>
          </a:p>
        </p:txBody>
      </p:sp>
      <p:sp>
        <p:nvSpPr>
          <p:cNvPr id="1120" name="Shape 112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Θ(N) worst-case runtime !!!</a:t>
            </a:r>
            <a:endParaRPr b="1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Many ways to see this...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Let’s re-write bottom-up as a recursive procedure.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Shape 1125"/>
          <p:cNvSpPr txBox="1"/>
          <p:nvPr/>
        </p:nvSpPr>
        <p:spPr>
          <a:xfrm>
            <a:off x="261525" y="1229200"/>
            <a:ext cx="8778900" cy="363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Given root of subtree to heapify: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recursively heapify left and right subtrees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   perform a percolate-down from root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6" name="Shape 1126"/>
          <p:cNvSpPr txBox="1"/>
          <p:nvPr>
            <p:ph type="title"/>
          </p:nvPr>
        </p:nvSpPr>
        <p:spPr>
          <a:xfrm>
            <a:off x="87175" y="205975"/>
            <a:ext cx="890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View of Bottom-Up Build-Heap</a:t>
            </a:r>
            <a:endParaRPr sz="3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 txBox="1"/>
          <p:nvPr/>
        </p:nvSpPr>
        <p:spPr>
          <a:xfrm>
            <a:off x="261525" y="1229200"/>
            <a:ext cx="8517300" cy="363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/* r:  root of subtree to heapify.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** n:  number of elements in tree (h[1..n]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void r_build_heap(double h[], int r, int n) {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if(r &gt; n/2)   // leaf (already a heap) or out of bounds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return;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r_build_heap(h, 2*r, n);    // heapify left subtree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r_build_heap(h, 2*r+1, n);  // heapify right subtree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perc_down(h, r, n);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2" name="Shape 1132"/>
          <p:cNvSpPr txBox="1"/>
          <p:nvPr>
            <p:ph type="title"/>
          </p:nvPr>
        </p:nvSpPr>
        <p:spPr>
          <a:xfrm>
            <a:off x="87175" y="205975"/>
            <a:ext cx="890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View of Bottom-Up Build-Heap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/>
        </p:nvSpPr>
        <p:spPr>
          <a:xfrm>
            <a:off x="261525" y="1229200"/>
            <a:ext cx="8517300" cy="363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Recurrence Relation When Viewed This Way?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8" name="Shape 1138"/>
          <p:cNvSpPr txBox="1"/>
          <p:nvPr>
            <p:ph type="title"/>
          </p:nvPr>
        </p:nvSpPr>
        <p:spPr>
          <a:xfrm>
            <a:off x="87175" y="205975"/>
            <a:ext cx="8909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Recursive View of Bottom-Up Build-Heap</a:t>
            </a:r>
            <a:endParaRPr sz="3000"/>
          </a:p>
        </p:txBody>
      </p:sp>
      <p:sp>
        <p:nvSpPr>
          <p:cNvPr id="1139" name="Shape 1139"/>
          <p:cNvSpPr txBox="1"/>
          <p:nvPr/>
        </p:nvSpPr>
        <p:spPr>
          <a:xfrm>
            <a:off x="1386125" y="1785200"/>
            <a:ext cx="4280400" cy="61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T(N) = 2T(N/2) + log N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0" name="Shape 1140"/>
          <p:cNvSpPr txBox="1"/>
          <p:nvPr/>
        </p:nvSpPr>
        <p:spPr>
          <a:xfrm>
            <a:off x="375775" y="2505200"/>
            <a:ext cx="8006100" cy="21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turns out to be Θ(N).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the Master Thm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hape 1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</a:t>
            </a:r>
            <a:endParaRPr/>
          </a:p>
        </p:txBody>
      </p:sp>
      <p:sp>
        <p:nvSpPr>
          <p:cNvPr id="1146" name="Shape 1146"/>
          <p:cNvSpPr txBox="1"/>
          <p:nvPr>
            <p:ph idx="1" type="body"/>
          </p:nvPr>
        </p:nvSpPr>
        <p:spPr>
          <a:xfrm>
            <a:off x="62625" y="1200150"/>
            <a:ext cx="8935200" cy="1570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 far:  “Min-Heaps”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1371600" rtl="0">
              <a:spcBef>
                <a:spcPts val="6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min element at root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1371600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supports delete_min operation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Shape 1147"/>
          <p:cNvSpPr txBox="1"/>
          <p:nvPr/>
        </p:nvSpPr>
        <p:spPr>
          <a:xfrm>
            <a:off x="438400" y="2849675"/>
            <a:ext cx="7776600" cy="85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Sometimes we want a “Max-Heap” supporting </a:t>
            </a:r>
            <a:r>
              <a:rPr b="1" lang="en" sz="2400">
                <a:latin typeface="Consolas"/>
                <a:ea typeface="Consolas"/>
                <a:cs typeface="Consolas"/>
                <a:sym typeface="Consolas"/>
              </a:rPr>
              <a:t>delete_max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instead.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8" name="Shape 1148"/>
          <p:cNvSpPr txBox="1"/>
          <p:nvPr/>
        </p:nvSpPr>
        <p:spPr>
          <a:xfrm>
            <a:off x="2108550" y="4020850"/>
            <a:ext cx="5114700" cy="68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Easy enough right?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3" name="Shape 1153"/>
          <p:cNvGraphicFramePr/>
          <p:nvPr/>
        </p:nvGraphicFramePr>
        <p:xfrm>
          <a:off x="545375" y="78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z</a:t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154" name="Shape 1154"/>
          <p:cNvSpPr txBox="1"/>
          <p:nvPr/>
        </p:nvSpPr>
        <p:spPr>
          <a:xfrm>
            <a:off x="1137775" y="1152400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5" name="Shape 1155"/>
          <p:cNvSpPr txBox="1"/>
          <p:nvPr/>
        </p:nvSpPr>
        <p:spPr>
          <a:xfrm>
            <a:off x="7323550" y="1152400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6" name="Shape 1156"/>
          <p:cNvSpPr txBox="1"/>
          <p:nvPr/>
        </p:nvSpPr>
        <p:spPr>
          <a:xfrm>
            <a:off x="229650" y="187900"/>
            <a:ext cx="6826800" cy="50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After build heap, </a:t>
            </a:r>
            <a:r>
              <a:rPr b="1" lang="en" sz="180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elements are the heap: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57" name="Shape 1157"/>
          <p:cNvGraphicFramePr/>
          <p:nvPr/>
        </p:nvGraphicFramePr>
        <p:xfrm>
          <a:off x="545375" y="223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158" name="Shape 1158"/>
          <p:cNvSpPr txBox="1"/>
          <p:nvPr/>
        </p:nvSpPr>
        <p:spPr>
          <a:xfrm>
            <a:off x="1137775" y="4489550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9" name="Shape 1159"/>
          <p:cNvSpPr txBox="1"/>
          <p:nvPr/>
        </p:nvSpPr>
        <p:spPr>
          <a:xfrm>
            <a:off x="6819375" y="4456975"/>
            <a:ext cx="507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n/i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0" name="Shape 1160"/>
          <p:cNvSpPr txBox="1"/>
          <p:nvPr/>
        </p:nvSpPr>
        <p:spPr>
          <a:xfrm>
            <a:off x="1889350" y="2740175"/>
            <a:ext cx="3977100" cy="501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a[i] = delete_max(a, n);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161" name="Shape 1161"/>
          <p:cNvGraphicFramePr/>
          <p:nvPr/>
        </p:nvGraphicFramePr>
        <p:xfrm>
          <a:off x="621575" y="406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162" name="Shape 1162"/>
          <p:cNvSpPr txBox="1"/>
          <p:nvPr/>
        </p:nvSpPr>
        <p:spPr>
          <a:xfrm>
            <a:off x="7323550" y="2612675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3" name="Shape 1163"/>
          <p:cNvSpPr txBox="1"/>
          <p:nvPr/>
        </p:nvSpPr>
        <p:spPr>
          <a:xfrm>
            <a:off x="1137775" y="2663975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4" name="Shape 1164"/>
          <p:cNvSpPr/>
          <p:nvPr/>
        </p:nvSpPr>
        <p:spPr>
          <a:xfrm>
            <a:off x="1347525" y="1597200"/>
            <a:ext cx="2646950" cy="802700"/>
          </a:xfrm>
          <a:custGeom>
            <a:pathLst>
              <a:path extrusionOk="0" h="32108" w="105878">
                <a:moveTo>
                  <a:pt x="0" y="32108"/>
                </a:moveTo>
                <a:cubicBezTo>
                  <a:pt x="1604" y="28686"/>
                  <a:pt x="-3529" y="16815"/>
                  <a:pt x="9626" y="11574"/>
                </a:cubicBezTo>
                <a:cubicBezTo>
                  <a:pt x="22781" y="6334"/>
                  <a:pt x="62886" y="2376"/>
                  <a:pt x="78928" y="665"/>
                </a:cubicBezTo>
                <a:cubicBezTo>
                  <a:pt x="94970" y="-1046"/>
                  <a:pt x="101386" y="1200"/>
                  <a:pt x="105878" y="130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65" name="Shape 1165"/>
          <p:cNvSpPr/>
          <p:nvPr/>
        </p:nvSpPr>
        <p:spPr>
          <a:xfrm>
            <a:off x="4058650" y="1421325"/>
            <a:ext cx="3966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Shape 1166"/>
          <p:cNvSpPr/>
          <p:nvPr/>
        </p:nvSpPr>
        <p:spPr>
          <a:xfrm>
            <a:off x="4058650" y="3402525"/>
            <a:ext cx="396600" cy="39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7" name="Shape 1167"/>
          <p:cNvSpPr/>
          <p:nvPr/>
        </p:nvSpPr>
        <p:spPr>
          <a:xfrm>
            <a:off x="4475750" y="3526870"/>
            <a:ext cx="3208425" cy="525350"/>
          </a:xfrm>
          <a:custGeom>
            <a:pathLst>
              <a:path extrusionOk="0" h="21014" w="128337">
                <a:moveTo>
                  <a:pt x="0" y="3689"/>
                </a:moveTo>
                <a:cubicBezTo>
                  <a:pt x="13048" y="3154"/>
                  <a:pt x="58393" y="695"/>
                  <a:pt x="78285" y="481"/>
                </a:cubicBezTo>
                <a:cubicBezTo>
                  <a:pt x="98177" y="267"/>
                  <a:pt x="111011" y="-1016"/>
                  <a:pt x="119353" y="2406"/>
                </a:cubicBezTo>
                <a:cubicBezTo>
                  <a:pt x="127695" y="5828"/>
                  <a:pt x="126840" y="17913"/>
                  <a:pt x="128337" y="2101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68" name="Shape 1168"/>
          <p:cNvSpPr txBox="1"/>
          <p:nvPr/>
        </p:nvSpPr>
        <p:spPr>
          <a:xfrm>
            <a:off x="7352775" y="4456975"/>
            <a:ext cx="5073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n/i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9" name="Shape 1169"/>
          <p:cNvSpPr txBox="1"/>
          <p:nvPr/>
        </p:nvSpPr>
        <p:spPr>
          <a:xfrm>
            <a:off x="7408125" y="4080318"/>
            <a:ext cx="396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93625" y="1409850"/>
            <a:ext cx="1856100" cy="69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k+1 insertions into RHS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4" name="Shape 124"/>
          <p:cNvCxnSpPr/>
          <p:nvPr/>
        </p:nvCxnSpPr>
        <p:spPr>
          <a:xfrm>
            <a:off x="176600" y="2363900"/>
            <a:ext cx="144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Shape 125"/>
          <p:cNvSpPr/>
          <p:nvPr/>
        </p:nvSpPr>
        <p:spPr>
          <a:xfrm>
            <a:off x="3653450" y="411200"/>
            <a:ext cx="4977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2291375" y="1448175"/>
            <a:ext cx="1368900" cy="1980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K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3967775" y="1448175"/>
            <a:ext cx="1663500" cy="2730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2k+1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Shape 128"/>
          <p:cNvCxnSpPr>
            <a:stCxn id="125" idx="3"/>
            <a:endCxn id="126" idx="0"/>
          </p:cNvCxnSpPr>
          <p:nvPr/>
        </p:nvCxnSpPr>
        <p:spPr>
          <a:xfrm flipH="1">
            <a:off x="2975736" y="800676"/>
            <a:ext cx="7506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Shape 129"/>
          <p:cNvCxnSpPr>
            <a:stCxn id="125" idx="5"/>
            <a:endCxn id="127" idx="0"/>
          </p:cNvCxnSpPr>
          <p:nvPr/>
        </p:nvCxnSpPr>
        <p:spPr>
          <a:xfrm>
            <a:off x="4078264" y="800676"/>
            <a:ext cx="7212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Shape 130"/>
          <p:cNvCxnSpPr>
            <a:stCxn id="125" idx="0"/>
          </p:cNvCxnSpPr>
          <p:nvPr/>
        </p:nvCxnSpPr>
        <p:spPr>
          <a:xfrm flipH="1" rot="10800000">
            <a:off x="3902300" y="103100"/>
            <a:ext cx="3393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Shape 131"/>
          <p:cNvSpPr txBox="1"/>
          <p:nvPr/>
        </p:nvSpPr>
        <p:spPr>
          <a:xfrm>
            <a:off x="316025" y="4221025"/>
            <a:ext cx="4780500" cy="6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 VIOLATION AT x FOR ANY OF THESE k+1 INSERTIONS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6118275" y="850325"/>
            <a:ext cx="2602800" cy="243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 SO FAR: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Θ((k+1)*log(3k+2))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Θ(klogk)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= Θ(NlogN)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N=3k+2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Shape 1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</a:t>
            </a:r>
            <a:endParaRPr/>
          </a:p>
        </p:txBody>
      </p:sp>
      <p:sp>
        <p:nvSpPr>
          <p:cNvPr id="1175" name="Shape 1175"/>
          <p:cNvSpPr txBox="1"/>
          <p:nvPr>
            <p:ph idx="1" type="body"/>
          </p:nvPr>
        </p:nvSpPr>
        <p:spPr>
          <a:xfrm>
            <a:off x="457200" y="1047750"/>
            <a:ext cx="8229600" cy="39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void hsort(double a[], int n) {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int i;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build_max_heap(a, n);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i=n;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while(n&gt;0) {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  a[i] = delete_max(a, n);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  i--; n--;</a:t>
            </a:r>
            <a:endParaRPr b="1"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}</a:t>
            </a:r>
            <a:endParaRPr b="1"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}</a:t>
            </a:r>
            <a:endParaRPr b="1"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Shape 1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 HeapSort a Comparison-Based Algorithm?</a:t>
            </a:r>
            <a:endParaRPr sz="3000"/>
          </a:p>
        </p:txBody>
      </p:sp>
      <p:sp>
        <p:nvSpPr>
          <p:cNvPr id="1181" name="Shape 118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YES!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NO!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Shape 1182"/>
          <p:cNvSpPr txBox="1"/>
          <p:nvPr/>
        </p:nvSpPr>
        <p:spPr>
          <a:xfrm>
            <a:off x="3625525" y="2287600"/>
            <a:ext cx="1957200" cy="882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YES!</a:t>
            </a:r>
            <a:endParaRPr b="1" sz="3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Shape 1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Worst-Case Runtime?</a:t>
            </a:r>
            <a:endParaRPr/>
          </a:p>
        </p:txBody>
      </p:sp>
      <p:sp>
        <p:nvSpPr>
          <p:cNvPr id="1188" name="Shape 118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Θ(N)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B. Θ(Nlog(N))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Worst-Case Runtime?</a:t>
            </a:r>
            <a:endParaRPr/>
          </a:p>
        </p:txBody>
      </p:sp>
      <p:sp>
        <p:nvSpPr>
          <p:cNvPr id="1194" name="Shape 1194"/>
          <p:cNvSpPr txBox="1"/>
          <p:nvPr>
            <p:ph idx="1" type="body"/>
          </p:nvPr>
        </p:nvSpPr>
        <p:spPr>
          <a:xfrm>
            <a:off x="228600" y="1200150"/>
            <a:ext cx="2781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A. Θ(N)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B. Θ(NlogN)</a:t>
            </a:r>
            <a:endParaRPr>
              <a:highlight>
                <a:srgbClr val="FF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C.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Shape 1195"/>
          <p:cNvSpPr txBox="1"/>
          <p:nvPr/>
        </p:nvSpPr>
        <p:spPr>
          <a:xfrm>
            <a:off x="2882275" y="1363100"/>
            <a:ext cx="6067200" cy="34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TOTAL: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 TO BUILD HEAP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PLUS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TIME FOR N-1 delete_max OPS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6" name="Shape 1196"/>
          <p:cNvSpPr txBox="1"/>
          <p:nvPr/>
        </p:nvSpPr>
        <p:spPr>
          <a:xfrm>
            <a:off x="6025100" y="1758975"/>
            <a:ext cx="1337700" cy="7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7" name="Shape 1197"/>
          <p:cNvSpPr txBox="1"/>
          <p:nvPr/>
        </p:nvSpPr>
        <p:spPr>
          <a:xfrm>
            <a:off x="7229552" y="2917900"/>
            <a:ext cx="1688100" cy="7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O(NlogN)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8" name="Shape 1198"/>
          <p:cNvSpPr txBox="1"/>
          <p:nvPr/>
        </p:nvSpPr>
        <p:spPr>
          <a:xfrm>
            <a:off x="3375925" y="3911150"/>
            <a:ext cx="4156200" cy="70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O(NlogN) dominates...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Shape 1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clickers</a:t>
            </a:r>
            <a:endParaRPr/>
          </a:p>
        </p:txBody>
      </p:sp>
      <p:sp>
        <p:nvSpPr>
          <p:cNvPr id="1208" name="Shape 120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 1:  Number of nodes in a complete binary tree of height h=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A.	  2</a:t>
            </a:r>
            <a:r>
              <a:rPr baseline="30000" lang="en" sz="2400"/>
              <a:t>h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B.  h</a:t>
            </a:r>
            <a:r>
              <a:rPr baseline="30000" lang="en" sz="2400"/>
              <a:t>2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C.  2</a:t>
            </a:r>
            <a:r>
              <a:rPr baseline="30000" lang="en" sz="2400"/>
              <a:t>h+1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D.  2</a:t>
            </a:r>
            <a:r>
              <a:rPr baseline="30000" lang="en" sz="2400"/>
              <a:t>h+1</a:t>
            </a:r>
            <a:r>
              <a:rPr lang="en" sz="2400"/>
              <a:t>-1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3" name="Shape 121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:  How many nodes does a complete binary tree of height h have?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h+1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" name="Shape 121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:  How many nodes does a complete binary tree of height h have?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h+1 </a:t>
                      </a: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3" name="Shape 122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 Given a binary heap with N elements/nodes, what is the maximum number of nodes that can have exactly 1 child.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 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" name="Shape 122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 Given a binary heap with N elements/nodes, what is the maximum number of nodes that can have exactly 1 child.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 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93625" y="1409850"/>
            <a:ext cx="2073600" cy="146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ONE MORE INSERTION INTO RHS.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(k+2)nd insert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Shape 138"/>
          <p:cNvSpPr/>
          <p:nvPr/>
        </p:nvSpPr>
        <p:spPr>
          <a:xfrm>
            <a:off x="3653450" y="411200"/>
            <a:ext cx="4977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291375" y="1448175"/>
            <a:ext cx="1368900" cy="19806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K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3967775" y="1448175"/>
            <a:ext cx="1663500" cy="2730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2k+2 nodes</a:t>
            </a:r>
            <a:endParaRPr b="1" sz="12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1" name="Shape 141"/>
          <p:cNvCxnSpPr>
            <a:stCxn id="138" idx="3"/>
            <a:endCxn id="139" idx="0"/>
          </p:cNvCxnSpPr>
          <p:nvPr/>
        </p:nvCxnSpPr>
        <p:spPr>
          <a:xfrm flipH="1">
            <a:off x="2975736" y="800676"/>
            <a:ext cx="7506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Shape 142"/>
          <p:cNvCxnSpPr>
            <a:stCxn id="138" idx="5"/>
            <a:endCxn id="140" idx="0"/>
          </p:cNvCxnSpPr>
          <p:nvPr/>
        </p:nvCxnSpPr>
        <p:spPr>
          <a:xfrm>
            <a:off x="4078264" y="800676"/>
            <a:ext cx="7212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Shape 143"/>
          <p:cNvCxnSpPr>
            <a:stCxn id="138" idx="0"/>
          </p:cNvCxnSpPr>
          <p:nvPr/>
        </p:nvCxnSpPr>
        <p:spPr>
          <a:xfrm flipH="1" rot="10800000">
            <a:off x="3902300" y="103100"/>
            <a:ext cx="3393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Shape 144"/>
          <p:cNvSpPr txBox="1"/>
          <p:nvPr/>
        </p:nvSpPr>
        <p:spPr>
          <a:xfrm>
            <a:off x="316025" y="4221025"/>
            <a:ext cx="4780500" cy="64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NOW WE HAVE A VIOLATION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6087175" y="280000"/>
            <a:ext cx="2602800" cy="164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 FOR FIRST (k+1) INSERTS: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Θ((k+1)*log(3k+2))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Θ(klogk)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= Θ(NlogN)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6014600" y="2122250"/>
            <a:ext cx="2602800" cy="12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TIME FOR LAST INSERT: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INSERT+REBALANCE: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log N + 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6014600" y="3570050"/>
            <a:ext cx="2602800" cy="12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GRAND TOTAL: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Θ(NlogN + log N + 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= Θ(N log 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3" name="Shape 123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in-place?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8" name="Shape 123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in-place?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3" name="Shape 1243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stable?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" name="Shape 1248"/>
          <p:cNvGraphicFramePr/>
          <p:nvPr/>
        </p:nvGraphicFramePr>
        <p:xfrm>
          <a:off x="629400" y="8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 Is HEAP-SORT stable?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YES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 happens to equal elements?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simplicity:  if all are equal?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3" name="Shape 1253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The recurrence relation below describes the runtime of which well-known algorithm: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merge-sort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rotation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bottom-up build-heap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top-down build heap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8" name="Shape 1258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The recurrence relation below describes the runtime of which well-known algorithm: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merge-sort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rotation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bottom-up build-heap</a:t>
                      </a:r>
                      <a:endParaRPr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top-down build heap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3" name="Shape 1263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consider the  recurrence relation below: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statement is correct?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ϴ(nlog n)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8" name="Shape 1268"/>
          <p:cNvGraphicFramePr/>
          <p:nvPr/>
        </p:nvGraphicFramePr>
        <p:xfrm>
          <a:off x="629400" y="4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consider the  recurrence relation below: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2T(n/2) + log n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statement is correct?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ϴ(nlog n)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T(n) = ϴ(n)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3" name="Shape 1273"/>
          <p:cNvGraphicFramePr/>
          <p:nvPr/>
        </p:nvGraphicFramePr>
        <p:xfrm>
          <a:off x="629400" y="15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FALSE:  AVL trees are size-balanced by definition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8" name="Shape 1278"/>
          <p:cNvGraphicFramePr/>
          <p:nvPr/>
        </p:nvGraphicFramePr>
        <p:xfrm>
          <a:off x="629400" y="5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FALSE:  AVL trees are size-balanced by definition.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trees are </a:t>
                      </a:r>
                      <a:r>
                        <a:rPr b="1" i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height</a:t>
                      </a:r>
                      <a:r>
                        <a:rPr b="1" lang="en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balanced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1900850" y="411200"/>
            <a:ext cx="497700" cy="456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206700" y="1448175"/>
            <a:ext cx="1943100" cy="2482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(3k+2)/2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2215175" y="1448175"/>
            <a:ext cx="2119500" cy="24822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(3k+2)/2 nodes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5" name="Shape 155"/>
          <p:cNvCxnSpPr>
            <a:stCxn id="152" idx="3"/>
            <a:endCxn id="153" idx="0"/>
          </p:cNvCxnSpPr>
          <p:nvPr/>
        </p:nvCxnSpPr>
        <p:spPr>
          <a:xfrm flipH="1">
            <a:off x="1178136" y="800676"/>
            <a:ext cx="7956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52" idx="5"/>
            <a:endCxn id="154" idx="0"/>
          </p:cNvCxnSpPr>
          <p:nvPr/>
        </p:nvCxnSpPr>
        <p:spPr>
          <a:xfrm>
            <a:off x="2325664" y="800676"/>
            <a:ext cx="949200" cy="6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Shape 157"/>
          <p:cNvCxnSpPr>
            <a:stCxn id="152" idx="0"/>
          </p:cNvCxnSpPr>
          <p:nvPr/>
        </p:nvCxnSpPr>
        <p:spPr>
          <a:xfrm flipH="1" rot="10800000">
            <a:off x="2149700" y="103100"/>
            <a:ext cx="3393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Shape 158"/>
          <p:cNvSpPr txBox="1"/>
          <p:nvPr/>
        </p:nvSpPr>
        <p:spPr>
          <a:xfrm>
            <a:off x="5122800" y="1755300"/>
            <a:ext cx="3339000" cy="129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AFTER REBALANCE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NODE x IS "SAFE" FOR A LONG TIME!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3" name="Shape 1283"/>
          <p:cNvGraphicFramePr/>
          <p:nvPr/>
        </p:nvGraphicFramePr>
        <p:xfrm>
          <a:off x="639750" y="61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 - If an AVL insertion results in a rotation, the node at which the rotation took place is the violating node</a:t>
                      </a:r>
                      <a:r>
                        <a:rPr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closest to the root of the overall tree.</a:t>
                      </a:r>
                      <a:endParaRPr b="1" i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2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8" name="Shape 1288"/>
          <p:cNvGraphicFramePr/>
          <p:nvPr/>
        </p:nvGraphicFramePr>
        <p:xfrm>
          <a:off x="250875" y="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8650175"/>
              </a:tblGrid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 TRUE or FALSE - If an AVL insertion results in a rotation, the node at which the rotation took place is the violating node</a:t>
                      </a:r>
                      <a:r>
                        <a:rPr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closest to the root of the overall tree.</a:t>
                      </a:r>
                      <a:endParaRPr b="1" i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2400"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rotation happens at the violating node </a:t>
                      </a:r>
                      <a:r>
                        <a:rPr b="1" i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closest to the insertion point</a:t>
                      </a:r>
                      <a:endParaRPr b="1" i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3" name="Shape 1293"/>
          <p:cNvGraphicFramePr/>
          <p:nvPr/>
        </p:nvGraphicFramePr>
        <p:xfrm>
          <a:off x="639750" y="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{389FF412-1795-4C51-8E13-4C641830CD61}</a:tableStyleId>
              </a:tblPr>
              <a:tblGrid>
                <a:gridCol w="7965750"/>
              </a:tblGrid>
              <a:tr h="2497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 for AVL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8" name="Shape 129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 for AVL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AVL property guarantees log-height and any rotations on insertion happen along the insertion path.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3" name="Shape 130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insertion/lookup for </a:t>
                      </a:r>
                      <a:r>
                        <a:rPr b="1" lang="en" sz="2400" u="sng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Size-Balanced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8" name="Shape 130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Worst-case insertion for Size-Balanced trees is: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Θ(1)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 the worst case, an insertion results in a re-balance at the root which is a linear time operation.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3" name="Shape 131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 sequence of N insertions into an initially empty size-balanced tree will take how long in the worst case?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 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8" name="Shape 131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 sequence of N insertions into an initially empty size-balanced tree will take how long in the worst case?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Θ(N)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Θ(Nlog N)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amortized time per insertion is O(log N)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3" name="Shape 132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1,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8" name="Shape 132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1,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1302050" y="1272475"/>
            <a:ext cx="6495600" cy="25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REVIEW: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The Priority Queue ADT and Basics of Binary Heaps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" name="Shape 133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8" name="Shape 133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3" name="Shape 134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" name="Shape 134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3" name="Shape 135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8" name="Shape 1358"/>
          <p:cNvGraphicFramePr/>
          <p:nvPr/>
        </p:nvGraphicFramePr>
        <p:xfrm>
          <a:off x="242150" y="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8576750"/>
              </a:tblGrid>
              <a:tr h="48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let N(h) be the minimum number of nodes in an AVL tree of height h.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know: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N(0) = 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N(1) = 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recursive rule is correct for h&gt;1 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N(h-2)+ 2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3" name="Shape 1363"/>
          <p:cNvGraphicFramePr/>
          <p:nvPr/>
        </p:nvGraphicFramePr>
        <p:xfrm>
          <a:off x="242150" y="13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8576750"/>
              </a:tblGrid>
              <a:tr h="4850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let N(h) be the minimum number of nodes in an AVL tree of height h.  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know: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N(0) = 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N(1) = 2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Which recursive rule is correct for h&gt;1 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2N(h-1)+1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N(h-2)+1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2N(h-1)+h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N(h-2)+ 2</a:t>
                      </a:r>
                      <a:r>
                        <a:rPr b="1" baseline="30000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N(h) = N(h-1)+ N(h-2)+ h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8" name="Shape 1368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3" name="Shape 1373"/>
          <p:cNvGraphicFramePr/>
          <p:nvPr/>
        </p:nvGraphicFramePr>
        <p:xfrm>
          <a:off x="765850" y="52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24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810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AutoNum type="alphaUcPeriod"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24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8" name="Shape 1378"/>
          <p:cNvGraphicFramePr/>
          <p:nvPr/>
        </p:nvGraphicFramePr>
        <p:xfrm>
          <a:off x="384850" y="7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Among all AVL trees of height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what is the MINIMUM number of nodes possible?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63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33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127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9" name="Shape 1379"/>
          <p:cNvSpPr txBox="1"/>
          <p:nvPr/>
        </p:nvSpPr>
        <p:spPr>
          <a:xfrm>
            <a:off x="394050" y="2487875"/>
            <a:ext cx="7549200" cy="245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N(0) = 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N(1) = 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N(2) = N(2)+N(1)+1 = 2+1+1 = 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N(3) = 4+2+1 = 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N(4) = 7+4+1 = 12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N(5) = 7+12+1 = 20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N(6) = 20+12+1 = 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b="1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Priority Queue ADT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74025" y="1200150"/>
            <a:ext cx="8914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DATA</a:t>
            </a:r>
            <a:r>
              <a:rPr lang="en" sz="2400"/>
              <a:t>:  collection of comparable values (“priorities”).  </a:t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Duplicates allowed.</a:t>
            </a:r>
            <a:endParaRPr sz="2400">
              <a:highlight>
                <a:srgbClr val="FFFF00"/>
              </a:highlight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/>
              <a:t>OPERATIONS</a:t>
            </a:r>
            <a:r>
              <a:rPr lang="en" sz="2400"/>
              <a:t>: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insert</a:t>
            </a:r>
            <a:r>
              <a:rPr lang="en" sz="2400"/>
              <a:t>(Q, x)   (add value/priority x to Q)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00"/>
                </a:highlight>
              </a:rPr>
              <a:t>delete_min</a:t>
            </a:r>
            <a:r>
              <a:rPr lang="en" sz="2400"/>
              <a:t>(Q)  (delete and return min element</a:t>
            </a:r>
            <a:endParaRPr sz="2400"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						   In Q).</a:t>
            </a:r>
            <a:endParaRPr sz="2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4" name="Shape 1384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In a Min-Heap, the left child of a node is &lt;= the right child.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9" name="Shape 1389"/>
          <p:cNvGraphicFramePr/>
          <p:nvPr/>
        </p:nvGraphicFramePr>
        <p:xfrm>
          <a:off x="613450" y="106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{0B2F91B4-6D3E-45CC-9C57-BBE21B57D4C4}</a:tableStyleId>
              </a:tblPr>
              <a:tblGrid>
                <a:gridCol w="72390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QUESTION:  In a Min-Heap, the left child of a node is &lt; the right child.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42900" lvl="0" marL="914400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AutoNum type="alphaUcPeriod"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binary heap IS NOT A BST!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Shape 13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teaser</a:t>
            </a:r>
            <a:endParaRPr/>
          </a:p>
        </p:txBody>
      </p:sp>
      <p:sp>
        <p:nvSpPr>
          <p:cNvPr id="1395" name="Shape 139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Given an array of elements that is “d-nearly-sorted”, sort it in O(nlog d) time.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D-nearly-sorted:  if x is given in position i, it will be between indices </a:t>
            </a:r>
            <a:r>
              <a:rPr b="1" lang="en" sz="2400"/>
              <a:t>i-d and i+d</a:t>
            </a:r>
            <a:r>
              <a:rPr lang="en" sz="2400"/>
              <a:t> in the sorted output.</a:t>
            </a:r>
            <a:endParaRPr sz="2400"/>
          </a:p>
          <a:p>
            <a:pPr indent="0" lvl="0" marL="91440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