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5143500" cx="9144000"/>
  <p:notesSz cx="6858000" cy="9144000"/>
  <p:embeddedFontLst>
    <p:embeddedFont>
      <p:font typeface="Source Code Pro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A1CB93-144F-44E7-9DB2-6FC0DD37E851}">
  <a:tblStyle styleId="{2CA1CB93-144F-44E7-9DB2-6FC0DD37E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A95FB4-A510-4EB7-8FAD-57DA143C80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SourceCodePro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0" Type="http://schemas.openxmlformats.org/officeDocument/2006/relationships/font" Target="fonts/SourceCodePro-bold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12 - WED</a:t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 Build Heap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Θ(N) worst-case runtime !!!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Many ways to see this...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Let’s re-write bottom-up as a recursive procedure.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261525" y="1229200"/>
            <a:ext cx="87789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root of subtree to heapify: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recursively heapify left and right subtrees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perform a percolate-down from root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261525" y="1229200"/>
            <a:ext cx="85173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/* r:  root of subtree to heapify.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** n:  number of elements in tree (h[1..n]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r_build_heap(double h[], int r,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if(r &gt; n/2)   // leaf (already a heap) or out of bounds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r_build_heap(h, 2*r, n);    // heapify left subtree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r_build_heap(h, 2*r+1, n);  // heapify right subtree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perc_down(h, r, n);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261525" y="1229200"/>
            <a:ext cx="85173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Recurrence Relation When Viewed This Way?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  <p:sp>
        <p:nvSpPr>
          <p:cNvPr id="407" name="Shape 407"/>
          <p:cNvSpPr txBox="1"/>
          <p:nvPr/>
        </p:nvSpPr>
        <p:spPr>
          <a:xfrm>
            <a:off x="1386125" y="1785200"/>
            <a:ext cx="4280400" cy="61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2T(N/2) + log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75775" y="2505200"/>
            <a:ext cx="8006100" cy="21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turns out to be Θ(N).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the Master Thm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2625" y="1200150"/>
            <a:ext cx="8935200" cy="157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 far:  “Min-Heaps”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element at root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supports delete_min operation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438400" y="2849675"/>
            <a:ext cx="77766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Sometimes we want a “Max-Heap” supporting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delete_max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instead.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108550" y="4020850"/>
            <a:ext cx="5114700" cy="68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Easy enough right?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/>
        </p:nvGraphicFramePr>
        <p:xfrm>
          <a:off x="545375" y="7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26" name="Shape 426"/>
          <p:cNvSpPr txBox="1"/>
          <p:nvPr/>
        </p:nvSpPr>
        <p:spPr>
          <a:xfrm>
            <a:off x="1137775" y="115240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7323550" y="115240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229650" y="187900"/>
            <a:ext cx="6826800" cy="5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build heap,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elements are the heap: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9" name="Shape 429"/>
          <p:cNvGraphicFramePr/>
          <p:nvPr/>
        </p:nvGraphicFramePr>
        <p:xfrm>
          <a:off x="545375" y="22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30" name="Shape 430"/>
          <p:cNvSpPr txBox="1"/>
          <p:nvPr/>
        </p:nvSpPr>
        <p:spPr>
          <a:xfrm>
            <a:off x="1137775" y="448955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6819375" y="4456975"/>
            <a:ext cx="507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n/i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1889350" y="2740175"/>
            <a:ext cx="3977100" cy="5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 = delete_max(a, n);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3" name="Shape 433"/>
          <p:cNvGraphicFramePr/>
          <p:nvPr/>
        </p:nvGraphicFramePr>
        <p:xfrm>
          <a:off x="621575" y="40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34" name="Shape 434"/>
          <p:cNvSpPr txBox="1"/>
          <p:nvPr/>
        </p:nvSpPr>
        <p:spPr>
          <a:xfrm>
            <a:off x="7323550" y="2612675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1137775" y="2663975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347525" y="1597200"/>
            <a:ext cx="2646950" cy="802700"/>
          </a:xfrm>
          <a:custGeom>
            <a:pathLst>
              <a:path extrusionOk="0" h="32108" w="105878">
                <a:moveTo>
                  <a:pt x="0" y="32108"/>
                </a:moveTo>
                <a:cubicBezTo>
                  <a:pt x="1604" y="28686"/>
                  <a:pt x="-3529" y="16815"/>
                  <a:pt x="9626" y="11574"/>
                </a:cubicBezTo>
                <a:cubicBezTo>
                  <a:pt x="22781" y="6334"/>
                  <a:pt x="62886" y="2376"/>
                  <a:pt x="78928" y="665"/>
                </a:cubicBezTo>
                <a:cubicBezTo>
                  <a:pt x="94970" y="-1046"/>
                  <a:pt x="101386" y="1200"/>
                  <a:pt x="105878" y="13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7" name="Shape 437"/>
          <p:cNvSpPr/>
          <p:nvPr/>
        </p:nvSpPr>
        <p:spPr>
          <a:xfrm>
            <a:off x="4058650" y="1421325"/>
            <a:ext cx="3966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058650" y="3402525"/>
            <a:ext cx="3966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475750" y="3526870"/>
            <a:ext cx="3208425" cy="525350"/>
          </a:xfrm>
          <a:custGeom>
            <a:pathLst>
              <a:path extrusionOk="0" h="21014" w="128337">
                <a:moveTo>
                  <a:pt x="0" y="3689"/>
                </a:moveTo>
                <a:cubicBezTo>
                  <a:pt x="13048" y="3154"/>
                  <a:pt x="58393" y="695"/>
                  <a:pt x="78285" y="481"/>
                </a:cubicBezTo>
                <a:cubicBezTo>
                  <a:pt x="98177" y="267"/>
                  <a:pt x="111011" y="-1016"/>
                  <a:pt x="119353" y="2406"/>
                </a:cubicBezTo>
                <a:cubicBezTo>
                  <a:pt x="127695" y="5828"/>
                  <a:pt x="126840" y="17913"/>
                  <a:pt x="128337" y="2101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40" name="Shape 440"/>
          <p:cNvSpPr txBox="1"/>
          <p:nvPr/>
        </p:nvSpPr>
        <p:spPr>
          <a:xfrm>
            <a:off x="7352775" y="4456975"/>
            <a:ext cx="507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n/i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7408125" y="4080318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047750"/>
            <a:ext cx="8229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void hsort(double a[], int n) {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int i;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build_max_heap(a, n);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i=n;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while(n&gt;0) {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 a[i] = delete_max(a, n);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 i--; n--;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}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}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HeapSort a Comparison-Based Algorithm?</a:t>
            </a:r>
            <a:endParaRPr sz="3000"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YES!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NO!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3625525" y="2287600"/>
            <a:ext cx="1957200" cy="88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YES!</a:t>
            </a:r>
            <a:endParaRPr b="1" sz="3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Worst-Case Runtime?</a:t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Θ(N)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Θ(Nlog(N))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TOP-DOWN</a:t>
            </a:r>
            <a:endParaRPr sz="30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// "top-down"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</a:rPr>
              <a:t>void</a:t>
            </a:r>
            <a:r>
              <a:rPr b="1" lang="en" sz="2400">
                <a:solidFill>
                  <a:srgbClr val="D4D4D4"/>
                </a:solidFill>
              </a:rPr>
              <a:t> </a:t>
            </a:r>
            <a:r>
              <a:rPr b="1" lang="en" sz="2400">
                <a:solidFill>
                  <a:srgbClr val="DCDCAA"/>
                </a:solidFill>
              </a:rPr>
              <a:t>td_build_heap</a:t>
            </a:r>
            <a:r>
              <a:rPr b="1" lang="en" sz="2400">
                <a:solidFill>
                  <a:srgbClr val="D4D4D4"/>
                </a:solidFill>
              </a:rPr>
              <a:t>(</a:t>
            </a:r>
            <a:r>
              <a:rPr b="1" lang="en" sz="2400">
                <a:solidFill>
                  <a:srgbClr val="569CD6"/>
                </a:solidFill>
              </a:rPr>
              <a:t>double</a:t>
            </a:r>
            <a:r>
              <a:rPr b="1" lang="en" sz="2400">
                <a:solidFill>
                  <a:srgbClr val="D4D4D4"/>
                </a:solidFill>
              </a:rPr>
              <a:t> h[], </a:t>
            </a: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n){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i;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  </a:t>
            </a:r>
            <a:r>
              <a:rPr b="1" lang="en" sz="2400">
                <a:solidFill>
                  <a:srgbClr val="C586C0"/>
                </a:solidFill>
              </a:rPr>
              <a:t>for</a:t>
            </a:r>
            <a:r>
              <a:rPr b="1" lang="en" sz="2400">
                <a:solidFill>
                  <a:srgbClr val="D4D4D4"/>
                </a:solidFill>
              </a:rPr>
              <a:t>(i=</a:t>
            </a:r>
            <a:r>
              <a:rPr b="1" lang="en" sz="2400">
                <a:solidFill>
                  <a:srgbClr val="B5CEA8"/>
                </a:solidFill>
              </a:rPr>
              <a:t>2</a:t>
            </a:r>
            <a:r>
              <a:rPr b="1" lang="en" sz="2400">
                <a:solidFill>
                  <a:srgbClr val="D4D4D4"/>
                </a:solidFill>
              </a:rPr>
              <a:t>; i&lt;=n; i++)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     </a:t>
            </a:r>
            <a:r>
              <a:rPr b="1" lang="en" sz="2400">
                <a:solidFill>
                  <a:srgbClr val="DCDCAA"/>
                </a:solidFill>
              </a:rPr>
              <a:t>perc_up</a:t>
            </a:r>
            <a:r>
              <a:rPr b="1" lang="en" sz="2400">
                <a:solidFill>
                  <a:srgbClr val="D4D4D4"/>
                </a:solidFill>
              </a:rPr>
              <a:t>(h, i);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}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Worst-Case Runtime?</a:t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228600" y="1200150"/>
            <a:ext cx="278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Θ(N)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B. Θ(NlogN)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2882275" y="1363100"/>
            <a:ext cx="6067200" cy="34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TO BUILD HEAP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FOR N-1 delete_max OPS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025100" y="1758975"/>
            <a:ext cx="13377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7229552" y="2917900"/>
            <a:ext cx="16881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3375925" y="3911150"/>
            <a:ext cx="41562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O(NlogN) dominates...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43000" y="205975"/>
            <a:ext cx="9008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sets of ints: implementations?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457200" y="1066553"/>
            <a:ext cx="82296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IDEA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BIT-VECTOR of length M+1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M=16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{4, 8, 12, 3, 9, 0, 14, 15}</a:t>
            </a:r>
            <a:endParaRPr/>
          </a:p>
        </p:txBody>
      </p:sp>
      <p:graphicFrame>
        <p:nvGraphicFramePr>
          <p:cNvPr id="481" name="Shape 481"/>
          <p:cNvGraphicFramePr/>
          <p:nvPr/>
        </p:nvGraphicFramePr>
        <p:xfrm>
          <a:off x="9182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  <a:gridCol w="47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2" name="Shape 482"/>
          <p:cNvGraphicFramePr/>
          <p:nvPr/>
        </p:nvGraphicFramePr>
        <p:xfrm>
          <a:off x="95125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803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idx i</a:t>
                      </a:r>
                      <a:endParaRPr b="1">
                        <a:solidFill>
                          <a:srgbClr val="43434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Shape 483"/>
          <p:cNvSpPr txBox="1"/>
          <p:nvPr/>
        </p:nvSpPr>
        <p:spPr>
          <a:xfrm>
            <a:off x="1402875" y="3908575"/>
            <a:ext cx="5057700" cy="10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x ∈ S  iff s[x]==1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152775" y="205975"/>
            <a:ext cx="880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sets of ints - implementations?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67000" y="1200150"/>
            <a:ext cx="89130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IDEA: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Bit-Vector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2137650" y="3000325"/>
            <a:ext cx="2175600" cy="18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347450" y="3000325"/>
            <a:ext cx="1530900" cy="18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53575" y="1980975"/>
            <a:ext cx="7719900" cy="6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Worst-Case Runtime For Each Operation?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6317350" y="3307400"/>
            <a:ext cx="1364700" cy="8574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Bit-Vectors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347300" y="1125125"/>
            <a:ext cx="869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Great for Subsets of {0..M-1} as long as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 isn't too large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insert, contains, remove are key ops.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How about sets drawn from other "Universes"?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Sets of arbitrary integers?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Sets of floating point numbers?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Sets of strings?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Sets of Strings?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575900" y="1429775"/>
            <a:ext cx="2372100" cy="20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Same ops: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contains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297500" y="3548400"/>
            <a:ext cx="2946300" cy="14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Tons of Apps: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(brainstorm..)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3369075" y="1246175"/>
            <a:ext cx="5546400" cy="36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Some Examples: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Spell checkers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Black/White-listed URLs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Compilers - "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symbol tables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tracking symbols defined in current scope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interpreted languages - tracking variables (and values...) at runtime (e.g., python).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email addresses (spam filters?)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etc., etc., etc.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237700" y="205975"/>
            <a:ext cx="871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Set-of-strings Implementations?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81400" y="1506125"/>
            <a:ext cx="8769900" cy="17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we get BIT-VECTOR like behavior somehow: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O(1) insert, contains, remove??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775600" y="3421025"/>
            <a:ext cx="5153100" cy="127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We can get close using: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Hashing!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237700" y="205975"/>
            <a:ext cx="871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Bit-vector like behavior for strings?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314875" y="1977975"/>
            <a:ext cx="4293900" cy="199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Bit-Vector: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elements ↔ array indices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Sets of strings?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treat a string as an array (table) index?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somehow?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4694675" y="1341700"/>
            <a:ext cx="4129800" cy="3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Strings as indices?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directly for sure...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But...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be the set of all strings.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Imagine a function: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h: S→N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(from strings to natural numbers)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777025" y="2257700"/>
            <a:ext cx="2175600" cy="11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8" name="Shape 528"/>
          <p:cNvCxnSpPr>
            <a:endCxn id="527" idx="1"/>
          </p:cNvCxnSpPr>
          <p:nvPr/>
        </p:nvCxnSpPr>
        <p:spPr>
          <a:xfrm>
            <a:off x="1049925" y="2839850"/>
            <a:ext cx="172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Shape 529"/>
          <p:cNvSpPr/>
          <p:nvPr/>
        </p:nvSpPr>
        <p:spPr>
          <a:xfrm>
            <a:off x="753975" y="2171675"/>
            <a:ext cx="1498200" cy="54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0" name="Shape 530"/>
          <p:cNvCxnSpPr/>
          <p:nvPr/>
        </p:nvCxnSpPr>
        <p:spPr>
          <a:xfrm>
            <a:off x="4936000" y="2868287"/>
            <a:ext cx="172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Shape 531"/>
          <p:cNvSpPr/>
          <p:nvPr/>
        </p:nvSpPr>
        <p:spPr>
          <a:xfrm>
            <a:off x="5217550" y="2181375"/>
            <a:ext cx="2235300" cy="59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natural number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4294967295" type="title"/>
          </p:nvPr>
        </p:nvSpPr>
        <p:spPr>
          <a:xfrm>
            <a:off x="76200" y="205975"/>
            <a:ext cx="6870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Hashing a string to array idx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1557825" y="2114843"/>
            <a:ext cx="1315200" cy="9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8" name="Shape 538"/>
          <p:cNvCxnSpPr>
            <a:endCxn id="537" idx="1"/>
          </p:cNvCxnSpPr>
          <p:nvPr/>
        </p:nvCxnSpPr>
        <p:spPr>
          <a:xfrm flipH="1" rot="10800000">
            <a:off x="679125" y="2601443"/>
            <a:ext cx="8787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Shape 539"/>
          <p:cNvSpPr/>
          <p:nvPr/>
        </p:nvSpPr>
        <p:spPr>
          <a:xfrm>
            <a:off x="106200" y="1904900"/>
            <a:ext cx="1030500" cy="54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0" name="Shape 540"/>
          <p:cNvCxnSpPr>
            <a:stCxn id="537" idx="3"/>
            <a:endCxn id="541" idx="1"/>
          </p:cNvCxnSpPr>
          <p:nvPr/>
        </p:nvCxnSpPr>
        <p:spPr>
          <a:xfrm>
            <a:off x="2873025" y="2601443"/>
            <a:ext cx="1199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Shape 542"/>
          <p:cNvSpPr/>
          <p:nvPr/>
        </p:nvSpPr>
        <p:spPr>
          <a:xfrm>
            <a:off x="2931550" y="1876575"/>
            <a:ext cx="944100" cy="59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43" name="Shape 543"/>
          <p:cNvGraphicFramePr/>
          <p:nvPr/>
        </p:nvGraphicFramePr>
        <p:xfrm>
          <a:off x="73702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4" name="Shape 544"/>
          <p:cNvCxnSpPr/>
          <p:nvPr/>
        </p:nvCxnSpPr>
        <p:spPr>
          <a:xfrm>
            <a:off x="76120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1" name="Shape 541"/>
          <p:cNvSpPr/>
          <p:nvPr/>
        </p:nvSpPr>
        <p:spPr>
          <a:xfrm>
            <a:off x="4072425" y="2229213"/>
            <a:ext cx="10305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70329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6793625" y="4444025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5102925" y="1270150"/>
            <a:ext cx="2206827" cy="1995825"/>
          </a:xfrm>
          <a:custGeom>
            <a:pathLst>
              <a:path extrusionOk="0" h="79833" w="76341">
                <a:moveTo>
                  <a:pt x="0" y="56257"/>
                </a:moveTo>
                <a:cubicBezTo>
                  <a:pt x="2418" y="53840"/>
                  <a:pt x="12406" y="48942"/>
                  <a:pt x="14505" y="41753"/>
                </a:cubicBezTo>
                <a:cubicBezTo>
                  <a:pt x="16604" y="34564"/>
                  <a:pt x="7252" y="19678"/>
                  <a:pt x="12596" y="13125"/>
                </a:cubicBezTo>
                <a:cubicBezTo>
                  <a:pt x="17940" y="6572"/>
                  <a:pt x="40397" y="-4943"/>
                  <a:pt x="46568" y="2437"/>
                </a:cubicBezTo>
                <a:cubicBezTo>
                  <a:pt x="52739" y="9817"/>
                  <a:pt x="47586" y="44680"/>
                  <a:pt x="49622" y="57403"/>
                </a:cubicBezTo>
                <a:cubicBezTo>
                  <a:pt x="51658" y="70127"/>
                  <a:pt x="54330" y="75597"/>
                  <a:pt x="58783" y="78778"/>
                </a:cubicBezTo>
                <a:cubicBezTo>
                  <a:pt x="63236" y="81959"/>
                  <a:pt x="73415" y="76870"/>
                  <a:pt x="76341" y="7648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8" name="Shape 548"/>
          <p:cNvSpPr txBox="1"/>
          <p:nvPr/>
        </p:nvSpPr>
        <p:spPr>
          <a:xfrm>
            <a:off x="6000600" y="1637300"/>
            <a:ext cx="1097400" cy="36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h(x)%T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1256475" y="1443000"/>
            <a:ext cx="4408800" cy="20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</a:t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783775" y="1618675"/>
            <a:ext cx="3464800" cy="2462600"/>
          </a:xfrm>
          <a:custGeom>
            <a:pathLst>
              <a:path extrusionOk="0" h="98504" w="138592">
                <a:moveTo>
                  <a:pt x="71777" y="0"/>
                </a:moveTo>
                <a:lnTo>
                  <a:pt x="0" y="97358"/>
                </a:lnTo>
                <a:lnTo>
                  <a:pt x="83231" y="98504"/>
                </a:lnTo>
                <a:lnTo>
                  <a:pt x="82849" y="90104"/>
                </a:lnTo>
                <a:lnTo>
                  <a:pt x="138592" y="9086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/>
          <p:nvPr/>
        </p:nvSpPr>
        <p:spPr>
          <a:xfrm>
            <a:off x="6901275" y="3863976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912275" y="2725900"/>
            <a:ext cx="260100" cy="1307650"/>
          </a:xfrm>
          <a:custGeom>
            <a:pathLst>
              <a:path extrusionOk="0" h="52306" w="10404">
                <a:moveTo>
                  <a:pt x="3818" y="52306"/>
                </a:moveTo>
                <a:cubicBezTo>
                  <a:pt x="4900" y="49824"/>
                  <a:pt x="10691" y="42061"/>
                  <a:pt x="10309" y="37416"/>
                </a:cubicBezTo>
                <a:cubicBezTo>
                  <a:pt x="9927" y="32771"/>
                  <a:pt x="1845" y="29208"/>
                  <a:pt x="1527" y="24435"/>
                </a:cubicBezTo>
                <a:cubicBezTo>
                  <a:pt x="1209" y="19663"/>
                  <a:pt x="8655" y="12854"/>
                  <a:pt x="8400" y="8781"/>
                </a:cubicBezTo>
                <a:cubicBezTo>
                  <a:pt x="8146" y="4709"/>
                  <a:pt x="1400" y="1464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sp>
      <p:sp>
        <p:nvSpPr>
          <p:cNvPr id="136" name="Shape 136"/>
          <p:cNvSpPr/>
          <p:nvPr/>
        </p:nvSpPr>
        <p:spPr>
          <a:xfrm>
            <a:off x="1055325" y="1849801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908075" y="1732900"/>
            <a:ext cx="534500" cy="381800"/>
          </a:xfrm>
          <a:custGeom>
            <a:pathLst>
              <a:path extrusionOk="0" h="15272" w="21380">
                <a:moveTo>
                  <a:pt x="11072" y="0"/>
                </a:moveTo>
                <a:lnTo>
                  <a:pt x="0" y="14890"/>
                </a:lnTo>
                <a:lnTo>
                  <a:pt x="21380" y="152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/>
          <p:nvPr/>
        </p:nvSpPr>
        <p:spPr>
          <a:xfrm>
            <a:off x="1055325" y="1810441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529425" y="1599600"/>
            <a:ext cx="1326750" cy="935400"/>
          </a:xfrm>
          <a:custGeom>
            <a:pathLst>
              <a:path extrusionOk="0" h="37416" w="53070">
                <a:moveTo>
                  <a:pt x="32071" y="0"/>
                </a:moveTo>
                <a:lnTo>
                  <a:pt x="0" y="37034"/>
                </a:lnTo>
                <a:lnTo>
                  <a:pt x="24435" y="37416"/>
                </a:lnTo>
                <a:lnTo>
                  <a:pt x="24435" y="30162"/>
                </a:lnTo>
                <a:lnTo>
                  <a:pt x="53070" y="2978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/>
          <p:nvPr/>
        </p:nvSpPr>
        <p:spPr>
          <a:xfrm>
            <a:off x="3207100" y="2346025"/>
            <a:ext cx="162300" cy="1890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121200" y="1857300"/>
            <a:ext cx="162275" cy="582250"/>
          </a:xfrm>
          <a:custGeom>
            <a:pathLst>
              <a:path extrusionOk="0" h="23290" w="6491">
                <a:moveTo>
                  <a:pt x="6491" y="23290"/>
                </a:moveTo>
                <a:cubicBezTo>
                  <a:pt x="5664" y="22145"/>
                  <a:pt x="1592" y="18200"/>
                  <a:pt x="1528" y="16418"/>
                </a:cubicBezTo>
                <a:cubicBezTo>
                  <a:pt x="1464" y="14636"/>
                  <a:pt x="6364" y="14318"/>
                  <a:pt x="6109" y="12600"/>
                </a:cubicBezTo>
                <a:cubicBezTo>
                  <a:pt x="5854" y="10882"/>
                  <a:pt x="0" y="8209"/>
                  <a:pt x="0" y="6109"/>
                </a:cubicBezTo>
                <a:cubicBezTo>
                  <a:pt x="0" y="4009"/>
                  <a:pt x="5091" y="1018"/>
                  <a:pt x="61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42" name="Shape 142"/>
          <p:cNvCxnSpPr/>
          <p:nvPr/>
        </p:nvCxnSpPr>
        <p:spPr>
          <a:xfrm>
            <a:off x="1727650" y="1905025"/>
            <a:ext cx="658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4113875" y="2344100"/>
            <a:ext cx="1278900" cy="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3310425" y="2114849"/>
            <a:ext cx="980700" cy="8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5" name="Shape 555"/>
          <p:cNvCxnSpPr>
            <a:endCxn id="554" idx="1"/>
          </p:cNvCxnSpPr>
          <p:nvPr/>
        </p:nvCxnSpPr>
        <p:spPr>
          <a:xfrm flipH="1" rot="10800000">
            <a:off x="2431725" y="2525099"/>
            <a:ext cx="8787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Shape 556"/>
          <p:cNvCxnSpPr>
            <a:stCxn id="554" idx="3"/>
            <a:endCxn id="557" idx="1"/>
          </p:cNvCxnSpPr>
          <p:nvPr/>
        </p:nvCxnSpPr>
        <p:spPr>
          <a:xfrm>
            <a:off x="4291125" y="2525099"/>
            <a:ext cx="4671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58" name="Shape 558"/>
          <p:cNvGraphicFramePr/>
          <p:nvPr/>
        </p:nvGraphicFramePr>
        <p:xfrm>
          <a:off x="81322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9" name="Shape 559"/>
          <p:cNvCxnSpPr/>
          <p:nvPr/>
        </p:nvCxnSpPr>
        <p:spPr>
          <a:xfrm>
            <a:off x="83740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7" name="Shape 557"/>
          <p:cNvSpPr/>
          <p:nvPr/>
        </p:nvSpPr>
        <p:spPr>
          <a:xfrm>
            <a:off x="4758225" y="2219802"/>
            <a:ext cx="7263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2850848" y="1694800"/>
            <a:ext cx="3044400" cy="189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379377" y="812029"/>
            <a:ext cx="2200950" cy="3696150"/>
          </a:xfrm>
          <a:custGeom>
            <a:pathLst>
              <a:path extrusionOk="0" h="147846" w="88038">
                <a:moveTo>
                  <a:pt x="62304" y="16221"/>
                </a:moveTo>
                <a:cubicBezTo>
                  <a:pt x="53906" y="8587"/>
                  <a:pt x="37938" y="-1274"/>
                  <a:pt x="28332" y="189"/>
                </a:cubicBezTo>
                <a:cubicBezTo>
                  <a:pt x="18726" y="1652"/>
                  <a:pt x="8865" y="7505"/>
                  <a:pt x="4666" y="25000"/>
                </a:cubicBezTo>
                <a:cubicBezTo>
                  <a:pt x="467" y="42495"/>
                  <a:pt x="-2522" y="84738"/>
                  <a:pt x="3140" y="105159"/>
                </a:cubicBezTo>
                <a:cubicBezTo>
                  <a:pt x="8802" y="125580"/>
                  <a:pt x="26678" y="144983"/>
                  <a:pt x="38638" y="147528"/>
                </a:cubicBezTo>
                <a:cubicBezTo>
                  <a:pt x="50598" y="150073"/>
                  <a:pt x="66693" y="130542"/>
                  <a:pt x="74900" y="120427"/>
                </a:cubicBezTo>
                <a:cubicBezTo>
                  <a:pt x="83107" y="110312"/>
                  <a:pt x="87243" y="99243"/>
                  <a:pt x="87879" y="86837"/>
                </a:cubicBezTo>
                <a:cubicBezTo>
                  <a:pt x="88515" y="74432"/>
                  <a:pt x="82981" y="57763"/>
                  <a:pt x="78718" y="45994"/>
                </a:cubicBezTo>
                <a:cubicBezTo>
                  <a:pt x="74456" y="34225"/>
                  <a:pt x="70702" y="23855"/>
                  <a:pt x="62304" y="16221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Shape 562"/>
          <p:cNvSpPr/>
          <p:nvPr/>
        </p:nvSpPr>
        <p:spPr>
          <a:xfrm>
            <a:off x="1059325" y="1398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1211725" y="1779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1364125" y="3303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906925" y="26180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686600" y="32659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516525" y="20846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25925" y="22370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1165300" y="34046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868675" y="26942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1249675" y="1589150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77187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31825" y="4444025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1412425" y="1053736"/>
            <a:ext cx="6679850" cy="2301375"/>
          </a:xfrm>
          <a:custGeom>
            <a:pathLst>
              <a:path extrusionOk="0" h="92055" w="267194">
                <a:moveTo>
                  <a:pt x="0" y="92055"/>
                </a:moveTo>
                <a:cubicBezTo>
                  <a:pt x="3117" y="89320"/>
                  <a:pt x="1526" y="80350"/>
                  <a:pt x="18703" y="75642"/>
                </a:cubicBezTo>
                <a:cubicBezTo>
                  <a:pt x="35880" y="70934"/>
                  <a:pt x="77104" y="66672"/>
                  <a:pt x="103060" y="63809"/>
                </a:cubicBezTo>
                <a:cubicBezTo>
                  <a:pt x="129016" y="60946"/>
                  <a:pt x="157136" y="68135"/>
                  <a:pt x="174440" y="58465"/>
                </a:cubicBezTo>
                <a:cubicBezTo>
                  <a:pt x="191744" y="48795"/>
                  <a:pt x="191426" y="15396"/>
                  <a:pt x="206885" y="5790"/>
                </a:cubicBezTo>
                <a:cubicBezTo>
                  <a:pt x="222344" y="-3816"/>
                  <a:pt x="257143" y="1654"/>
                  <a:pt x="267194" y="82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5" name="Shape 575"/>
          <p:cNvSpPr/>
          <p:nvPr/>
        </p:nvSpPr>
        <p:spPr>
          <a:xfrm>
            <a:off x="1288350" y="1811041"/>
            <a:ext cx="6803925" cy="1916225"/>
          </a:xfrm>
          <a:custGeom>
            <a:pathLst>
              <a:path extrusionOk="0" h="76649" w="272157">
                <a:moveTo>
                  <a:pt x="0" y="1071"/>
                </a:moveTo>
                <a:cubicBezTo>
                  <a:pt x="4581" y="1135"/>
                  <a:pt x="16604" y="-1473"/>
                  <a:pt x="27483" y="1453"/>
                </a:cubicBezTo>
                <a:cubicBezTo>
                  <a:pt x="38362" y="4380"/>
                  <a:pt x="47904" y="14431"/>
                  <a:pt x="65272" y="18630"/>
                </a:cubicBezTo>
                <a:cubicBezTo>
                  <a:pt x="82640" y="22829"/>
                  <a:pt x="109550" y="25945"/>
                  <a:pt x="131689" y="26645"/>
                </a:cubicBezTo>
                <a:cubicBezTo>
                  <a:pt x="153828" y="27345"/>
                  <a:pt x="181184" y="16085"/>
                  <a:pt x="198106" y="22828"/>
                </a:cubicBezTo>
                <a:cubicBezTo>
                  <a:pt x="215028" y="29572"/>
                  <a:pt x="220881" y="58136"/>
                  <a:pt x="233223" y="67106"/>
                </a:cubicBezTo>
                <a:cubicBezTo>
                  <a:pt x="245565" y="76076"/>
                  <a:pt x="265668" y="75059"/>
                  <a:pt x="272157" y="76649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6" name="Shape 576"/>
          <p:cNvSpPr/>
          <p:nvPr/>
        </p:nvSpPr>
        <p:spPr>
          <a:xfrm>
            <a:off x="973450" y="2485985"/>
            <a:ext cx="7118825" cy="1856000"/>
          </a:xfrm>
          <a:custGeom>
            <a:pathLst>
              <a:path extrusionOk="0" h="74240" w="284753">
                <a:moveTo>
                  <a:pt x="0" y="7664"/>
                </a:moveTo>
                <a:cubicBezTo>
                  <a:pt x="4899" y="7664"/>
                  <a:pt x="1909" y="8555"/>
                  <a:pt x="29392" y="7664"/>
                </a:cubicBezTo>
                <a:cubicBezTo>
                  <a:pt x="56875" y="6773"/>
                  <a:pt x="130098" y="-4742"/>
                  <a:pt x="164897" y="2320"/>
                </a:cubicBezTo>
                <a:cubicBezTo>
                  <a:pt x="199696" y="9382"/>
                  <a:pt x="222599" y="38392"/>
                  <a:pt x="238185" y="50034"/>
                </a:cubicBezTo>
                <a:cubicBezTo>
                  <a:pt x="253772" y="61676"/>
                  <a:pt x="250655" y="68292"/>
                  <a:pt x="258416" y="72173"/>
                </a:cubicBezTo>
                <a:cubicBezTo>
                  <a:pt x="266177" y="76054"/>
                  <a:pt x="280364" y="73127"/>
                  <a:pt x="284753" y="73318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Shape 577"/>
          <p:cNvSpPr/>
          <p:nvPr/>
        </p:nvSpPr>
        <p:spPr>
          <a:xfrm>
            <a:off x="734875" y="1126143"/>
            <a:ext cx="7357400" cy="2219425"/>
          </a:xfrm>
          <a:custGeom>
            <a:pathLst>
              <a:path extrusionOk="0" h="88777" w="294296">
                <a:moveTo>
                  <a:pt x="0" y="88777"/>
                </a:moveTo>
                <a:cubicBezTo>
                  <a:pt x="16668" y="85151"/>
                  <a:pt x="69344" y="70327"/>
                  <a:pt x="100008" y="67019"/>
                </a:cubicBezTo>
                <a:cubicBezTo>
                  <a:pt x="130672" y="63711"/>
                  <a:pt x="159872" y="72109"/>
                  <a:pt x="183983" y="68928"/>
                </a:cubicBezTo>
                <a:cubicBezTo>
                  <a:pt x="208094" y="65747"/>
                  <a:pt x="232270" y="58622"/>
                  <a:pt x="244675" y="47934"/>
                </a:cubicBezTo>
                <a:cubicBezTo>
                  <a:pt x="257081" y="37246"/>
                  <a:pt x="250146" y="12690"/>
                  <a:pt x="258416" y="4801"/>
                </a:cubicBezTo>
                <a:cubicBezTo>
                  <a:pt x="266686" y="-3088"/>
                  <a:pt x="288316" y="1302"/>
                  <a:pt x="294296" y="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8" name="Shape 578"/>
          <p:cNvSpPr txBox="1"/>
          <p:nvPr/>
        </p:nvSpPr>
        <p:spPr>
          <a:xfrm>
            <a:off x="610275" y="225250"/>
            <a:ext cx="1584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"Universe of Strings"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631900" y="34046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Collisions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previous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h(p)%T == h(z)%T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is called a "collision"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Collisions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 are unavoidable!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why?  pigeonhole principle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" name="Shape 596"/>
          <p:cNvGraphicFramePr/>
          <p:nvPr/>
        </p:nvGraphicFramePr>
        <p:xfrm>
          <a:off x="37888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7" name="Shape 597"/>
          <p:cNvCxnSpPr/>
          <p:nvPr/>
        </p:nvCxnSpPr>
        <p:spPr>
          <a:xfrm>
            <a:off x="40306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8" name="Shape 598"/>
          <p:cNvSpPr txBox="1"/>
          <p:nvPr/>
        </p:nvSpPr>
        <p:spPr>
          <a:xfrm>
            <a:off x="33753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3194650" y="4460000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1220050" y="1053725"/>
            <a:ext cx="2528991" cy="2634154"/>
          </a:xfrm>
          <a:custGeom>
            <a:pathLst>
              <a:path extrusionOk="0" h="92055" w="267194">
                <a:moveTo>
                  <a:pt x="0" y="92055"/>
                </a:moveTo>
                <a:cubicBezTo>
                  <a:pt x="3117" y="89320"/>
                  <a:pt x="1526" y="80350"/>
                  <a:pt x="18703" y="75642"/>
                </a:cubicBezTo>
                <a:cubicBezTo>
                  <a:pt x="35880" y="70934"/>
                  <a:pt x="77104" y="66672"/>
                  <a:pt x="103060" y="63809"/>
                </a:cubicBezTo>
                <a:cubicBezTo>
                  <a:pt x="129016" y="60946"/>
                  <a:pt x="157136" y="68135"/>
                  <a:pt x="174440" y="58465"/>
                </a:cubicBezTo>
                <a:cubicBezTo>
                  <a:pt x="191744" y="48795"/>
                  <a:pt x="191426" y="15396"/>
                  <a:pt x="206885" y="5790"/>
                </a:cubicBezTo>
                <a:cubicBezTo>
                  <a:pt x="222344" y="-3816"/>
                  <a:pt x="257143" y="1654"/>
                  <a:pt x="267194" y="82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1" name="Shape 601"/>
          <p:cNvSpPr/>
          <p:nvPr/>
        </p:nvSpPr>
        <p:spPr>
          <a:xfrm>
            <a:off x="1173082" y="1811030"/>
            <a:ext cx="2575966" cy="1916225"/>
          </a:xfrm>
          <a:custGeom>
            <a:pathLst>
              <a:path extrusionOk="0" h="76649" w="272157">
                <a:moveTo>
                  <a:pt x="0" y="1071"/>
                </a:moveTo>
                <a:cubicBezTo>
                  <a:pt x="4581" y="1135"/>
                  <a:pt x="16604" y="-1473"/>
                  <a:pt x="27483" y="1453"/>
                </a:cubicBezTo>
                <a:cubicBezTo>
                  <a:pt x="38362" y="4380"/>
                  <a:pt x="47904" y="14431"/>
                  <a:pt x="65272" y="18630"/>
                </a:cubicBezTo>
                <a:cubicBezTo>
                  <a:pt x="82640" y="22829"/>
                  <a:pt x="109550" y="25945"/>
                  <a:pt x="131689" y="26645"/>
                </a:cubicBezTo>
                <a:cubicBezTo>
                  <a:pt x="153828" y="27345"/>
                  <a:pt x="181184" y="16085"/>
                  <a:pt x="198106" y="22828"/>
                </a:cubicBezTo>
                <a:cubicBezTo>
                  <a:pt x="215028" y="29572"/>
                  <a:pt x="220881" y="58136"/>
                  <a:pt x="233223" y="67106"/>
                </a:cubicBezTo>
                <a:cubicBezTo>
                  <a:pt x="245565" y="76076"/>
                  <a:pt x="265668" y="75059"/>
                  <a:pt x="272157" y="76649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2" name="Shape 602"/>
          <p:cNvSpPr/>
          <p:nvPr/>
        </p:nvSpPr>
        <p:spPr>
          <a:xfrm>
            <a:off x="1053868" y="2485974"/>
            <a:ext cx="2695187" cy="1856000"/>
          </a:xfrm>
          <a:custGeom>
            <a:pathLst>
              <a:path extrusionOk="0" h="74240" w="284753">
                <a:moveTo>
                  <a:pt x="0" y="7664"/>
                </a:moveTo>
                <a:cubicBezTo>
                  <a:pt x="4899" y="7664"/>
                  <a:pt x="1909" y="8555"/>
                  <a:pt x="29392" y="7664"/>
                </a:cubicBezTo>
                <a:cubicBezTo>
                  <a:pt x="56875" y="6773"/>
                  <a:pt x="130098" y="-4742"/>
                  <a:pt x="164897" y="2320"/>
                </a:cubicBezTo>
                <a:cubicBezTo>
                  <a:pt x="199696" y="9382"/>
                  <a:pt x="222599" y="38392"/>
                  <a:pt x="238185" y="50034"/>
                </a:cubicBezTo>
                <a:cubicBezTo>
                  <a:pt x="253772" y="61676"/>
                  <a:pt x="250655" y="68292"/>
                  <a:pt x="258416" y="72173"/>
                </a:cubicBezTo>
                <a:cubicBezTo>
                  <a:pt x="266177" y="76054"/>
                  <a:pt x="280364" y="73127"/>
                  <a:pt x="284753" y="73318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3" name="Shape 603"/>
          <p:cNvSpPr/>
          <p:nvPr/>
        </p:nvSpPr>
        <p:spPr>
          <a:xfrm>
            <a:off x="963550" y="1126132"/>
            <a:ext cx="2785512" cy="2219425"/>
          </a:xfrm>
          <a:custGeom>
            <a:pathLst>
              <a:path extrusionOk="0" h="88777" w="294296">
                <a:moveTo>
                  <a:pt x="0" y="88777"/>
                </a:moveTo>
                <a:cubicBezTo>
                  <a:pt x="16668" y="85151"/>
                  <a:pt x="69344" y="70327"/>
                  <a:pt x="100008" y="67019"/>
                </a:cubicBezTo>
                <a:cubicBezTo>
                  <a:pt x="130672" y="63711"/>
                  <a:pt x="159872" y="72109"/>
                  <a:pt x="183983" y="68928"/>
                </a:cubicBezTo>
                <a:cubicBezTo>
                  <a:pt x="208094" y="65747"/>
                  <a:pt x="232270" y="58622"/>
                  <a:pt x="244675" y="47934"/>
                </a:cubicBezTo>
                <a:cubicBezTo>
                  <a:pt x="257081" y="37246"/>
                  <a:pt x="250146" y="12690"/>
                  <a:pt x="258416" y="4801"/>
                </a:cubicBezTo>
                <a:cubicBezTo>
                  <a:pt x="266686" y="-3088"/>
                  <a:pt x="288316" y="1302"/>
                  <a:pt x="294296" y="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4" name="Shape 604"/>
          <p:cNvSpPr txBox="1"/>
          <p:nvPr/>
        </p:nvSpPr>
        <p:spPr>
          <a:xfrm>
            <a:off x="698975" y="17169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698975" y="24789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1156175" y="36981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546575" y="31647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4467325" y="3591700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459125" y="4185700"/>
            <a:ext cx="394200" cy="228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459125" y="996850"/>
            <a:ext cx="394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5013925" y="996850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5577550" y="1611225"/>
            <a:ext cx="2999700" cy="1980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Collision Resolution by: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"Separate Chaining"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0" idx="3"/>
            <a:endCxn id="611" idx="1"/>
          </p:cNvCxnSpPr>
          <p:nvPr/>
        </p:nvCxnSpPr>
        <p:spPr>
          <a:xfrm>
            <a:off x="4853325" y="1111300"/>
            <a:ext cx="1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Shape 614"/>
          <p:cNvCxnSpPr>
            <a:endCxn id="610" idx="1"/>
          </p:cNvCxnSpPr>
          <p:nvPr/>
        </p:nvCxnSpPr>
        <p:spPr>
          <a:xfrm>
            <a:off x="4015725" y="1111300"/>
            <a:ext cx="4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Shape 615"/>
          <p:cNvCxnSpPr>
            <a:endCxn id="608" idx="1"/>
          </p:cNvCxnSpPr>
          <p:nvPr/>
        </p:nvCxnSpPr>
        <p:spPr>
          <a:xfrm flipH="1" rot="10800000">
            <a:off x="4111825" y="3706150"/>
            <a:ext cx="3555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Shape 616"/>
          <p:cNvCxnSpPr>
            <a:endCxn id="609" idx="1"/>
          </p:cNvCxnSpPr>
          <p:nvPr/>
        </p:nvCxnSpPr>
        <p:spPr>
          <a:xfrm flipH="1" rot="10800000">
            <a:off x="4112025" y="4300150"/>
            <a:ext cx="347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 Idea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"good" hash function: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distributes keys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more-or-less uniformly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 are expected to have O(1) length...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O(1) lookup/insert/remove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 AVERAGE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Here's a hash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5172350" y="14766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Can anyone explain what h0 does?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172350" y="14766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Can anyone explain what h0 does?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5172350" y="29244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 just adds up the characters in the string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868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/>
          <p:nvPr/>
        </p:nvSpPr>
        <p:spPr>
          <a:xfrm>
            <a:off x="6162575" y="1053600"/>
            <a:ext cx="1711200" cy="3172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4219119" y="1053600"/>
            <a:ext cx="1711200" cy="3172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5249250" y="1351625"/>
            <a:ext cx="3518700" cy="32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h0("cat"):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'c':  99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'a':  97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't': 116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--------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312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5249250" y="1351625"/>
            <a:ext cx="3518700" cy="32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h0("cat")=312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h0("tac")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h0("act")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h0("sad")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BOTTOM-UP</a:t>
            </a:r>
            <a:endParaRPr sz="30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08B4E"/>
                </a:solidFill>
              </a:rPr>
              <a:t>// bottom-up</a:t>
            </a:r>
            <a:endParaRPr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569CD6"/>
                </a:solidFill>
              </a:rPr>
              <a:t>void</a:t>
            </a:r>
            <a:r>
              <a:rPr lang="en" sz="2400">
                <a:solidFill>
                  <a:srgbClr val="D4D4D4"/>
                </a:solidFill>
              </a:rPr>
              <a:t> </a:t>
            </a:r>
            <a:r>
              <a:rPr lang="en" sz="2400">
                <a:solidFill>
                  <a:srgbClr val="DCDCAA"/>
                </a:solidFill>
              </a:rPr>
              <a:t>bu_build_heap</a:t>
            </a:r>
            <a:r>
              <a:rPr lang="en" sz="2400">
                <a:solidFill>
                  <a:srgbClr val="D4D4D4"/>
                </a:solidFill>
              </a:rPr>
              <a:t>(</a:t>
            </a:r>
            <a:r>
              <a:rPr lang="en" sz="2400">
                <a:solidFill>
                  <a:srgbClr val="569CD6"/>
                </a:solidFill>
              </a:rPr>
              <a:t>double</a:t>
            </a:r>
            <a:r>
              <a:rPr lang="en" sz="2400">
                <a:solidFill>
                  <a:srgbClr val="D4D4D4"/>
                </a:solidFill>
              </a:rPr>
              <a:t> h[], </a:t>
            </a:r>
            <a:r>
              <a:rPr lang="en" sz="2400">
                <a:solidFill>
                  <a:srgbClr val="569CD6"/>
                </a:solidFill>
              </a:rPr>
              <a:t>int</a:t>
            </a:r>
            <a:r>
              <a:rPr lang="en" sz="2400">
                <a:solidFill>
                  <a:srgbClr val="D4D4D4"/>
                </a:solidFill>
              </a:rPr>
              <a:t> n){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</a:t>
            </a:r>
            <a:r>
              <a:rPr lang="en" sz="2400">
                <a:solidFill>
                  <a:srgbClr val="569CD6"/>
                </a:solidFill>
              </a:rPr>
              <a:t>int</a:t>
            </a:r>
            <a:r>
              <a:rPr lang="en" sz="2400">
                <a:solidFill>
                  <a:srgbClr val="D4D4D4"/>
                </a:solidFill>
              </a:rPr>
              <a:t> i;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   </a:t>
            </a:r>
            <a:r>
              <a:rPr lang="en" sz="2400">
                <a:solidFill>
                  <a:srgbClr val="C586C0"/>
                </a:solidFill>
              </a:rPr>
              <a:t>for</a:t>
            </a:r>
            <a:r>
              <a:rPr lang="en" sz="2400">
                <a:solidFill>
                  <a:srgbClr val="D4D4D4"/>
                </a:solidFill>
              </a:rPr>
              <a:t>(i=n/</a:t>
            </a:r>
            <a:r>
              <a:rPr lang="en" sz="2400">
                <a:solidFill>
                  <a:srgbClr val="B5CEA8"/>
                </a:solidFill>
              </a:rPr>
              <a:t>2</a:t>
            </a:r>
            <a:r>
              <a:rPr lang="en" sz="2400">
                <a:solidFill>
                  <a:srgbClr val="D4D4D4"/>
                </a:solidFill>
              </a:rPr>
              <a:t>; i&gt;</a:t>
            </a:r>
            <a:r>
              <a:rPr lang="en" sz="2400">
                <a:solidFill>
                  <a:srgbClr val="B5CEA8"/>
                </a:solidFill>
              </a:rPr>
              <a:t>0</a:t>
            </a:r>
            <a:r>
              <a:rPr lang="en" sz="2400">
                <a:solidFill>
                  <a:srgbClr val="D4D4D4"/>
                </a:solidFill>
              </a:rPr>
              <a:t>; i--)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     </a:t>
            </a:r>
            <a:r>
              <a:rPr lang="en" sz="2400">
                <a:solidFill>
                  <a:srgbClr val="DCDCAA"/>
                </a:solidFill>
              </a:rPr>
              <a:t>perc_down</a:t>
            </a:r>
            <a:r>
              <a:rPr lang="en" sz="2400">
                <a:solidFill>
                  <a:srgbClr val="D4D4D4"/>
                </a:solidFill>
              </a:rPr>
              <a:t>(h, i, n);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}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192275" y="1200150"/>
            <a:ext cx="3518700" cy="289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4028275" y="1199225"/>
            <a:ext cx="4739700" cy="3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smallest h0():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h0("A")=65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Here is a "big" h0: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	 h0("noteworthinesses"): 1764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words in my 'big' dictionary: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~250k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hash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Shape 671"/>
          <p:cNvSpPr txBox="1"/>
          <p:nvPr>
            <p:ph idx="4294967295" type="body"/>
          </p:nvPr>
        </p:nvSpPr>
        <p:spPr>
          <a:xfrm>
            <a:off x="381000" y="895350"/>
            <a:ext cx="4474200" cy="4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BASE 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h1(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h=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h = h*BASE + *s;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s++;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5056975" y="957475"/>
            <a:ext cx="38937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Suppose Base=10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h1("cat") = 100x'c' + 10x'a' + 't'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      = 10986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h1("act") = 100x'a' + 10x'c' + 't'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      = 10806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generalization of SET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 of (key, value) pairs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keys form a 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 can be duplicated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 1:  Number of nodes in a complete binary tree of height h=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A.	  2</a:t>
            </a:r>
            <a:r>
              <a:rPr baseline="30000" lang="en" sz="2400"/>
              <a:t>h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B.  h</a:t>
            </a:r>
            <a:r>
              <a:rPr baseline="30000" lang="en" sz="2400"/>
              <a:t>2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C.  2</a:t>
            </a:r>
            <a:r>
              <a:rPr baseline="30000" lang="en" sz="2400"/>
              <a:t>h+1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D.  2</a:t>
            </a:r>
            <a:r>
              <a:rPr baseline="30000" lang="en" sz="2400"/>
              <a:t>h+1</a:t>
            </a:r>
            <a:r>
              <a:rPr lang="en" sz="2400"/>
              <a:t>-1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Shape 69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 How many nodes does a complete binary tree of height h have?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h+1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Shape 69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 How many nodes does a complete binary tree of height h have?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h+1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Shape 70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 Given a binary heap with N elements/nodes, what is the maximum number of nodes that can have exactly 1 child.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 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" name="Shape 70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 Given a binary heap with N elements/nodes, what is the maximum number of nodes that can have exactly 1 child.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 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" name="Shape 71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in-place?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063507" y="1494175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283766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412106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231607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914969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654950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2638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70223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6640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459394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57781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4835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63538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8637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07495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4913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>
            <a:stCxn id="155" idx="3"/>
            <a:endCxn id="156" idx="7"/>
          </p:cNvCxnSpPr>
          <p:nvPr/>
        </p:nvCxnSpPr>
        <p:spPr>
          <a:xfrm flipH="1">
            <a:off x="2555177" y="1799150"/>
            <a:ext cx="15549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>
            <a:stCxn id="156" idx="3"/>
            <a:endCxn id="157" idx="0"/>
          </p:cNvCxnSpPr>
          <p:nvPr/>
        </p:nvCxnSpPr>
        <p:spPr>
          <a:xfrm flipH="1">
            <a:off x="1571036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>
            <a:stCxn id="156" idx="5"/>
            <a:endCxn id="158" idx="1"/>
          </p:cNvCxnSpPr>
          <p:nvPr/>
        </p:nvCxnSpPr>
        <p:spPr>
          <a:xfrm>
            <a:off x="2555196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57" idx="3"/>
            <a:endCxn id="159" idx="1"/>
          </p:cNvCxnSpPr>
          <p:nvPr/>
        </p:nvCxnSpPr>
        <p:spPr>
          <a:xfrm flipH="1">
            <a:off x="961576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>
            <a:stCxn id="157" idx="5"/>
            <a:endCxn id="161" idx="0"/>
          </p:cNvCxnSpPr>
          <p:nvPr/>
        </p:nvCxnSpPr>
        <p:spPr>
          <a:xfrm>
            <a:off x="1683536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59" idx="3"/>
            <a:endCxn id="163" idx="0"/>
          </p:cNvCxnSpPr>
          <p:nvPr/>
        </p:nvCxnSpPr>
        <p:spPr>
          <a:xfrm flipH="1">
            <a:off x="82533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59" idx="5"/>
            <a:endCxn id="167" idx="0"/>
          </p:cNvCxnSpPr>
          <p:nvPr/>
        </p:nvCxnSpPr>
        <p:spPr>
          <a:xfrm>
            <a:off x="118639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61" idx="3"/>
            <a:endCxn id="165" idx="0"/>
          </p:cNvCxnSpPr>
          <p:nvPr/>
        </p:nvCxnSpPr>
        <p:spPr>
          <a:xfrm flipH="1">
            <a:off x="173675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61" idx="5"/>
            <a:endCxn id="169" idx="0"/>
          </p:cNvCxnSpPr>
          <p:nvPr/>
        </p:nvCxnSpPr>
        <p:spPr>
          <a:xfrm>
            <a:off x="209781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60" idx="3"/>
            <a:endCxn id="164" idx="0"/>
          </p:cNvCxnSpPr>
          <p:nvPr/>
        </p:nvCxnSpPr>
        <p:spPr>
          <a:xfrm flipH="1">
            <a:off x="2618420" y="3910420"/>
            <a:ext cx="83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>
            <a:stCxn id="160" idx="5"/>
            <a:endCxn id="168" idx="0"/>
          </p:cNvCxnSpPr>
          <p:nvPr/>
        </p:nvCxnSpPr>
        <p:spPr>
          <a:xfrm>
            <a:off x="2926380" y="3910420"/>
            <a:ext cx="2190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58" idx="3"/>
            <a:endCxn id="160" idx="0"/>
          </p:cNvCxnSpPr>
          <p:nvPr/>
        </p:nvCxnSpPr>
        <p:spPr>
          <a:xfrm flipH="1">
            <a:off x="2814077" y="3258796"/>
            <a:ext cx="464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58" idx="5"/>
            <a:endCxn id="162" idx="1"/>
          </p:cNvCxnSpPr>
          <p:nvPr/>
        </p:nvCxnSpPr>
        <p:spPr>
          <a:xfrm>
            <a:off x="3503036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>
            <a:stCxn id="162" idx="3"/>
            <a:endCxn id="166" idx="0"/>
          </p:cNvCxnSpPr>
          <p:nvPr/>
        </p:nvCxnSpPr>
        <p:spPr>
          <a:xfrm flipH="1">
            <a:off x="3642608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Shape 185"/>
          <p:cNvCxnSpPr>
            <a:stCxn id="162" idx="5"/>
            <a:endCxn id="170" idx="0"/>
          </p:cNvCxnSpPr>
          <p:nvPr/>
        </p:nvCxnSpPr>
        <p:spPr>
          <a:xfrm>
            <a:off x="3973668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/>
          <p:nvPr/>
        </p:nvSpPr>
        <p:spPr>
          <a:xfrm>
            <a:off x="6426580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5549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744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057782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846984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96920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4505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8092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60220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720632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62632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306351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12918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21777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09194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>
            <a:stCxn id="186" idx="3"/>
            <a:endCxn id="187" idx="0"/>
          </p:cNvCxnSpPr>
          <p:nvPr/>
        </p:nvCxnSpPr>
        <p:spPr>
          <a:xfrm flipH="1">
            <a:off x="5713850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>
            <a:stCxn id="186" idx="5"/>
            <a:endCxn id="188" idx="1"/>
          </p:cNvCxnSpPr>
          <p:nvPr/>
        </p:nvCxnSpPr>
        <p:spPr>
          <a:xfrm>
            <a:off x="6698010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>
            <a:stCxn id="187" idx="3"/>
            <a:endCxn id="189" idx="1"/>
          </p:cNvCxnSpPr>
          <p:nvPr/>
        </p:nvCxnSpPr>
        <p:spPr>
          <a:xfrm flipH="1">
            <a:off x="5104390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187" idx="5"/>
            <a:endCxn id="191" idx="0"/>
          </p:cNvCxnSpPr>
          <p:nvPr/>
        </p:nvCxnSpPr>
        <p:spPr>
          <a:xfrm>
            <a:off x="5826350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stCxn id="189" idx="3"/>
            <a:endCxn id="193" idx="0"/>
          </p:cNvCxnSpPr>
          <p:nvPr/>
        </p:nvCxnSpPr>
        <p:spPr>
          <a:xfrm flipH="1">
            <a:off x="496815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>
            <a:stCxn id="189" idx="5"/>
            <a:endCxn id="197" idx="0"/>
          </p:cNvCxnSpPr>
          <p:nvPr/>
        </p:nvCxnSpPr>
        <p:spPr>
          <a:xfrm>
            <a:off x="532921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191" idx="3"/>
            <a:endCxn id="195" idx="0"/>
          </p:cNvCxnSpPr>
          <p:nvPr/>
        </p:nvCxnSpPr>
        <p:spPr>
          <a:xfrm flipH="1">
            <a:off x="587957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stCxn id="191" idx="5"/>
            <a:endCxn id="199" idx="0"/>
          </p:cNvCxnSpPr>
          <p:nvPr/>
        </p:nvCxnSpPr>
        <p:spPr>
          <a:xfrm>
            <a:off x="624063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>
            <a:stCxn id="190" idx="3"/>
            <a:endCxn id="194" idx="0"/>
          </p:cNvCxnSpPr>
          <p:nvPr/>
        </p:nvCxnSpPr>
        <p:spPr>
          <a:xfrm flipH="1">
            <a:off x="6761254" y="3910420"/>
            <a:ext cx="1323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190" idx="5"/>
            <a:endCxn id="198" idx="0"/>
          </p:cNvCxnSpPr>
          <p:nvPr/>
        </p:nvCxnSpPr>
        <p:spPr>
          <a:xfrm>
            <a:off x="7118414" y="3910420"/>
            <a:ext cx="169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188" idx="3"/>
            <a:endCxn id="190" idx="0"/>
          </p:cNvCxnSpPr>
          <p:nvPr/>
        </p:nvCxnSpPr>
        <p:spPr>
          <a:xfrm flipH="1">
            <a:off x="7006090" y="3258796"/>
            <a:ext cx="4149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188" idx="5"/>
            <a:endCxn id="192" idx="1"/>
          </p:cNvCxnSpPr>
          <p:nvPr/>
        </p:nvCxnSpPr>
        <p:spPr>
          <a:xfrm>
            <a:off x="7645850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192" idx="3"/>
            <a:endCxn id="196" idx="0"/>
          </p:cNvCxnSpPr>
          <p:nvPr/>
        </p:nvCxnSpPr>
        <p:spPr>
          <a:xfrm flipH="1">
            <a:off x="7785421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>
            <a:stCxn id="192" idx="5"/>
            <a:endCxn id="200" idx="0"/>
          </p:cNvCxnSpPr>
          <p:nvPr/>
        </p:nvCxnSpPr>
        <p:spPr>
          <a:xfrm>
            <a:off x="8116481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>
            <a:stCxn id="155" idx="5"/>
            <a:endCxn id="186" idx="2"/>
          </p:cNvCxnSpPr>
          <p:nvPr/>
        </p:nvCxnSpPr>
        <p:spPr>
          <a:xfrm>
            <a:off x="4334937" y="1799150"/>
            <a:ext cx="2091600" cy="43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>
            <a:off x="7410285" y="3378840"/>
            <a:ext cx="12396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473150" y="3378850"/>
            <a:ext cx="10512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62435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7345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3629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372360" y="33542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3416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05085" y="343281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 flipH="1" rot="10800000">
            <a:off x="6571050" y="2911250"/>
            <a:ext cx="225420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 flipH="1" rot="10800000">
            <a:off x="4666050" y="2911250"/>
            <a:ext cx="225420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flipH="1" rot="10800000">
            <a:off x="2380050" y="2835050"/>
            <a:ext cx="208175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 rot="10800000">
            <a:off x="449110" y="2835050"/>
            <a:ext cx="208175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4656356" y="2052700"/>
            <a:ext cx="4124525" cy="2818925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389156" y="1974879"/>
            <a:ext cx="4124525" cy="2818925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94076" y="1443100"/>
            <a:ext cx="8741925" cy="3584175"/>
          </a:xfrm>
          <a:prstGeom prst="flowChartManualOperation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Shape 71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in-place?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" name="Shape 72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stable?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" name="Shape 72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stable?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happens to equal elements?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simplicity:  if all are equal?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" name="Shape 733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The recurrence relation below describes the runtime of which well-known algorithm: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merge-sort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rotation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bottom-up build-heap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top-down build 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8" name="Shape 738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The recurrence relation below describes the runtime of which well-known algorithm: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merge-sort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rotation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bottom-up build-heap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top-down build 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3" name="Shape 743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consider the  recurrence relation below: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statement is correct?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ϴ(nlog n)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Shape 748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consider the  recurrence relation below: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statement is correct?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ϴ(nlog n)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3" name="Shape 753"/>
          <p:cNvGraphicFramePr/>
          <p:nvPr/>
        </p:nvGraphicFramePr>
        <p:xfrm>
          <a:off x="629400" y="15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FALSE:  AVL trees are size-balanced by definition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" name="Shape 758"/>
          <p:cNvGraphicFramePr/>
          <p:nvPr/>
        </p:nvGraphicFramePr>
        <p:xfrm>
          <a:off x="629400" y="5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FALSE:  AVL trees are size-balanced by definition.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trees are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height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balanced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3" name="Shape 763"/>
          <p:cNvGraphicFramePr/>
          <p:nvPr/>
        </p:nvGraphicFramePr>
        <p:xfrm>
          <a:off x="639750" y="6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 - If an AVL insertion results in a rotation, the node at which the rotation took place is the violating node</a:t>
                      </a:r>
                      <a:r>
                        <a:rPr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root of the overall tree.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Worst-case runtime of top-down build-heap?</a:t>
            </a:r>
            <a:endParaRPr sz="3000"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Θ(Nlog(N))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Θ(N)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" name="Shape 768"/>
          <p:cNvGraphicFramePr/>
          <p:nvPr/>
        </p:nvGraphicFramePr>
        <p:xfrm>
          <a:off x="250875" y="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86501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 - If an AVL insertion results in a rotation, the node at which the rotation took place is the violating node</a:t>
                      </a:r>
                      <a:r>
                        <a:rPr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root of the overall tree.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rotation happens at the violating node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insertion point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" name="Shape 773"/>
          <p:cNvGraphicFramePr/>
          <p:nvPr/>
        </p:nvGraphicFramePr>
        <p:xfrm>
          <a:off x="639750" y="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{72A95FB4-A510-4EB7-8FAD-57DA143C80D0}</a:tableStyleId>
              </a:tblPr>
              <a:tblGrid>
                <a:gridCol w="7965750"/>
              </a:tblGrid>
              <a:tr h="2497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AVL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" name="Shape 77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AVL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property guarantees log-height and any rotations on insertion happen along the insertion path.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3" name="Shape 78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insertion/lookup for </a:t>
                      </a:r>
                      <a:r>
                        <a:rPr b="1" lang="en" sz="2400" u="sng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Size-Balanced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" name="Shape 78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Size-Balanced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the worst case, an insertion results in a re-balance at the root which is a linear time operation.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Shape 79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tree will take how long in the worst case?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Shape 79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tree will take how long in the worst case?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 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amortized time per insertion is O(log N)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Shape 80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1,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Shape 80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1,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3" name="Shape 81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Bottom-Up:  why O(N)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288519" y="147043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04614" y="1769316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22729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828614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47894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509818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051759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088796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10476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40170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4341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96787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8531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69304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18917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225290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Shape 258"/>
          <p:cNvCxnSpPr>
            <a:stCxn id="242" idx="3"/>
            <a:endCxn id="243" idx="7"/>
          </p:cNvCxnSpPr>
          <p:nvPr/>
        </p:nvCxnSpPr>
        <p:spPr>
          <a:xfrm flipH="1">
            <a:off x="1454764" y="1633545"/>
            <a:ext cx="859500" cy="16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Shape 259"/>
          <p:cNvCxnSpPr>
            <a:stCxn id="243" idx="3"/>
            <a:endCxn id="244" idx="0"/>
          </p:cNvCxnSpPr>
          <p:nvPr/>
        </p:nvCxnSpPr>
        <p:spPr>
          <a:xfrm flipH="1">
            <a:off x="910660" y="1932430"/>
            <a:ext cx="419700" cy="3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Shape 260"/>
          <p:cNvCxnSpPr>
            <a:stCxn id="243" idx="5"/>
            <a:endCxn id="245" idx="1"/>
          </p:cNvCxnSpPr>
          <p:nvPr/>
        </p:nvCxnSpPr>
        <p:spPr>
          <a:xfrm>
            <a:off x="1454669" y="1932430"/>
            <a:ext cx="399600" cy="34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44" idx="3"/>
            <a:endCxn id="246" idx="1"/>
          </p:cNvCxnSpPr>
          <p:nvPr/>
        </p:nvCxnSpPr>
        <p:spPr>
          <a:xfrm flipH="1">
            <a:off x="573675" y="2414636"/>
            <a:ext cx="2748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44" idx="5"/>
            <a:endCxn id="248" idx="0"/>
          </p:cNvCxnSpPr>
          <p:nvPr/>
        </p:nvCxnSpPr>
        <p:spPr>
          <a:xfrm>
            <a:off x="972784" y="2414636"/>
            <a:ext cx="166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46" idx="3"/>
            <a:endCxn id="250" idx="0"/>
          </p:cNvCxnSpPr>
          <p:nvPr/>
        </p:nvCxnSpPr>
        <p:spPr>
          <a:xfrm flipH="1">
            <a:off x="498339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46" idx="5"/>
            <a:endCxn id="254" idx="0"/>
          </p:cNvCxnSpPr>
          <p:nvPr/>
        </p:nvCxnSpPr>
        <p:spPr>
          <a:xfrm>
            <a:off x="697949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48" idx="3"/>
            <a:endCxn id="252" idx="0"/>
          </p:cNvCxnSpPr>
          <p:nvPr/>
        </p:nvCxnSpPr>
        <p:spPr>
          <a:xfrm flipH="1">
            <a:off x="1002204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48" idx="5"/>
            <a:endCxn id="256" idx="0"/>
          </p:cNvCxnSpPr>
          <p:nvPr/>
        </p:nvCxnSpPr>
        <p:spPr>
          <a:xfrm>
            <a:off x="1201814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>
            <a:stCxn id="247" idx="3"/>
            <a:endCxn id="251" idx="0"/>
          </p:cNvCxnSpPr>
          <p:nvPr/>
        </p:nvCxnSpPr>
        <p:spPr>
          <a:xfrm flipH="1">
            <a:off x="1489664" y="2763335"/>
            <a:ext cx="459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47" idx="5"/>
            <a:endCxn id="255" idx="0"/>
          </p:cNvCxnSpPr>
          <p:nvPr/>
        </p:nvCxnSpPr>
        <p:spPr>
          <a:xfrm>
            <a:off x="1659873" y="2763335"/>
            <a:ext cx="1212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Shape 269"/>
          <p:cNvCxnSpPr>
            <a:stCxn id="245" idx="3"/>
            <a:endCxn id="247" idx="0"/>
          </p:cNvCxnSpPr>
          <p:nvPr/>
        </p:nvCxnSpPr>
        <p:spPr>
          <a:xfrm flipH="1">
            <a:off x="1597860" y="2414636"/>
            <a:ext cx="2565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45" idx="5"/>
            <a:endCxn id="249" idx="1"/>
          </p:cNvCxnSpPr>
          <p:nvPr/>
        </p:nvCxnSpPr>
        <p:spPr>
          <a:xfrm>
            <a:off x="1978669" y="2414636"/>
            <a:ext cx="1359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>
            <a:stCxn id="249" idx="3"/>
            <a:endCxn id="253" idx="0"/>
          </p:cNvCxnSpPr>
          <p:nvPr/>
        </p:nvCxnSpPr>
        <p:spPr>
          <a:xfrm flipH="1">
            <a:off x="2055742" y="2763335"/>
            <a:ext cx="58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Shape 272"/>
          <p:cNvCxnSpPr>
            <a:stCxn id="249" idx="5"/>
            <a:endCxn id="257" idx="0"/>
          </p:cNvCxnSpPr>
          <p:nvPr/>
        </p:nvCxnSpPr>
        <p:spPr>
          <a:xfrm>
            <a:off x="2238851" y="2763335"/>
            <a:ext cx="744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/>
          <p:nvPr/>
        </p:nvSpPr>
        <p:spPr>
          <a:xfrm>
            <a:off x="3594910" y="1769316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113025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118910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838190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827325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342055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379092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70077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692004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20463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58173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97560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98333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479473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515586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>
            <a:stCxn id="273" idx="3"/>
            <a:endCxn id="274" idx="0"/>
          </p:cNvCxnSpPr>
          <p:nvPr/>
        </p:nvCxnSpPr>
        <p:spPr>
          <a:xfrm flipH="1">
            <a:off x="3200956" y="1932430"/>
            <a:ext cx="419700" cy="3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73" idx="5"/>
            <a:endCxn id="275" idx="1"/>
          </p:cNvCxnSpPr>
          <p:nvPr/>
        </p:nvCxnSpPr>
        <p:spPr>
          <a:xfrm>
            <a:off x="3744965" y="1932430"/>
            <a:ext cx="399600" cy="34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>
            <a:stCxn id="274" idx="3"/>
            <a:endCxn id="276" idx="1"/>
          </p:cNvCxnSpPr>
          <p:nvPr/>
        </p:nvCxnSpPr>
        <p:spPr>
          <a:xfrm flipH="1">
            <a:off x="2863971" y="2414636"/>
            <a:ext cx="2748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Shape 291"/>
          <p:cNvCxnSpPr>
            <a:stCxn id="274" idx="5"/>
            <a:endCxn id="278" idx="0"/>
          </p:cNvCxnSpPr>
          <p:nvPr/>
        </p:nvCxnSpPr>
        <p:spPr>
          <a:xfrm>
            <a:off x="3263080" y="2414636"/>
            <a:ext cx="166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Shape 292"/>
          <p:cNvCxnSpPr>
            <a:stCxn id="276" idx="3"/>
            <a:endCxn id="280" idx="0"/>
          </p:cNvCxnSpPr>
          <p:nvPr/>
        </p:nvCxnSpPr>
        <p:spPr>
          <a:xfrm flipH="1">
            <a:off x="2788635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Shape 293"/>
          <p:cNvCxnSpPr>
            <a:stCxn id="276" idx="5"/>
            <a:endCxn id="284" idx="0"/>
          </p:cNvCxnSpPr>
          <p:nvPr/>
        </p:nvCxnSpPr>
        <p:spPr>
          <a:xfrm>
            <a:off x="2988245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78" idx="3"/>
            <a:endCxn id="282" idx="0"/>
          </p:cNvCxnSpPr>
          <p:nvPr/>
        </p:nvCxnSpPr>
        <p:spPr>
          <a:xfrm flipH="1">
            <a:off x="3292500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>
            <a:stCxn id="278" idx="5"/>
            <a:endCxn id="286" idx="0"/>
          </p:cNvCxnSpPr>
          <p:nvPr/>
        </p:nvCxnSpPr>
        <p:spPr>
          <a:xfrm>
            <a:off x="3492110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stCxn id="277" idx="3"/>
            <a:endCxn id="281" idx="0"/>
          </p:cNvCxnSpPr>
          <p:nvPr/>
        </p:nvCxnSpPr>
        <p:spPr>
          <a:xfrm flipH="1">
            <a:off x="3779870" y="2763335"/>
            <a:ext cx="732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>
            <a:stCxn id="277" idx="5"/>
            <a:endCxn id="285" idx="0"/>
          </p:cNvCxnSpPr>
          <p:nvPr/>
        </p:nvCxnSpPr>
        <p:spPr>
          <a:xfrm>
            <a:off x="3977380" y="2763335"/>
            <a:ext cx="939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>
            <a:stCxn id="275" idx="3"/>
            <a:endCxn id="277" idx="0"/>
          </p:cNvCxnSpPr>
          <p:nvPr/>
        </p:nvCxnSpPr>
        <p:spPr>
          <a:xfrm flipH="1">
            <a:off x="3915156" y="2414636"/>
            <a:ext cx="2295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>
            <a:stCxn id="275" idx="5"/>
            <a:endCxn id="279" idx="1"/>
          </p:cNvCxnSpPr>
          <p:nvPr/>
        </p:nvCxnSpPr>
        <p:spPr>
          <a:xfrm>
            <a:off x="4268965" y="2414636"/>
            <a:ext cx="1359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Shape 300"/>
          <p:cNvCxnSpPr>
            <a:stCxn id="279" idx="3"/>
            <a:endCxn id="283" idx="0"/>
          </p:cNvCxnSpPr>
          <p:nvPr/>
        </p:nvCxnSpPr>
        <p:spPr>
          <a:xfrm flipH="1">
            <a:off x="4346038" y="2763335"/>
            <a:ext cx="58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Shape 301"/>
          <p:cNvCxnSpPr>
            <a:stCxn id="279" idx="5"/>
            <a:endCxn id="287" idx="0"/>
          </p:cNvCxnSpPr>
          <p:nvPr/>
        </p:nvCxnSpPr>
        <p:spPr>
          <a:xfrm>
            <a:off x="4529147" y="2763335"/>
            <a:ext cx="744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Shape 302"/>
          <p:cNvCxnSpPr>
            <a:stCxn id="242" idx="5"/>
            <a:endCxn id="273" idx="2"/>
          </p:cNvCxnSpPr>
          <p:nvPr/>
        </p:nvCxnSpPr>
        <p:spPr>
          <a:xfrm>
            <a:off x="2438574" y="1633545"/>
            <a:ext cx="1156200" cy="23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Shape 303"/>
          <p:cNvSpPr/>
          <p:nvPr/>
        </p:nvSpPr>
        <p:spPr>
          <a:xfrm>
            <a:off x="4138738" y="2478959"/>
            <a:ext cx="6852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620656" y="2478965"/>
            <a:ext cx="5811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151409" y="247896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659501" y="2506572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901231" y="2506572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353592" y="246579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90205" y="247896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76579" y="2507840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flipH="1" rot="10800000">
            <a:off x="3674779" y="2228741"/>
            <a:ext cx="1246203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flipH="1" rot="10800000">
            <a:off x="2621626" y="2228741"/>
            <a:ext cx="1246203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flipH="1" rot="10800000">
            <a:off x="1357843" y="2187965"/>
            <a:ext cx="1150866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flipH="1" rot="10800000">
            <a:off x="290350" y="2187965"/>
            <a:ext cx="1150866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 flipH="1" rot="10800000">
            <a:off x="2616267" y="1769311"/>
            <a:ext cx="2280186" cy="1508472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 flipH="1" rot="10800000">
            <a:off x="257206" y="1727667"/>
            <a:ext cx="2280186" cy="1508472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 flipH="1" rot="10800000">
            <a:off x="94075" y="1443100"/>
            <a:ext cx="4832850" cy="1917975"/>
          </a:xfrm>
          <a:prstGeom prst="flowChartManualOperation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119000" y="1356900"/>
            <a:ext cx="3682500" cy="350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Idea: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Time/perc-down: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at most height of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subtree.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Total: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sum of all subtree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heights.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" name="Shape 81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" name="Shape 82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" name="Shape 82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" name="Shape 83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" name="Shape 838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minimum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" name="Shape 843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minimum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Shape 84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Shape 85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" name="Shape 858"/>
          <p:cNvGraphicFramePr/>
          <p:nvPr/>
        </p:nvGraphicFramePr>
        <p:xfrm>
          <a:off x="384850" y="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9" name="Shape 859"/>
          <p:cNvSpPr txBox="1"/>
          <p:nvPr/>
        </p:nvSpPr>
        <p:spPr>
          <a:xfrm>
            <a:off x="394050" y="2487875"/>
            <a:ext cx="7549200" cy="245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N(0) 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N(1) 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N(2) = N(2)+N(1)+1 = 2+1+1 = 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N(3) = 4+2+1 = 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N(4) = 7+4+1 = 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N(5) = 7+12+1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N(6) = 20+12+1 =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" name="Shape 864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&lt;=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351100" y="32152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553944" y="116278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217926" y="116278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99298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735571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932815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648331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871975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11716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705492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448301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26621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993655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160138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874126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Shape 338"/>
          <p:cNvCxnSpPr>
            <a:stCxn id="323" idx="3"/>
            <a:endCxn id="324" idx="0"/>
          </p:cNvCxnSpPr>
          <p:nvPr/>
        </p:nvCxnSpPr>
        <p:spPr>
          <a:xfrm flipH="1">
            <a:off x="1699172" y="606014"/>
            <a:ext cx="694500" cy="55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Shape 339"/>
          <p:cNvCxnSpPr>
            <a:stCxn id="323" idx="5"/>
            <a:endCxn id="325" idx="1"/>
          </p:cNvCxnSpPr>
          <p:nvPr/>
        </p:nvCxnSpPr>
        <p:spPr>
          <a:xfrm>
            <a:off x="2599228" y="606014"/>
            <a:ext cx="661200" cy="60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Shape 340"/>
          <p:cNvCxnSpPr>
            <a:stCxn id="324" idx="3"/>
            <a:endCxn id="326" idx="1"/>
          </p:cNvCxnSpPr>
          <p:nvPr/>
        </p:nvCxnSpPr>
        <p:spPr>
          <a:xfrm flipH="1">
            <a:off x="1142016" y="1447275"/>
            <a:ext cx="45450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24" idx="5"/>
            <a:endCxn id="328" idx="0"/>
          </p:cNvCxnSpPr>
          <p:nvPr/>
        </p:nvCxnSpPr>
        <p:spPr>
          <a:xfrm>
            <a:off x="1802072" y="1447275"/>
            <a:ext cx="2760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Shape 342"/>
          <p:cNvCxnSpPr>
            <a:stCxn id="326" idx="3"/>
            <a:endCxn id="330" idx="0"/>
          </p:cNvCxnSpPr>
          <p:nvPr/>
        </p:nvCxnSpPr>
        <p:spPr>
          <a:xfrm flipH="1">
            <a:off x="1017370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Shape 343"/>
          <p:cNvCxnSpPr>
            <a:stCxn id="326" idx="5"/>
            <a:endCxn id="334" idx="0"/>
          </p:cNvCxnSpPr>
          <p:nvPr/>
        </p:nvCxnSpPr>
        <p:spPr>
          <a:xfrm>
            <a:off x="1347426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Shape 344"/>
          <p:cNvCxnSpPr>
            <a:stCxn id="328" idx="3"/>
            <a:endCxn id="332" idx="0"/>
          </p:cNvCxnSpPr>
          <p:nvPr/>
        </p:nvCxnSpPr>
        <p:spPr>
          <a:xfrm flipH="1">
            <a:off x="1850887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Shape 345"/>
          <p:cNvCxnSpPr>
            <a:stCxn id="328" idx="5"/>
            <a:endCxn id="336" idx="0"/>
          </p:cNvCxnSpPr>
          <p:nvPr/>
        </p:nvCxnSpPr>
        <p:spPr>
          <a:xfrm>
            <a:off x="2180943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>
            <a:stCxn id="327" idx="3"/>
            <a:endCxn id="331" idx="0"/>
          </p:cNvCxnSpPr>
          <p:nvPr/>
        </p:nvCxnSpPr>
        <p:spPr>
          <a:xfrm flipH="1">
            <a:off x="2656943" y="2055618"/>
            <a:ext cx="1212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Shape 347"/>
          <p:cNvCxnSpPr>
            <a:stCxn id="327" idx="5"/>
            <a:endCxn id="335" idx="0"/>
          </p:cNvCxnSpPr>
          <p:nvPr/>
        </p:nvCxnSpPr>
        <p:spPr>
          <a:xfrm>
            <a:off x="2983699" y="2055618"/>
            <a:ext cx="1554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25" idx="3"/>
            <a:endCxn id="327" idx="0"/>
          </p:cNvCxnSpPr>
          <p:nvPr/>
        </p:nvCxnSpPr>
        <p:spPr>
          <a:xfrm flipH="1">
            <a:off x="2880998" y="1447275"/>
            <a:ext cx="379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>
            <a:stCxn id="325" idx="5"/>
            <a:endCxn id="329" idx="1"/>
          </p:cNvCxnSpPr>
          <p:nvPr/>
        </p:nvCxnSpPr>
        <p:spPr>
          <a:xfrm>
            <a:off x="3466054" y="1447275"/>
            <a:ext cx="22470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>
            <a:stCxn id="329" idx="3"/>
            <a:endCxn id="333" idx="0"/>
          </p:cNvCxnSpPr>
          <p:nvPr/>
        </p:nvCxnSpPr>
        <p:spPr>
          <a:xfrm flipH="1">
            <a:off x="3593703" y="2055618"/>
            <a:ext cx="972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29" idx="5"/>
            <a:endCxn id="337" idx="0"/>
          </p:cNvCxnSpPr>
          <p:nvPr/>
        </p:nvCxnSpPr>
        <p:spPr>
          <a:xfrm>
            <a:off x="3896459" y="2055618"/>
            <a:ext cx="1230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3538625" y="1151275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1+1+2=4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40975" y="961300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1+1+2=4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824625" y="153375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2x4+3=11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235125" y="2881950"/>
            <a:ext cx="4591500" cy="206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S(h):  sum of subtree heights for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complete binary tree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height 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Recurrence Relation: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S(0) =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S(h) = 2S(h-1) + h  for h&gt;0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56" name="Shape 356"/>
          <p:cNvGraphicFramePr/>
          <p:nvPr/>
        </p:nvGraphicFramePr>
        <p:xfrm>
          <a:off x="5307407" y="16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01850"/>
                <a:gridCol w="885175"/>
                <a:gridCol w="1292925"/>
              </a:tblGrid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S(h)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baseline="300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baseline="30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Shape 357"/>
          <p:cNvSpPr/>
          <p:nvPr/>
        </p:nvSpPr>
        <p:spPr>
          <a:xfrm>
            <a:off x="6211884" y="1774436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7328788" y="2155436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Shape 359"/>
          <p:cNvCxnSpPr>
            <a:stCxn id="357" idx="5"/>
            <a:endCxn id="358" idx="1"/>
          </p:cNvCxnSpPr>
          <p:nvPr/>
        </p:nvCxnSpPr>
        <p:spPr>
          <a:xfrm>
            <a:off x="6600080" y="2050988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/>
          <p:nvPr/>
        </p:nvSpPr>
        <p:spPr>
          <a:xfrm>
            <a:off x="6237980" y="2198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354884" y="2579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Shape 362"/>
          <p:cNvCxnSpPr>
            <a:stCxn id="360" idx="5"/>
            <a:endCxn id="361" idx="1"/>
          </p:cNvCxnSpPr>
          <p:nvPr/>
        </p:nvCxnSpPr>
        <p:spPr>
          <a:xfrm>
            <a:off x="6626176" y="2474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Shape 363"/>
          <p:cNvSpPr/>
          <p:nvPr/>
        </p:nvSpPr>
        <p:spPr>
          <a:xfrm>
            <a:off x="6237980" y="2579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7354884" y="2960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Shape 365"/>
          <p:cNvCxnSpPr>
            <a:stCxn id="363" idx="5"/>
            <a:endCxn id="364" idx="1"/>
          </p:cNvCxnSpPr>
          <p:nvPr/>
        </p:nvCxnSpPr>
        <p:spPr>
          <a:xfrm>
            <a:off x="6626176" y="2855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/>
          <p:nvPr/>
        </p:nvSpPr>
        <p:spPr>
          <a:xfrm>
            <a:off x="6237980" y="2960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354884" y="3341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>
            <a:stCxn id="366" idx="5"/>
            <a:endCxn id="367" idx="1"/>
          </p:cNvCxnSpPr>
          <p:nvPr/>
        </p:nvCxnSpPr>
        <p:spPr>
          <a:xfrm>
            <a:off x="6626176" y="3236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Shape 369"/>
          <p:cNvSpPr/>
          <p:nvPr/>
        </p:nvSpPr>
        <p:spPr>
          <a:xfrm>
            <a:off x="6237980" y="3341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354884" y="3722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69" idx="5"/>
            <a:endCxn id="370" idx="1"/>
          </p:cNvCxnSpPr>
          <p:nvPr/>
        </p:nvCxnSpPr>
        <p:spPr>
          <a:xfrm>
            <a:off x="6626176" y="3617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Shape 372"/>
          <p:cNvSpPr txBox="1"/>
          <p:nvPr/>
        </p:nvSpPr>
        <p:spPr>
          <a:xfrm>
            <a:off x="4072025" y="1684675"/>
            <a:ext cx="9864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0+0+1=1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9975" y="1761638"/>
            <a:ext cx="9864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0+0+1=1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4866403" y="4383900"/>
            <a:ext cx="1428000" cy="37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CONJECTURE?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379950" y="4130250"/>
            <a:ext cx="27222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S(h)=2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- (h+2)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(Easy inductive proof)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9" name="Shape 869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{2CA1CB93-144F-44E7-9DB2-6FC0DD37E851}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binary heap IS NOT A BST!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teaser</a:t>
            </a:r>
            <a:endParaRPr/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Given an array of elements that is “d-nearly-sorted”, sort it in O(nlog d) time.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D-nearly-sorted:  if x is given in position i, it will be between indices </a:t>
            </a:r>
            <a:r>
              <a:rPr b="1" lang="en" sz="2400"/>
              <a:t>i-d and i+d</a:t>
            </a:r>
            <a:r>
              <a:rPr lang="en" sz="2400"/>
              <a:t> in the sorted output.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492725" y="798325"/>
            <a:ext cx="5803800" cy="131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Maximum Work for Bottom-Up Build-Heap: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S(h) = 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- (h+2)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492725" y="2322325"/>
            <a:ext cx="3624300" cy="201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Relation to N?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Recall:  N=2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Hey:  S(h) &lt; 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4901875" y="2726400"/>
            <a:ext cx="3039600" cy="14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TOTAL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