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FEF8F7F-CF28-4403-AEC3-68C31C9D8FE8}">
  <a:tblStyle styleId="{8FEF8F7F-CF28-4403-AEC3-68C31C9D8F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Shape 5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Shape 5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" name="Shape 13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7" name="Shape 17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22" name="Shape 2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25" name="Shape 2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hape 30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" name="Shape 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Week 13-fri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graphs intro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Maximum # edges in a graph?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268425" y="1200150"/>
            <a:ext cx="8662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For an </a:t>
            </a:r>
            <a:r>
              <a:rPr b="1" i="1" lang="en" sz="2400" u="sng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un</a:t>
            </a:r>
            <a:r>
              <a:rPr b="1" i="1" lang="en" sz="2400" u="sng">
                <a:latin typeface="Courier New"/>
                <a:ea typeface="Courier New"/>
                <a:cs typeface="Courier New"/>
                <a:sym typeface="Courier New"/>
              </a:rPr>
              <a:t>directed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graph G=(V,E), let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n=|V|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What is the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largest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|E| can be?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(Assume "self-loops" (u,u) are not allowed)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371600" rtl="0">
              <a:spcBef>
                <a:spcPts val="60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n(n-1)/2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n(n-1)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Maximum # edges in a graph?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0350" y="1047750"/>
            <a:ext cx="8811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For an </a:t>
            </a:r>
            <a:r>
              <a:rPr b="1" i="1" lang="en" sz="2400" u="sng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un</a:t>
            </a:r>
            <a:r>
              <a:rPr b="1" i="1" lang="en" sz="2400" u="sng">
                <a:latin typeface="Courier New"/>
                <a:ea typeface="Courier New"/>
                <a:cs typeface="Courier New"/>
                <a:sym typeface="Courier New"/>
              </a:rPr>
              <a:t>directed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graph G=(V,E), let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n=|V|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What is the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largest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|E| can be?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(Assume "self-loops" (u,u) are not allowed)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371600" rtl="0">
              <a:spcBef>
                <a:spcPts val="60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n(n-1)/2</a:t>
            </a:r>
            <a:endParaRPr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n(n-1)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3124525" y="2771350"/>
            <a:ext cx="5927400" cy="221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IDEA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# ways to construct an edge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= # unordered selections of 2 nodes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= "n choose 2"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n(n-1)/2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5910405" y="4161275"/>
            <a:ext cx="64775" cy="435000"/>
          </a:xfrm>
          <a:custGeom>
            <a:pathLst>
              <a:path extrusionOk="0" h="17400" w="2591">
                <a:moveTo>
                  <a:pt x="2591" y="0"/>
                </a:moveTo>
                <a:cubicBezTo>
                  <a:pt x="2159" y="1419"/>
                  <a:pt x="0" y="5615"/>
                  <a:pt x="0" y="8515"/>
                </a:cubicBezTo>
                <a:cubicBezTo>
                  <a:pt x="0" y="11415"/>
                  <a:pt x="2159" y="15919"/>
                  <a:pt x="2591" y="1740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/>
          <p:nvPr/>
        </p:nvSpPr>
        <p:spPr>
          <a:xfrm flipH="1">
            <a:off x="6143925" y="4161275"/>
            <a:ext cx="64775" cy="435000"/>
          </a:xfrm>
          <a:custGeom>
            <a:pathLst>
              <a:path extrusionOk="0" h="17400" w="2591">
                <a:moveTo>
                  <a:pt x="2591" y="0"/>
                </a:moveTo>
                <a:cubicBezTo>
                  <a:pt x="2159" y="1419"/>
                  <a:pt x="0" y="5615"/>
                  <a:pt x="0" y="8515"/>
                </a:cubicBezTo>
                <a:cubicBezTo>
                  <a:pt x="0" y="11415"/>
                  <a:pt x="2159" y="15919"/>
                  <a:pt x="2591" y="1740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/>
        </p:nvSpPr>
        <p:spPr>
          <a:xfrm>
            <a:off x="5901145" y="4099575"/>
            <a:ext cx="21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5213725" y="1430976"/>
            <a:ext cx="641700" cy="679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7320709" y="3068415"/>
            <a:ext cx="641700" cy="679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7320709" y="1430976"/>
            <a:ext cx="641700" cy="679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5213725" y="3092294"/>
            <a:ext cx="641700" cy="679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" name="Shape 160"/>
          <p:cNvCxnSpPr>
            <a:stCxn id="156" idx="4"/>
            <a:endCxn id="159" idx="0"/>
          </p:cNvCxnSpPr>
          <p:nvPr/>
        </p:nvCxnSpPr>
        <p:spPr>
          <a:xfrm>
            <a:off x="5534575" y="2110176"/>
            <a:ext cx="0" cy="98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Shape 161"/>
          <p:cNvCxnSpPr>
            <a:stCxn id="156" idx="6"/>
            <a:endCxn id="158" idx="2"/>
          </p:cNvCxnSpPr>
          <p:nvPr/>
        </p:nvCxnSpPr>
        <p:spPr>
          <a:xfrm>
            <a:off x="5855425" y="1770576"/>
            <a:ext cx="1465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Shape 162"/>
          <p:cNvCxnSpPr>
            <a:stCxn id="158" idx="4"/>
            <a:endCxn id="157" idx="0"/>
          </p:cNvCxnSpPr>
          <p:nvPr/>
        </p:nvCxnSpPr>
        <p:spPr>
          <a:xfrm>
            <a:off x="7641559" y="2110176"/>
            <a:ext cx="0" cy="958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Shape 163"/>
          <p:cNvCxnSpPr>
            <a:stCxn id="159" idx="6"/>
            <a:endCxn id="157" idx="2"/>
          </p:cNvCxnSpPr>
          <p:nvPr/>
        </p:nvCxnSpPr>
        <p:spPr>
          <a:xfrm flipH="1" rot="10800000">
            <a:off x="5855425" y="3407894"/>
            <a:ext cx="1465200" cy="2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Shape 164"/>
          <p:cNvCxnSpPr>
            <a:stCxn id="156" idx="5"/>
            <a:endCxn id="157" idx="1"/>
          </p:cNvCxnSpPr>
          <p:nvPr/>
        </p:nvCxnSpPr>
        <p:spPr>
          <a:xfrm>
            <a:off x="5761450" y="2010709"/>
            <a:ext cx="1653300" cy="115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Shape 165"/>
          <p:cNvSpPr/>
          <p:nvPr/>
        </p:nvSpPr>
        <p:spPr>
          <a:xfrm>
            <a:off x="4868580" y="988601"/>
            <a:ext cx="2581775" cy="2236700"/>
          </a:xfrm>
          <a:custGeom>
            <a:pathLst>
              <a:path extrusionOk="0" h="89468" w="103271">
                <a:moveTo>
                  <a:pt x="16644" y="89468"/>
                </a:moveTo>
                <a:cubicBezTo>
                  <a:pt x="13929" y="81262"/>
                  <a:pt x="1157" y="54484"/>
                  <a:pt x="355" y="40231"/>
                </a:cubicBezTo>
                <a:cubicBezTo>
                  <a:pt x="-447" y="25978"/>
                  <a:pt x="-509" y="10183"/>
                  <a:pt x="11831" y="3951"/>
                </a:cubicBezTo>
                <a:cubicBezTo>
                  <a:pt x="24171" y="-2281"/>
                  <a:pt x="59155" y="125"/>
                  <a:pt x="74395" y="2840"/>
                </a:cubicBezTo>
                <a:cubicBezTo>
                  <a:pt x="89635" y="5555"/>
                  <a:pt x="98458" y="17340"/>
                  <a:pt x="103271" y="2024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/>
        </p:nvSpPr>
        <p:spPr>
          <a:xfrm>
            <a:off x="351725" y="269225"/>
            <a:ext cx="3794700" cy="258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Example (Complete Undirected Graph):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|V|=n=4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MAX # EDGES: 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n(n-1)/2 =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4x3/2 =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175875" y="3253050"/>
            <a:ext cx="4692600" cy="161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This is a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"Complete Undirected Graph on 4 Vertices"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Trees are graphs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2069475" y="1716725"/>
            <a:ext cx="407100" cy="370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945925" y="2326325"/>
            <a:ext cx="407100" cy="370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2705175" y="2386650"/>
            <a:ext cx="407100" cy="370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473300" y="3330800"/>
            <a:ext cx="407100" cy="370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1511400" y="3330800"/>
            <a:ext cx="407100" cy="370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1812375" y="4049910"/>
            <a:ext cx="407100" cy="370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1265830" y="4070580"/>
            <a:ext cx="407100" cy="370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0" name="Shape 180"/>
          <p:cNvCxnSpPr>
            <a:stCxn id="173" idx="5"/>
            <a:endCxn id="175" idx="0"/>
          </p:cNvCxnSpPr>
          <p:nvPr/>
        </p:nvCxnSpPr>
        <p:spPr>
          <a:xfrm>
            <a:off x="2416957" y="2032710"/>
            <a:ext cx="491700" cy="35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Shape 181"/>
          <p:cNvCxnSpPr>
            <a:stCxn id="173" idx="3"/>
            <a:endCxn id="174" idx="0"/>
          </p:cNvCxnSpPr>
          <p:nvPr/>
        </p:nvCxnSpPr>
        <p:spPr>
          <a:xfrm flipH="1">
            <a:off x="1149593" y="2032710"/>
            <a:ext cx="979500" cy="293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Shape 182"/>
          <p:cNvCxnSpPr>
            <a:stCxn id="174" idx="4"/>
            <a:endCxn id="176" idx="0"/>
          </p:cNvCxnSpPr>
          <p:nvPr/>
        </p:nvCxnSpPr>
        <p:spPr>
          <a:xfrm flipH="1">
            <a:off x="676975" y="2696525"/>
            <a:ext cx="472500" cy="63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Shape 183"/>
          <p:cNvCxnSpPr>
            <a:stCxn id="174" idx="4"/>
            <a:endCxn id="177" idx="0"/>
          </p:cNvCxnSpPr>
          <p:nvPr/>
        </p:nvCxnSpPr>
        <p:spPr>
          <a:xfrm>
            <a:off x="1149475" y="2696525"/>
            <a:ext cx="565500" cy="63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Shape 184"/>
          <p:cNvCxnSpPr>
            <a:stCxn id="177" idx="4"/>
            <a:endCxn id="179" idx="0"/>
          </p:cNvCxnSpPr>
          <p:nvPr/>
        </p:nvCxnSpPr>
        <p:spPr>
          <a:xfrm flipH="1">
            <a:off x="1469250" y="3701000"/>
            <a:ext cx="245700" cy="36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Shape 185"/>
          <p:cNvCxnSpPr>
            <a:stCxn id="177" idx="4"/>
            <a:endCxn id="178" idx="0"/>
          </p:cNvCxnSpPr>
          <p:nvPr/>
        </p:nvCxnSpPr>
        <p:spPr>
          <a:xfrm>
            <a:off x="1714950" y="3701000"/>
            <a:ext cx="300900" cy="34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Shape 186"/>
          <p:cNvSpPr txBox="1"/>
          <p:nvPr/>
        </p:nvSpPr>
        <p:spPr>
          <a:xfrm>
            <a:off x="3694675" y="1181800"/>
            <a:ext cx="5181000" cy="361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As a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rooted tree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/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directed graph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V={a,b,c,d,e,f}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 = {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(b,a),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(b,c),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(a,d),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(a,g),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(g,e),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(g,f)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Trees are graphs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1852325" y="2389750"/>
            <a:ext cx="407100" cy="370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761450" y="2341150"/>
            <a:ext cx="407100" cy="370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1943175" y="1472250"/>
            <a:ext cx="407100" cy="370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354350" y="1368725"/>
            <a:ext cx="407100" cy="370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690475" y="3047850"/>
            <a:ext cx="407100" cy="370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1812375" y="3135510"/>
            <a:ext cx="407100" cy="370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351430" y="4070580"/>
            <a:ext cx="407100" cy="370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9" name="Shape 199"/>
          <p:cNvCxnSpPr>
            <a:stCxn id="192" idx="0"/>
            <a:endCxn id="194" idx="4"/>
          </p:cNvCxnSpPr>
          <p:nvPr/>
        </p:nvCxnSpPr>
        <p:spPr>
          <a:xfrm flipH="1" rot="10800000">
            <a:off x="2055875" y="1842550"/>
            <a:ext cx="90900" cy="54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Shape 200"/>
          <p:cNvCxnSpPr>
            <a:stCxn id="192" idx="2"/>
            <a:endCxn id="193" idx="6"/>
          </p:cNvCxnSpPr>
          <p:nvPr/>
        </p:nvCxnSpPr>
        <p:spPr>
          <a:xfrm rot="10800000">
            <a:off x="1168625" y="2526250"/>
            <a:ext cx="683700" cy="4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Shape 201"/>
          <p:cNvCxnSpPr>
            <a:stCxn id="193" idx="1"/>
            <a:endCxn id="195" idx="4"/>
          </p:cNvCxnSpPr>
          <p:nvPr/>
        </p:nvCxnSpPr>
        <p:spPr>
          <a:xfrm rot="10800000">
            <a:off x="557968" y="1738965"/>
            <a:ext cx="263100" cy="65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Shape 202"/>
          <p:cNvCxnSpPr>
            <a:stCxn id="193" idx="4"/>
            <a:endCxn id="196" idx="0"/>
          </p:cNvCxnSpPr>
          <p:nvPr/>
        </p:nvCxnSpPr>
        <p:spPr>
          <a:xfrm flipH="1">
            <a:off x="893900" y="2711350"/>
            <a:ext cx="71100" cy="336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Shape 203"/>
          <p:cNvCxnSpPr>
            <a:stCxn id="196" idx="4"/>
            <a:endCxn id="198" idx="0"/>
          </p:cNvCxnSpPr>
          <p:nvPr/>
        </p:nvCxnSpPr>
        <p:spPr>
          <a:xfrm flipH="1">
            <a:off x="555025" y="3418050"/>
            <a:ext cx="339000" cy="65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Shape 204"/>
          <p:cNvCxnSpPr>
            <a:stCxn id="196" idx="6"/>
            <a:endCxn id="197" idx="2"/>
          </p:cNvCxnSpPr>
          <p:nvPr/>
        </p:nvCxnSpPr>
        <p:spPr>
          <a:xfrm>
            <a:off x="1097575" y="3232950"/>
            <a:ext cx="714900" cy="8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Shape 205"/>
          <p:cNvSpPr txBox="1"/>
          <p:nvPr/>
        </p:nvSpPr>
        <p:spPr>
          <a:xfrm>
            <a:off x="3146750" y="1181800"/>
            <a:ext cx="5701200" cy="361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As an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unrooted tree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/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undirected graph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V={a,b,c,d,e,f}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 = {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(a,b),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(b,c),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(a,d),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(a,g),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(e,g),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(g,f)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Representations: 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  Data Structures for Graphs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286950" y="1200150"/>
            <a:ext cx="871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So Far: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Graphs as a Set-Theoretic Objects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But, how can we represent them in memory?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Two most common data structures: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Adjacency Matrix Representation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Adjacency List Representation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The Adjacency Matrix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Let M[][] be a |V|x|V| matrix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1 if (u,v) ∈ 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M[u][v] =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0 otherwise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2730275" y="2794925"/>
            <a:ext cx="259200" cy="2137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Adjacency Matrix Example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945675" y="1397225"/>
            <a:ext cx="441900" cy="466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3251625" y="2872050"/>
            <a:ext cx="441900" cy="466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3251625" y="1397225"/>
            <a:ext cx="441900" cy="466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2125875" y="2872050"/>
            <a:ext cx="441900" cy="466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2125875" y="1397225"/>
            <a:ext cx="441900" cy="466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945675" y="2872050"/>
            <a:ext cx="441900" cy="466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0" name="Shape 230"/>
          <p:cNvCxnSpPr>
            <a:stCxn id="224" idx="6"/>
            <a:endCxn id="228" idx="2"/>
          </p:cNvCxnSpPr>
          <p:nvPr/>
        </p:nvCxnSpPr>
        <p:spPr>
          <a:xfrm>
            <a:off x="1387575" y="1630325"/>
            <a:ext cx="73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Shape 231"/>
          <p:cNvCxnSpPr>
            <a:stCxn id="224" idx="4"/>
            <a:endCxn id="229" idx="0"/>
          </p:cNvCxnSpPr>
          <p:nvPr/>
        </p:nvCxnSpPr>
        <p:spPr>
          <a:xfrm>
            <a:off x="1166625" y="1863425"/>
            <a:ext cx="0" cy="100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Shape 232"/>
          <p:cNvCxnSpPr>
            <a:stCxn id="229" idx="7"/>
            <a:endCxn id="228" idx="3"/>
          </p:cNvCxnSpPr>
          <p:nvPr/>
        </p:nvCxnSpPr>
        <p:spPr>
          <a:xfrm flipH="1" rot="10800000">
            <a:off x="1322860" y="1795223"/>
            <a:ext cx="867600" cy="1145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Shape 233"/>
          <p:cNvCxnSpPr>
            <a:stCxn id="229" idx="6"/>
            <a:endCxn id="227" idx="2"/>
          </p:cNvCxnSpPr>
          <p:nvPr/>
        </p:nvCxnSpPr>
        <p:spPr>
          <a:xfrm>
            <a:off x="1387575" y="3105150"/>
            <a:ext cx="73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Shape 234"/>
          <p:cNvCxnSpPr>
            <a:stCxn id="226" idx="2"/>
            <a:endCxn id="228" idx="6"/>
          </p:cNvCxnSpPr>
          <p:nvPr/>
        </p:nvCxnSpPr>
        <p:spPr>
          <a:xfrm rot="10800000">
            <a:off x="2567925" y="1630325"/>
            <a:ext cx="683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Shape 235"/>
          <p:cNvCxnSpPr>
            <a:stCxn id="227" idx="6"/>
            <a:endCxn id="225" idx="2"/>
          </p:cNvCxnSpPr>
          <p:nvPr/>
        </p:nvCxnSpPr>
        <p:spPr>
          <a:xfrm>
            <a:off x="2567775" y="3105150"/>
            <a:ext cx="68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Shape 236"/>
          <p:cNvCxnSpPr>
            <a:stCxn id="228" idx="4"/>
            <a:endCxn id="227" idx="0"/>
          </p:cNvCxnSpPr>
          <p:nvPr/>
        </p:nvCxnSpPr>
        <p:spPr>
          <a:xfrm>
            <a:off x="2346825" y="1863425"/>
            <a:ext cx="0" cy="100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Shape 237"/>
          <p:cNvSpPr/>
          <p:nvPr/>
        </p:nvSpPr>
        <p:spPr>
          <a:xfrm>
            <a:off x="3479925" y="1870650"/>
            <a:ext cx="213611" cy="1018075"/>
          </a:xfrm>
          <a:custGeom>
            <a:pathLst>
              <a:path extrusionOk="0" h="40723" w="12595">
                <a:moveTo>
                  <a:pt x="0" y="40723"/>
                </a:moveTo>
                <a:cubicBezTo>
                  <a:pt x="2098" y="37144"/>
                  <a:pt x="12525" y="26038"/>
                  <a:pt x="12587" y="19251"/>
                </a:cubicBezTo>
                <a:cubicBezTo>
                  <a:pt x="12649" y="12464"/>
                  <a:pt x="2407" y="3209"/>
                  <a:pt x="371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38" name="Shape 238"/>
          <p:cNvSpPr/>
          <p:nvPr/>
        </p:nvSpPr>
        <p:spPr>
          <a:xfrm>
            <a:off x="3294054" y="1861400"/>
            <a:ext cx="176625" cy="1018050"/>
          </a:xfrm>
          <a:custGeom>
            <a:pathLst>
              <a:path extrusionOk="0" h="40722" w="7065">
                <a:moveTo>
                  <a:pt x="7065" y="0"/>
                </a:moveTo>
                <a:cubicBezTo>
                  <a:pt x="5893" y="3455"/>
                  <a:pt x="154" y="13945"/>
                  <a:pt x="31" y="20732"/>
                </a:cubicBezTo>
                <a:cubicBezTo>
                  <a:pt x="-92" y="27519"/>
                  <a:pt x="5276" y="37390"/>
                  <a:pt x="6325" y="40722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graphicFrame>
        <p:nvGraphicFramePr>
          <p:cNvPr id="239" name="Shape 239"/>
          <p:cNvGraphicFramePr/>
          <p:nvPr/>
        </p:nvGraphicFramePr>
        <p:xfrm>
          <a:off x="41337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{8FEF8F7F-CF28-4403-AEC3-68C31C9D8FE8}</a:tableStyleId>
              </a:tblPr>
              <a:tblGrid>
                <a:gridCol w="590575"/>
                <a:gridCol w="590575"/>
                <a:gridCol w="590575"/>
                <a:gridCol w="590575"/>
                <a:gridCol w="590575"/>
                <a:gridCol w="590575"/>
                <a:gridCol w="590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The Adjacency List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 of Lists.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Array:  indexed by vertex ID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(in 0..|V|-1)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Entry u: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list of vertex u's "neighbors"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Adjacency List Example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945675" y="1397225"/>
            <a:ext cx="441900" cy="466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3251625" y="2872050"/>
            <a:ext cx="441900" cy="466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3251625" y="1397225"/>
            <a:ext cx="441900" cy="466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2125875" y="2872050"/>
            <a:ext cx="441900" cy="466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2125875" y="1397225"/>
            <a:ext cx="441900" cy="466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945675" y="2872050"/>
            <a:ext cx="441900" cy="466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7" name="Shape 257"/>
          <p:cNvCxnSpPr>
            <a:stCxn id="251" idx="6"/>
            <a:endCxn id="255" idx="2"/>
          </p:cNvCxnSpPr>
          <p:nvPr/>
        </p:nvCxnSpPr>
        <p:spPr>
          <a:xfrm>
            <a:off x="1387575" y="1630325"/>
            <a:ext cx="73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Shape 258"/>
          <p:cNvCxnSpPr>
            <a:stCxn id="251" idx="4"/>
            <a:endCxn id="256" idx="0"/>
          </p:cNvCxnSpPr>
          <p:nvPr/>
        </p:nvCxnSpPr>
        <p:spPr>
          <a:xfrm>
            <a:off x="1166625" y="1863425"/>
            <a:ext cx="0" cy="100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Shape 259"/>
          <p:cNvCxnSpPr>
            <a:stCxn id="256" idx="7"/>
            <a:endCxn id="255" idx="3"/>
          </p:cNvCxnSpPr>
          <p:nvPr/>
        </p:nvCxnSpPr>
        <p:spPr>
          <a:xfrm flipH="1" rot="10800000">
            <a:off x="1322860" y="1795223"/>
            <a:ext cx="867600" cy="1145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Shape 260"/>
          <p:cNvCxnSpPr>
            <a:stCxn id="256" idx="6"/>
            <a:endCxn id="254" idx="2"/>
          </p:cNvCxnSpPr>
          <p:nvPr/>
        </p:nvCxnSpPr>
        <p:spPr>
          <a:xfrm>
            <a:off x="1387575" y="3105150"/>
            <a:ext cx="73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Shape 261"/>
          <p:cNvCxnSpPr>
            <a:stCxn id="253" idx="2"/>
            <a:endCxn id="255" idx="6"/>
          </p:cNvCxnSpPr>
          <p:nvPr/>
        </p:nvCxnSpPr>
        <p:spPr>
          <a:xfrm rot="10800000">
            <a:off x="2567925" y="1630325"/>
            <a:ext cx="683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Shape 262"/>
          <p:cNvCxnSpPr>
            <a:stCxn id="254" idx="6"/>
            <a:endCxn id="252" idx="2"/>
          </p:cNvCxnSpPr>
          <p:nvPr/>
        </p:nvCxnSpPr>
        <p:spPr>
          <a:xfrm>
            <a:off x="2567775" y="3105150"/>
            <a:ext cx="68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Shape 263"/>
          <p:cNvCxnSpPr>
            <a:stCxn id="255" idx="4"/>
            <a:endCxn id="254" idx="0"/>
          </p:cNvCxnSpPr>
          <p:nvPr/>
        </p:nvCxnSpPr>
        <p:spPr>
          <a:xfrm>
            <a:off x="2346825" y="1863425"/>
            <a:ext cx="0" cy="100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Shape 264"/>
          <p:cNvSpPr/>
          <p:nvPr/>
        </p:nvSpPr>
        <p:spPr>
          <a:xfrm>
            <a:off x="3479925" y="1870650"/>
            <a:ext cx="213611" cy="1018075"/>
          </a:xfrm>
          <a:custGeom>
            <a:pathLst>
              <a:path extrusionOk="0" h="40723" w="12595">
                <a:moveTo>
                  <a:pt x="0" y="40723"/>
                </a:moveTo>
                <a:cubicBezTo>
                  <a:pt x="2098" y="37144"/>
                  <a:pt x="12525" y="26038"/>
                  <a:pt x="12587" y="19251"/>
                </a:cubicBezTo>
                <a:cubicBezTo>
                  <a:pt x="12649" y="12464"/>
                  <a:pt x="2407" y="3209"/>
                  <a:pt x="371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65" name="Shape 265"/>
          <p:cNvSpPr/>
          <p:nvPr/>
        </p:nvSpPr>
        <p:spPr>
          <a:xfrm>
            <a:off x="3294054" y="1861400"/>
            <a:ext cx="176625" cy="1018050"/>
          </a:xfrm>
          <a:custGeom>
            <a:pathLst>
              <a:path extrusionOk="0" h="40722" w="7065">
                <a:moveTo>
                  <a:pt x="7065" y="0"/>
                </a:moveTo>
                <a:cubicBezTo>
                  <a:pt x="5893" y="3455"/>
                  <a:pt x="154" y="13945"/>
                  <a:pt x="31" y="20732"/>
                </a:cubicBezTo>
                <a:cubicBezTo>
                  <a:pt x="-92" y="27519"/>
                  <a:pt x="5276" y="37390"/>
                  <a:pt x="6325" y="40722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graphicFrame>
        <p:nvGraphicFramePr>
          <p:cNvPr id="266" name="Shape 266"/>
          <p:cNvGraphicFramePr/>
          <p:nvPr/>
        </p:nvGraphicFramePr>
        <p:xfrm>
          <a:off x="419695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{8FEF8F7F-CF28-4403-AEC3-68C31C9D8FE8}</a:tableStyleId>
              </a:tblPr>
              <a:tblGrid>
                <a:gridCol w="382850"/>
                <a:gridCol w="415200"/>
              </a:tblGrid>
              <a:tr h="4933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</a:tr>
              <a:tr h="4933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</a:tr>
              <a:tr h="4933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</a:tr>
              <a:tr h="4933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</a:tr>
              <a:tr h="4933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</a:tr>
              <a:tr h="4933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67" name="Shape 267"/>
          <p:cNvSpPr/>
          <p:nvPr/>
        </p:nvSpPr>
        <p:spPr>
          <a:xfrm>
            <a:off x="5238400" y="1531625"/>
            <a:ext cx="620100" cy="26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6152800" y="1531625"/>
            <a:ext cx="620100" cy="26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5238400" y="2065025"/>
            <a:ext cx="620100" cy="26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5238400" y="2522225"/>
            <a:ext cx="620100" cy="26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6076600" y="2522225"/>
            <a:ext cx="620100" cy="26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5238400" y="3055625"/>
            <a:ext cx="620100" cy="26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5238400" y="3512825"/>
            <a:ext cx="620100" cy="26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6076600" y="3512825"/>
            <a:ext cx="620100" cy="26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5238400" y="4046225"/>
            <a:ext cx="620100" cy="26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6" name="Shape 276"/>
          <p:cNvCxnSpPr>
            <a:endCxn id="267" idx="1"/>
          </p:cNvCxnSpPr>
          <p:nvPr/>
        </p:nvCxnSpPr>
        <p:spPr>
          <a:xfrm flipH="1" rot="10800000">
            <a:off x="4784800" y="1663475"/>
            <a:ext cx="453600" cy="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Shape 277"/>
          <p:cNvCxnSpPr>
            <a:stCxn id="267" idx="3"/>
            <a:endCxn id="268" idx="1"/>
          </p:cNvCxnSpPr>
          <p:nvPr/>
        </p:nvCxnSpPr>
        <p:spPr>
          <a:xfrm>
            <a:off x="5858500" y="1663475"/>
            <a:ext cx="29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Shape 278"/>
          <p:cNvCxnSpPr>
            <a:endCxn id="269" idx="1"/>
          </p:cNvCxnSpPr>
          <p:nvPr/>
        </p:nvCxnSpPr>
        <p:spPr>
          <a:xfrm flipH="1" rot="10800000">
            <a:off x="4803400" y="2196875"/>
            <a:ext cx="4350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Shape 279"/>
          <p:cNvCxnSpPr>
            <a:endCxn id="270" idx="1"/>
          </p:cNvCxnSpPr>
          <p:nvPr/>
        </p:nvCxnSpPr>
        <p:spPr>
          <a:xfrm>
            <a:off x="4794100" y="2651375"/>
            <a:ext cx="4443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Shape 280"/>
          <p:cNvCxnSpPr>
            <a:stCxn id="270" idx="3"/>
            <a:endCxn id="271" idx="1"/>
          </p:cNvCxnSpPr>
          <p:nvPr/>
        </p:nvCxnSpPr>
        <p:spPr>
          <a:xfrm>
            <a:off x="5858500" y="2654075"/>
            <a:ext cx="21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Shape 281"/>
          <p:cNvCxnSpPr>
            <a:endCxn id="272" idx="1"/>
          </p:cNvCxnSpPr>
          <p:nvPr/>
        </p:nvCxnSpPr>
        <p:spPr>
          <a:xfrm>
            <a:off x="4803400" y="3179075"/>
            <a:ext cx="4350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Shape 282"/>
          <p:cNvCxnSpPr>
            <a:endCxn id="273" idx="1"/>
          </p:cNvCxnSpPr>
          <p:nvPr/>
        </p:nvCxnSpPr>
        <p:spPr>
          <a:xfrm flipH="1" rot="10800000">
            <a:off x="4822000" y="3644675"/>
            <a:ext cx="4164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Shape 283"/>
          <p:cNvCxnSpPr>
            <a:endCxn id="275" idx="1"/>
          </p:cNvCxnSpPr>
          <p:nvPr/>
        </p:nvCxnSpPr>
        <p:spPr>
          <a:xfrm>
            <a:off x="4822000" y="4150775"/>
            <a:ext cx="416400" cy="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Shape 284"/>
          <p:cNvCxnSpPr>
            <a:stCxn id="273" idx="3"/>
            <a:endCxn id="274" idx="1"/>
          </p:cNvCxnSpPr>
          <p:nvPr/>
        </p:nvCxnSpPr>
        <p:spPr>
          <a:xfrm>
            <a:off x="5858500" y="3644675"/>
            <a:ext cx="21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Sample Exam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Easy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Medium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Hard, but doable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D. Impossible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degree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of a vertex u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385800" y="1209700"/>
            <a:ext cx="8141100" cy="372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DIRECTED GRAPH: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deg(u)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= # edges leaving u =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|{(u,x)| (u,x) ∈ E}|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aka: 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outdegree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(u)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UNDIRECTED GRAPH: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deg(u)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= # edges "incident" on vertex u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indegree (directed graph)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385800" y="1297825"/>
            <a:ext cx="8141100" cy="364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(Directed Graph) The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indegree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of vertex u: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indegree(u) =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# edges with u as the destination = |{(x,u)| (x,u) ∈ E}|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"# incoming edges"</a:t>
            </a:r>
            <a:endParaRPr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>
            <a:off x="1366275" y="1820200"/>
            <a:ext cx="401700" cy="4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u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2105350" y="2945050"/>
            <a:ext cx="401700" cy="4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2289600" y="2108925"/>
            <a:ext cx="401700" cy="4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2289600" y="1168325"/>
            <a:ext cx="401700" cy="4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649825" y="3121850"/>
            <a:ext cx="401700" cy="4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442950" y="2518725"/>
            <a:ext cx="401700" cy="4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442950" y="1820200"/>
            <a:ext cx="401700" cy="4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649825" y="951050"/>
            <a:ext cx="401700" cy="4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3" name="Shape 313"/>
          <p:cNvCxnSpPr>
            <a:stCxn id="312" idx="5"/>
            <a:endCxn id="305" idx="1"/>
          </p:cNvCxnSpPr>
          <p:nvPr/>
        </p:nvCxnSpPr>
        <p:spPr>
          <a:xfrm>
            <a:off x="992697" y="1300836"/>
            <a:ext cx="432300" cy="57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Shape 314"/>
          <p:cNvCxnSpPr>
            <a:stCxn id="311" idx="6"/>
            <a:endCxn id="305" idx="2"/>
          </p:cNvCxnSpPr>
          <p:nvPr/>
        </p:nvCxnSpPr>
        <p:spPr>
          <a:xfrm>
            <a:off x="844650" y="2025100"/>
            <a:ext cx="52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Shape 315"/>
          <p:cNvCxnSpPr>
            <a:stCxn id="310" idx="6"/>
            <a:endCxn id="305" idx="3"/>
          </p:cNvCxnSpPr>
          <p:nvPr/>
        </p:nvCxnSpPr>
        <p:spPr>
          <a:xfrm flipH="1" rot="10800000">
            <a:off x="844650" y="2170125"/>
            <a:ext cx="580500" cy="55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Shape 316"/>
          <p:cNvCxnSpPr>
            <a:stCxn id="309" idx="7"/>
            <a:endCxn id="305" idx="4"/>
          </p:cNvCxnSpPr>
          <p:nvPr/>
        </p:nvCxnSpPr>
        <p:spPr>
          <a:xfrm flipH="1" rot="10800000">
            <a:off x="992697" y="2229964"/>
            <a:ext cx="574500" cy="951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Shape 317"/>
          <p:cNvCxnSpPr>
            <a:stCxn id="305" idx="7"/>
            <a:endCxn id="308" idx="2"/>
          </p:cNvCxnSpPr>
          <p:nvPr/>
        </p:nvCxnSpPr>
        <p:spPr>
          <a:xfrm flipH="1" rot="10800000">
            <a:off x="1709147" y="1373214"/>
            <a:ext cx="580500" cy="50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Shape 318"/>
          <p:cNvCxnSpPr>
            <a:stCxn id="305" idx="6"/>
            <a:endCxn id="307" idx="2"/>
          </p:cNvCxnSpPr>
          <p:nvPr/>
        </p:nvCxnSpPr>
        <p:spPr>
          <a:xfrm>
            <a:off x="1767975" y="2025100"/>
            <a:ext cx="521700" cy="28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Shape 319"/>
          <p:cNvCxnSpPr>
            <a:stCxn id="305" idx="5"/>
            <a:endCxn id="306" idx="1"/>
          </p:cNvCxnSpPr>
          <p:nvPr/>
        </p:nvCxnSpPr>
        <p:spPr>
          <a:xfrm>
            <a:off x="1709147" y="2169986"/>
            <a:ext cx="455100" cy="83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Shape 320"/>
          <p:cNvSpPr txBox="1"/>
          <p:nvPr/>
        </p:nvSpPr>
        <p:spPr>
          <a:xfrm>
            <a:off x="562600" y="3773125"/>
            <a:ext cx="3045900" cy="89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deg(u)=outdegree(u) = 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indegree(u) = 4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5995150" y="1699350"/>
            <a:ext cx="401700" cy="4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u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6734225" y="2824200"/>
            <a:ext cx="401700" cy="4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6918475" y="1988075"/>
            <a:ext cx="401700" cy="4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6918475" y="1047475"/>
            <a:ext cx="401700" cy="4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5812100" y="3001000"/>
            <a:ext cx="401700" cy="4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5071825" y="2397875"/>
            <a:ext cx="401700" cy="4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5071825" y="1699350"/>
            <a:ext cx="401700" cy="4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5278700" y="830200"/>
            <a:ext cx="401700" cy="4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9" name="Shape 329"/>
          <p:cNvCxnSpPr>
            <a:stCxn id="328" idx="5"/>
            <a:endCxn id="321" idx="1"/>
          </p:cNvCxnSpPr>
          <p:nvPr/>
        </p:nvCxnSpPr>
        <p:spPr>
          <a:xfrm>
            <a:off x="5621572" y="1179986"/>
            <a:ext cx="432300" cy="57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Shape 330"/>
          <p:cNvCxnSpPr>
            <a:stCxn id="327" idx="6"/>
            <a:endCxn id="321" idx="2"/>
          </p:cNvCxnSpPr>
          <p:nvPr/>
        </p:nvCxnSpPr>
        <p:spPr>
          <a:xfrm>
            <a:off x="5473525" y="1904250"/>
            <a:ext cx="52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Shape 331"/>
          <p:cNvCxnSpPr>
            <a:stCxn id="326" idx="6"/>
            <a:endCxn id="321" idx="3"/>
          </p:cNvCxnSpPr>
          <p:nvPr/>
        </p:nvCxnSpPr>
        <p:spPr>
          <a:xfrm flipH="1" rot="10800000">
            <a:off x="5473525" y="2049275"/>
            <a:ext cx="580500" cy="55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Shape 332"/>
          <p:cNvCxnSpPr>
            <a:stCxn id="325" idx="0"/>
            <a:endCxn id="321" idx="4"/>
          </p:cNvCxnSpPr>
          <p:nvPr/>
        </p:nvCxnSpPr>
        <p:spPr>
          <a:xfrm flipH="1" rot="10800000">
            <a:off x="6012950" y="2109100"/>
            <a:ext cx="183000" cy="891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Shape 333"/>
          <p:cNvCxnSpPr>
            <a:stCxn id="321" idx="7"/>
            <a:endCxn id="324" idx="2"/>
          </p:cNvCxnSpPr>
          <p:nvPr/>
        </p:nvCxnSpPr>
        <p:spPr>
          <a:xfrm flipH="1" rot="10800000">
            <a:off x="6338022" y="1252364"/>
            <a:ext cx="580500" cy="50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Shape 334"/>
          <p:cNvCxnSpPr>
            <a:stCxn id="321" idx="6"/>
            <a:endCxn id="323" idx="2"/>
          </p:cNvCxnSpPr>
          <p:nvPr/>
        </p:nvCxnSpPr>
        <p:spPr>
          <a:xfrm>
            <a:off x="6396850" y="1904250"/>
            <a:ext cx="521700" cy="28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Shape 335"/>
          <p:cNvCxnSpPr>
            <a:stCxn id="321" idx="5"/>
            <a:endCxn id="322" idx="1"/>
          </p:cNvCxnSpPr>
          <p:nvPr/>
        </p:nvCxnSpPr>
        <p:spPr>
          <a:xfrm>
            <a:off x="6338022" y="2049136"/>
            <a:ext cx="455100" cy="83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Shape 336"/>
          <p:cNvSpPr txBox="1"/>
          <p:nvPr/>
        </p:nvSpPr>
        <p:spPr>
          <a:xfrm>
            <a:off x="450075" y="269125"/>
            <a:ext cx="25878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Directed Graph Example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7" name="Shape 337"/>
          <p:cNvSpPr txBox="1"/>
          <p:nvPr/>
        </p:nvSpPr>
        <p:spPr>
          <a:xfrm>
            <a:off x="4740775" y="301825"/>
            <a:ext cx="31674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Undirected Graph Example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4982200" y="3925525"/>
            <a:ext cx="2001600" cy="57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deg(u)=8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5964500" y="830200"/>
            <a:ext cx="401700" cy="4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0" name="Shape 340"/>
          <p:cNvCxnSpPr>
            <a:stCxn id="339" idx="4"/>
            <a:endCxn id="321" idx="0"/>
          </p:cNvCxnSpPr>
          <p:nvPr/>
        </p:nvCxnSpPr>
        <p:spPr>
          <a:xfrm>
            <a:off x="6165350" y="1240000"/>
            <a:ext cx="30600" cy="45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 Identity (directed graphs)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385800" y="1297825"/>
            <a:ext cx="8141100" cy="118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Remember:  in a directed graph,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deg(u)=outdegree(u) [by convention]</a:t>
            </a:r>
            <a:endParaRPr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1962425" y="3923125"/>
            <a:ext cx="8793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Σ </a:t>
            </a:r>
            <a:endParaRPr sz="2400"/>
          </a:p>
        </p:txBody>
      </p:sp>
      <p:sp>
        <p:nvSpPr>
          <p:cNvPr id="348" name="Shape 348"/>
          <p:cNvSpPr txBox="1"/>
          <p:nvPr/>
        </p:nvSpPr>
        <p:spPr>
          <a:xfrm>
            <a:off x="1999400" y="4617250"/>
            <a:ext cx="7404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u=0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1888375" y="3719550"/>
            <a:ext cx="8793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|V|-1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0" name="Shape 350"/>
          <p:cNvSpPr txBox="1"/>
          <p:nvPr/>
        </p:nvSpPr>
        <p:spPr>
          <a:xfrm>
            <a:off x="2539625" y="3844650"/>
            <a:ext cx="15270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deg(u)=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3911225" y="3844650"/>
            <a:ext cx="15270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|E|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2" name="Shape 352"/>
          <p:cNvSpPr txBox="1"/>
          <p:nvPr/>
        </p:nvSpPr>
        <p:spPr>
          <a:xfrm>
            <a:off x="166625" y="2573125"/>
            <a:ext cx="8662800" cy="90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"In a directed graph,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the sum of the vertex degrees equals....."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222150" y="205975"/>
            <a:ext cx="8755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 Identity (undirected graphs)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8" name="Shape 358"/>
          <p:cNvSpPr txBox="1"/>
          <p:nvPr/>
        </p:nvSpPr>
        <p:spPr>
          <a:xfrm>
            <a:off x="1962425" y="2856325"/>
            <a:ext cx="8793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Σ </a:t>
            </a:r>
            <a:endParaRPr sz="2400"/>
          </a:p>
        </p:txBody>
      </p:sp>
      <p:sp>
        <p:nvSpPr>
          <p:cNvPr id="359" name="Shape 359"/>
          <p:cNvSpPr txBox="1"/>
          <p:nvPr/>
        </p:nvSpPr>
        <p:spPr>
          <a:xfrm>
            <a:off x="1999400" y="3550450"/>
            <a:ext cx="7404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u=0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0" name="Shape 360"/>
          <p:cNvSpPr txBox="1"/>
          <p:nvPr/>
        </p:nvSpPr>
        <p:spPr>
          <a:xfrm>
            <a:off x="1888375" y="2652750"/>
            <a:ext cx="8793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|V|-1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1" name="Shape 361"/>
          <p:cNvSpPr txBox="1"/>
          <p:nvPr/>
        </p:nvSpPr>
        <p:spPr>
          <a:xfrm>
            <a:off x="2539625" y="2777850"/>
            <a:ext cx="15270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deg(u)=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3911225" y="2777850"/>
            <a:ext cx="15270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2|E|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240600" y="1397750"/>
            <a:ext cx="8662800" cy="90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"In an undirected graph,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the sum of the vertex degrees equals....."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4" name="Shape 364"/>
          <p:cNvSpPr txBox="1"/>
          <p:nvPr/>
        </p:nvSpPr>
        <p:spPr>
          <a:xfrm>
            <a:off x="3202275" y="3900900"/>
            <a:ext cx="5775000" cy="90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Why?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The summation counts each edge twice.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Paths in graphs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166625" y="1200150"/>
            <a:ext cx="8520300" cy="27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 path in graph G=(V,E) is an edge sequence: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(u</a:t>
            </a:r>
            <a:r>
              <a:rPr baseline="-25000" lang="en" sz="24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aseline="-25000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), (</a:t>
            </a: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aseline="-25000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aseline="-25000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),(</a:t>
            </a:r>
            <a:r>
              <a:rPr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aseline="-25000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, u</a:t>
            </a:r>
            <a:r>
              <a:rPr baseline="-25000" lang="en" sz="240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 ..., (u</a:t>
            </a:r>
            <a:r>
              <a:rPr baseline="-25000" lang="en" sz="2400"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, u</a:t>
            </a:r>
            <a:r>
              <a:rPr baseline="-25000" lang="en" sz="2400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where (u</a:t>
            </a:r>
            <a:r>
              <a:rPr baseline="-25000" lang="en" sz="24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, u</a:t>
            </a:r>
            <a:r>
              <a:rPr baseline="-25000" lang="en" sz="2400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)∈E for all i: 1 ≤ i ≤ k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533125" y="4093325"/>
            <a:ext cx="503700" cy="56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baseline="-25000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1732717" y="4093325"/>
            <a:ext cx="503700" cy="56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baseline="-25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2932310" y="4100688"/>
            <a:ext cx="503700" cy="56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baseline="-25000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4280821" y="4124029"/>
            <a:ext cx="503700" cy="56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baseline="-25000" lang="en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7028388" y="4093325"/>
            <a:ext cx="606000" cy="59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baseline="-25000" lang="en" sz="1100"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endParaRPr b="1" baseline="-25000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8360324" y="4093325"/>
            <a:ext cx="503700" cy="56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baseline="-25000" lang="en">
                <a:latin typeface="Courier New"/>
                <a:ea typeface="Courier New"/>
                <a:cs typeface="Courier New"/>
                <a:sym typeface="Courier New"/>
              </a:rPr>
              <a:t>k</a:t>
            </a:r>
            <a:endParaRPr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77" name="Shape 377"/>
          <p:cNvCxnSpPr>
            <a:stCxn id="371" idx="6"/>
            <a:endCxn id="372" idx="2"/>
          </p:cNvCxnSpPr>
          <p:nvPr/>
        </p:nvCxnSpPr>
        <p:spPr>
          <a:xfrm>
            <a:off x="1036825" y="4373525"/>
            <a:ext cx="696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Shape 378"/>
          <p:cNvCxnSpPr>
            <a:stCxn id="372" idx="6"/>
            <a:endCxn id="373" idx="2"/>
          </p:cNvCxnSpPr>
          <p:nvPr/>
        </p:nvCxnSpPr>
        <p:spPr>
          <a:xfrm>
            <a:off x="2236417" y="4373525"/>
            <a:ext cx="696000" cy="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Shape 379"/>
          <p:cNvCxnSpPr>
            <a:stCxn id="373" idx="6"/>
            <a:endCxn id="374" idx="2"/>
          </p:cNvCxnSpPr>
          <p:nvPr/>
        </p:nvCxnSpPr>
        <p:spPr>
          <a:xfrm>
            <a:off x="3436010" y="4380888"/>
            <a:ext cx="844800" cy="2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Shape 380"/>
          <p:cNvCxnSpPr>
            <a:endCxn id="375" idx="2"/>
          </p:cNvCxnSpPr>
          <p:nvPr/>
        </p:nvCxnSpPr>
        <p:spPr>
          <a:xfrm>
            <a:off x="6508188" y="4369925"/>
            <a:ext cx="520200" cy="18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Shape 381"/>
          <p:cNvCxnSpPr>
            <a:stCxn id="375" idx="6"/>
            <a:endCxn id="376" idx="2"/>
          </p:cNvCxnSpPr>
          <p:nvPr/>
        </p:nvCxnSpPr>
        <p:spPr>
          <a:xfrm flipH="1" rot="10800000">
            <a:off x="7634388" y="4373525"/>
            <a:ext cx="726000" cy="15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Shape 382"/>
          <p:cNvCxnSpPr>
            <a:stCxn id="374" idx="6"/>
          </p:cNvCxnSpPr>
          <p:nvPr/>
        </p:nvCxnSpPr>
        <p:spPr>
          <a:xfrm>
            <a:off x="4784521" y="4404229"/>
            <a:ext cx="420600" cy="27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Shape 383"/>
          <p:cNvCxnSpPr/>
          <p:nvPr/>
        </p:nvCxnSpPr>
        <p:spPr>
          <a:xfrm flipH="1" rot="10800000">
            <a:off x="5488120" y="4361715"/>
            <a:ext cx="807600" cy="11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Path Length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166625" y="1200150"/>
            <a:ext cx="8520300" cy="20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The length of a path (for now) is: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the number of edges in the path =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# of hops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228325" y="3483725"/>
            <a:ext cx="503700" cy="56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baseline="-25000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1427917" y="3483725"/>
            <a:ext cx="503700" cy="56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baseline="-25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2627510" y="3491088"/>
            <a:ext cx="503700" cy="56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baseline="-25000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3976021" y="3514429"/>
            <a:ext cx="503700" cy="56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baseline="-25000" lang="en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6723588" y="3483725"/>
            <a:ext cx="606000" cy="59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baseline="-25000" lang="en" sz="1100"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endParaRPr b="1" baseline="-25000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8055524" y="3483725"/>
            <a:ext cx="503700" cy="56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baseline="-25000" lang="en">
                <a:latin typeface="Courier New"/>
                <a:ea typeface="Courier New"/>
                <a:cs typeface="Courier New"/>
                <a:sym typeface="Courier New"/>
              </a:rPr>
              <a:t>k</a:t>
            </a:r>
            <a:endParaRPr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96" name="Shape 396"/>
          <p:cNvCxnSpPr>
            <a:stCxn id="390" idx="6"/>
            <a:endCxn id="391" idx="2"/>
          </p:cNvCxnSpPr>
          <p:nvPr/>
        </p:nvCxnSpPr>
        <p:spPr>
          <a:xfrm>
            <a:off x="732025" y="3763925"/>
            <a:ext cx="696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Shape 397"/>
          <p:cNvCxnSpPr>
            <a:stCxn id="391" idx="6"/>
            <a:endCxn id="392" idx="2"/>
          </p:cNvCxnSpPr>
          <p:nvPr/>
        </p:nvCxnSpPr>
        <p:spPr>
          <a:xfrm>
            <a:off x="1931617" y="3763925"/>
            <a:ext cx="696000" cy="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Shape 398"/>
          <p:cNvCxnSpPr>
            <a:stCxn id="392" idx="6"/>
            <a:endCxn id="393" idx="2"/>
          </p:cNvCxnSpPr>
          <p:nvPr/>
        </p:nvCxnSpPr>
        <p:spPr>
          <a:xfrm>
            <a:off x="3131210" y="3771288"/>
            <a:ext cx="844800" cy="2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Shape 399"/>
          <p:cNvCxnSpPr>
            <a:endCxn id="394" idx="2"/>
          </p:cNvCxnSpPr>
          <p:nvPr/>
        </p:nvCxnSpPr>
        <p:spPr>
          <a:xfrm>
            <a:off x="6203388" y="3760325"/>
            <a:ext cx="520200" cy="18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" name="Shape 400"/>
          <p:cNvCxnSpPr>
            <a:stCxn id="394" idx="6"/>
            <a:endCxn id="395" idx="2"/>
          </p:cNvCxnSpPr>
          <p:nvPr/>
        </p:nvCxnSpPr>
        <p:spPr>
          <a:xfrm flipH="1" rot="10800000">
            <a:off x="7329588" y="3763925"/>
            <a:ext cx="726000" cy="15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Shape 401"/>
          <p:cNvCxnSpPr>
            <a:stCxn id="393" idx="6"/>
          </p:cNvCxnSpPr>
          <p:nvPr/>
        </p:nvCxnSpPr>
        <p:spPr>
          <a:xfrm>
            <a:off x="4479721" y="3794629"/>
            <a:ext cx="420600" cy="27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Shape 402"/>
          <p:cNvCxnSpPr/>
          <p:nvPr/>
        </p:nvCxnSpPr>
        <p:spPr>
          <a:xfrm flipH="1" rot="10800000">
            <a:off x="5183320" y="3752115"/>
            <a:ext cx="807600" cy="11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03" name="Shape 403"/>
          <p:cNvSpPr txBox="1"/>
          <p:nvPr/>
        </p:nvSpPr>
        <p:spPr>
          <a:xfrm>
            <a:off x="2210175" y="4174350"/>
            <a:ext cx="3618600" cy="76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Length:  k-1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(# nodes on path:  k)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Paths:  seq-of-edges ~ seq-of-nodes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Often, we write a path just as the sequence of vertices: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SEQ-OF-EDGES:  (u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, u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), (u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, u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),(u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, u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 ..., (u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, u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SEQ-OF-VERTICES:  u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, u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, u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, u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, ..., u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, u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k</a:t>
            </a:r>
            <a:endParaRPr b="1" baseline="-25000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idx="4294967295"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Simple Paths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5" name="Shape 415"/>
          <p:cNvSpPr txBox="1"/>
          <p:nvPr>
            <p:ph idx="4294967295" type="body"/>
          </p:nvPr>
        </p:nvSpPr>
        <p:spPr>
          <a:xfrm>
            <a:off x="166625" y="742950"/>
            <a:ext cx="8520300" cy="8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 simple path does not repeat any vertices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1198174" y="2439625"/>
            <a:ext cx="503700" cy="560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2012074" y="3000025"/>
            <a:ext cx="503700" cy="560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8" name="Shape 418"/>
          <p:cNvSpPr/>
          <p:nvPr/>
        </p:nvSpPr>
        <p:spPr>
          <a:xfrm>
            <a:off x="763674" y="3678275"/>
            <a:ext cx="503700" cy="560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2558099" y="3791750"/>
            <a:ext cx="503700" cy="560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3107374" y="2439625"/>
            <a:ext cx="503700" cy="560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3945574" y="3125425"/>
            <a:ext cx="503700" cy="560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2188774" y="2058625"/>
            <a:ext cx="503700" cy="560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3" name="Shape 423"/>
          <p:cNvCxnSpPr>
            <a:stCxn id="416" idx="6"/>
            <a:endCxn id="422" idx="3"/>
          </p:cNvCxnSpPr>
          <p:nvPr/>
        </p:nvCxnSpPr>
        <p:spPr>
          <a:xfrm flipH="1" rot="10800000">
            <a:off x="1701874" y="2536825"/>
            <a:ext cx="560700" cy="18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Shape 424"/>
          <p:cNvCxnSpPr>
            <a:stCxn id="422" idx="6"/>
            <a:endCxn id="420" idx="1"/>
          </p:cNvCxnSpPr>
          <p:nvPr/>
        </p:nvCxnSpPr>
        <p:spPr>
          <a:xfrm>
            <a:off x="2692474" y="2338825"/>
            <a:ext cx="488700" cy="18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Shape 425"/>
          <p:cNvCxnSpPr>
            <a:stCxn id="420" idx="3"/>
            <a:endCxn id="417" idx="6"/>
          </p:cNvCxnSpPr>
          <p:nvPr/>
        </p:nvCxnSpPr>
        <p:spPr>
          <a:xfrm flipH="1">
            <a:off x="2515740" y="2917956"/>
            <a:ext cx="665400" cy="36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Shape 426"/>
          <p:cNvCxnSpPr>
            <a:stCxn id="417" idx="0"/>
            <a:endCxn id="422" idx="4"/>
          </p:cNvCxnSpPr>
          <p:nvPr/>
        </p:nvCxnSpPr>
        <p:spPr>
          <a:xfrm flipH="1" rot="10800000">
            <a:off x="2263924" y="2619025"/>
            <a:ext cx="1767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" name="Shape 427"/>
          <p:cNvCxnSpPr>
            <a:stCxn id="416" idx="4"/>
            <a:endCxn id="418" idx="0"/>
          </p:cNvCxnSpPr>
          <p:nvPr/>
        </p:nvCxnSpPr>
        <p:spPr>
          <a:xfrm flipH="1">
            <a:off x="1015624" y="3000025"/>
            <a:ext cx="434400" cy="678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" name="Shape 428"/>
          <p:cNvCxnSpPr>
            <a:stCxn id="418" idx="6"/>
            <a:endCxn id="417" idx="3"/>
          </p:cNvCxnSpPr>
          <p:nvPr/>
        </p:nvCxnSpPr>
        <p:spPr>
          <a:xfrm flipH="1" rot="10800000">
            <a:off x="1267374" y="3478475"/>
            <a:ext cx="818400" cy="48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9" name="Shape 429"/>
          <p:cNvCxnSpPr>
            <a:stCxn id="417" idx="5"/>
            <a:endCxn id="419" idx="0"/>
          </p:cNvCxnSpPr>
          <p:nvPr/>
        </p:nvCxnSpPr>
        <p:spPr>
          <a:xfrm>
            <a:off x="2442009" y="3478356"/>
            <a:ext cx="367800" cy="31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0" name="Shape 430"/>
          <p:cNvCxnSpPr>
            <a:stCxn id="419" idx="6"/>
            <a:endCxn id="421" idx="3"/>
          </p:cNvCxnSpPr>
          <p:nvPr/>
        </p:nvCxnSpPr>
        <p:spPr>
          <a:xfrm flipH="1" rot="10800000">
            <a:off x="3061799" y="3603650"/>
            <a:ext cx="957600" cy="468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" name="Shape 431"/>
          <p:cNvCxnSpPr>
            <a:stCxn id="421" idx="1"/>
            <a:endCxn id="420" idx="5"/>
          </p:cNvCxnSpPr>
          <p:nvPr/>
        </p:nvCxnSpPr>
        <p:spPr>
          <a:xfrm rot="10800000">
            <a:off x="3537240" y="2917993"/>
            <a:ext cx="482100" cy="289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2" name="Shape 432"/>
          <p:cNvSpPr txBox="1"/>
          <p:nvPr/>
        </p:nvSpPr>
        <p:spPr>
          <a:xfrm>
            <a:off x="4708250" y="1339425"/>
            <a:ext cx="3852300" cy="48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PATH             TYPE?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3" name="Shape 433"/>
          <p:cNvSpPr txBox="1"/>
          <p:nvPr/>
        </p:nvSpPr>
        <p:spPr>
          <a:xfrm>
            <a:off x="4708250" y="1849478"/>
            <a:ext cx="2054400" cy="48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a,e,c,d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Shape 434"/>
          <p:cNvSpPr txBox="1"/>
          <p:nvPr/>
        </p:nvSpPr>
        <p:spPr>
          <a:xfrm>
            <a:off x="6762654" y="1843324"/>
            <a:ext cx="1797900" cy="48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simple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5" name="Shape 435"/>
          <p:cNvSpPr txBox="1"/>
          <p:nvPr/>
        </p:nvSpPr>
        <p:spPr>
          <a:xfrm>
            <a:off x="4708250" y="2382877"/>
            <a:ext cx="2054400" cy="48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e,c,d,e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6" name="Shape 436"/>
          <p:cNvSpPr txBox="1"/>
          <p:nvPr/>
        </p:nvSpPr>
        <p:spPr>
          <a:xfrm>
            <a:off x="6762654" y="2376724"/>
            <a:ext cx="1797900" cy="48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non-simple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4708250" y="2916276"/>
            <a:ext cx="2054400" cy="48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a,b,d,e,c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8" name="Shape 438"/>
          <p:cNvSpPr txBox="1"/>
          <p:nvPr/>
        </p:nvSpPr>
        <p:spPr>
          <a:xfrm>
            <a:off x="6762654" y="2910123"/>
            <a:ext cx="1797900" cy="48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simple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9" name="Shape 439"/>
          <p:cNvSpPr txBox="1"/>
          <p:nvPr/>
        </p:nvSpPr>
        <p:spPr>
          <a:xfrm>
            <a:off x="4708250" y="3449676"/>
            <a:ext cx="2054400" cy="48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b,d,f,g,c,d,e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6762654" y="3443522"/>
            <a:ext cx="1797900" cy="48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non-simple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1" name="Shape 441"/>
          <p:cNvSpPr txBox="1"/>
          <p:nvPr/>
        </p:nvSpPr>
        <p:spPr>
          <a:xfrm>
            <a:off x="4708250" y="3983076"/>
            <a:ext cx="2054400" cy="48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a,b,d,f,g,c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2" name="Shape 442"/>
          <p:cNvSpPr txBox="1"/>
          <p:nvPr/>
        </p:nvSpPr>
        <p:spPr>
          <a:xfrm>
            <a:off x="6762654" y="3976922"/>
            <a:ext cx="1797900" cy="48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simple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Graphs:  vocabulary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 Graph is an ordered pair: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G=(V,E) where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set of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vertices/nodes</a:t>
            </a:r>
            <a:endParaRPr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set of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edges/arcs</a:t>
            </a:r>
            <a:endParaRPr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 ⊆ VxV  (an edge:  pair of vertices)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511727" y="1823099"/>
            <a:ext cx="414600" cy="438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1181678" y="2261231"/>
            <a:ext cx="414600" cy="438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230275" y="2715301"/>
            <a:ext cx="414600" cy="438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1631131" y="2880218"/>
            <a:ext cx="414600" cy="438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2083259" y="1823099"/>
            <a:ext cx="414600" cy="438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2544611" y="2511671"/>
            <a:ext cx="414600" cy="438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1327126" y="1525225"/>
            <a:ext cx="414600" cy="438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54" name="Shape 454"/>
          <p:cNvCxnSpPr>
            <a:stCxn id="447" idx="6"/>
            <a:endCxn id="453" idx="3"/>
          </p:cNvCxnSpPr>
          <p:nvPr/>
        </p:nvCxnSpPr>
        <p:spPr>
          <a:xfrm flipH="1" rot="10800000">
            <a:off x="926327" y="1898999"/>
            <a:ext cx="461400" cy="14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" name="Shape 455"/>
          <p:cNvCxnSpPr>
            <a:stCxn id="453" idx="6"/>
            <a:endCxn id="451" idx="1"/>
          </p:cNvCxnSpPr>
          <p:nvPr/>
        </p:nvCxnSpPr>
        <p:spPr>
          <a:xfrm>
            <a:off x="1741726" y="1744225"/>
            <a:ext cx="402300" cy="14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Shape 456"/>
          <p:cNvCxnSpPr>
            <a:stCxn id="451" idx="3"/>
            <a:endCxn id="448" idx="6"/>
          </p:cNvCxnSpPr>
          <p:nvPr/>
        </p:nvCxnSpPr>
        <p:spPr>
          <a:xfrm flipH="1">
            <a:off x="1596175" y="2196955"/>
            <a:ext cx="547800" cy="28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Shape 457"/>
          <p:cNvCxnSpPr>
            <a:stCxn id="448" idx="0"/>
            <a:endCxn id="453" idx="4"/>
          </p:cNvCxnSpPr>
          <p:nvPr/>
        </p:nvCxnSpPr>
        <p:spPr>
          <a:xfrm flipH="1" rot="10800000">
            <a:off x="1388978" y="1963331"/>
            <a:ext cx="145500" cy="29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Shape 458"/>
          <p:cNvCxnSpPr>
            <a:stCxn id="447" idx="4"/>
            <a:endCxn id="449" idx="0"/>
          </p:cNvCxnSpPr>
          <p:nvPr/>
        </p:nvCxnSpPr>
        <p:spPr>
          <a:xfrm flipH="1">
            <a:off x="437627" y="2261099"/>
            <a:ext cx="281400" cy="45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Shape 459"/>
          <p:cNvCxnSpPr>
            <a:stCxn id="449" idx="6"/>
            <a:endCxn id="448" idx="3"/>
          </p:cNvCxnSpPr>
          <p:nvPr/>
        </p:nvCxnSpPr>
        <p:spPr>
          <a:xfrm flipH="1" rot="10800000">
            <a:off x="644875" y="2635201"/>
            <a:ext cx="597600" cy="29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Shape 460"/>
          <p:cNvCxnSpPr>
            <a:stCxn id="448" idx="5"/>
            <a:endCxn id="450" idx="0"/>
          </p:cNvCxnSpPr>
          <p:nvPr/>
        </p:nvCxnSpPr>
        <p:spPr>
          <a:xfrm>
            <a:off x="1535561" y="2635087"/>
            <a:ext cx="303000" cy="245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Shape 461"/>
          <p:cNvCxnSpPr>
            <a:stCxn id="450" idx="6"/>
            <a:endCxn id="452" idx="3"/>
          </p:cNvCxnSpPr>
          <p:nvPr/>
        </p:nvCxnSpPr>
        <p:spPr>
          <a:xfrm flipH="1" rot="10800000">
            <a:off x="2045731" y="2885618"/>
            <a:ext cx="559500" cy="213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Shape 462"/>
          <p:cNvCxnSpPr>
            <a:stCxn id="452" idx="1"/>
            <a:endCxn id="451" idx="5"/>
          </p:cNvCxnSpPr>
          <p:nvPr/>
        </p:nvCxnSpPr>
        <p:spPr>
          <a:xfrm rot="10800000">
            <a:off x="2437028" y="2196915"/>
            <a:ext cx="168300" cy="37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63" name="Shape 463"/>
          <p:cNvGraphicFramePr/>
          <p:nvPr/>
        </p:nvGraphicFramePr>
        <p:xfrm>
          <a:off x="3128250" y="89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{8FEF8F7F-CF28-4403-AEC3-68C31C9D8FE8}</a:tableStyleId>
              </a:tblPr>
              <a:tblGrid>
                <a:gridCol w="3287050"/>
                <a:gridCol w="2593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CYCLE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d,e,c,d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simple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c,d,e,c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simple (rotation)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g,c,d,f,g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simple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c,d,f,g,c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simple (rotation)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d,e,c,d,f,g,c,d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non-simple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e,c,d,e,c,d,f,g,c,d,e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non-simple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4" name="Shape 464"/>
          <p:cNvSpPr txBox="1"/>
          <p:nvPr/>
        </p:nvSpPr>
        <p:spPr>
          <a:xfrm>
            <a:off x="8630450" y="949675"/>
            <a:ext cx="44826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Directed Acyclic Graphs (DAGs)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Directed graph G=(V,E) is a DAG iff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contains no cycles (!)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AKA:  partial order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/>
        </p:nvSpPr>
        <p:spPr>
          <a:xfrm>
            <a:off x="1178277" y="477624"/>
            <a:ext cx="414600" cy="438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1410278" y="2413631"/>
            <a:ext cx="414600" cy="438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63675" y="1648501"/>
            <a:ext cx="414600" cy="438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2012131" y="3185018"/>
            <a:ext cx="414600" cy="438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2464259" y="1442099"/>
            <a:ext cx="414600" cy="438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3001811" y="2283071"/>
            <a:ext cx="414600" cy="438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1936726" y="915625"/>
            <a:ext cx="414600" cy="438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82" name="Shape 482"/>
          <p:cNvCxnSpPr>
            <a:stCxn id="475" idx="5"/>
            <a:endCxn id="481" idx="1"/>
          </p:cNvCxnSpPr>
          <p:nvPr/>
        </p:nvCxnSpPr>
        <p:spPr>
          <a:xfrm>
            <a:off x="1532161" y="851480"/>
            <a:ext cx="465300" cy="12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3" name="Shape 483"/>
          <p:cNvCxnSpPr>
            <a:stCxn id="481" idx="5"/>
            <a:endCxn id="479" idx="1"/>
          </p:cNvCxnSpPr>
          <p:nvPr/>
        </p:nvCxnSpPr>
        <p:spPr>
          <a:xfrm>
            <a:off x="2290609" y="1289481"/>
            <a:ext cx="234300" cy="216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4" name="Shape 484"/>
          <p:cNvCxnSpPr>
            <a:stCxn id="479" idx="3"/>
            <a:endCxn id="476" idx="6"/>
          </p:cNvCxnSpPr>
          <p:nvPr/>
        </p:nvCxnSpPr>
        <p:spPr>
          <a:xfrm flipH="1">
            <a:off x="1824775" y="1815955"/>
            <a:ext cx="700200" cy="816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5" name="Shape 485"/>
          <p:cNvCxnSpPr>
            <a:stCxn id="476" idx="0"/>
            <a:endCxn id="481" idx="4"/>
          </p:cNvCxnSpPr>
          <p:nvPr/>
        </p:nvCxnSpPr>
        <p:spPr>
          <a:xfrm flipH="1" rot="10800000">
            <a:off x="1617578" y="1353731"/>
            <a:ext cx="526500" cy="105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86" name="Shape 486"/>
          <p:cNvCxnSpPr>
            <a:stCxn id="475" idx="4"/>
            <a:endCxn id="477" idx="0"/>
          </p:cNvCxnSpPr>
          <p:nvPr/>
        </p:nvCxnSpPr>
        <p:spPr>
          <a:xfrm flipH="1">
            <a:off x="970977" y="915624"/>
            <a:ext cx="414600" cy="732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7" name="Shape 487"/>
          <p:cNvCxnSpPr>
            <a:stCxn id="477" idx="4"/>
            <a:endCxn id="476" idx="1"/>
          </p:cNvCxnSpPr>
          <p:nvPr/>
        </p:nvCxnSpPr>
        <p:spPr>
          <a:xfrm>
            <a:off x="970975" y="2086501"/>
            <a:ext cx="500100" cy="39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8" name="Shape 488"/>
          <p:cNvCxnSpPr>
            <a:stCxn id="476" idx="5"/>
            <a:endCxn id="478" idx="0"/>
          </p:cNvCxnSpPr>
          <p:nvPr/>
        </p:nvCxnSpPr>
        <p:spPr>
          <a:xfrm>
            <a:off x="1764161" y="2787487"/>
            <a:ext cx="455400" cy="397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9" name="Shape 489"/>
          <p:cNvCxnSpPr>
            <a:stCxn id="478" idx="6"/>
            <a:endCxn id="480" idx="3"/>
          </p:cNvCxnSpPr>
          <p:nvPr/>
        </p:nvCxnSpPr>
        <p:spPr>
          <a:xfrm flipH="1" rot="10800000">
            <a:off x="2426731" y="2657018"/>
            <a:ext cx="635700" cy="74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90" name="Shape 490"/>
          <p:cNvCxnSpPr>
            <a:stCxn id="480" idx="1"/>
            <a:endCxn id="479" idx="5"/>
          </p:cNvCxnSpPr>
          <p:nvPr/>
        </p:nvCxnSpPr>
        <p:spPr>
          <a:xfrm rot="10800000">
            <a:off x="2818028" y="1815915"/>
            <a:ext cx="244500" cy="53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91" name="Shape 491"/>
          <p:cNvSpPr/>
          <p:nvPr/>
        </p:nvSpPr>
        <p:spPr>
          <a:xfrm>
            <a:off x="916075" y="3172501"/>
            <a:ext cx="414600" cy="438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92" name="Shape 492"/>
          <p:cNvCxnSpPr>
            <a:stCxn id="477" idx="4"/>
            <a:endCxn id="491" idx="0"/>
          </p:cNvCxnSpPr>
          <p:nvPr/>
        </p:nvCxnSpPr>
        <p:spPr>
          <a:xfrm>
            <a:off x="970975" y="2086501"/>
            <a:ext cx="152400" cy="108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Shape 493"/>
          <p:cNvCxnSpPr>
            <a:stCxn id="476" idx="3"/>
            <a:endCxn id="491" idx="0"/>
          </p:cNvCxnSpPr>
          <p:nvPr/>
        </p:nvCxnSpPr>
        <p:spPr>
          <a:xfrm flipH="1">
            <a:off x="1123295" y="2787487"/>
            <a:ext cx="347700" cy="38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4" name="Shape 494"/>
          <p:cNvSpPr txBox="1"/>
          <p:nvPr/>
        </p:nvSpPr>
        <p:spPr>
          <a:xfrm>
            <a:off x="4560400" y="716200"/>
            <a:ext cx="30585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Is this a DAG?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5" name="Shape 495"/>
          <p:cNvSpPr txBox="1"/>
          <p:nvPr/>
        </p:nvSpPr>
        <p:spPr>
          <a:xfrm>
            <a:off x="4712800" y="2087800"/>
            <a:ext cx="30585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A. YES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B. NO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/>
        </p:nvSpPr>
        <p:spPr>
          <a:xfrm>
            <a:off x="1178277" y="477624"/>
            <a:ext cx="414600" cy="438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1410278" y="2413631"/>
            <a:ext cx="414600" cy="438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763675" y="1648501"/>
            <a:ext cx="414600" cy="438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2012131" y="3185018"/>
            <a:ext cx="414600" cy="438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2464259" y="1442099"/>
            <a:ext cx="414600" cy="438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3001811" y="2283071"/>
            <a:ext cx="414600" cy="438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1936726" y="915625"/>
            <a:ext cx="414600" cy="438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07" name="Shape 507"/>
          <p:cNvCxnSpPr>
            <a:stCxn id="500" idx="5"/>
            <a:endCxn id="506" idx="1"/>
          </p:cNvCxnSpPr>
          <p:nvPr/>
        </p:nvCxnSpPr>
        <p:spPr>
          <a:xfrm>
            <a:off x="1532161" y="851480"/>
            <a:ext cx="465300" cy="12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8" name="Shape 508"/>
          <p:cNvCxnSpPr>
            <a:stCxn id="506" idx="5"/>
            <a:endCxn id="504" idx="1"/>
          </p:cNvCxnSpPr>
          <p:nvPr/>
        </p:nvCxnSpPr>
        <p:spPr>
          <a:xfrm>
            <a:off x="2290609" y="1289481"/>
            <a:ext cx="234300" cy="216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9" name="Shape 509"/>
          <p:cNvCxnSpPr>
            <a:stCxn id="504" idx="3"/>
            <a:endCxn id="501" idx="6"/>
          </p:cNvCxnSpPr>
          <p:nvPr/>
        </p:nvCxnSpPr>
        <p:spPr>
          <a:xfrm flipH="1">
            <a:off x="1824775" y="1815955"/>
            <a:ext cx="700200" cy="816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Shape 510"/>
          <p:cNvCxnSpPr>
            <a:stCxn id="501" idx="0"/>
            <a:endCxn id="506" idx="4"/>
          </p:cNvCxnSpPr>
          <p:nvPr/>
        </p:nvCxnSpPr>
        <p:spPr>
          <a:xfrm flipH="1" rot="10800000">
            <a:off x="1617578" y="1353731"/>
            <a:ext cx="526500" cy="105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11" name="Shape 511"/>
          <p:cNvCxnSpPr>
            <a:stCxn id="500" idx="4"/>
            <a:endCxn id="502" idx="0"/>
          </p:cNvCxnSpPr>
          <p:nvPr/>
        </p:nvCxnSpPr>
        <p:spPr>
          <a:xfrm flipH="1">
            <a:off x="970977" y="915624"/>
            <a:ext cx="414600" cy="732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Shape 512"/>
          <p:cNvCxnSpPr>
            <a:stCxn id="502" idx="4"/>
            <a:endCxn id="501" idx="1"/>
          </p:cNvCxnSpPr>
          <p:nvPr/>
        </p:nvCxnSpPr>
        <p:spPr>
          <a:xfrm>
            <a:off x="970975" y="2086501"/>
            <a:ext cx="500100" cy="39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3" name="Shape 513"/>
          <p:cNvCxnSpPr>
            <a:stCxn id="501" idx="5"/>
            <a:endCxn id="503" idx="0"/>
          </p:cNvCxnSpPr>
          <p:nvPr/>
        </p:nvCxnSpPr>
        <p:spPr>
          <a:xfrm>
            <a:off x="1764161" y="2787487"/>
            <a:ext cx="455400" cy="397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" name="Shape 514"/>
          <p:cNvCxnSpPr>
            <a:stCxn id="503" idx="6"/>
            <a:endCxn id="505" idx="3"/>
          </p:cNvCxnSpPr>
          <p:nvPr/>
        </p:nvCxnSpPr>
        <p:spPr>
          <a:xfrm flipH="1" rot="10800000">
            <a:off x="2426731" y="2657018"/>
            <a:ext cx="635700" cy="74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15" name="Shape 515"/>
          <p:cNvCxnSpPr>
            <a:stCxn id="505" idx="1"/>
            <a:endCxn id="504" idx="5"/>
          </p:cNvCxnSpPr>
          <p:nvPr/>
        </p:nvCxnSpPr>
        <p:spPr>
          <a:xfrm rot="10800000">
            <a:off x="2818028" y="1815915"/>
            <a:ext cx="244500" cy="53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16" name="Shape 516"/>
          <p:cNvSpPr/>
          <p:nvPr/>
        </p:nvSpPr>
        <p:spPr>
          <a:xfrm>
            <a:off x="916075" y="3172501"/>
            <a:ext cx="414600" cy="438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17" name="Shape 517"/>
          <p:cNvCxnSpPr>
            <a:stCxn id="502" idx="4"/>
            <a:endCxn id="516" idx="0"/>
          </p:cNvCxnSpPr>
          <p:nvPr/>
        </p:nvCxnSpPr>
        <p:spPr>
          <a:xfrm>
            <a:off x="970975" y="2086501"/>
            <a:ext cx="152400" cy="108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Shape 518"/>
          <p:cNvCxnSpPr>
            <a:stCxn id="501" idx="3"/>
            <a:endCxn id="516" idx="0"/>
          </p:cNvCxnSpPr>
          <p:nvPr/>
        </p:nvCxnSpPr>
        <p:spPr>
          <a:xfrm flipH="1">
            <a:off x="1123295" y="2787487"/>
            <a:ext cx="347700" cy="38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9" name="Shape 519"/>
          <p:cNvSpPr txBox="1"/>
          <p:nvPr/>
        </p:nvSpPr>
        <p:spPr>
          <a:xfrm>
            <a:off x="4560400" y="716200"/>
            <a:ext cx="30585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Is this a DAG?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0" name="Shape 520"/>
          <p:cNvSpPr txBox="1"/>
          <p:nvPr/>
        </p:nvSpPr>
        <p:spPr>
          <a:xfrm>
            <a:off x="4712800" y="2087800"/>
            <a:ext cx="30585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A. YES</a:t>
            </a:r>
            <a:endParaRPr b="1"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B. NO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>
            <p:ph type="title"/>
          </p:nvPr>
        </p:nvSpPr>
        <p:spPr>
          <a:xfrm>
            <a:off x="395225" y="205975"/>
            <a:ext cx="8357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Example: C typedefs for adj-list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342475" y="1200150"/>
            <a:ext cx="3887100" cy="37257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typedef struct lst_node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int node_id;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struct lst_node *next;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 LST_NODE;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typedef struct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int out_degree;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LST_NODE *neighbors;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 VERTEX;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1" name="Shape 531"/>
          <p:cNvSpPr txBox="1"/>
          <p:nvPr>
            <p:ph idx="2" type="body"/>
          </p:nvPr>
        </p:nvSpPr>
        <p:spPr>
          <a:xfrm>
            <a:off x="4423950" y="1200150"/>
            <a:ext cx="4574700" cy="37257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typedef struct graph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int n; // num vertices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 // array of vertices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VERTEX *vertices; 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}GRAPH;;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>
            <p:ph idx="4294967295"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building a graph with no edges 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  (to start)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7" name="Shape 537"/>
          <p:cNvSpPr txBox="1"/>
          <p:nvPr>
            <p:ph idx="4294967295" type="body"/>
          </p:nvPr>
        </p:nvSpPr>
        <p:spPr>
          <a:xfrm>
            <a:off x="457200" y="971550"/>
            <a:ext cx="8229600" cy="40122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GRAPH * graph_build(int n){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GRAPH * g = malloc(sizeof(struct graph));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g-&gt;n = n;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g-&gt;vertices = malloc(n * sizeof(VERTEX));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int i = 0;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for(i=0; i&lt;n; i++)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g-&gt;vertices[i].out_degree = 0;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g-&gt;vertices[i].neighbors = NULL;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return g;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adding an edge to a graph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assumes (u,v) not in graph already; u, v in range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 graph_add_edge(GRAPH *g, int u, int v)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LST_NODE *new = malloc(sizeof(LST_NODE));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new-&gt;node_id = v;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new-&gt;next = g-&gt;vertices[u].neighbors;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g-&gt;vertices[u].neighbors = new;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g-&gt;vertices[u].out_degree++;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>
            <p:ph idx="4294967295" type="body"/>
          </p:nvPr>
        </p:nvSpPr>
        <p:spPr>
          <a:xfrm>
            <a:off x="457200" y="742950"/>
            <a:ext cx="8229600" cy="3978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void graph_free(GRAPH_PTR g){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int i = 0;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for(i=0; i&lt;g-&gt;n; i++)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LST_NODE *cur = g-&gt;vertices[i].neighbors;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while(cur != NULL)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    LST_NODE *temp = cur-&gt;next;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    free(cur);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    cur = temp;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free(g-&gt;vertices);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free(g);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9" name="Shape 549"/>
          <p:cNvSpPr txBox="1"/>
          <p:nvPr>
            <p:ph idx="4294967295" type="title"/>
          </p:nvPr>
        </p:nvSpPr>
        <p:spPr>
          <a:xfrm>
            <a:off x="457200" y="-988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freeing a graph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Depth-First Search Of A graph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You already know examples: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pre-order, post-order, in-order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tree  traversals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Recall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in each, we visit every node in left subtree before any node in right.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we go as </a:t>
            </a:r>
            <a:r>
              <a:rPr b="1" i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deep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as possible in left tree before even touch the right tree.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945675" y="330425"/>
            <a:ext cx="441900" cy="466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3251625" y="1805250"/>
            <a:ext cx="441900" cy="466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251625" y="330425"/>
            <a:ext cx="441900" cy="466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2125875" y="1805250"/>
            <a:ext cx="441900" cy="466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2125875" y="330425"/>
            <a:ext cx="441900" cy="466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945675" y="1805250"/>
            <a:ext cx="441900" cy="466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9" name="Shape 59"/>
          <p:cNvCxnSpPr>
            <a:stCxn id="53" idx="6"/>
            <a:endCxn id="57" idx="2"/>
          </p:cNvCxnSpPr>
          <p:nvPr/>
        </p:nvCxnSpPr>
        <p:spPr>
          <a:xfrm>
            <a:off x="1387575" y="563525"/>
            <a:ext cx="73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" name="Shape 60"/>
          <p:cNvCxnSpPr>
            <a:stCxn id="53" idx="4"/>
            <a:endCxn id="58" idx="0"/>
          </p:cNvCxnSpPr>
          <p:nvPr/>
        </p:nvCxnSpPr>
        <p:spPr>
          <a:xfrm>
            <a:off x="1166625" y="796625"/>
            <a:ext cx="0" cy="100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Shape 61"/>
          <p:cNvCxnSpPr>
            <a:stCxn id="58" idx="7"/>
            <a:endCxn id="57" idx="3"/>
          </p:cNvCxnSpPr>
          <p:nvPr/>
        </p:nvCxnSpPr>
        <p:spPr>
          <a:xfrm flipH="1" rot="10800000">
            <a:off x="1322860" y="728423"/>
            <a:ext cx="867600" cy="1145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Shape 62"/>
          <p:cNvCxnSpPr>
            <a:stCxn id="58" idx="6"/>
            <a:endCxn id="56" idx="2"/>
          </p:cNvCxnSpPr>
          <p:nvPr/>
        </p:nvCxnSpPr>
        <p:spPr>
          <a:xfrm>
            <a:off x="1387575" y="2038350"/>
            <a:ext cx="73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Shape 63"/>
          <p:cNvCxnSpPr>
            <a:stCxn id="55" idx="2"/>
            <a:endCxn id="57" idx="6"/>
          </p:cNvCxnSpPr>
          <p:nvPr/>
        </p:nvCxnSpPr>
        <p:spPr>
          <a:xfrm rot="10800000">
            <a:off x="2567925" y="563525"/>
            <a:ext cx="683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Shape 64"/>
          <p:cNvCxnSpPr>
            <a:stCxn id="56" idx="6"/>
            <a:endCxn id="54" idx="2"/>
          </p:cNvCxnSpPr>
          <p:nvPr/>
        </p:nvCxnSpPr>
        <p:spPr>
          <a:xfrm>
            <a:off x="2567775" y="2038350"/>
            <a:ext cx="6840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Shape 65"/>
          <p:cNvCxnSpPr>
            <a:stCxn id="57" idx="4"/>
            <a:endCxn id="56" idx="0"/>
          </p:cNvCxnSpPr>
          <p:nvPr/>
        </p:nvCxnSpPr>
        <p:spPr>
          <a:xfrm>
            <a:off x="2346825" y="796625"/>
            <a:ext cx="0" cy="100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Shape 66"/>
          <p:cNvSpPr txBox="1"/>
          <p:nvPr/>
        </p:nvSpPr>
        <p:spPr>
          <a:xfrm>
            <a:off x="4377375" y="233700"/>
            <a:ext cx="4455000" cy="4713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THIS IS A 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DIRECTED GRAPH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G=(V,E)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V={a, b, c, d, e, f}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 = {  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(a,b),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(a,c),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(b,d),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6D9EEB"/>
                </a:highlight>
                <a:latin typeface="Courier New"/>
                <a:ea typeface="Courier New"/>
                <a:cs typeface="Courier New"/>
                <a:sym typeface="Courier New"/>
              </a:rPr>
              <a:t>(c,b)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(c,d),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(d,f)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(e,b),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(e,f),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E06666"/>
                </a:highlight>
                <a:latin typeface="Courier New"/>
                <a:ea typeface="Courier New"/>
                <a:cs typeface="Courier New"/>
                <a:sym typeface="Courier New"/>
              </a:rPr>
              <a:t>(f,e)</a:t>
            </a:r>
            <a:endParaRPr b="1" sz="1800">
              <a:highlight>
                <a:srgbClr val="E0666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7" name="Shape 67"/>
          <p:cNvSpPr txBox="1"/>
          <p:nvPr/>
        </p:nvSpPr>
        <p:spPr>
          <a:xfrm>
            <a:off x="610875" y="2397650"/>
            <a:ext cx="2676300" cy="7344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EDGES</a:t>
            </a: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ORDERED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-PAIRS OF VERTICES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8" name="Shape 68"/>
          <p:cNvCxnSpPr>
            <a:stCxn id="67" idx="3"/>
          </p:cNvCxnSpPr>
          <p:nvPr/>
        </p:nvCxnSpPr>
        <p:spPr>
          <a:xfrm>
            <a:off x="3287175" y="2764850"/>
            <a:ext cx="1932600" cy="3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Shape 69"/>
          <p:cNvSpPr txBox="1"/>
          <p:nvPr/>
        </p:nvSpPr>
        <p:spPr>
          <a:xfrm>
            <a:off x="157375" y="3379925"/>
            <a:ext cx="3282300" cy="514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DIRECTED GRAPH:  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THINK "ONE-WAY STREETS"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3479925" y="803850"/>
            <a:ext cx="213611" cy="1018075"/>
          </a:xfrm>
          <a:custGeom>
            <a:pathLst>
              <a:path extrusionOk="0" h="40723" w="12595">
                <a:moveTo>
                  <a:pt x="0" y="40723"/>
                </a:moveTo>
                <a:cubicBezTo>
                  <a:pt x="2098" y="37144"/>
                  <a:pt x="12525" y="26038"/>
                  <a:pt x="12587" y="19251"/>
                </a:cubicBezTo>
                <a:cubicBezTo>
                  <a:pt x="12649" y="12464"/>
                  <a:pt x="2407" y="3209"/>
                  <a:pt x="371" y="0"/>
                </a:cubicBezTo>
              </a:path>
            </a:pathLst>
          </a:cu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1" name="Shape 71"/>
          <p:cNvSpPr/>
          <p:nvPr/>
        </p:nvSpPr>
        <p:spPr>
          <a:xfrm>
            <a:off x="3294054" y="794600"/>
            <a:ext cx="176625" cy="1018050"/>
          </a:xfrm>
          <a:custGeom>
            <a:pathLst>
              <a:path extrusionOk="0" h="40722" w="7065">
                <a:moveTo>
                  <a:pt x="7065" y="0"/>
                </a:moveTo>
                <a:cubicBezTo>
                  <a:pt x="5893" y="3455"/>
                  <a:pt x="154" y="13945"/>
                  <a:pt x="31" y="20732"/>
                </a:cubicBezTo>
                <a:cubicBezTo>
                  <a:pt x="-92" y="27519"/>
                  <a:pt x="5276" y="37390"/>
                  <a:pt x="6325" y="40722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2" name="Shape 72"/>
          <p:cNvSpPr txBox="1"/>
          <p:nvPr/>
        </p:nvSpPr>
        <p:spPr>
          <a:xfrm>
            <a:off x="157375" y="4049000"/>
            <a:ext cx="4007400" cy="7959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REMEMBER: V and E are sets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Ordering Doesn't Matter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>
            <p:ph idx="4294967295" type="body"/>
          </p:nvPr>
        </p:nvSpPr>
        <p:spPr>
          <a:xfrm>
            <a:off x="76200" y="438150"/>
            <a:ext cx="3956100" cy="3943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#define WHITE 0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#define GREY 1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#define BLACK 2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void dfs(GRAPH g, int src){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int *labels =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 malloc(g-&gt;n*sizeof(int));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for(v=0; v&lt;g-&gt;n; v++)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labels[v] = WHITE;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dfs_r(g, src, labels);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free(labels);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1" name="Shape 561"/>
          <p:cNvSpPr txBox="1"/>
          <p:nvPr>
            <p:ph idx="4294967295" type="body"/>
          </p:nvPr>
        </p:nvSpPr>
        <p:spPr>
          <a:xfrm>
            <a:off x="4110900" y="413525"/>
            <a:ext cx="4860600" cy="44289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void dfs_r(GRAPH *g, int src, int *labels){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LST_NODE *p;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int v;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labels[src] = GREY;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p = g-&gt;vertices[src].neighbors;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while(p != NULL) 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v = p-&gt;node_id;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if(labels[v] == WHITE)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  dfs_r(g, v, labels);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else if(labels[v] == GREY) 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    // cycle detected!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p = p-&gt;next;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labels[src] = BLACK;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Detection?</a:t>
            </a:r>
            <a:endParaRPr/>
          </a:p>
        </p:txBody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we examine an edge to a GREY vertex, we have discovered a cycle.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Edges</a:t>
            </a:r>
            <a:endParaRPr/>
          </a:p>
        </p:txBody>
      </p:sp>
      <p:sp>
        <p:nvSpPr>
          <p:cNvPr id="573" name="Shape 57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Tree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Back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Forward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Cross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945675" y="863825"/>
            <a:ext cx="441900" cy="466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3251625" y="2338650"/>
            <a:ext cx="441900" cy="466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3251625" y="863825"/>
            <a:ext cx="441900" cy="466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2125875" y="2338650"/>
            <a:ext cx="441900" cy="466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2125875" y="863825"/>
            <a:ext cx="441900" cy="466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945675" y="2338650"/>
            <a:ext cx="441900" cy="466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4377375" y="233700"/>
            <a:ext cx="4455000" cy="46083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THIS IS AN </a:t>
            </a:r>
            <a:r>
              <a:rPr b="1" i="1" lang="en" sz="1800" u="sng">
                <a:latin typeface="Courier New"/>
                <a:ea typeface="Courier New"/>
                <a:cs typeface="Courier New"/>
                <a:sym typeface="Courier New"/>
              </a:rPr>
              <a:t>UN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DIRECTED GRAPH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G=(V,E)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V={a, b, c, d, e, f}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 = {  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(a,b),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(a,c),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(a,d),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6D9EEB"/>
                </a:highlight>
                <a:latin typeface="Courier New"/>
                <a:ea typeface="Courier New"/>
                <a:cs typeface="Courier New"/>
                <a:sym typeface="Courier New"/>
              </a:rPr>
              <a:t>(b,c)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(b,e),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(b,f),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(c,f),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(d,f),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(e,f)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4" name="Shape 84"/>
          <p:cNvSpPr txBox="1"/>
          <p:nvPr/>
        </p:nvSpPr>
        <p:spPr>
          <a:xfrm>
            <a:off x="712675" y="3303725"/>
            <a:ext cx="2574300" cy="6804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EDGES: </a:t>
            </a:r>
            <a:r>
              <a:rPr b="1" i="1"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 UN</a:t>
            </a: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ORDERED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-PAIRS OF VERTICES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5" name="Shape 85"/>
          <p:cNvCxnSpPr>
            <a:stCxn id="84" idx="3"/>
          </p:cNvCxnSpPr>
          <p:nvPr/>
        </p:nvCxnSpPr>
        <p:spPr>
          <a:xfrm flipH="1" rot="10800000">
            <a:off x="3286975" y="3410225"/>
            <a:ext cx="1979100" cy="2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Shape 86"/>
          <p:cNvCxnSpPr>
            <a:stCxn id="77" idx="6"/>
            <a:endCxn id="81" idx="2"/>
          </p:cNvCxnSpPr>
          <p:nvPr/>
        </p:nvCxnSpPr>
        <p:spPr>
          <a:xfrm>
            <a:off x="1387575" y="1096925"/>
            <a:ext cx="73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Shape 87"/>
          <p:cNvCxnSpPr>
            <a:stCxn id="81" idx="5"/>
            <a:endCxn id="78" idx="1"/>
          </p:cNvCxnSpPr>
          <p:nvPr/>
        </p:nvCxnSpPr>
        <p:spPr>
          <a:xfrm>
            <a:off x="2503060" y="1261752"/>
            <a:ext cx="813300" cy="1145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Shape 88"/>
          <p:cNvCxnSpPr>
            <a:stCxn id="80" idx="6"/>
            <a:endCxn id="78" idx="2"/>
          </p:cNvCxnSpPr>
          <p:nvPr/>
        </p:nvCxnSpPr>
        <p:spPr>
          <a:xfrm>
            <a:off x="2567775" y="2571750"/>
            <a:ext cx="68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Shape 89"/>
          <p:cNvCxnSpPr>
            <a:stCxn id="79" idx="4"/>
            <a:endCxn id="78" idx="0"/>
          </p:cNvCxnSpPr>
          <p:nvPr/>
        </p:nvCxnSpPr>
        <p:spPr>
          <a:xfrm>
            <a:off x="3472575" y="1330025"/>
            <a:ext cx="0" cy="10086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Shape 90"/>
          <p:cNvCxnSpPr>
            <a:stCxn id="78" idx="4"/>
            <a:endCxn id="82" idx="4"/>
          </p:cNvCxnSpPr>
          <p:nvPr/>
        </p:nvCxnSpPr>
        <p:spPr>
          <a:xfrm rot="5400000">
            <a:off x="2319225" y="1652100"/>
            <a:ext cx="600" cy="23061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Shape 91"/>
          <p:cNvCxnSpPr>
            <a:stCxn id="77" idx="5"/>
            <a:endCxn id="80" idx="1"/>
          </p:cNvCxnSpPr>
          <p:nvPr/>
        </p:nvCxnSpPr>
        <p:spPr>
          <a:xfrm>
            <a:off x="1322860" y="1261752"/>
            <a:ext cx="867600" cy="1145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Shape 92"/>
          <p:cNvCxnSpPr>
            <a:stCxn id="77" idx="4"/>
            <a:endCxn id="82" idx="0"/>
          </p:cNvCxnSpPr>
          <p:nvPr/>
        </p:nvCxnSpPr>
        <p:spPr>
          <a:xfrm>
            <a:off x="1166625" y="1330025"/>
            <a:ext cx="0" cy="100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Shape 93"/>
          <p:cNvCxnSpPr>
            <a:stCxn id="81" idx="6"/>
            <a:endCxn id="79" idx="2"/>
          </p:cNvCxnSpPr>
          <p:nvPr/>
        </p:nvCxnSpPr>
        <p:spPr>
          <a:xfrm>
            <a:off x="2567775" y="1096925"/>
            <a:ext cx="68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Shape 94"/>
          <p:cNvCxnSpPr>
            <a:stCxn id="81" idx="0"/>
            <a:endCxn id="82" idx="2"/>
          </p:cNvCxnSpPr>
          <p:nvPr/>
        </p:nvCxnSpPr>
        <p:spPr>
          <a:xfrm rot="5400000">
            <a:off x="792375" y="1017275"/>
            <a:ext cx="1707900" cy="1401000"/>
          </a:xfrm>
          <a:prstGeom prst="curvedConnector4">
            <a:avLst>
              <a:gd fmla="val -23219" name="adj1"/>
              <a:gd fmla="val 137091" name="adj2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240675" y="205975"/>
            <a:ext cx="865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Thinking about the "size" of graphs..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For graph G=(V, E) we normally think of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its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as: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(number-of-vertices)+(number-of-edges)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|V|+|E|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Maximum # edges in a graph?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268425" y="1200150"/>
            <a:ext cx="8662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For a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directed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graph G=(V,E), let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n=|V|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What is the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largest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|E| can be?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(Assume "self-loops" (u,u) are not allowed)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371600" rtl="0">
              <a:spcBef>
                <a:spcPts val="60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2n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n(n-1)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4294967295"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Maximum # edges in a graph?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Shape 112"/>
          <p:cNvSpPr txBox="1"/>
          <p:nvPr>
            <p:ph idx="4294967295" type="body"/>
          </p:nvPr>
        </p:nvSpPr>
        <p:spPr>
          <a:xfrm>
            <a:off x="268425" y="971550"/>
            <a:ext cx="8662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For a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directed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graph G=(V,E), let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n=|V|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What is the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largest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|E| can be?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(Assume "self-loops" (u,u) are not allowed)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371600" rtl="0">
              <a:spcBef>
                <a:spcPts val="60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2n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n(n-1)</a:t>
            </a:r>
            <a:endParaRPr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3081975" y="2753275"/>
            <a:ext cx="5793600" cy="221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IDEA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How many ways are there to construct a distinct edge?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(# ways to select "source" vertex) x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(# ways to select "destination" vertex)=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n(n-1)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5213725" y="1430976"/>
            <a:ext cx="641700" cy="679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7320709" y="2971545"/>
            <a:ext cx="641700" cy="679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7320709" y="1430976"/>
            <a:ext cx="641700" cy="679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5213725" y="3092294"/>
            <a:ext cx="641700" cy="679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5231284" y="2110123"/>
            <a:ext cx="184066" cy="1062257"/>
          </a:xfrm>
          <a:custGeom>
            <a:pathLst>
              <a:path extrusionOk="0" h="22582" w="3717">
                <a:moveTo>
                  <a:pt x="3717" y="0"/>
                </a:moveTo>
                <a:cubicBezTo>
                  <a:pt x="3100" y="1789"/>
                  <a:pt x="77" y="6972"/>
                  <a:pt x="15" y="10736"/>
                </a:cubicBezTo>
                <a:cubicBezTo>
                  <a:pt x="-47" y="14500"/>
                  <a:pt x="2792" y="20608"/>
                  <a:pt x="3347" y="22582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123" name="Shape 123"/>
          <p:cNvSpPr/>
          <p:nvPr/>
        </p:nvSpPr>
        <p:spPr>
          <a:xfrm>
            <a:off x="5818649" y="1290196"/>
            <a:ext cx="1539923" cy="314933"/>
          </a:xfrm>
          <a:custGeom>
            <a:pathLst>
              <a:path extrusionOk="0" h="6695" w="31097">
                <a:moveTo>
                  <a:pt x="0" y="5955"/>
                </a:moveTo>
                <a:cubicBezTo>
                  <a:pt x="2715" y="4968"/>
                  <a:pt x="11106" y="-92"/>
                  <a:pt x="16289" y="31"/>
                </a:cubicBezTo>
                <a:cubicBezTo>
                  <a:pt x="21472" y="154"/>
                  <a:pt x="28629" y="5584"/>
                  <a:pt x="31097" y="6695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24" name="Shape 124"/>
          <p:cNvSpPr/>
          <p:nvPr/>
        </p:nvSpPr>
        <p:spPr>
          <a:xfrm>
            <a:off x="5855343" y="1848916"/>
            <a:ext cx="1448262" cy="176306"/>
          </a:xfrm>
          <a:custGeom>
            <a:pathLst>
              <a:path extrusionOk="0" h="3748" w="29246">
                <a:moveTo>
                  <a:pt x="29246" y="1110"/>
                </a:moveTo>
                <a:cubicBezTo>
                  <a:pt x="26593" y="1542"/>
                  <a:pt x="18201" y="3887"/>
                  <a:pt x="13327" y="3702"/>
                </a:cubicBezTo>
                <a:cubicBezTo>
                  <a:pt x="8453" y="3517"/>
                  <a:pt x="2221" y="617"/>
                  <a:pt x="0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25" name="Shape 125"/>
          <p:cNvSpPr/>
          <p:nvPr/>
        </p:nvSpPr>
        <p:spPr>
          <a:xfrm>
            <a:off x="7442563" y="2110123"/>
            <a:ext cx="172627" cy="853306"/>
          </a:xfrm>
          <a:custGeom>
            <a:pathLst>
              <a:path extrusionOk="0" h="18140" w="3486">
                <a:moveTo>
                  <a:pt x="3486" y="0"/>
                </a:moveTo>
                <a:cubicBezTo>
                  <a:pt x="2931" y="1851"/>
                  <a:pt x="463" y="8083"/>
                  <a:pt x="154" y="11106"/>
                </a:cubicBezTo>
                <a:cubicBezTo>
                  <a:pt x="-154" y="14129"/>
                  <a:pt x="1388" y="16968"/>
                  <a:pt x="1635" y="1814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126" name="Shape 126"/>
          <p:cNvSpPr/>
          <p:nvPr/>
        </p:nvSpPr>
        <p:spPr>
          <a:xfrm>
            <a:off x="7761874" y="2075267"/>
            <a:ext cx="184066" cy="957828"/>
          </a:xfrm>
          <a:custGeom>
            <a:pathLst>
              <a:path extrusionOk="0" h="20362" w="3717">
                <a:moveTo>
                  <a:pt x="370" y="20362"/>
                </a:moveTo>
                <a:cubicBezTo>
                  <a:pt x="925" y="19190"/>
                  <a:pt x="3764" y="16722"/>
                  <a:pt x="3702" y="13328"/>
                </a:cubicBezTo>
                <a:cubicBezTo>
                  <a:pt x="3640" y="9934"/>
                  <a:pt x="617" y="2221"/>
                  <a:pt x="0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127" name="Shape 127"/>
          <p:cNvSpPr/>
          <p:nvPr/>
        </p:nvSpPr>
        <p:spPr>
          <a:xfrm>
            <a:off x="5818649" y="3503225"/>
            <a:ext cx="1521601" cy="216055"/>
          </a:xfrm>
          <a:custGeom>
            <a:pathLst>
              <a:path extrusionOk="0" h="4593" w="30727">
                <a:moveTo>
                  <a:pt x="30727" y="0"/>
                </a:moveTo>
                <a:cubicBezTo>
                  <a:pt x="27087" y="741"/>
                  <a:pt x="14006" y="3888"/>
                  <a:pt x="8885" y="4443"/>
                </a:cubicBezTo>
                <a:cubicBezTo>
                  <a:pt x="3764" y="4998"/>
                  <a:pt x="1481" y="3517"/>
                  <a:pt x="0" y="3332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128" name="Shape 128"/>
          <p:cNvSpPr/>
          <p:nvPr/>
        </p:nvSpPr>
        <p:spPr>
          <a:xfrm>
            <a:off x="5818649" y="3154224"/>
            <a:ext cx="1484956" cy="157443"/>
          </a:xfrm>
          <a:custGeom>
            <a:pathLst>
              <a:path extrusionOk="0" h="3347" w="29987">
                <a:moveTo>
                  <a:pt x="0" y="3347"/>
                </a:moveTo>
                <a:cubicBezTo>
                  <a:pt x="2283" y="2792"/>
                  <a:pt x="8700" y="77"/>
                  <a:pt x="13698" y="15"/>
                </a:cubicBezTo>
                <a:cubicBezTo>
                  <a:pt x="18696" y="-47"/>
                  <a:pt x="27272" y="2483"/>
                  <a:pt x="29987" y="2977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129" name="Shape 129"/>
          <p:cNvSpPr/>
          <p:nvPr/>
        </p:nvSpPr>
        <p:spPr>
          <a:xfrm>
            <a:off x="5630200" y="2077675"/>
            <a:ext cx="140750" cy="1027300"/>
          </a:xfrm>
          <a:custGeom>
            <a:pathLst>
              <a:path extrusionOk="0" h="41092" w="5630">
                <a:moveTo>
                  <a:pt x="0" y="41092"/>
                </a:moveTo>
                <a:cubicBezTo>
                  <a:pt x="926" y="37575"/>
                  <a:pt x="5245" y="26840"/>
                  <a:pt x="5553" y="19991"/>
                </a:cubicBezTo>
                <a:cubicBezTo>
                  <a:pt x="5862" y="13142"/>
                  <a:pt x="2468" y="3332"/>
                  <a:pt x="1851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130" name="Shape 130"/>
          <p:cNvSpPr txBox="1"/>
          <p:nvPr/>
        </p:nvSpPr>
        <p:spPr>
          <a:xfrm>
            <a:off x="351725" y="269225"/>
            <a:ext cx="2955600" cy="258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Example: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|V|=n=4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MAX # EDGES: 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n(n-1) =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4x3 =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5738175" y="2031400"/>
            <a:ext cx="1619625" cy="1156875"/>
          </a:xfrm>
          <a:custGeom>
            <a:pathLst>
              <a:path extrusionOk="0" h="46275" w="64785">
                <a:moveTo>
                  <a:pt x="0" y="0"/>
                </a:moveTo>
                <a:cubicBezTo>
                  <a:pt x="4257" y="4566"/>
                  <a:pt x="14747" y="19683"/>
                  <a:pt x="25544" y="27395"/>
                </a:cubicBezTo>
                <a:cubicBezTo>
                  <a:pt x="36342" y="35108"/>
                  <a:pt x="58245" y="43128"/>
                  <a:pt x="64785" y="46275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32" name="Shape 132"/>
          <p:cNvSpPr/>
          <p:nvPr/>
        </p:nvSpPr>
        <p:spPr>
          <a:xfrm>
            <a:off x="5802950" y="1938850"/>
            <a:ext cx="1610375" cy="1156875"/>
          </a:xfrm>
          <a:custGeom>
            <a:pathLst>
              <a:path extrusionOk="0" h="46275" w="64415">
                <a:moveTo>
                  <a:pt x="64415" y="46275"/>
                </a:moveTo>
                <a:cubicBezTo>
                  <a:pt x="60713" y="42511"/>
                  <a:pt x="52939" y="31406"/>
                  <a:pt x="42203" y="23693"/>
                </a:cubicBezTo>
                <a:cubicBezTo>
                  <a:pt x="31467" y="15981"/>
                  <a:pt x="7034" y="3949"/>
                  <a:pt x="0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33" name="Shape 133"/>
          <p:cNvSpPr/>
          <p:nvPr/>
        </p:nvSpPr>
        <p:spPr>
          <a:xfrm>
            <a:off x="5603995" y="1736220"/>
            <a:ext cx="2753775" cy="2517750"/>
          </a:xfrm>
          <a:custGeom>
            <a:pathLst>
              <a:path extrusionOk="0" h="100710" w="110151">
                <a:moveTo>
                  <a:pt x="94772" y="0"/>
                </a:moveTo>
                <a:cubicBezTo>
                  <a:pt x="96500" y="4319"/>
                  <a:pt x="103410" y="12340"/>
                  <a:pt x="105138" y="25914"/>
                </a:cubicBezTo>
                <a:cubicBezTo>
                  <a:pt x="106866" y="39488"/>
                  <a:pt x="115442" y="68981"/>
                  <a:pt x="105138" y="81444"/>
                </a:cubicBezTo>
                <a:cubicBezTo>
                  <a:pt x="94834" y="93908"/>
                  <a:pt x="60837" y="100757"/>
                  <a:pt x="43314" y="100695"/>
                </a:cubicBezTo>
                <a:cubicBezTo>
                  <a:pt x="25791" y="100633"/>
                  <a:pt x="7219" y="84344"/>
                  <a:pt x="0" y="81074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34" name="Shape 134"/>
          <p:cNvSpPr/>
          <p:nvPr/>
        </p:nvSpPr>
        <p:spPr>
          <a:xfrm>
            <a:off x="4630038" y="617560"/>
            <a:ext cx="2968725" cy="2811350"/>
          </a:xfrm>
          <a:custGeom>
            <a:pathLst>
              <a:path extrusionOk="0" h="112454" w="118749">
                <a:moveTo>
                  <a:pt x="23607" y="112454"/>
                </a:moveTo>
                <a:cubicBezTo>
                  <a:pt x="21386" y="111097"/>
                  <a:pt x="14044" y="115539"/>
                  <a:pt x="10280" y="104309"/>
                </a:cubicBezTo>
                <a:cubicBezTo>
                  <a:pt x="6516" y="93080"/>
                  <a:pt x="-2985" y="62230"/>
                  <a:pt x="1025" y="45077"/>
                </a:cubicBezTo>
                <a:cubicBezTo>
                  <a:pt x="5036" y="27924"/>
                  <a:pt x="16573" y="6699"/>
                  <a:pt x="34343" y="1393"/>
                </a:cubicBezTo>
                <a:cubicBezTo>
                  <a:pt x="52113" y="-3913"/>
                  <a:pt x="93575" y="8118"/>
                  <a:pt x="107643" y="13239"/>
                </a:cubicBezTo>
                <a:cubicBezTo>
                  <a:pt x="121711" y="18360"/>
                  <a:pt x="116898" y="28973"/>
                  <a:pt x="118749" y="3212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35" name="Shape 135"/>
          <p:cNvSpPr txBox="1"/>
          <p:nvPr/>
        </p:nvSpPr>
        <p:spPr>
          <a:xfrm>
            <a:off x="199325" y="3033100"/>
            <a:ext cx="4483800" cy="191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VOCAB: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Graphs with 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possible edges are called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"Complete Graphs"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