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4CFC32-7F8D-4DBA-95C3-6A3F219CF2C3}">
  <a:tblStyle styleId="{374CFC32-7F8D-4DBA-95C3-6A3F219CF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13 - WED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Shape 13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a LOOKUP on a size-balanced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Shape 13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BST will take ______ time in the worst case.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Shape 14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BST will take ______ time in the worst case.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Shape 14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an IN-ORDER traversal of a binary tree is: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an IN-ORDER traversal of a binary tree is: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Shape 15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&lt;=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Shape 16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&lt;=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binary heap IS NOT A BST!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Shape 16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"If a collection of priorities are all distinct, then there is exactly one valid min-heap on those priorities"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Shape 17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"If a collection of priorities are all distinct, then there is exactly one valid min-heap on those priorities"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consider 1,2,3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Shape 174"/>
          <p:cNvSpPr/>
          <p:nvPr/>
        </p:nvSpPr>
        <p:spPr>
          <a:xfrm>
            <a:off x="4281450" y="28120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692475" y="33379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858300" y="33379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77" name="Shape 177"/>
          <p:cNvCxnSpPr>
            <a:stCxn id="174" idx="3"/>
            <a:endCxn id="176" idx="0"/>
          </p:cNvCxnSpPr>
          <p:nvPr/>
        </p:nvCxnSpPr>
        <p:spPr>
          <a:xfrm flipH="1">
            <a:off x="4025724" y="3130877"/>
            <a:ext cx="3048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4" idx="5"/>
            <a:endCxn id="175" idx="0"/>
          </p:cNvCxnSpPr>
          <p:nvPr/>
        </p:nvCxnSpPr>
        <p:spPr>
          <a:xfrm>
            <a:off x="4567476" y="3130877"/>
            <a:ext cx="292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5729250" y="28120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140275" y="33379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306100" y="33379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2" name="Shape 182"/>
          <p:cNvCxnSpPr>
            <a:stCxn id="179" idx="3"/>
            <a:endCxn id="181" idx="0"/>
          </p:cNvCxnSpPr>
          <p:nvPr/>
        </p:nvCxnSpPr>
        <p:spPr>
          <a:xfrm flipH="1">
            <a:off x="5473524" y="3130877"/>
            <a:ext cx="3048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79" idx="5"/>
            <a:endCxn id="180" idx="0"/>
          </p:cNvCxnSpPr>
          <p:nvPr/>
        </p:nvCxnSpPr>
        <p:spPr>
          <a:xfrm>
            <a:off x="6015276" y="3130877"/>
            <a:ext cx="292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Shape 188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92" name="Shape 192"/>
          <p:cNvCxnSpPr>
            <a:stCxn id="189" idx="3"/>
            <a:endCxn id="191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9" idx="5"/>
            <a:endCxn id="190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203" name="Shape 203"/>
          <p:cNvCxnSpPr>
            <a:stCxn id="191" idx="3"/>
            <a:endCxn id="194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191" idx="5"/>
            <a:endCxn id="197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stCxn id="197" idx="3"/>
            <a:endCxn id="199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>
            <a:stCxn id="197" idx="5"/>
            <a:endCxn id="198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198" idx="4"/>
            <a:endCxn id="200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stCxn id="190" idx="3"/>
            <a:endCxn id="195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>
            <a:stCxn id="190" idx="5"/>
            <a:endCxn id="196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196" idx="3"/>
            <a:endCxn id="201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196" idx="5"/>
            <a:endCxn id="202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457200" y="944760"/>
            <a:ext cx="82296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Cuckoo Hashing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Shape 216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20" name="Shape 220"/>
          <p:cNvCxnSpPr>
            <a:stCxn id="217" idx="3"/>
            <a:endCxn id="219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217" idx="5"/>
            <a:endCxn id="218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Shape 222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231" name="Shape 231"/>
          <p:cNvCxnSpPr>
            <a:stCxn id="219" idx="3"/>
            <a:endCxn id="222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>
            <a:stCxn id="219" idx="5"/>
            <a:endCxn id="225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>
            <a:stCxn id="225" idx="3"/>
            <a:endCxn id="227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>
            <a:stCxn id="225" idx="5"/>
            <a:endCxn id="226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>
            <a:stCxn id="226" idx="4"/>
            <a:endCxn id="228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Shape 236"/>
          <p:cNvCxnSpPr>
            <a:stCxn id="218" idx="3"/>
            <a:endCxn id="223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>
            <a:stCxn id="218" idx="5"/>
            <a:endCxn id="224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>
            <a:stCxn id="224" idx="3"/>
            <a:endCxn id="229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>
            <a:stCxn id="224" idx="5"/>
            <a:endCxn id="230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5488325" y="2218225"/>
            <a:ext cx="27201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   C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5th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Shape 246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49" name="Shape 249"/>
          <p:cNvCxnSpPr>
            <a:stCxn id="246" idx="3"/>
            <a:endCxn id="248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>
            <a:stCxn id="246" idx="5"/>
            <a:endCxn id="247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260" name="Shape 260"/>
          <p:cNvCxnSpPr>
            <a:stCxn id="248" idx="3"/>
            <a:endCxn id="251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48" idx="5"/>
            <a:endCxn id="254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54" idx="3"/>
            <a:endCxn id="256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54" idx="5"/>
            <a:endCxn id="255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55" idx="4"/>
            <a:endCxn id="257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47" idx="3"/>
            <a:endCxn id="252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47" idx="5"/>
            <a:endCxn id="253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>
            <a:stCxn id="253" idx="3"/>
            <a:endCxn id="258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53" idx="5"/>
            <a:endCxn id="259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Shape 273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5th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Shape 274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77" name="Shape 277"/>
          <p:cNvCxnSpPr>
            <a:stCxn id="274" idx="3"/>
            <a:endCxn id="276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Shape 278"/>
          <p:cNvCxnSpPr>
            <a:stCxn id="274" idx="5"/>
            <a:endCxn id="275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Shape 279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288" name="Shape 288"/>
          <p:cNvCxnSpPr>
            <a:stCxn id="276" idx="3"/>
            <a:endCxn id="279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76" idx="5"/>
            <a:endCxn id="282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82" idx="3"/>
            <a:endCxn id="284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Shape 291"/>
          <p:cNvCxnSpPr>
            <a:stCxn id="282" idx="5"/>
            <a:endCxn id="283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Shape 292"/>
          <p:cNvCxnSpPr>
            <a:stCxn id="283" idx="4"/>
            <a:endCxn id="285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>
            <a:stCxn id="275" idx="3"/>
            <a:endCxn id="280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75" idx="5"/>
            <a:endCxn id="281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>
            <a:stCxn id="281" idx="3"/>
            <a:endCxn id="286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stCxn id="281" idx="5"/>
            <a:endCxn id="287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Shape 297"/>
          <p:cNvSpPr txBox="1"/>
          <p:nvPr/>
        </p:nvSpPr>
        <p:spPr>
          <a:xfrm>
            <a:off x="5488325" y="2218225"/>
            <a:ext cx="27201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   r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Shape 302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6th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306" name="Shape 306"/>
          <p:cNvCxnSpPr>
            <a:stCxn id="303" idx="3"/>
            <a:endCxn id="305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303" idx="5"/>
            <a:endCxn id="304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Shape 308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317" name="Shape 317"/>
          <p:cNvCxnSpPr>
            <a:stCxn id="305" idx="3"/>
            <a:endCxn id="308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Shape 318"/>
          <p:cNvCxnSpPr>
            <a:stCxn id="305" idx="5"/>
            <a:endCxn id="311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1" idx="3"/>
            <a:endCxn id="313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Shape 320"/>
          <p:cNvCxnSpPr>
            <a:stCxn id="311" idx="5"/>
            <a:endCxn id="312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2" idx="4"/>
            <a:endCxn id="314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04" idx="3"/>
            <a:endCxn id="309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04" idx="5"/>
            <a:endCxn id="310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10" idx="3"/>
            <a:endCxn id="315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0" idx="5"/>
            <a:endCxn id="316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Shape 330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6th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Shape 331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334" name="Shape 334"/>
          <p:cNvCxnSpPr>
            <a:stCxn id="331" idx="3"/>
            <a:endCxn id="333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31" idx="5"/>
            <a:endCxn id="332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Shape 336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345" name="Shape 345"/>
          <p:cNvCxnSpPr>
            <a:stCxn id="333" idx="3"/>
            <a:endCxn id="336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>
            <a:stCxn id="333" idx="5"/>
            <a:endCxn id="339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Shape 347"/>
          <p:cNvCxnSpPr>
            <a:stCxn id="339" idx="3"/>
            <a:endCxn id="341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39" idx="5"/>
            <a:endCxn id="340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>
            <a:stCxn id="340" idx="4"/>
            <a:endCxn id="342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>
            <a:stCxn id="332" idx="3"/>
            <a:endCxn id="337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32" idx="5"/>
            <a:endCxn id="338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>
            <a:stCxn id="338" idx="3"/>
            <a:endCxn id="343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38" idx="5"/>
            <a:endCxn id="344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Shape 354"/>
          <p:cNvSpPr txBox="1"/>
          <p:nvPr/>
        </p:nvSpPr>
        <p:spPr>
          <a:xfrm>
            <a:off x="5488325" y="2218225"/>
            <a:ext cx="27201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   m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Shape 359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7th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Shape 360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363" name="Shape 363"/>
          <p:cNvCxnSpPr>
            <a:stCxn id="360" idx="3"/>
            <a:endCxn id="362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Shape 364"/>
          <p:cNvCxnSpPr>
            <a:stCxn id="360" idx="5"/>
            <a:endCxn id="361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Shape 365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374" name="Shape 374"/>
          <p:cNvCxnSpPr>
            <a:stCxn id="362" idx="3"/>
            <a:endCxn id="365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62" idx="5"/>
            <a:endCxn id="368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68" idx="3"/>
            <a:endCxn id="370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8" idx="5"/>
            <a:endCxn id="369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69" idx="4"/>
            <a:endCxn id="371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1" idx="3"/>
            <a:endCxn id="366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61" idx="5"/>
            <a:endCxn id="367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Shape 381"/>
          <p:cNvCxnSpPr>
            <a:stCxn id="367" idx="3"/>
            <a:endCxn id="372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Shape 382"/>
          <p:cNvCxnSpPr>
            <a:stCxn id="367" idx="5"/>
            <a:endCxn id="373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Shape 387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7th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" name="Shape 388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391" name="Shape 391"/>
          <p:cNvCxnSpPr>
            <a:stCxn id="388" idx="3"/>
            <a:endCxn id="390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Shape 392"/>
          <p:cNvCxnSpPr>
            <a:stCxn id="388" idx="5"/>
            <a:endCxn id="389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Shape 393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02" name="Shape 402"/>
          <p:cNvCxnSpPr>
            <a:stCxn id="390" idx="3"/>
            <a:endCxn id="393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Shape 403"/>
          <p:cNvCxnSpPr>
            <a:stCxn id="390" idx="5"/>
            <a:endCxn id="396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Shape 404"/>
          <p:cNvCxnSpPr>
            <a:stCxn id="396" idx="3"/>
            <a:endCxn id="398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Shape 405"/>
          <p:cNvCxnSpPr>
            <a:stCxn id="396" idx="5"/>
            <a:endCxn id="397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Shape 406"/>
          <p:cNvCxnSpPr>
            <a:stCxn id="397" idx="4"/>
            <a:endCxn id="399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Shape 407"/>
          <p:cNvCxnSpPr>
            <a:stCxn id="389" idx="3"/>
            <a:endCxn id="394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Shape 408"/>
          <p:cNvCxnSpPr>
            <a:stCxn id="389" idx="5"/>
            <a:endCxn id="395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Shape 409"/>
          <p:cNvCxnSpPr>
            <a:stCxn id="395" idx="3"/>
            <a:endCxn id="400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Shape 410"/>
          <p:cNvCxnSpPr>
            <a:stCxn id="395" idx="5"/>
            <a:endCxn id="401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Shape 411"/>
          <p:cNvSpPr txBox="1"/>
          <p:nvPr/>
        </p:nvSpPr>
        <p:spPr>
          <a:xfrm>
            <a:off x="5488325" y="2218225"/>
            <a:ext cx="27201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   p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Shape 416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8th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Shape 417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420" name="Shape 420"/>
          <p:cNvCxnSpPr>
            <a:stCxn id="417" idx="3"/>
            <a:endCxn id="419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Shape 421"/>
          <p:cNvCxnSpPr>
            <a:stCxn id="417" idx="5"/>
            <a:endCxn id="418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Shape 422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31" name="Shape 431"/>
          <p:cNvCxnSpPr>
            <a:stCxn id="419" idx="3"/>
            <a:endCxn id="422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>
            <a:stCxn id="419" idx="5"/>
            <a:endCxn id="425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>
            <a:stCxn id="425" idx="3"/>
            <a:endCxn id="427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>
            <a:stCxn id="425" idx="5"/>
            <a:endCxn id="426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Shape 435"/>
          <p:cNvCxnSpPr>
            <a:stCxn id="426" idx="4"/>
            <a:endCxn id="428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>
            <a:stCxn id="418" idx="3"/>
            <a:endCxn id="423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Shape 437"/>
          <p:cNvCxnSpPr>
            <a:stCxn id="418" idx="5"/>
            <a:endCxn id="424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>
            <a:stCxn id="424" idx="3"/>
            <a:endCxn id="429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24" idx="5"/>
            <a:endCxn id="430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Shape 444"/>
          <p:cNvGraphicFramePr/>
          <p:nvPr/>
        </p:nvGraphicFramePr>
        <p:xfrm>
          <a:off x="192025" y="3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9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Assume the tree below is a BST. 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 has 11 nodes.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which is the 8th smallest ? 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Shape 445"/>
          <p:cNvSpPr/>
          <p:nvPr/>
        </p:nvSpPr>
        <p:spPr>
          <a:xfrm>
            <a:off x="2404125" y="1662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577150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447575" y="21885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448" name="Shape 448"/>
          <p:cNvCxnSpPr>
            <a:stCxn id="445" idx="3"/>
            <a:endCxn id="447" idx="0"/>
          </p:cNvCxnSpPr>
          <p:nvPr/>
        </p:nvCxnSpPr>
        <p:spPr>
          <a:xfrm flipH="1">
            <a:off x="1614999" y="1981477"/>
            <a:ext cx="8382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Shape 449"/>
          <p:cNvCxnSpPr>
            <a:stCxn id="445" idx="5"/>
            <a:endCxn id="446" idx="0"/>
          </p:cNvCxnSpPr>
          <p:nvPr/>
        </p:nvCxnSpPr>
        <p:spPr>
          <a:xfrm>
            <a:off x="2690151" y="1981477"/>
            <a:ext cx="105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Shape 450"/>
          <p:cNvSpPr/>
          <p:nvPr/>
        </p:nvSpPr>
        <p:spPr>
          <a:xfrm>
            <a:off x="910350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013725" y="27906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126500" y="27511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962038" y="286687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297138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1782663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190913" y="417655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912250" y="3545225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4690200" y="3572300"/>
            <a:ext cx="335100" cy="3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459" name="Shape 459"/>
          <p:cNvCxnSpPr>
            <a:stCxn id="447" idx="3"/>
            <a:endCxn id="450" idx="0"/>
          </p:cNvCxnSpPr>
          <p:nvPr/>
        </p:nvCxnSpPr>
        <p:spPr>
          <a:xfrm flipH="1">
            <a:off x="1077849" y="2507377"/>
            <a:ext cx="4188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Shape 460"/>
          <p:cNvCxnSpPr>
            <a:stCxn id="447" idx="5"/>
            <a:endCxn id="453" idx="0"/>
          </p:cNvCxnSpPr>
          <p:nvPr/>
        </p:nvCxnSpPr>
        <p:spPr>
          <a:xfrm>
            <a:off x="1733601" y="2507377"/>
            <a:ext cx="3960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53" idx="3"/>
            <a:endCxn id="455" idx="0"/>
          </p:cNvCxnSpPr>
          <p:nvPr/>
        </p:nvCxnSpPr>
        <p:spPr>
          <a:xfrm flipH="1">
            <a:off x="1950212" y="3185677"/>
            <a:ext cx="609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53" idx="5"/>
            <a:endCxn id="454" idx="0"/>
          </p:cNvCxnSpPr>
          <p:nvPr/>
        </p:nvCxnSpPr>
        <p:spPr>
          <a:xfrm>
            <a:off x="2248063" y="3185677"/>
            <a:ext cx="216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Shape 463"/>
          <p:cNvCxnSpPr>
            <a:stCxn id="454" idx="4"/>
            <a:endCxn id="456" idx="0"/>
          </p:cNvCxnSpPr>
          <p:nvPr/>
        </p:nvCxnSpPr>
        <p:spPr>
          <a:xfrm flipH="1">
            <a:off x="2358488" y="3918725"/>
            <a:ext cx="106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46" idx="3"/>
            <a:endCxn id="451" idx="0"/>
          </p:cNvCxnSpPr>
          <p:nvPr/>
        </p:nvCxnSpPr>
        <p:spPr>
          <a:xfrm flipH="1">
            <a:off x="3181324" y="2507377"/>
            <a:ext cx="44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>
            <a:stCxn id="446" idx="5"/>
            <a:endCxn id="452" idx="0"/>
          </p:cNvCxnSpPr>
          <p:nvPr/>
        </p:nvCxnSpPr>
        <p:spPr>
          <a:xfrm>
            <a:off x="3863176" y="2507377"/>
            <a:ext cx="430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Shape 466"/>
          <p:cNvCxnSpPr>
            <a:stCxn id="452" idx="3"/>
            <a:endCxn id="457" idx="1"/>
          </p:cNvCxnSpPr>
          <p:nvPr/>
        </p:nvCxnSpPr>
        <p:spPr>
          <a:xfrm flipH="1">
            <a:off x="3961374" y="3069927"/>
            <a:ext cx="21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52" idx="5"/>
            <a:endCxn id="458" idx="0"/>
          </p:cNvCxnSpPr>
          <p:nvPr/>
        </p:nvCxnSpPr>
        <p:spPr>
          <a:xfrm>
            <a:off x="4412526" y="3069927"/>
            <a:ext cx="4452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 txBox="1"/>
          <p:nvPr/>
        </p:nvSpPr>
        <p:spPr>
          <a:xfrm>
            <a:off x="5488325" y="2218225"/>
            <a:ext cx="27201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ANSWER:    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Shape 47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Shape 9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 'vanilla'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Shape 478"/>
          <p:cNvGraphicFramePr/>
          <p:nvPr/>
        </p:nvGraphicFramePr>
        <p:xfrm>
          <a:off x="765850" y="2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Shape 479"/>
          <p:cNvSpPr/>
          <p:nvPr/>
        </p:nvSpPr>
        <p:spPr>
          <a:xfrm>
            <a:off x="5166300" y="13880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488475" y="199820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5928725" y="19793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519400" y="277640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Shape 483"/>
          <p:cNvCxnSpPr>
            <a:stCxn id="479" idx="3"/>
            <a:endCxn id="480" idx="0"/>
          </p:cNvCxnSpPr>
          <p:nvPr/>
        </p:nvCxnSpPr>
        <p:spPr>
          <a:xfrm flipH="1">
            <a:off x="4665110" y="1697634"/>
            <a:ext cx="5529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>
            <a:stCxn id="479" idx="5"/>
            <a:endCxn id="481" idx="0"/>
          </p:cNvCxnSpPr>
          <p:nvPr/>
        </p:nvCxnSpPr>
        <p:spPr>
          <a:xfrm>
            <a:off x="5467690" y="1697634"/>
            <a:ext cx="6375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>
            <a:stCxn id="481" idx="3"/>
            <a:endCxn id="482" idx="0"/>
          </p:cNvCxnSpPr>
          <p:nvPr/>
        </p:nvCxnSpPr>
        <p:spPr>
          <a:xfrm flipH="1">
            <a:off x="5696035" y="2288934"/>
            <a:ext cx="2844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Shape 486"/>
          <p:cNvSpPr/>
          <p:nvPr/>
        </p:nvSpPr>
        <p:spPr>
          <a:xfrm>
            <a:off x="3875838" y="1501191"/>
            <a:ext cx="1378875" cy="1398375"/>
          </a:xfrm>
          <a:custGeom>
            <a:pathLst>
              <a:path extrusionOk="0" h="55935" w="55155">
                <a:moveTo>
                  <a:pt x="18027" y="55020"/>
                </a:moveTo>
                <a:cubicBezTo>
                  <a:pt x="24580" y="56229"/>
                  <a:pt x="33296" y="56866"/>
                  <a:pt x="39403" y="51967"/>
                </a:cubicBezTo>
                <a:cubicBezTo>
                  <a:pt x="45510" y="47069"/>
                  <a:pt x="57534" y="34218"/>
                  <a:pt x="54671" y="25629"/>
                </a:cubicBezTo>
                <a:cubicBezTo>
                  <a:pt x="51808" y="17041"/>
                  <a:pt x="31323" y="-2745"/>
                  <a:pt x="22226" y="436"/>
                </a:cubicBezTo>
                <a:cubicBezTo>
                  <a:pt x="13129" y="3617"/>
                  <a:pt x="787" y="35617"/>
                  <a:pt x="87" y="44714"/>
                </a:cubicBezTo>
                <a:cubicBezTo>
                  <a:pt x="-613" y="53811"/>
                  <a:pt x="11474" y="53811"/>
                  <a:pt x="18027" y="5502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Shape 487"/>
          <p:cNvSpPr/>
          <p:nvPr/>
        </p:nvSpPr>
        <p:spPr>
          <a:xfrm>
            <a:off x="5235169" y="1745701"/>
            <a:ext cx="1488575" cy="1551175"/>
          </a:xfrm>
          <a:custGeom>
            <a:pathLst>
              <a:path extrusionOk="0" h="62047" w="59543">
                <a:moveTo>
                  <a:pt x="59463" y="25391"/>
                </a:moveTo>
                <a:cubicBezTo>
                  <a:pt x="59781" y="19029"/>
                  <a:pt x="56027" y="7260"/>
                  <a:pt x="52210" y="3252"/>
                </a:cubicBezTo>
                <a:cubicBezTo>
                  <a:pt x="48393" y="-756"/>
                  <a:pt x="42349" y="-501"/>
                  <a:pt x="36560" y="1344"/>
                </a:cubicBezTo>
                <a:cubicBezTo>
                  <a:pt x="30771" y="3189"/>
                  <a:pt x="22564" y="9042"/>
                  <a:pt x="17475" y="14322"/>
                </a:cubicBezTo>
                <a:cubicBezTo>
                  <a:pt x="12386" y="19602"/>
                  <a:pt x="8696" y="25709"/>
                  <a:pt x="6024" y="33025"/>
                </a:cubicBezTo>
                <a:cubicBezTo>
                  <a:pt x="3352" y="40341"/>
                  <a:pt x="-2756" y="53701"/>
                  <a:pt x="1443" y="58218"/>
                </a:cubicBezTo>
                <a:cubicBezTo>
                  <a:pt x="5642" y="62735"/>
                  <a:pt x="23073" y="62926"/>
                  <a:pt x="31216" y="60127"/>
                </a:cubicBezTo>
                <a:cubicBezTo>
                  <a:pt x="39359" y="57328"/>
                  <a:pt x="45594" y="47212"/>
                  <a:pt x="50302" y="41423"/>
                </a:cubicBezTo>
                <a:cubicBezTo>
                  <a:pt x="55010" y="35634"/>
                  <a:pt x="59145" y="31753"/>
                  <a:pt x="59463" y="25391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Shape 492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Shape 497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7747699" y="19976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307875" y="260780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90925" y="25889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8099775" y="315210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Shape 506"/>
          <p:cNvCxnSpPr>
            <a:stCxn id="502" idx="3"/>
            <a:endCxn id="503" idx="0"/>
          </p:cNvCxnSpPr>
          <p:nvPr/>
        </p:nvCxnSpPr>
        <p:spPr>
          <a:xfrm flipH="1">
            <a:off x="7484409" y="2307234"/>
            <a:ext cx="315000" cy="30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Shape 507"/>
          <p:cNvCxnSpPr>
            <a:stCxn id="502" idx="5"/>
            <a:endCxn id="504" idx="0"/>
          </p:cNvCxnSpPr>
          <p:nvPr/>
        </p:nvCxnSpPr>
        <p:spPr>
          <a:xfrm>
            <a:off x="8049088" y="2307234"/>
            <a:ext cx="418500" cy="28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Shape 508"/>
          <p:cNvCxnSpPr>
            <a:stCxn id="504" idx="3"/>
            <a:endCxn id="505" idx="0"/>
          </p:cNvCxnSpPr>
          <p:nvPr/>
        </p:nvCxnSpPr>
        <p:spPr>
          <a:xfrm flipH="1">
            <a:off x="8276335" y="2898534"/>
            <a:ext cx="66300" cy="25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Shape 509"/>
          <p:cNvSpPr txBox="1"/>
          <p:nvPr/>
        </p:nvSpPr>
        <p:spPr>
          <a:xfrm>
            <a:off x="200500" y="215575"/>
            <a:ext cx="5716200" cy="5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Height-3 AVL Tree with Minimum #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612604" y="9865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343354" y="1847375"/>
            <a:ext cx="906600" cy="107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2185804" y="1771175"/>
            <a:ext cx="1045200" cy="1488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Shape 513"/>
          <p:cNvCxnSpPr>
            <a:stCxn id="510" idx="3"/>
            <a:endCxn id="511" idx="0"/>
          </p:cNvCxnSpPr>
          <p:nvPr/>
        </p:nvCxnSpPr>
        <p:spPr>
          <a:xfrm flipH="1">
            <a:off x="796714" y="1296134"/>
            <a:ext cx="867600" cy="55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10" idx="5"/>
            <a:endCxn id="512" idx="0"/>
          </p:cNvCxnSpPr>
          <p:nvPr/>
        </p:nvCxnSpPr>
        <p:spPr>
          <a:xfrm>
            <a:off x="1913994" y="1296134"/>
            <a:ext cx="7944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Shape 515"/>
          <p:cNvSpPr/>
          <p:nvPr/>
        </p:nvSpPr>
        <p:spPr>
          <a:xfrm>
            <a:off x="3254304" y="1771025"/>
            <a:ext cx="353100" cy="148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231379" y="1866175"/>
            <a:ext cx="280500" cy="107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/>
        </p:nvSpPr>
        <p:spPr>
          <a:xfrm>
            <a:off x="1564954" y="2248150"/>
            <a:ext cx="5529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h=1</a:t>
            </a:r>
            <a:endParaRPr i="1"/>
          </a:p>
        </p:txBody>
      </p:sp>
      <p:sp>
        <p:nvSpPr>
          <p:cNvPr id="518" name="Shape 518"/>
          <p:cNvSpPr txBox="1"/>
          <p:nvPr/>
        </p:nvSpPr>
        <p:spPr>
          <a:xfrm>
            <a:off x="3517526" y="2572035"/>
            <a:ext cx="5841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h=2</a:t>
            </a:r>
            <a:endParaRPr i="1"/>
          </a:p>
        </p:txBody>
      </p:sp>
      <p:sp>
        <p:nvSpPr>
          <p:cNvPr id="519" name="Shape 519"/>
          <p:cNvSpPr/>
          <p:nvPr/>
        </p:nvSpPr>
        <p:spPr>
          <a:xfrm>
            <a:off x="4168704" y="986550"/>
            <a:ext cx="353100" cy="2273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4419988" y="2161410"/>
            <a:ext cx="5841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h=3</a:t>
            </a:r>
            <a:endParaRPr i="1"/>
          </a:p>
        </p:txBody>
      </p:sp>
      <p:sp>
        <p:nvSpPr>
          <p:cNvPr id="521" name="Shape 521"/>
          <p:cNvSpPr/>
          <p:nvPr/>
        </p:nvSpPr>
        <p:spPr>
          <a:xfrm>
            <a:off x="6954774" y="11194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067699" y="19417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448699" y="2627550"/>
            <a:ext cx="353100" cy="3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Shape 524"/>
          <p:cNvCxnSpPr>
            <a:stCxn id="521" idx="3"/>
            <a:endCxn id="522" idx="0"/>
          </p:cNvCxnSpPr>
          <p:nvPr/>
        </p:nvCxnSpPr>
        <p:spPr>
          <a:xfrm flipH="1">
            <a:off x="6244184" y="1429034"/>
            <a:ext cx="762300" cy="5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>
            <a:stCxn id="521" idx="5"/>
            <a:endCxn id="502" idx="0"/>
          </p:cNvCxnSpPr>
          <p:nvPr/>
        </p:nvCxnSpPr>
        <p:spPr>
          <a:xfrm>
            <a:off x="7256163" y="1429034"/>
            <a:ext cx="668100" cy="56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Shape 526"/>
          <p:cNvCxnSpPr>
            <a:stCxn id="522" idx="5"/>
            <a:endCxn id="523" idx="0"/>
          </p:cNvCxnSpPr>
          <p:nvPr/>
        </p:nvCxnSpPr>
        <p:spPr>
          <a:xfrm>
            <a:off x="6369088" y="2251334"/>
            <a:ext cx="256200" cy="37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Shape 527"/>
          <p:cNvSpPr txBox="1"/>
          <p:nvPr/>
        </p:nvSpPr>
        <p:spPr>
          <a:xfrm>
            <a:off x="4790800" y="3707900"/>
            <a:ext cx="3347700" cy="9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2 + 4 + 1 = 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Shape 532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</a:t>
                      </a:r>
                      <a:r>
                        <a:rPr b="1" i="1" lang="en" sz="2400" u="sng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minimum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Shape 537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minimum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Shape 542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Shape 547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Shape 552"/>
          <p:cNvGraphicFramePr/>
          <p:nvPr/>
        </p:nvGraphicFramePr>
        <p:xfrm>
          <a:off x="765850" y="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3" name="Shape 553"/>
          <p:cNvSpPr txBox="1"/>
          <p:nvPr/>
        </p:nvSpPr>
        <p:spPr>
          <a:xfrm>
            <a:off x="698850" y="2487875"/>
            <a:ext cx="7549200" cy="245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N(0) 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N(1) 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N(2) = N(2)+N(1)+1 = 2+1+1 = 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N(3) = 4+2+1 = 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N(4) = 7+4+1 = 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N(5) = 7+12+1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N(6) = 20+12+1 =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Shape 55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Propositional formulas/expressions: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AND:  '&amp;'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OR :  '|'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NOT:  '!'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EXERCISE: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Draw an expression tree for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&amp; b)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NOW:  give an eq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prefix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expression.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9" name="Shape 559"/>
          <p:cNvSpPr txBox="1"/>
          <p:nvPr/>
        </p:nvSpPr>
        <p:spPr>
          <a:xfrm>
            <a:off x="2911875" y="4191325"/>
            <a:ext cx="2346600" cy="61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&amp;ab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 'vanilla'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Shape 564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Propositional formulas/expressions: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AND:  '&amp;'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OR :  '|'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NOT:  '!'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EXERCISE: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Draw an expression tree for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 b)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NOW:  give an eq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prefix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expression.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5" name="Shape 565"/>
          <p:cNvSpPr txBox="1"/>
          <p:nvPr/>
        </p:nvSpPr>
        <p:spPr>
          <a:xfrm>
            <a:off x="2911875" y="4191325"/>
            <a:ext cx="2346600" cy="61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!&amp;ab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Shape 570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Propositional formulas/expressions: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AND:  '&amp;'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OR :  '|'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NOT:  '!'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EXERCISE: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Draw an expression tree for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 (b | c))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NOW:  give an eq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prefix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expression.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1" name="Shape 571"/>
          <p:cNvSpPr txBox="1"/>
          <p:nvPr/>
        </p:nvSpPr>
        <p:spPr>
          <a:xfrm>
            <a:off x="2911875" y="4191325"/>
            <a:ext cx="2346600" cy="61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!&amp;a|bc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Shape 576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Propositional formulas/expressions: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AND:  '&amp;'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OR :  '|'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NOT:  '!'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EXERCISE: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Draw an expression tree for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!((a &amp; b) | (c &amp; d))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NOW:  give an eq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prefix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expression.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7" name="Shape 577"/>
          <p:cNvSpPr txBox="1"/>
          <p:nvPr/>
        </p:nvSpPr>
        <p:spPr>
          <a:xfrm>
            <a:off x="2911875" y="4191325"/>
            <a:ext cx="3371400" cy="61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!|&amp;ab&amp;cd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Shape 10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an AVL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Shape 11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an AVL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Shape 11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 size-balanced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Shape 123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insertion into a size-balanced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{374CFC32-7F8D-4DBA-95C3-6A3F219CF2C3}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runtime for a LOOKUP on a size-balanced BST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O(1)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