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y="5143500" cx="9144000"/>
  <p:notesSz cx="6858000" cy="9144000"/>
  <p:embeddedFontLst>
    <p:embeddedFont>
      <p:font typeface="Source Code Pro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234581D-EBBA-4695-BB0D-2D3CC279ABB6}">
  <a:tblStyle styleId="{F234581D-EBBA-4695-BB0D-2D3CC279AB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slide" Target="slides/slide39.xml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schemas.openxmlformats.org/officeDocument/2006/relationships/font" Target="fonts/SourceCodePro-bold.fntdata"/><Relationship Id="rId25" Type="http://schemas.openxmlformats.org/officeDocument/2006/relationships/slide" Target="slides/slide18.xml"/><Relationship Id="rId47" Type="http://schemas.openxmlformats.org/officeDocument/2006/relationships/font" Target="fonts/SourceCodePro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Shape 6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Shape 7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Shape 7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Shape 7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Shape 7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0" name="Shape 90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Shape 91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95" name="Shape 9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0" name="Shape 10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3" name="Shape 10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106" name="Shape 106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6" name="Shape 86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09-WED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Binary Search Trees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 Rules</a:t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1916025" y="1347775"/>
            <a:ext cx="466800" cy="45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y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411675" y="2137850"/>
            <a:ext cx="1143900" cy="22239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1095700" y="3772700"/>
            <a:ext cx="256200" cy="28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2364675" y="2061650"/>
            <a:ext cx="1601700" cy="25473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3414575" y="3925100"/>
            <a:ext cx="256200" cy="28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z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30" name="Shape 230"/>
          <p:cNvCxnSpPr>
            <a:stCxn id="225" idx="3"/>
            <a:endCxn id="226" idx="0"/>
          </p:cNvCxnSpPr>
          <p:nvPr/>
        </p:nvCxnSpPr>
        <p:spPr>
          <a:xfrm flipH="1">
            <a:off x="983586" y="1738276"/>
            <a:ext cx="100080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Shape 231"/>
          <p:cNvCxnSpPr>
            <a:stCxn id="225" idx="5"/>
            <a:endCxn id="228" idx="0"/>
          </p:cNvCxnSpPr>
          <p:nvPr/>
        </p:nvCxnSpPr>
        <p:spPr>
          <a:xfrm>
            <a:off x="2314464" y="1738276"/>
            <a:ext cx="8511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Shape 232"/>
          <p:cNvSpPr txBox="1"/>
          <p:nvPr/>
        </p:nvSpPr>
        <p:spPr>
          <a:xfrm>
            <a:off x="4283225" y="1207525"/>
            <a:ext cx="45762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y:  value at root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FOR ALL x in left subtree: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		x &lt; y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FOR ALL z in right subtree: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		z &gt; y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4237475" y="3699875"/>
            <a:ext cx="4640100" cy="105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AND: 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		Left and Right Subtrees Are Also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		Binary Search Trees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to Binary Search</a:t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2259232" y="1228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980831" y="1913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3475138" y="22200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1567046" y="2912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345074" y="2912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884731" y="2977564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4140439" y="296568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46" name="Shape 246"/>
          <p:cNvCxnSpPr>
            <a:stCxn id="239" idx="3"/>
            <a:endCxn id="240" idx="7"/>
          </p:cNvCxnSpPr>
          <p:nvPr/>
        </p:nvCxnSpPr>
        <p:spPr>
          <a:xfrm flipH="1">
            <a:off x="1516198" y="1745656"/>
            <a:ext cx="8349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Shape 247"/>
          <p:cNvCxnSpPr>
            <a:stCxn id="240" idx="3"/>
            <a:endCxn id="243" idx="0"/>
          </p:cNvCxnSpPr>
          <p:nvPr/>
        </p:nvCxnSpPr>
        <p:spPr>
          <a:xfrm flipH="1">
            <a:off x="658697" y="2430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Shape 248"/>
          <p:cNvCxnSpPr>
            <a:stCxn id="240" idx="5"/>
            <a:endCxn id="242" idx="0"/>
          </p:cNvCxnSpPr>
          <p:nvPr/>
        </p:nvCxnSpPr>
        <p:spPr>
          <a:xfrm>
            <a:off x="1516265" y="2430370"/>
            <a:ext cx="364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Shape 249"/>
          <p:cNvCxnSpPr>
            <a:stCxn id="239" idx="5"/>
            <a:endCxn id="241" idx="0"/>
          </p:cNvCxnSpPr>
          <p:nvPr/>
        </p:nvCxnSpPr>
        <p:spPr>
          <a:xfrm>
            <a:off x="2794666" y="1745656"/>
            <a:ext cx="994200" cy="4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Shape 250"/>
          <p:cNvCxnSpPr>
            <a:stCxn id="241" idx="5"/>
            <a:endCxn id="245" idx="0"/>
          </p:cNvCxnSpPr>
          <p:nvPr/>
        </p:nvCxnSpPr>
        <p:spPr>
          <a:xfrm>
            <a:off x="4010572" y="2737295"/>
            <a:ext cx="44340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Shape 251"/>
          <p:cNvCxnSpPr>
            <a:stCxn id="241" idx="3"/>
            <a:endCxn id="244" idx="0"/>
          </p:cNvCxnSpPr>
          <p:nvPr/>
        </p:nvCxnSpPr>
        <p:spPr>
          <a:xfrm flipH="1">
            <a:off x="3198304" y="2737295"/>
            <a:ext cx="3687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52" name="Shape 252"/>
          <p:cNvGraphicFramePr/>
          <p:nvPr/>
        </p:nvGraphicFramePr>
        <p:xfrm>
          <a:off x="321588" y="398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{F234581D-EBBA-4695-BB0D-2D3CC279ABB6}</a:tableStyleId>
              </a:tblPr>
              <a:tblGrid>
                <a:gridCol w="642575"/>
                <a:gridCol w="642575"/>
                <a:gridCol w="642575"/>
                <a:gridCol w="642575"/>
                <a:gridCol w="642575"/>
                <a:gridCol w="642575"/>
                <a:gridCol w="642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53" name="Shape 253"/>
          <p:cNvCxnSpPr>
            <a:stCxn id="243" idx="4"/>
          </p:cNvCxnSpPr>
          <p:nvPr/>
        </p:nvCxnSpPr>
        <p:spPr>
          <a:xfrm flipH="1">
            <a:off x="622424" y="3518241"/>
            <a:ext cx="36300" cy="45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4" name="Shape 254"/>
          <p:cNvCxnSpPr>
            <a:stCxn id="240" idx="4"/>
          </p:cNvCxnSpPr>
          <p:nvPr/>
        </p:nvCxnSpPr>
        <p:spPr>
          <a:xfrm flipH="1">
            <a:off x="1290581" y="2519117"/>
            <a:ext cx="3900" cy="135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5" name="Shape 255"/>
          <p:cNvCxnSpPr>
            <a:stCxn id="242" idx="4"/>
          </p:cNvCxnSpPr>
          <p:nvPr/>
        </p:nvCxnSpPr>
        <p:spPr>
          <a:xfrm>
            <a:off x="1880696" y="3518241"/>
            <a:ext cx="4800" cy="41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6" name="Shape 256"/>
          <p:cNvCxnSpPr>
            <a:stCxn id="239" idx="4"/>
          </p:cNvCxnSpPr>
          <p:nvPr/>
        </p:nvCxnSpPr>
        <p:spPr>
          <a:xfrm>
            <a:off x="2572882" y="1834403"/>
            <a:ext cx="35400" cy="196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7" name="Shape 257"/>
          <p:cNvCxnSpPr>
            <a:stCxn id="244" idx="4"/>
          </p:cNvCxnSpPr>
          <p:nvPr/>
        </p:nvCxnSpPr>
        <p:spPr>
          <a:xfrm flipH="1">
            <a:off x="3184881" y="3583564"/>
            <a:ext cx="13500" cy="28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8" name="Shape 258"/>
          <p:cNvCxnSpPr>
            <a:stCxn id="241" idx="4"/>
          </p:cNvCxnSpPr>
          <p:nvPr/>
        </p:nvCxnSpPr>
        <p:spPr>
          <a:xfrm>
            <a:off x="3788788" y="2826042"/>
            <a:ext cx="55200" cy="104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9" name="Shape 259"/>
          <p:cNvCxnSpPr>
            <a:stCxn id="245" idx="4"/>
          </p:cNvCxnSpPr>
          <p:nvPr/>
        </p:nvCxnSpPr>
        <p:spPr>
          <a:xfrm>
            <a:off x="4454089" y="3571683"/>
            <a:ext cx="12300" cy="34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Data, Different Trees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1954432" y="1228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904631" y="22179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2713138" y="22962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1691990" y="32170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268874" y="32170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1253281" y="41549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3311389" y="31974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72" name="Shape 272"/>
          <p:cNvCxnSpPr>
            <a:stCxn id="265" idx="3"/>
            <a:endCxn id="266" idx="7"/>
          </p:cNvCxnSpPr>
          <p:nvPr/>
        </p:nvCxnSpPr>
        <p:spPr>
          <a:xfrm flipH="1">
            <a:off x="1439998" y="17456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Shape 273"/>
          <p:cNvCxnSpPr>
            <a:stCxn id="266" idx="3"/>
            <a:endCxn id="269" idx="0"/>
          </p:cNvCxnSpPr>
          <p:nvPr/>
        </p:nvCxnSpPr>
        <p:spPr>
          <a:xfrm flipH="1">
            <a:off x="582497" y="27351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Shape 274"/>
          <p:cNvCxnSpPr>
            <a:stCxn id="266" idx="5"/>
            <a:endCxn id="268" idx="0"/>
          </p:cNvCxnSpPr>
          <p:nvPr/>
        </p:nvCxnSpPr>
        <p:spPr>
          <a:xfrm>
            <a:off x="1440065" y="27351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Shape 275"/>
          <p:cNvCxnSpPr>
            <a:stCxn id="268" idx="3"/>
            <a:endCxn id="270" idx="0"/>
          </p:cNvCxnSpPr>
          <p:nvPr/>
        </p:nvCxnSpPr>
        <p:spPr>
          <a:xfrm flipH="1">
            <a:off x="1566956" y="37342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Shape 276"/>
          <p:cNvCxnSpPr>
            <a:stCxn id="265" idx="5"/>
            <a:endCxn id="267" idx="0"/>
          </p:cNvCxnSpPr>
          <p:nvPr/>
        </p:nvCxnSpPr>
        <p:spPr>
          <a:xfrm>
            <a:off x="2489866" y="17456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Shape 277"/>
          <p:cNvCxnSpPr>
            <a:stCxn id="267" idx="5"/>
            <a:endCxn id="271" idx="0"/>
          </p:cNvCxnSpPr>
          <p:nvPr/>
        </p:nvCxnSpPr>
        <p:spPr>
          <a:xfrm>
            <a:off x="3248572" y="28134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Shape 278"/>
          <p:cNvSpPr/>
          <p:nvPr/>
        </p:nvSpPr>
        <p:spPr>
          <a:xfrm>
            <a:off x="5916832" y="1228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5095631" y="20655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7355169" y="200974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6852915" y="27504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7200724" y="43850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6358681" y="36977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7578589" y="36546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85" name="Shape 285"/>
          <p:cNvCxnSpPr>
            <a:stCxn id="278" idx="3"/>
            <a:endCxn id="279" idx="7"/>
          </p:cNvCxnSpPr>
          <p:nvPr/>
        </p:nvCxnSpPr>
        <p:spPr>
          <a:xfrm flipH="1">
            <a:off x="5630998" y="1745656"/>
            <a:ext cx="377700" cy="4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Shape 286"/>
          <p:cNvCxnSpPr>
            <a:stCxn id="281" idx="3"/>
            <a:endCxn id="283" idx="0"/>
          </p:cNvCxnSpPr>
          <p:nvPr/>
        </p:nvCxnSpPr>
        <p:spPr>
          <a:xfrm flipH="1">
            <a:off x="6672381" y="3267744"/>
            <a:ext cx="2724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Shape 287"/>
          <p:cNvCxnSpPr>
            <a:stCxn id="278" idx="5"/>
            <a:endCxn id="280" idx="0"/>
          </p:cNvCxnSpPr>
          <p:nvPr/>
        </p:nvCxnSpPr>
        <p:spPr>
          <a:xfrm>
            <a:off x="6452266" y="1745656"/>
            <a:ext cx="121650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Shape 288"/>
          <p:cNvCxnSpPr>
            <a:stCxn id="280" idx="3"/>
            <a:endCxn id="281" idx="0"/>
          </p:cNvCxnSpPr>
          <p:nvPr/>
        </p:nvCxnSpPr>
        <p:spPr>
          <a:xfrm flipH="1">
            <a:off x="7166535" y="2526999"/>
            <a:ext cx="2805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Shape 289"/>
          <p:cNvCxnSpPr>
            <a:stCxn id="281" idx="5"/>
            <a:endCxn id="284" idx="0"/>
          </p:cNvCxnSpPr>
          <p:nvPr/>
        </p:nvCxnSpPr>
        <p:spPr>
          <a:xfrm>
            <a:off x="7388349" y="3267744"/>
            <a:ext cx="5040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Shape 290"/>
          <p:cNvCxnSpPr>
            <a:stCxn id="284" idx="3"/>
            <a:endCxn id="282" idx="0"/>
          </p:cNvCxnSpPr>
          <p:nvPr/>
        </p:nvCxnSpPr>
        <p:spPr>
          <a:xfrm flipH="1">
            <a:off x="7514455" y="4171920"/>
            <a:ext cx="1560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4294967295" type="title"/>
          </p:nvPr>
        </p:nvSpPr>
        <p:spPr>
          <a:xfrm>
            <a:off x="2286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Skewed Binary Search Analogy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2743889" y="847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980831" y="1532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3475138" y="16104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2225390" y="23788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268874" y="23788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1634281" y="30881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4149589" y="23592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03" name="Shape 303"/>
          <p:cNvCxnSpPr>
            <a:stCxn id="296" idx="3"/>
            <a:endCxn id="297" idx="7"/>
          </p:cNvCxnSpPr>
          <p:nvPr/>
        </p:nvCxnSpPr>
        <p:spPr>
          <a:xfrm flipH="1">
            <a:off x="1516354" y="1364656"/>
            <a:ext cx="13194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Shape 304"/>
          <p:cNvCxnSpPr>
            <a:stCxn id="297" idx="3"/>
            <a:endCxn id="300" idx="0"/>
          </p:cNvCxnSpPr>
          <p:nvPr/>
        </p:nvCxnSpPr>
        <p:spPr>
          <a:xfrm flipH="1">
            <a:off x="582497" y="2049370"/>
            <a:ext cx="4902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Shape 305"/>
          <p:cNvCxnSpPr>
            <a:stCxn id="297" idx="5"/>
            <a:endCxn id="299" idx="0"/>
          </p:cNvCxnSpPr>
          <p:nvPr/>
        </p:nvCxnSpPr>
        <p:spPr>
          <a:xfrm>
            <a:off x="1516265" y="2049370"/>
            <a:ext cx="10227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Shape 306"/>
          <p:cNvCxnSpPr>
            <a:stCxn id="299" idx="3"/>
            <a:endCxn id="301" idx="0"/>
          </p:cNvCxnSpPr>
          <p:nvPr/>
        </p:nvCxnSpPr>
        <p:spPr>
          <a:xfrm flipH="1">
            <a:off x="1947956" y="2896094"/>
            <a:ext cx="369300" cy="1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Shape 307"/>
          <p:cNvCxnSpPr>
            <a:stCxn id="296" idx="5"/>
            <a:endCxn id="298" idx="0"/>
          </p:cNvCxnSpPr>
          <p:nvPr/>
        </p:nvCxnSpPr>
        <p:spPr>
          <a:xfrm>
            <a:off x="3279323" y="1364656"/>
            <a:ext cx="50940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Shape 308"/>
          <p:cNvCxnSpPr>
            <a:stCxn id="298" idx="5"/>
            <a:endCxn id="302" idx="0"/>
          </p:cNvCxnSpPr>
          <p:nvPr/>
        </p:nvCxnSpPr>
        <p:spPr>
          <a:xfrm>
            <a:off x="4010572" y="2127695"/>
            <a:ext cx="452700" cy="2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09" name="Shape 309"/>
          <p:cNvGraphicFramePr/>
          <p:nvPr/>
        </p:nvGraphicFramePr>
        <p:xfrm>
          <a:off x="321588" y="421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{F234581D-EBBA-4695-BB0D-2D3CC279ABB6}</a:tableStyleId>
              </a:tblPr>
              <a:tblGrid>
                <a:gridCol w="642575"/>
                <a:gridCol w="642575"/>
                <a:gridCol w="642575"/>
                <a:gridCol w="642575"/>
                <a:gridCol w="642575"/>
                <a:gridCol w="642575"/>
                <a:gridCol w="642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10" name="Shape 310"/>
          <p:cNvCxnSpPr>
            <a:stCxn id="300" idx="4"/>
          </p:cNvCxnSpPr>
          <p:nvPr/>
        </p:nvCxnSpPr>
        <p:spPr>
          <a:xfrm flipH="1">
            <a:off x="549224" y="2984841"/>
            <a:ext cx="33300" cy="86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1" name="Shape 311"/>
          <p:cNvCxnSpPr>
            <a:stCxn id="297" idx="4"/>
          </p:cNvCxnSpPr>
          <p:nvPr/>
        </p:nvCxnSpPr>
        <p:spPr>
          <a:xfrm flipH="1">
            <a:off x="1247981" y="2138117"/>
            <a:ext cx="46500" cy="195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2" name="Shape 312"/>
          <p:cNvCxnSpPr>
            <a:stCxn id="301" idx="4"/>
          </p:cNvCxnSpPr>
          <p:nvPr/>
        </p:nvCxnSpPr>
        <p:spPr>
          <a:xfrm flipH="1">
            <a:off x="1931131" y="3694189"/>
            <a:ext cx="16800" cy="44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3" name="Shape 313"/>
          <p:cNvCxnSpPr>
            <a:stCxn id="299" idx="4"/>
          </p:cNvCxnSpPr>
          <p:nvPr/>
        </p:nvCxnSpPr>
        <p:spPr>
          <a:xfrm>
            <a:off x="2539040" y="2984841"/>
            <a:ext cx="45000" cy="111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4" name="Shape 314"/>
          <p:cNvCxnSpPr>
            <a:stCxn id="296" idx="4"/>
          </p:cNvCxnSpPr>
          <p:nvPr/>
        </p:nvCxnSpPr>
        <p:spPr>
          <a:xfrm>
            <a:off x="3057539" y="1453403"/>
            <a:ext cx="23700" cy="254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5" name="Shape 315"/>
          <p:cNvCxnSpPr>
            <a:stCxn id="298" idx="4"/>
          </p:cNvCxnSpPr>
          <p:nvPr/>
        </p:nvCxnSpPr>
        <p:spPr>
          <a:xfrm>
            <a:off x="3788788" y="2216442"/>
            <a:ext cx="24600" cy="1817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6" name="Shape 316"/>
          <p:cNvCxnSpPr>
            <a:stCxn id="302" idx="4"/>
          </p:cNvCxnSpPr>
          <p:nvPr/>
        </p:nvCxnSpPr>
        <p:spPr>
          <a:xfrm flipH="1">
            <a:off x="4447939" y="2965267"/>
            <a:ext cx="15300" cy="110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251199" y="1793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322" name="Shape 322"/>
          <p:cNvGraphicFramePr/>
          <p:nvPr/>
        </p:nvGraphicFramePr>
        <p:xfrm>
          <a:off x="321588" y="43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{F234581D-EBBA-4695-BB0D-2D3CC279ABB6}</a:tableStyleId>
              </a:tblPr>
              <a:tblGrid>
                <a:gridCol w="687675"/>
                <a:gridCol w="687675"/>
                <a:gridCol w="687675"/>
                <a:gridCol w="687675"/>
                <a:gridCol w="687675"/>
                <a:gridCol w="687675"/>
                <a:gridCol w="687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3" name="Shape 323"/>
          <p:cNvSpPr/>
          <p:nvPr/>
        </p:nvSpPr>
        <p:spPr>
          <a:xfrm>
            <a:off x="912924" y="7342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1577974" y="12459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2324949" y="17984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3004974" y="231418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3770574" y="28507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4401874" y="3448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29" name="Shape 329"/>
          <p:cNvCxnSpPr>
            <a:stCxn id="321" idx="5"/>
            <a:endCxn id="323" idx="1"/>
          </p:cNvCxnSpPr>
          <p:nvPr/>
        </p:nvCxnSpPr>
        <p:spPr>
          <a:xfrm>
            <a:off x="786633" y="696619"/>
            <a:ext cx="218100" cy="1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Shape 330"/>
          <p:cNvCxnSpPr>
            <a:stCxn id="323" idx="5"/>
            <a:endCxn id="324" idx="1"/>
          </p:cNvCxnSpPr>
          <p:nvPr/>
        </p:nvCxnSpPr>
        <p:spPr>
          <a:xfrm>
            <a:off x="1448358" y="1251519"/>
            <a:ext cx="221400" cy="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Shape 331"/>
          <p:cNvCxnSpPr>
            <a:stCxn id="324" idx="5"/>
            <a:endCxn id="325" idx="1"/>
          </p:cNvCxnSpPr>
          <p:nvPr/>
        </p:nvCxnSpPr>
        <p:spPr>
          <a:xfrm>
            <a:off x="2113408" y="1763219"/>
            <a:ext cx="3033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Shape 332"/>
          <p:cNvCxnSpPr>
            <a:stCxn id="325" idx="5"/>
            <a:endCxn id="326" idx="1"/>
          </p:cNvCxnSpPr>
          <p:nvPr/>
        </p:nvCxnSpPr>
        <p:spPr>
          <a:xfrm>
            <a:off x="2860383" y="2315744"/>
            <a:ext cx="236400" cy="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Shape 333"/>
          <p:cNvCxnSpPr>
            <a:stCxn id="326" idx="5"/>
            <a:endCxn id="327" idx="1"/>
          </p:cNvCxnSpPr>
          <p:nvPr/>
        </p:nvCxnSpPr>
        <p:spPr>
          <a:xfrm>
            <a:off x="3540408" y="2831436"/>
            <a:ext cx="321900" cy="1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Shape 334"/>
          <p:cNvCxnSpPr>
            <a:stCxn id="327" idx="5"/>
            <a:endCxn id="328" idx="1"/>
          </p:cNvCxnSpPr>
          <p:nvPr/>
        </p:nvCxnSpPr>
        <p:spPr>
          <a:xfrm>
            <a:off x="4306008" y="3368019"/>
            <a:ext cx="187800" cy="1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Shape 335"/>
          <p:cNvCxnSpPr/>
          <p:nvPr/>
        </p:nvCxnSpPr>
        <p:spPr>
          <a:xfrm>
            <a:off x="521700" y="1030450"/>
            <a:ext cx="100800" cy="281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Shape 336"/>
          <p:cNvCxnSpPr/>
          <p:nvPr/>
        </p:nvCxnSpPr>
        <p:spPr>
          <a:xfrm>
            <a:off x="1244725" y="1515500"/>
            <a:ext cx="73200" cy="250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Shape 337"/>
          <p:cNvCxnSpPr/>
          <p:nvPr/>
        </p:nvCxnSpPr>
        <p:spPr>
          <a:xfrm>
            <a:off x="1885375" y="2028025"/>
            <a:ext cx="36600" cy="198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Shape 338"/>
          <p:cNvCxnSpPr/>
          <p:nvPr/>
        </p:nvCxnSpPr>
        <p:spPr>
          <a:xfrm flipH="1">
            <a:off x="2626599" y="2404491"/>
            <a:ext cx="12000" cy="168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Shape 339"/>
          <p:cNvCxnSpPr/>
          <p:nvPr/>
        </p:nvCxnSpPr>
        <p:spPr>
          <a:xfrm flipH="1">
            <a:off x="3370850" y="3071375"/>
            <a:ext cx="9300" cy="1025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Shape 340"/>
          <p:cNvCxnSpPr/>
          <p:nvPr/>
        </p:nvCxnSpPr>
        <p:spPr>
          <a:xfrm>
            <a:off x="4081875" y="3620500"/>
            <a:ext cx="0" cy="47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Shape 341"/>
          <p:cNvCxnSpPr>
            <a:stCxn id="328" idx="4"/>
          </p:cNvCxnSpPr>
          <p:nvPr/>
        </p:nvCxnSpPr>
        <p:spPr>
          <a:xfrm flipH="1">
            <a:off x="4713424" y="4054241"/>
            <a:ext cx="2100" cy="31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Shape 342"/>
          <p:cNvSpPr txBox="1"/>
          <p:nvPr/>
        </p:nvSpPr>
        <p:spPr>
          <a:xfrm>
            <a:off x="5116075" y="993825"/>
            <a:ext cx="2946900" cy="109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 "degenerate" BST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2259232" y="1228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980831" y="1913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3475138" y="22200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1567046" y="2912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345074" y="2912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2884731" y="2977564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4140439" y="296568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54" name="Shape 354"/>
          <p:cNvCxnSpPr>
            <a:stCxn id="347" idx="3"/>
            <a:endCxn id="348" idx="7"/>
          </p:cNvCxnSpPr>
          <p:nvPr/>
        </p:nvCxnSpPr>
        <p:spPr>
          <a:xfrm flipH="1">
            <a:off x="1516198" y="1745656"/>
            <a:ext cx="8349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Shape 355"/>
          <p:cNvCxnSpPr>
            <a:stCxn id="348" idx="3"/>
            <a:endCxn id="351" idx="0"/>
          </p:cNvCxnSpPr>
          <p:nvPr/>
        </p:nvCxnSpPr>
        <p:spPr>
          <a:xfrm flipH="1">
            <a:off x="658697" y="2430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Shape 356"/>
          <p:cNvCxnSpPr>
            <a:stCxn id="348" idx="5"/>
            <a:endCxn id="350" idx="0"/>
          </p:cNvCxnSpPr>
          <p:nvPr/>
        </p:nvCxnSpPr>
        <p:spPr>
          <a:xfrm>
            <a:off x="1516265" y="2430370"/>
            <a:ext cx="364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Shape 357"/>
          <p:cNvCxnSpPr>
            <a:stCxn id="347" idx="5"/>
            <a:endCxn id="349" idx="0"/>
          </p:cNvCxnSpPr>
          <p:nvPr/>
        </p:nvCxnSpPr>
        <p:spPr>
          <a:xfrm>
            <a:off x="2794666" y="1745656"/>
            <a:ext cx="994200" cy="4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Shape 358"/>
          <p:cNvCxnSpPr>
            <a:stCxn id="349" idx="5"/>
            <a:endCxn id="353" idx="0"/>
          </p:cNvCxnSpPr>
          <p:nvPr/>
        </p:nvCxnSpPr>
        <p:spPr>
          <a:xfrm>
            <a:off x="4010572" y="2737295"/>
            <a:ext cx="44340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Shape 359"/>
          <p:cNvCxnSpPr>
            <a:stCxn id="349" idx="3"/>
            <a:endCxn id="352" idx="0"/>
          </p:cNvCxnSpPr>
          <p:nvPr/>
        </p:nvCxnSpPr>
        <p:spPr>
          <a:xfrm flipH="1">
            <a:off x="3198304" y="2737295"/>
            <a:ext cx="3687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Shape 360"/>
          <p:cNvSpPr txBox="1"/>
          <p:nvPr/>
        </p:nvSpPr>
        <p:spPr>
          <a:xfrm>
            <a:off x="5152675" y="353800"/>
            <a:ext cx="3679200" cy="307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Height Of This Tree?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a. 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b. 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c. 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d. 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5088625" y="3666250"/>
            <a:ext cx="3423000" cy="11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ANSWER: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(b)   2</a:t>
            </a:r>
            <a:endParaRPr sz="18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5152675" y="109250"/>
            <a:ext cx="3679200" cy="343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Height Of This Tree?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a. 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b. 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c. 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d. 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e. 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5088625" y="3742450"/>
            <a:ext cx="3423000" cy="11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ANSWER: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(a)   3</a:t>
            </a:r>
            <a:endParaRPr sz="18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1954432" y="7712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904631" y="17607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2713138" y="18390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691990" y="27598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268874" y="27598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1253281" y="36977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3311389" y="27402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75" name="Shape 375"/>
          <p:cNvCxnSpPr>
            <a:stCxn id="368" idx="3"/>
            <a:endCxn id="369" idx="7"/>
          </p:cNvCxnSpPr>
          <p:nvPr/>
        </p:nvCxnSpPr>
        <p:spPr>
          <a:xfrm flipH="1">
            <a:off x="1439998" y="12884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Shape 376"/>
          <p:cNvCxnSpPr>
            <a:stCxn id="369" idx="3"/>
            <a:endCxn id="372" idx="0"/>
          </p:cNvCxnSpPr>
          <p:nvPr/>
        </p:nvCxnSpPr>
        <p:spPr>
          <a:xfrm flipH="1">
            <a:off x="582497" y="22779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Shape 377"/>
          <p:cNvCxnSpPr>
            <a:stCxn id="369" idx="5"/>
            <a:endCxn id="371" idx="0"/>
          </p:cNvCxnSpPr>
          <p:nvPr/>
        </p:nvCxnSpPr>
        <p:spPr>
          <a:xfrm>
            <a:off x="1440065" y="22779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Shape 378"/>
          <p:cNvCxnSpPr>
            <a:stCxn id="371" idx="3"/>
            <a:endCxn id="373" idx="0"/>
          </p:cNvCxnSpPr>
          <p:nvPr/>
        </p:nvCxnSpPr>
        <p:spPr>
          <a:xfrm flipH="1">
            <a:off x="1566956" y="32770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Shape 379"/>
          <p:cNvCxnSpPr>
            <a:stCxn id="368" idx="5"/>
            <a:endCxn id="370" idx="0"/>
          </p:cNvCxnSpPr>
          <p:nvPr/>
        </p:nvCxnSpPr>
        <p:spPr>
          <a:xfrm>
            <a:off x="2489866" y="12884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Shape 380"/>
          <p:cNvCxnSpPr>
            <a:stCxn id="370" idx="5"/>
            <a:endCxn id="374" idx="0"/>
          </p:cNvCxnSpPr>
          <p:nvPr/>
        </p:nvCxnSpPr>
        <p:spPr>
          <a:xfrm>
            <a:off x="3248572" y="23562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/>
        </p:nvSpPr>
        <p:spPr>
          <a:xfrm>
            <a:off x="5152675" y="179300"/>
            <a:ext cx="3679200" cy="349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Height Of This Tree?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a. 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b. 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c. 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d. 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e. 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5088625" y="3818650"/>
            <a:ext cx="3423000" cy="11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ANSWER: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(d)   4</a:t>
            </a:r>
            <a:endParaRPr sz="18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2183032" y="5426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1057031" y="1532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3316569" y="147634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2814315" y="22170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3162124" y="38516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2320081" y="31643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3539989" y="31212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94" name="Shape 394"/>
          <p:cNvCxnSpPr>
            <a:stCxn id="387" idx="3"/>
            <a:endCxn id="388" idx="7"/>
          </p:cNvCxnSpPr>
          <p:nvPr/>
        </p:nvCxnSpPr>
        <p:spPr>
          <a:xfrm flipH="1">
            <a:off x="1592398" y="1059856"/>
            <a:ext cx="6825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Shape 395"/>
          <p:cNvCxnSpPr>
            <a:stCxn id="390" idx="3"/>
            <a:endCxn id="392" idx="0"/>
          </p:cNvCxnSpPr>
          <p:nvPr/>
        </p:nvCxnSpPr>
        <p:spPr>
          <a:xfrm flipH="1">
            <a:off x="2633781" y="2734344"/>
            <a:ext cx="2724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Shape 396"/>
          <p:cNvCxnSpPr>
            <a:stCxn id="387" idx="5"/>
            <a:endCxn id="389" idx="0"/>
          </p:cNvCxnSpPr>
          <p:nvPr/>
        </p:nvCxnSpPr>
        <p:spPr>
          <a:xfrm>
            <a:off x="2718466" y="1059856"/>
            <a:ext cx="9117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Shape 397"/>
          <p:cNvCxnSpPr>
            <a:stCxn id="389" idx="3"/>
            <a:endCxn id="390" idx="0"/>
          </p:cNvCxnSpPr>
          <p:nvPr/>
        </p:nvCxnSpPr>
        <p:spPr>
          <a:xfrm flipH="1">
            <a:off x="3127935" y="1993599"/>
            <a:ext cx="2805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Shape 398"/>
          <p:cNvCxnSpPr>
            <a:stCxn id="390" idx="5"/>
            <a:endCxn id="393" idx="0"/>
          </p:cNvCxnSpPr>
          <p:nvPr/>
        </p:nvCxnSpPr>
        <p:spPr>
          <a:xfrm>
            <a:off x="3349749" y="2734344"/>
            <a:ext cx="5040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Shape 399"/>
          <p:cNvCxnSpPr>
            <a:stCxn id="393" idx="3"/>
            <a:endCxn id="391" idx="0"/>
          </p:cNvCxnSpPr>
          <p:nvPr/>
        </p:nvCxnSpPr>
        <p:spPr>
          <a:xfrm flipH="1">
            <a:off x="3475855" y="3638520"/>
            <a:ext cx="1560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/>
        </p:nvSpPr>
        <p:spPr>
          <a:xfrm>
            <a:off x="5152675" y="125200"/>
            <a:ext cx="3679200" cy="345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Height Of This Tree?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a. 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b. 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c. 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d. 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e. 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5088625" y="3666250"/>
            <a:ext cx="3423000" cy="11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ANSWER: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(e)   6</a:t>
            </a:r>
            <a:endParaRPr sz="18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2599" y="1793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684324" y="7342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1349374" y="12459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2096349" y="17984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2776374" y="231418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3541974" y="28507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4173274" y="3448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13" name="Shape 413"/>
          <p:cNvCxnSpPr>
            <a:stCxn id="406" idx="5"/>
            <a:endCxn id="407" idx="1"/>
          </p:cNvCxnSpPr>
          <p:nvPr/>
        </p:nvCxnSpPr>
        <p:spPr>
          <a:xfrm>
            <a:off x="558033" y="696619"/>
            <a:ext cx="218100" cy="1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Shape 414"/>
          <p:cNvCxnSpPr>
            <a:stCxn id="407" idx="5"/>
            <a:endCxn id="408" idx="1"/>
          </p:cNvCxnSpPr>
          <p:nvPr/>
        </p:nvCxnSpPr>
        <p:spPr>
          <a:xfrm>
            <a:off x="1219758" y="1251519"/>
            <a:ext cx="221400" cy="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Shape 415"/>
          <p:cNvCxnSpPr>
            <a:stCxn id="408" idx="5"/>
            <a:endCxn id="409" idx="1"/>
          </p:cNvCxnSpPr>
          <p:nvPr/>
        </p:nvCxnSpPr>
        <p:spPr>
          <a:xfrm>
            <a:off x="1884808" y="1763219"/>
            <a:ext cx="3033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Shape 416"/>
          <p:cNvCxnSpPr>
            <a:stCxn id="409" idx="5"/>
            <a:endCxn id="410" idx="1"/>
          </p:cNvCxnSpPr>
          <p:nvPr/>
        </p:nvCxnSpPr>
        <p:spPr>
          <a:xfrm>
            <a:off x="2631783" y="2315744"/>
            <a:ext cx="236400" cy="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Shape 417"/>
          <p:cNvCxnSpPr>
            <a:stCxn id="410" idx="5"/>
            <a:endCxn id="411" idx="1"/>
          </p:cNvCxnSpPr>
          <p:nvPr/>
        </p:nvCxnSpPr>
        <p:spPr>
          <a:xfrm>
            <a:off x="3311808" y="2831436"/>
            <a:ext cx="321900" cy="1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Shape 418"/>
          <p:cNvCxnSpPr>
            <a:stCxn id="411" idx="5"/>
            <a:endCxn id="412" idx="1"/>
          </p:cNvCxnSpPr>
          <p:nvPr/>
        </p:nvCxnSpPr>
        <p:spPr>
          <a:xfrm>
            <a:off x="4077408" y="3368019"/>
            <a:ext cx="187800" cy="1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bst.c (structs)</a:t>
            </a:r>
            <a:endParaRPr/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4531500" y="1200150"/>
            <a:ext cx="4521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Node struct 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bst wrapper struct/class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0" y="1200150"/>
            <a:ext cx="4521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struct bst_node {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int val;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bst_node *left;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bst_node *right;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};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struct bst {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bst_node *root;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243125" y="229000"/>
            <a:ext cx="4777800" cy="461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jelly(int a[], int n) {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i, j;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beans=10*n;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 all children start with zero beans.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for(i=0; i&lt;n; i++)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a[i]=0;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 hand out beans one by one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   to a random child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while(beans &gt; 0){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 = rand() % n;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a[i]++;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beans--;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 print one line of beans for each child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for(i=0; i&lt;n; i++) {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for(j=0; j&lt;a[i]; j++) 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printf("bean!");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printf("\n");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0" name="Shape 120"/>
          <p:cNvSpPr txBox="1"/>
          <p:nvPr/>
        </p:nvSpPr>
        <p:spPr>
          <a:xfrm>
            <a:off x="5291950" y="659100"/>
            <a:ext cx="3309900" cy="332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“The worst-case runtime of jelly is…</a:t>
            </a:r>
            <a:endParaRPr b="1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arenBoth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...THETA(N)"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arenBoth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...THETA(N</a:t>
            </a:r>
            <a:r>
              <a:rPr b="1" baseline="30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)”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arenBoth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...THETA(N!)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4294967295"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bst.c (contains)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Shape 431"/>
          <p:cNvSpPr txBox="1"/>
          <p:nvPr>
            <p:ph idx="4294967295" type="body"/>
          </p:nvPr>
        </p:nvSpPr>
        <p:spPr>
          <a:xfrm>
            <a:off x="0" y="695000"/>
            <a:ext cx="5299200" cy="434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bst_contains(bst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* t,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x){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bst_node *p =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t-&gt;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root;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while(p != NULL){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if(p-&gt;val == x)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return 1;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if(x &lt; p-&gt;val)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p = p-&gt;left;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else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p = p-&gt;right;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return 0;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7013000" y="14688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6251000" y="23070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6784400" y="32214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11725" y="40850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7454725" y="40850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7947100" y="2509938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8" name="Shape 438"/>
          <p:cNvCxnSpPr>
            <a:stCxn id="432" idx="3"/>
            <a:endCxn id="433" idx="0"/>
          </p:cNvCxnSpPr>
          <p:nvPr/>
        </p:nvCxnSpPr>
        <p:spPr>
          <a:xfrm flipH="1">
            <a:off x="6534003" y="1939961"/>
            <a:ext cx="5619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Shape 439"/>
          <p:cNvCxnSpPr>
            <a:stCxn id="433" idx="4"/>
            <a:endCxn id="434" idx="0"/>
          </p:cNvCxnSpPr>
          <p:nvPr/>
        </p:nvCxnSpPr>
        <p:spPr>
          <a:xfrm>
            <a:off x="6534050" y="2859000"/>
            <a:ext cx="5334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Shape 440"/>
          <p:cNvCxnSpPr>
            <a:stCxn id="432" idx="5"/>
            <a:endCxn id="437" idx="0"/>
          </p:cNvCxnSpPr>
          <p:nvPr/>
        </p:nvCxnSpPr>
        <p:spPr>
          <a:xfrm>
            <a:off x="7496197" y="1939961"/>
            <a:ext cx="7341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Shape 441"/>
          <p:cNvSpPr/>
          <p:nvPr/>
        </p:nvSpPr>
        <p:spPr>
          <a:xfrm>
            <a:off x="5708725" y="3068700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Shape 442"/>
          <p:cNvCxnSpPr>
            <a:stCxn id="433" idx="4"/>
            <a:endCxn id="441" idx="0"/>
          </p:cNvCxnSpPr>
          <p:nvPr/>
        </p:nvCxnSpPr>
        <p:spPr>
          <a:xfrm flipH="1">
            <a:off x="5991650" y="2859000"/>
            <a:ext cx="5424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Shape 443"/>
          <p:cNvCxnSpPr>
            <a:stCxn id="434" idx="4"/>
            <a:endCxn id="435" idx="0"/>
          </p:cNvCxnSpPr>
          <p:nvPr/>
        </p:nvCxnSpPr>
        <p:spPr>
          <a:xfrm flipH="1">
            <a:off x="6594650" y="3773400"/>
            <a:ext cx="4728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Shape 444"/>
          <p:cNvCxnSpPr>
            <a:stCxn id="434" idx="4"/>
            <a:endCxn id="436" idx="0"/>
          </p:cNvCxnSpPr>
          <p:nvPr/>
        </p:nvCxnSpPr>
        <p:spPr>
          <a:xfrm>
            <a:off x="7067450" y="3773400"/>
            <a:ext cx="6702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bst.c (insertion)</a:t>
            </a:r>
            <a:endParaRPr/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76200" y="1200150"/>
            <a:ext cx="51579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void bst_insert(bst * t, int x){</a:t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    </a:t>
            </a:r>
            <a:r>
              <a:rPr b="1" lang="en" sz="1800"/>
              <a:t>t-&gt;</a:t>
            </a:r>
            <a:r>
              <a:rPr b="1" lang="en" sz="1800"/>
              <a:t>root = insert(t-&gt;root, x);</a:t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}</a:t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51" name="Shape 451"/>
          <p:cNvSpPr txBox="1"/>
          <p:nvPr/>
        </p:nvSpPr>
        <p:spPr>
          <a:xfrm>
            <a:off x="5441475" y="2067775"/>
            <a:ext cx="3122400" cy="139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Entry-point for client.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Real work done by insert()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bst.c (insert - recursive)</a:t>
            </a:r>
            <a:endParaRPr/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4531500" y="1200150"/>
            <a:ext cx="4521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if(r-&gt;val == x)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return r;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if(x &lt; r-&gt;val){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r-&gt;left = insert(r-&gt;left, x);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return r;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}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else {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r-&gt;right = insert(r-&gt;right, x);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return r;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}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}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0" y="1200150"/>
            <a:ext cx="4646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static NODE * insert(bst_node *r, int x){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bst_node *leaf;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if(r == nullptr){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leaf = new bst_node; 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leaf-&gt;left = nullptr;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leaf-&gt;right = nullptr;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leaf-&gt;val = x;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return leaf;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}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>
            <a:off x="2060000" y="3258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1298000" y="11640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1831400" y="20784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6" name="Shape 466"/>
          <p:cNvCxnSpPr>
            <a:stCxn id="463" idx="3"/>
            <a:endCxn id="464" idx="0"/>
          </p:cNvCxnSpPr>
          <p:nvPr/>
        </p:nvCxnSpPr>
        <p:spPr>
          <a:xfrm flipH="1">
            <a:off x="1581003" y="796961"/>
            <a:ext cx="5619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Shape 467"/>
          <p:cNvCxnSpPr>
            <a:stCxn id="464" idx="5"/>
            <a:endCxn id="465" idx="0"/>
          </p:cNvCxnSpPr>
          <p:nvPr/>
        </p:nvCxnSpPr>
        <p:spPr>
          <a:xfrm>
            <a:off x="1781197" y="1635161"/>
            <a:ext cx="333300" cy="4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Shape 468"/>
          <p:cNvCxnSpPr>
            <a:stCxn id="463" idx="5"/>
            <a:endCxn id="469" idx="0"/>
          </p:cNvCxnSpPr>
          <p:nvPr/>
        </p:nvCxnSpPr>
        <p:spPr>
          <a:xfrm>
            <a:off x="2543197" y="796961"/>
            <a:ext cx="7341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Shape 470"/>
          <p:cNvCxnSpPr>
            <a:stCxn id="464" idx="3"/>
            <a:endCxn id="471" idx="0"/>
          </p:cNvCxnSpPr>
          <p:nvPr/>
        </p:nvCxnSpPr>
        <p:spPr>
          <a:xfrm flipH="1">
            <a:off x="895203" y="1635161"/>
            <a:ext cx="4857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Shape 472"/>
          <p:cNvCxnSpPr>
            <a:stCxn id="465" idx="3"/>
            <a:endCxn id="473" idx="0"/>
          </p:cNvCxnSpPr>
          <p:nvPr/>
        </p:nvCxnSpPr>
        <p:spPr>
          <a:xfrm flipH="1">
            <a:off x="1641603" y="2549561"/>
            <a:ext cx="272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Shape 474"/>
          <p:cNvSpPr/>
          <p:nvPr/>
        </p:nvSpPr>
        <p:spPr>
          <a:xfrm>
            <a:off x="1374200" y="29166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612200" y="20022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3050600" y="13926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5649650" y="124100"/>
            <a:ext cx="24678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Insertion of 6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2441000" y="2916600"/>
            <a:ext cx="566100" cy="5520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5725850" y="1190900"/>
            <a:ext cx="24678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base-case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5725850" y="2105300"/>
            <a:ext cx="29010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Recursion unwinds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80" name="Shape 480"/>
          <p:cNvCxnSpPr>
            <a:stCxn id="465" idx="5"/>
            <a:endCxn id="477" idx="0"/>
          </p:cNvCxnSpPr>
          <p:nvPr/>
        </p:nvCxnSpPr>
        <p:spPr>
          <a:xfrm>
            <a:off x="2314597" y="2549561"/>
            <a:ext cx="409500" cy="366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Shape 481"/>
          <p:cNvSpPr txBox="1"/>
          <p:nvPr/>
        </p:nvSpPr>
        <p:spPr>
          <a:xfrm>
            <a:off x="4083200" y="3095900"/>
            <a:ext cx="4755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r-&gt;right = insert(r-&gt;right, x);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2455375" y="2302038"/>
            <a:ext cx="1627825" cy="1099375"/>
          </a:xfrm>
          <a:custGeom>
            <a:pathLst>
              <a:path extrusionOk="0" h="43975" w="65113">
                <a:moveTo>
                  <a:pt x="65113" y="43975"/>
                </a:moveTo>
                <a:cubicBezTo>
                  <a:pt x="62565" y="41427"/>
                  <a:pt x="53317" y="35199"/>
                  <a:pt x="49825" y="28688"/>
                </a:cubicBezTo>
                <a:cubicBezTo>
                  <a:pt x="46333" y="22177"/>
                  <a:pt x="51052" y="9626"/>
                  <a:pt x="44163" y="4908"/>
                </a:cubicBezTo>
                <a:cubicBezTo>
                  <a:pt x="37274" y="190"/>
                  <a:pt x="15854" y="1133"/>
                  <a:pt x="8493" y="378"/>
                </a:cubicBezTo>
                <a:cubicBezTo>
                  <a:pt x="1133" y="-377"/>
                  <a:pt x="1416" y="378"/>
                  <a:pt x="0" y="37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83" name="Shape 483"/>
          <p:cNvSpPr txBox="1"/>
          <p:nvPr/>
        </p:nvSpPr>
        <p:spPr>
          <a:xfrm>
            <a:off x="169175" y="3895825"/>
            <a:ext cx="8297400" cy="86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Effectively, we have placed 6 between 5 and 7 without "sliding anything around" (like in an array)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	</a:t>
            </a:r>
            <a:endParaRPr/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79625" y="1200150"/>
            <a:ext cx="8607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Tree Height determines worst-case runtime of: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	contains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	insert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One data-set / many trees possible.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Insertion sequence matters!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	</a:t>
            </a:r>
            <a:endParaRPr/>
          </a:p>
        </p:txBody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 BST t with N nodes: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⌊log</a:t>
            </a:r>
            <a:r>
              <a:rPr baseline="-25000" lang="en"/>
              <a:t>2</a:t>
            </a:r>
            <a:r>
              <a:rPr lang="en"/>
              <a:t>(N)⌋ ≤ h(t) ≤ N-1</a:t>
            </a:r>
            <a:endParaRPr/>
          </a:p>
        </p:txBody>
      </p:sp>
      <p:sp>
        <p:nvSpPr>
          <p:cNvPr id="496" name="Shape 496"/>
          <p:cNvSpPr txBox="1"/>
          <p:nvPr/>
        </p:nvSpPr>
        <p:spPr>
          <a:xfrm>
            <a:off x="726300" y="4174400"/>
            <a:ext cx="756000" cy="49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YAY!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5783425" y="4018400"/>
            <a:ext cx="756000" cy="49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BOO!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98" name="Shape 498"/>
          <p:cNvCxnSpPr>
            <a:stCxn id="496" idx="0"/>
          </p:cNvCxnSpPr>
          <p:nvPr/>
        </p:nvCxnSpPr>
        <p:spPr>
          <a:xfrm flipH="1" rot="10800000">
            <a:off x="1104300" y="3637100"/>
            <a:ext cx="795900" cy="5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Shape 499"/>
          <p:cNvCxnSpPr>
            <a:stCxn id="497" idx="0"/>
          </p:cNvCxnSpPr>
          <p:nvPr/>
        </p:nvCxnSpPr>
        <p:spPr>
          <a:xfrm rot="10800000">
            <a:off x="5919625" y="3497900"/>
            <a:ext cx="2418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4294967295"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bst.c (size) - exercise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Shape 505"/>
          <p:cNvSpPr txBox="1"/>
          <p:nvPr>
            <p:ph idx="4294967295" type="body"/>
          </p:nvPr>
        </p:nvSpPr>
        <p:spPr>
          <a:xfrm>
            <a:off x="0" y="695000"/>
            <a:ext cx="5299200" cy="434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size(bst_node * t){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// returns # nodes in tree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	 //  rooted at t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bst_size(bst *t)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return size(t-&gt;root);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7013000" y="14688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6251000" y="23070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6784400" y="32214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6311725" y="40850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7454725" y="40850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7947100" y="2509938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2" name="Shape 512"/>
          <p:cNvCxnSpPr>
            <a:stCxn id="506" idx="3"/>
            <a:endCxn id="507" idx="0"/>
          </p:cNvCxnSpPr>
          <p:nvPr/>
        </p:nvCxnSpPr>
        <p:spPr>
          <a:xfrm flipH="1">
            <a:off x="6534003" y="1939961"/>
            <a:ext cx="5619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Shape 513"/>
          <p:cNvCxnSpPr>
            <a:stCxn id="507" idx="4"/>
            <a:endCxn id="508" idx="0"/>
          </p:cNvCxnSpPr>
          <p:nvPr/>
        </p:nvCxnSpPr>
        <p:spPr>
          <a:xfrm>
            <a:off x="6534050" y="2859000"/>
            <a:ext cx="5334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Shape 514"/>
          <p:cNvCxnSpPr>
            <a:stCxn id="506" idx="5"/>
            <a:endCxn id="511" idx="0"/>
          </p:cNvCxnSpPr>
          <p:nvPr/>
        </p:nvCxnSpPr>
        <p:spPr>
          <a:xfrm>
            <a:off x="7496197" y="1939961"/>
            <a:ext cx="7341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Shape 515"/>
          <p:cNvSpPr/>
          <p:nvPr/>
        </p:nvSpPr>
        <p:spPr>
          <a:xfrm>
            <a:off x="5708725" y="3068700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6" name="Shape 516"/>
          <p:cNvCxnSpPr>
            <a:stCxn id="507" idx="4"/>
            <a:endCxn id="515" idx="0"/>
          </p:cNvCxnSpPr>
          <p:nvPr/>
        </p:nvCxnSpPr>
        <p:spPr>
          <a:xfrm flipH="1">
            <a:off x="5991650" y="2859000"/>
            <a:ext cx="5424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Shape 517"/>
          <p:cNvCxnSpPr>
            <a:stCxn id="508" idx="4"/>
            <a:endCxn id="509" idx="0"/>
          </p:cNvCxnSpPr>
          <p:nvPr/>
        </p:nvCxnSpPr>
        <p:spPr>
          <a:xfrm flipH="1">
            <a:off x="6594650" y="3773400"/>
            <a:ext cx="4728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Shape 518"/>
          <p:cNvCxnSpPr>
            <a:stCxn id="508" idx="4"/>
            <a:endCxn id="510" idx="0"/>
          </p:cNvCxnSpPr>
          <p:nvPr/>
        </p:nvCxnSpPr>
        <p:spPr>
          <a:xfrm>
            <a:off x="7067450" y="3773400"/>
            <a:ext cx="6702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idx="4294967295"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bst.c (size)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Shape 524"/>
          <p:cNvSpPr txBox="1"/>
          <p:nvPr>
            <p:ph idx="4294967295" type="body"/>
          </p:nvPr>
        </p:nvSpPr>
        <p:spPr>
          <a:xfrm>
            <a:off x="152400" y="695000"/>
            <a:ext cx="4387500" cy="434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size(bst_node * t){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if(t==nullptr) return 0;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return </a:t>
            </a:r>
            <a:r>
              <a:rPr b="1" lang="en" sz="1800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size(t-&gt;left)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+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			</a:t>
            </a:r>
            <a:r>
              <a:rPr b="1"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size(t-&gt;right)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+ 1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bst_size(bst *t)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return size(t-&gt;root);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7013000" y="9354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6251000" y="17736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6784400" y="26880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6311725" y="35516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7454725" y="35516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7947100" y="1976538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1" name="Shape 531"/>
          <p:cNvCxnSpPr>
            <a:stCxn id="525" idx="3"/>
            <a:endCxn id="526" idx="0"/>
          </p:cNvCxnSpPr>
          <p:nvPr/>
        </p:nvCxnSpPr>
        <p:spPr>
          <a:xfrm flipH="1">
            <a:off x="6534003" y="1406561"/>
            <a:ext cx="561900" cy="36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Shape 532"/>
          <p:cNvCxnSpPr>
            <a:stCxn id="526" idx="4"/>
            <a:endCxn id="527" idx="0"/>
          </p:cNvCxnSpPr>
          <p:nvPr/>
        </p:nvCxnSpPr>
        <p:spPr>
          <a:xfrm>
            <a:off x="6534050" y="2325600"/>
            <a:ext cx="533400" cy="36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Shape 533"/>
          <p:cNvCxnSpPr>
            <a:stCxn id="525" idx="5"/>
            <a:endCxn id="530" idx="0"/>
          </p:cNvCxnSpPr>
          <p:nvPr/>
        </p:nvCxnSpPr>
        <p:spPr>
          <a:xfrm>
            <a:off x="7496197" y="1406561"/>
            <a:ext cx="734100" cy="57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Shape 534"/>
          <p:cNvSpPr/>
          <p:nvPr/>
        </p:nvSpPr>
        <p:spPr>
          <a:xfrm>
            <a:off x="5708725" y="2535300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5" name="Shape 535"/>
          <p:cNvCxnSpPr>
            <a:stCxn id="526" idx="4"/>
            <a:endCxn id="534" idx="0"/>
          </p:cNvCxnSpPr>
          <p:nvPr/>
        </p:nvCxnSpPr>
        <p:spPr>
          <a:xfrm flipH="1">
            <a:off x="5991650" y="2325600"/>
            <a:ext cx="542400" cy="20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Shape 536"/>
          <p:cNvCxnSpPr>
            <a:stCxn id="527" idx="4"/>
            <a:endCxn id="528" idx="0"/>
          </p:cNvCxnSpPr>
          <p:nvPr/>
        </p:nvCxnSpPr>
        <p:spPr>
          <a:xfrm flipH="1">
            <a:off x="6594650" y="3240000"/>
            <a:ext cx="472800" cy="3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Shape 537"/>
          <p:cNvCxnSpPr>
            <a:stCxn id="527" idx="4"/>
            <a:endCxn id="529" idx="0"/>
          </p:cNvCxnSpPr>
          <p:nvPr/>
        </p:nvCxnSpPr>
        <p:spPr>
          <a:xfrm>
            <a:off x="7067450" y="3240000"/>
            <a:ext cx="670200" cy="3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Shape 538"/>
          <p:cNvSpPr/>
          <p:nvPr/>
        </p:nvSpPr>
        <p:spPr>
          <a:xfrm>
            <a:off x="5411397" y="1588029"/>
            <a:ext cx="2929175" cy="3151375"/>
          </a:xfrm>
          <a:custGeom>
            <a:pathLst>
              <a:path extrusionOk="0" h="126055" w="117167">
                <a:moveTo>
                  <a:pt x="40367" y="166"/>
                </a:moveTo>
                <a:cubicBezTo>
                  <a:pt x="32010" y="829"/>
                  <a:pt x="23985" y="2687"/>
                  <a:pt x="17286" y="11707"/>
                </a:cubicBezTo>
                <a:cubicBezTo>
                  <a:pt x="10587" y="20727"/>
                  <a:pt x="-1219" y="37043"/>
                  <a:pt x="174" y="54287"/>
                </a:cubicBezTo>
                <a:cubicBezTo>
                  <a:pt x="1567" y="71532"/>
                  <a:pt x="7669" y="103501"/>
                  <a:pt x="25643" y="115174"/>
                </a:cubicBezTo>
                <a:cubicBezTo>
                  <a:pt x="43617" y="126847"/>
                  <a:pt x="93427" y="127642"/>
                  <a:pt x="108018" y="124326"/>
                </a:cubicBezTo>
                <a:cubicBezTo>
                  <a:pt x="122610" y="121010"/>
                  <a:pt x="115978" y="105357"/>
                  <a:pt x="113192" y="95276"/>
                </a:cubicBezTo>
                <a:cubicBezTo>
                  <a:pt x="110406" y="85195"/>
                  <a:pt x="98335" y="75578"/>
                  <a:pt x="91304" y="63838"/>
                </a:cubicBezTo>
                <a:cubicBezTo>
                  <a:pt x="84274" y="52099"/>
                  <a:pt x="74989" y="34191"/>
                  <a:pt x="71009" y="24839"/>
                </a:cubicBezTo>
                <a:cubicBezTo>
                  <a:pt x="67030" y="15487"/>
                  <a:pt x="72534" y="11839"/>
                  <a:pt x="67427" y="7727"/>
                </a:cubicBezTo>
                <a:cubicBezTo>
                  <a:pt x="62320" y="3615"/>
                  <a:pt x="48724" y="-497"/>
                  <a:pt x="40367" y="166"/>
                </a:cubicBez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Shape 539"/>
          <p:cNvSpPr/>
          <p:nvPr/>
        </p:nvSpPr>
        <p:spPr>
          <a:xfrm>
            <a:off x="7642990" y="1656960"/>
            <a:ext cx="1112850" cy="1539150"/>
          </a:xfrm>
          <a:custGeom>
            <a:pathLst>
              <a:path extrusionOk="0" h="61566" w="44514">
                <a:moveTo>
                  <a:pt x="7468" y="23496"/>
                </a:moveTo>
                <a:cubicBezTo>
                  <a:pt x="6407" y="27210"/>
                  <a:pt x="3488" y="31521"/>
                  <a:pt x="2692" y="36230"/>
                </a:cubicBezTo>
                <a:cubicBezTo>
                  <a:pt x="1896" y="40939"/>
                  <a:pt x="-2680" y="47572"/>
                  <a:pt x="2692" y="51750"/>
                </a:cubicBezTo>
                <a:cubicBezTo>
                  <a:pt x="8064" y="55929"/>
                  <a:pt x="28161" y="62362"/>
                  <a:pt x="34926" y="61301"/>
                </a:cubicBezTo>
                <a:cubicBezTo>
                  <a:pt x="41691" y="60240"/>
                  <a:pt x="42023" y="53342"/>
                  <a:pt x="43283" y="45383"/>
                </a:cubicBezTo>
                <a:cubicBezTo>
                  <a:pt x="44543" y="37424"/>
                  <a:pt x="45538" y="21108"/>
                  <a:pt x="42487" y="13547"/>
                </a:cubicBezTo>
                <a:cubicBezTo>
                  <a:pt x="39436" y="5986"/>
                  <a:pt x="30549" y="-49"/>
                  <a:pt x="24978" y="17"/>
                </a:cubicBezTo>
                <a:cubicBezTo>
                  <a:pt x="19407" y="83"/>
                  <a:pt x="11978" y="10032"/>
                  <a:pt x="9060" y="13945"/>
                </a:cubicBezTo>
                <a:cubicBezTo>
                  <a:pt x="6142" y="17858"/>
                  <a:pt x="8529" y="19782"/>
                  <a:pt x="7468" y="23496"/>
                </a:cubicBezTo>
                <a:close/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0" name="Shape 540"/>
          <p:cNvSpPr/>
          <p:nvPr/>
        </p:nvSpPr>
        <p:spPr>
          <a:xfrm>
            <a:off x="6796015" y="747879"/>
            <a:ext cx="1020425" cy="895200"/>
          </a:xfrm>
          <a:custGeom>
            <a:pathLst>
              <a:path extrusionOk="0" h="35808" w="40817">
                <a:moveTo>
                  <a:pt x="34582" y="6135"/>
                </a:moveTo>
                <a:cubicBezTo>
                  <a:pt x="30868" y="2487"/>
                  <a:pt x="23506" y="-497"/>
                  <a:pt x="18266" y="166"/>
                </a:cubicBezTo>
                <a:cubicBezTo>
                  <a:pt x="13026" y="829"/>
                  <a:pt x="6062" y="6069"/>
                  <a:pt x="3144" y="10115"/>
                </a:cubicBezTo>
                <a:cubicBezTo>
                  <a:pt x="226" y="14161"/>
                  <a:pt x="-769" y="20395"/>
                  <a:pt x="756" y="24441"/>
                </a:cubicBezTo>
                <a:cubicBezTo>
                  <a:pt x="2281" y="28487"/>
                  <a:pt x="7720" y="32732"/>
                  <a:pt x="12296" y="34390"/>
                </a:cubicBezTo>
                <a:cubicBezTo>
                  <a:pt x="16872" y="36048"/>
                  <a:pt x="23505" y="36446"/>
                  <a:pt x="28214" y="34390"/>
                </a:cubicBezTo>
                <a:cubicBezTo>
                  <a:pt x="32923" y="32334"/>
                  <a:pt x="39490" y="26762"/>
                  <a:pt x="40551" y="22053"/>
                </a:cubicBezTo>
                <a:cubicBezTo>
                  <a:pt x="41612" y="17344"/>
                  <a:pt x="38296" y="9783"/>
                  <a:pt x="34582" y="6135"/>
                </a:cubicBezTo>
                <a:close/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/>
        </p:nvSpPr>
        <p:spPr>
          <a:xfrm>
            <a:off x="1842000" y="1870075"/>
            <a:ext cx="4203900" cy="122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Tree 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Traversals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idx="4294967295" type="title"/>
          </p:nvPr>
        </p:nvSpPr>
        <p:spPr>
          <a:xfrm>
            <a:off x="152400" y="53575"/>
            <a:ext cx="433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Tree Traversals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7059832" y="1616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6010031" y="1151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7818538" y="12294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6797390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5374274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6358681" y="30881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8416789" y="21306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58" name="Shape 558"/>
          <p:cNvCxnSpPr>
            <a:stCxn id="551" idx="3"/>
            <a:endCxn id="552" idx="7"/>
          </p:cNvCxnSpPr>
          <p:nvPr/>
        </p:nvCxnSpPr>
        <p:spPr>
          <a:xfrm flipH="1">
            <a:off x="6545398" y="6788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Shape 559"/>
          <p:cNvCxnSpPr>
            <a:stCxn id="552" idx="3"/>
            <a:endCxn id="555" idx="0"/>
          </p:cNvCxnSpPr>
          <p:nvPr/>
        </p:nvCxnSpPr>
        <p:spPr>
          <a:xfrm flipH="1">
            <a:off x="5687897" y="1668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Shape 560"/>
          <p:cNvCxnSpPr>
            <a:stCxn id="552" idx="5"/>
            <a:endCxn id="554" idx="0"/>
          </p:cNvCxnSpPr>
          <p:nvPr/>
        </p:nvCxnSpPr>
        <p:spPr>
          <a:xfrm>
            <a:off x="6545465" y="16683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Shape 561"/>
          <p:cNvCxnSpPr>
            <a:stCxn id="554" idx="3"/>
            <a:endCxn id="556" idx="0"/>
          </p:cNvCxnSpPr>
          <p:nvPr/>
        </p:nvCxnSpPr>
        <p:spPr>
          <a:xfrm flipH="1">
            <a:off x="6672356" y="26674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Shape 562"/>
          <p:cNvCxnSpPr>
            <a:stCxn id="551" idx="5"/>
            <a:endCxn id="553" idx="0"/>
          </p:cNvCxnSpPr>
          <p:nvPr/>
        </p:nvCxnSpPr>
        <p:spPr>
          <a:xfrm>
            <a:off x="7595266" y="6788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Shape 563"/>
          <p:cNvCxnSpPr>
            <a:stCxn id="553" idx="5"/>
            <a:endCxn id="557" idx="0"/>
          </p:cNvCxnSpPr>
          <p:nvPr/>
        </p:nvCxnSpPr>
        <p:spPr>
          <a:xfrm>
            <a:off x="8353972" y="17466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Shape 564"/>
          <p:cNvSpPr txBox="1"/>
          <p:nvPr/>
        </p:nvSpPr>
        <p:spPr>
          <a:xfrm>
            <a:off x="244625" y="972350"/>
            <a:ext cx="5140200" cy="3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IN-order traversal: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LEFT-ROOT-RIGHT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in_order(t)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if(t==NULL)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in_order(t-&gt;left);</a:t>
            </a:r>
            <a:endParaRPr b="1" sz="1800">
              <a:highlight>
                <a:srgbClr val="EA999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print(t-&gt;value);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// or "process"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in_order(t-&gt;right);</a:t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Shape 565"/>
          <p:cNvSpPr txBox="1"/>
          <p:nvPr/>
        </p:nvSpPr>
        <p:spPr>
          <a:xfrm>
            <a:off x="5315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58491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7" name="Shape 567"/>
          <p:cNvSpPr txBox="1"/>
          <p:nvPr/>
        </p:nvSpPr>
        <p:spPr>
          <a:xfrm>
            <a:off x="63825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6839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72969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78303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8363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257550" y="3891575"/>
            <a:ext cx="2082000" cy="82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7828125" y="4029550"/>
            <a:ext cx="1159200" cy="606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5253325" y="903800"/>
            <a:ext cx="2468752" cy="2950125"/>
          </a:xfrm>
          <a:custGeom>
            <a:pathLst>
              <a:path extrusionOk="0" h="118005" w="113938">
                <a:moveTo>
                  <a:pt x="8419" y="78666"/>
                </a:moveTo>
                <a:cubicBezTo>
                  <a:pt x="14368" y="86393"/>
                  <a:pt x="28412" y="90012"/>
                  <a:pt x="37121" y="95961"/>
                </a:cubicBezTo>
                <a:cubicBezTo>
                  <a:pt x="45830" y="101910"/>
                  <a:pt x="52576" y="111047"/>
                  <a:pt x="60671" y="114359"/>
                </a:cubicBezTo>
                <a:cubicBezTo>
                  <a:pt x="68766" y="117671"/>
                  <a:pt x="78149" y="119695"/>
                  <a:pt x="85692" y="115831"/>
                </a:cubicBezTo>
                <a:cubicBezTo>
                  <a:pt x="93235" y="111967"/>
                  <a:pt x="101393" y="100867"/>
                  <a:pt x="105931" y="91177"/>
                </a:cubicBezTo>
                <a:cubicBezTo>
                  <a:pt x="110469" y="81487"/>
                  <a:pt x="116234" y="69038"/>
                  <a:pt x="112922" y="57692"/>
                </a:cubicBezTo>
                <a:cubicBezTo>
                  <a:pt x="109610" y="46346"/>
                  <a:pt x="94891" y="32670"/>
                  <a:pt x="86060" y="23103"/>
                </a:cubicBezTo>
                <a:cubicBezTo>
                  <a:pt x="77229" y="13536"/>
                  <a:pt x="68889" y="1945"/>
                  <a:pt x="59935" y="289"/>
                </a:cubicBezTo>
                <a:cubicBezTo>
                  <a:pt x="50981" y="-1367"/>
                  <a:pt x="42088" y="4950"/>
                  <a:pt x="32337" y="13168"/>
                </a:cubicBezTo>
                <a:cubicBezTo>
                  <a:pt x="22586" y="21386"/>
                  <a:pt x="5414" y="38681"/>
                  <a:pt x="1428" y="49597"/>
                </a:cubicBezTo>
                <a:cubicBezTo>
                  <a:pt x="-2558" y="60513"/>
                  <a:pt x="2470" y="70939"/>
                  <a:pt x="8419" y="78666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5" name="Shape 575"/>
          <p:cNvSpPr/>
          <p:nvPr/>
        </p:nvSpPr>
        <p:spPr>
          <a:xfrm>
            <a:off x="7659950" y="972358"/>
            <a:ext cx="1454400" cy="2007825"/>
          </a:xfrm>
          <a:custGeom>
            <a:pathLst>
              <a:path extrusionOk="0" h="80313" w="58176">
                <a:moveTo>
                  <a:pt x="48939" y="24041"/>
                </a:moveTo>
                <a:cubicBezTo>
                  <a:pt x="45873" y="17908"/>
                  <a:pt x="42377" y="12940"/>
                  <a:pt x="38268" y="8954"/>
                </a:cubicBezTo>
                <a:cubicBezTo>
                  <a:pt x="34159" y="4968"/>
                  <a:pt x="30602" y="-368"/>
                  <a:pt x="24285" y="123"/>
                </a:cubicBezTo>
                <a:cubicBezTo>
                  <a:pt x="17968" y="614"/>
                  <a:pt x="2514" y="3312"/>
                  <a:pt x="367" y="11898"/>
                </a:cubicBezTo>
                <a:cubicBezTo>
                  <a:pt x="-1779" y="20484"/>
                  <a:pt x="6929" y="41091"/>
                  <a:pt x="11406" y="51639"/>
                </a:cubicBezTo>
                <a:cubicBezTo>
                  <a:pt x="15883" y="62188"/>
                  <a:pt x="21648" y="70467"/>
                  <a:pt x="27229" y="75189"/>
                </a:cubicBezTo>
                <a:cubicBezTo>
                  <a:pt x="32810" y="79911"/>
                  <a:pt x="39924" y="80892"/>
                  <a:pt x="44891" y="79972"/>
                </a:cubicBezTo>
                <a:cubicBezTo>
                  <a:pt x="49859" y="79052"/>
                  <a:pt x="55072" y="75373"/>
                  <a:pt x="57034" y="69669"/>
                </a:cubicBezTo>
                <a:cubicBezTo>
                  <a:pt x="58997" y="63966"/>
                  <a:pt x="58015" y="53356"/>
                  <a:pt x="56666" y="45751"/>
                </a:cubicBezTo>
                <a:cubicBezTo>
                  <a:pt x="55317" y="38146"/>
                  <a:pt x="52005" y="30174"/>
                  <a:pt x="48939" y="24041"/>
                </a:cubicBez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576" name="Shape 576"/>
          <p:cNvCxnSpPr>
            <a:endCxn id="551" idx="2"/>
          </p:cNvCxnSpPr>
          <p:nvPr/>
        </p:nvCxnSpPr>
        <p:spPr>
          <a:xfrm>
            <a:off x="5921332" y="350003"/>
            <a:ext cx="1138500" cy="114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Shape 577"/>
          <p:cNvCxnSpPr/>
          <p:nvPr/>
        </p:nvCxnSpPr>
        <p:spPr>
          <a:xfrm flipH="1" rot="10800000">
            <a:off x="7579188" y="4498575"/>
            <a:ext cx="9300" cy="340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243125" y="229000"/>
            <a:ext cx="4777800" cy="461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jelly(int a[], int n) {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i, j;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beans=10*n;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 all children start with zero beans.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for(i=0; i&lt;n; i++)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a[i]=0;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 hand out beans one by one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   to a random child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while(beans &gt; 0){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 = rand() % n;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a[i]++;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beans--;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 print one line of beans for each child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for(i=0; i&lt;n; i++) {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for(j=0; j&lt;a[i]; j++) 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printf("bean!");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printf("\n");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6" name="Shape 126"/>
          <p:cNvSpPr txBox="1"/>
          <p:nvPr/>
        </p:nvSpPr>
        <p:spPr>
          <a:xfrm>
            <a:off x="5291950" y="659100"/>
            <a:ext cx="3309900" cy="332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“The worst-case runtime of jelly is…</a:t>
            </a:r>
            <a:endParaRPr b="1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arenBoth"/>
            </a:pPr>
            <a:r>
              <a:rPr b="1" lang="en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...THETA(N)"</a:t>
            </a:r>
            <a:endParaRPr b="1">
              <a:solidFill>
                <a:schemeClr val="dk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arenBoth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...THETA(N</a:t>
            </a:r>
            <a:r>
              <a:rPr b="1" baseline="30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)”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arenBoth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...THETA(N!)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idx="4294967295" type="title"/>
          </p:nvPr>
        </p:nvSpPr>
        <p:spPr>
          <a:xfrm>
            <a:off x="152400" y="53575"/>
            <a:ext cx="433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Tree Traversals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7059832" y="1616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6010031" y="1151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7818538" y="12294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6797390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5374274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6358681" y="30881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8416789" y="21306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90" name="Shape 590"/>
          <p:cNvCxnSpPr>
            <a:stCxn id="583" idx="3"/>
            <a:endCxn id="584" idx="7"/>
          </p:cNvCxnSpPr>
          <p:nvPr/>
        </p:nvCxnSpPr>
        <p:spPr>
          <a:xfrm flipH="1">
            <a:off x="6545398" y="6788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Shape 591"/>
          <p:cNvCxnSpPr>
            <a:stCxn id="584" idx="3"/>
            <a:endCxn id="587" idx="0"/>
          </p:cNvCxnSpPr>
          <p:nvPr/>
        </p:nvCxnSpPr>
        <p:spPr>
          <a:xfrm flipH="1">
            <a:off x="5687897" y="1668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Shape 592"/>
          <p:cNvCxnSpPr>
            <a:stCxn id="584" idx="5"/>
            <a:endCxn id="586" idx="0"/>
          </p:cNvCxnSpPr>
          <p:nvPr/>
        </p:nvCxnSpPr>
        <p:spPr>
          <a:xfrm>
            <a:off x="6545465" y="16683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Shape 593"/>
          <p:cNvCxnSpPr>
            <a:stCxn id="586" idx="3"/>
            <a:endCxn id="588" idx="0"/>
          </p:cNvCxnSpPr>
          <p:nvPr/>
        </p:nvCxnSpPr>
        <p:spPr>
          <a:xfrm flipH="1">
            <a:off x="6672356" y="26674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Shape 594"/>
          <p:cNvCxnSpPr>
            <a:stCxn id="583" idx="5"/>
            <a:endCxn id="585" idx="0"/>
          </p:cNvCxnSpPr>
          <p:nvPr/>
        </p:nvCxnSpPr>
        <p:spPr>
          <a:xfrm>
            <a:off x="7595266" y="6788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Shape 595"/>
          <p:cNvCxnSpPr>
            <a:stCxn id="585" idx="5"/>
            <a:endCxn id="589" idx="0"/>
          </p:cNvCxnSpPr>
          <p:nvPr/>
        </p:nvCxnSpPr>
        <p:spPr>
          <a:xfrm>
            <a:off x="8353972" y="17466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Shape 596"/>
          <p:cNvSpPr txBox="1"/>
          <p:nvPr/>
        </p:nvSpPr>
        <p:spPr>
          <a:xfrm>
            <a:off x="82326" y="972350"/>
            <a:ext cx="5293200" cy="3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PRE-order traversal: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ROOT-LEFT-RIGHT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pre_order(t)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if(t==NULL)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print(t-&gt;value);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or "process"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pre_order(t-&gt;left);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pre_order(t-&gt;right);</a:t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7" name="Shape 597"/>
          <p:cNvSpPr txBox="1"/>
          <p:nvPr/>
        </p:nvSpPr>
        <p:spPr>
          <a:xfrm>
            <a:off x="5315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8" name="Shape 598"/>
          <p:cNvSpPr txBox="1"/>
          <p:nvPr/>
        </p:nvSpPr>
        <p:spPr>
          <a:xfrm>
            <a:off x="58491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63825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0" name="Shape 600"/>
          <p:cNvSpPr txBox="1"/>
          <p:nvPr/>
        </p:nvSpPr>
        <p:spPr>
          <a:xfrm>
            <a:off x="6839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1" name="Shape 601"/>
          <p:cNvSpPr txBox="1"/>
          <p:nvPr/>
        </p:nvSpPr>
        <p:spPr>
          <a:xfrm>
            <a:off x="72969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2" name="Shape 602"/>
          <p:cNvSpPr txBox="1"/>
          <p:nvPr/>
        </p:nvSpPr>
        <p:spPr>
          <a:xfrm>
            <a:off x="78303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3" name="Shape 603"/>
          <p:cNvSpPr txBox="1"/>
          <p:nvPr/>
        </p:nvSpPr>
        <p:spPr>
          <a:xfrm>
            <a:off x="8363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5931173" y="3948525"/>
            <a:ext cx="1905900" cy="68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7906644" y="4000549"/>
            <a:ext cx="1024800" cy="606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5253325" y="903800"/>
            <a:ext cx="2468752" cy="2950125"/>
          </a:xfrm>
          <a:custGeom>
            <a:pathLst>
              <a:path extrusionOk="0" h="118005" w="113938">
                <a:moveTo>
                  <a:pt x="8419" y="78666"/>
                </a:moveTo>
                <a:cubicBezTo>
                  <a:pt x="14368" y="86393"/>
                  <a:pt x="28412" y="90012"/>
                  <a:pt x="37121" y="95961"/>
                </a:cubicBezTo>
                <a:cubicBezTo>
                  <a:pt x="45830" y="101910"/>
                  <a:pt x="52576" y="111047"/>
                  <a:pt x="60671" y="114359"/>
                </a:cubicBezTo>
                <a:cubicBezTo>
                  <a:pt x="68766" y="117671"/>
                  <a:pt x="78149" y="119695"/>
                  <a:pt x="85692" y="115831"/>
                </a:cubicBezTo>
                <a:cubicBezTo>
                  <a:pt x="93235" y="111967"/>
                  <a:pt x="101393" y="100867"/>
                  <a:pt x="105931" y="91177"/>
                </a:cubicBezTo>
                <a:cubicBezTo>
                  <a:pt x="110469" y="81487"/>
                  <a:pt x="116234" y="69038"/>
                  <a:pt x="112922" y="57692"/>
                </a:cubicBezTo>
                <a:cubicBezTo>
                  <a:pt x="109610" y="46346"/>
                  <a:pt x="94891" y="32670"/>
                  <a:pt x="86060" y="23103"/>
                </a:cubicBezTo>
                <a:cubicBezTo>
                  <a:pt x="77229" y="13536"/>
                  <a:pt x="68889" y="1945"/>
                  <a:pt x="59935" y="289"/>
                </a:cubicBezTo>
                <a:cubicBezTo>
                  <a:pt x="50981" y="-1367"/>
                  <a:pt x="42088" y="4950"/>
                  <a:pt x="32337" y="13168"/>
                </a:cubicBezTo>
                <a:cubicBezTo>
                  <a:pt x="22586" y="21386"/>
                  <a:pt x="5414" y="38681"/>
                  <a:pt x="1428" y="49597"/>
                </a:cubicBezTo>
                <a:cubicBezTo>
                  <a:pt x="-2558" y="60513"/>
                  <a:pt x="2470" y="70939"/>
                  <a:pt x="8419" y="78666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7" name="Shape 607"/>
          <p:cNvSpPr/>
          <p:nvPr/>
        </p:nvSpPr>
        <p:spPr>
          <a:xfrm>
            <a:off x="7659950" y="972358"/>
            <a:ext cx="1454400" cy="2007825"/>
          </a:xfrm>
          <a:custGeom>
            <a:pathLst>
              <a:path extrusionOk="0" h="80313" w="58176">
                <a:moveTo>
                  <a:pt x="48939" y="24041"/>
                </a:moveTo>
                <a:cubicBezTo>
                  <a:pt x="45873" y="17908"/>
                  <a:pt x="42377" y="12940"/>
                  <a:pt x="38268" y="8954"/>
                </a:cubicBezTo>
                <a:cubicBezTo>
                  <a:pt x="34159" y="4968"/>
                  <a:pt x="30602" y="-368"/>
                  <a:pt x="24285" y="123"/>
                </a:cubicBezTo>
                <a:cubicBezTo>
                  <a:pt x="17968" y="614"/>
                  <a:pt x="2514" y="3312"/>
                  <a:pt x="367" y="11898"/>
                </a:cubicBezTo>
                <a:cubicBezTo>
                  <a:pt x="-1779" y="20484"/>
                  <a:pt x="6929" y="41091"/>
                  <a:pt x="11406" y="51639"/>
                </a:cubicBezTo>
                <a:cubicBezTo>
                  <a:pt x="15883" y="62188"/>
                  <a:pt x="21648" y="70467"/>
                  <a:pt x="27229" y="75189"/>
                </a:cubicBezTo>
                <a:cubicBezTo>
                  <a:pt x="32810" y="79911"/>
                  <a:pt x="39924" y="80892"/>
                  <a:pt x="44891" y="79972"/>
                </a:cubicBezTo>
                <a:cubicBezTo>
                  <a:pt x="49859" y="79052"/>
                  <a:pt x="55072" y="75373"/>
                  <a:pt x="57034" y="69669"/>
                </a:cubicBezTo>
                <a:cubicBezTo>
                  <a:pt x="58997" y="63966"/>
                  <a:pt x="58015" y="53356"/>
                  <a:pt x="56666" y="45751"/>
                </a:cubicBezTo>
                <a:cubicBezTo>
                  <a:pt x="55317" y="38146"/>
                  <a:pt x="52005" y="30174"/>
                  <a:pt x="48939" y="24041"/>
                </a:cubicBez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08" name="Shape 608"/>
          <p:cNvCxnSpPr>
            <a:endCxn id="583" idx="2"/>
          </p:cNvCxnSpPr>
          <p:nvPr/>
        </p:nvCxnSpPr>
        <p:spPr>
          <a:xfrm>
            <a:off x="5921332" y="350003"/>
            <a:ext cx="1138500" cy="114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Shape 609"/>
          <p:cNvCxnSpPr/>
          <p:nvPr/>
        </p:nvCxnSpPr>
        <p:spPr>
          <a:xfrm flipH="1" rot="10800000">
            <a:off x="5614263" y="4489425"/>
            <a:ext cx="9300" cy="340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idx="4294967295" type="title"/>
          </p:nvPr>
        </p:nvSpPr>
        <p:spPr>
          <a:xfrm>
            <a:off x="152400" y="53575"/>
            <a:ext cx="433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Tree Traversals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7059832" y="1616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6010031" y="1151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7818538" y="12294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6797390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5374274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6358681" y="30881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8416789" y="21306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22" name="Shape 622"/>
          <p:cNvCxnSpPr>
            <a:stCxn id="615" idx="3"/>
            <a:endCxn id="616" idx="7"/>
          </p:cNvCxnSpPr>
          <p:nvPr/>
        </p:nvCxnSpPr>
        <p:spPr>
          <a:xfrm flipH="1">
            <a:off x="6545398" y="6788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Shape 623"/>
          <p:cNvCxnSpPr>
            <a:stCxn id="616" idx="3"/>
            <a:endCxn id="619" idx="0"/>
          </p:cNvCxnSpPr>
          <p:nvPr/>
        </p:nvCxnSpPr>
        <p:spPr>
          <a:xfrm flipH="1">
            <a:off x="5687897" y="1668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Shape 624"/>
          <p:cNvCxnSpPr>
            <a:stCxn id="616" idx="5"/>
            <a:endCxn id="618" idx="0"/>
          </p:cNvCxnSpPr>
          <p:nvPr/>
        </p:nvCxnSpPr>
        <p:spPr>
          <a:xfrm>
            <a:off x="6545465" y="16683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Shape 625"/>
          <p:cNvCxnSpPr>
            <a:stCxn id="618" idx="3"/>
            <a:endCxn id="620" idx="0"/>
          </p:cNvCxnSpPr>
          <p:nvPr/>
        </p:nvCxnSpPr>
        <p:spPr>
          <a:xfrm flipH="1">
            <a:off x="6672356" y="26674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Shape 626"/>
          <p:cNvCxnSpPr>
            <a:stCxn id="615" idx="5"/>
            <a:endCxn id="617" idx="0"/>
          </p:cNvCxnSpPr>
          <p:nvPr/>
        </p:nvCxnSpPr>
        <p:spPr>
          <a:xfrm>
            <a:off x="7595266" y="6788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Shape 627"/>
          <p:cNvCxnSpPr>
            <a:stCxn id="617" idx="5"/>
            <a:endCxn id="621" idx="0"/>
          </p:cNvCxnSpPr>
          <p:nvPr/>
        </p:nvCxnSpPr>
        <p:spPr>
          <a:xfrm>
            <a:off x="8353972" y="17466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Shape 628"/>
          <p:cNvSpPr txBox="1"/>
          <p:nvPr/>
        </p:nvSpPr>
        <p:spPr>
          <a:xfrm>
            <a:off x="100629" y="972350"/>
            <a:ext cx="5382600" cy="3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POST-order traversal: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LEFT-RIGHT-ROOT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post_order(t)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if(t==NULL)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post_order(t-&gt;left);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post_order(t-&gt;right);</a:t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print(t-&gt;value);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or "process"</a:t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9" name="Shape 629"/>
          <p:cNvSpPr txBox="1"/>
          <p:nvPr/>
        </p:nvSpPr>
        <p:spPr>
          <a:xfrm>
            <a:off x="5315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0" name="Shape 630"/>
          <p:cNvSpPr txBox="1"/>
          <p:nvPr/>
        </p:nvSpPr>
        <p:spPr>
          <a:xfrm>
            <a:off x="58491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1" name="Shape 631"/>
          <p:cNvSpPr txBox="1"/>
          <p:nvPr/>
        </p:nvSpPr>
        <p:spPr>
          <a:xfrm>
            <a:off x="63825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2" name="Shape 632"/>
          <p:cNvSpPr txBox="1"/>
          <p:nvPr/>
        </p:nvSpPr>
        <p:spPr>
          <a:xfrm>
            <a:off x="6839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3" name="Shape 633"/>
          <p:cNvSpPr txBox="1"/>
          <p:nvPr/>
        </p:nvSpPr>
        <p:spPr>
          <a:xfrm>
            <a:off x="72969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4" name="Shape 634"/>
          <p:cNvSpPr txBox="1"/>
          <p:nvPr/>
        </p:nvSpPr>
        <p:spPr>
          <a:xfrm>
            <a:off x="78303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8363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5418530" y="3948150"/>
            <a:ext cx="1905900" cy="68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7358930" y="3984757"/>
            <a:ext cx="1024800" cy="606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5253325" y="903800"/>
            <a:ext cx="2468752" cy="2950125"/>
          </a:xfrm>
          <a:custGeom>
            <a:pathLst>
              <a:path extrusionOk="0" h="118005" w="113938">
                <a:moveTo>
                  <a:pt x="8419" y="78666"/>
                </a:moveTo>
                <a:cubicBezTo>
                  <a:pt x="14368" y="86393"/>
                  <a:pt x="28412" y="90012"/>
                  <a:pt x="37121" y="95961"/>
                </a:cubicBezTo>
                <a:cubicBezTo>
                  <a:pt x="45830" y="101910"/>
                  <a:pt x="52576" y="111047"/>
                  <a:pt x="60671" y="114359"/>
                </a:cubicBezTo>
                <a:cubicBezTo>
                  <a:pt x="68766" y="117671"/>
                  <a:pt x="78149" y="119695"/>
                  <a:pt x="85692" y="115831"/>
                </a:cubicBezTo>
                <a:cubicBezTo>
                  <a:pt x="93235" y="111967"/>
                  <a:pt x="101393" y="100867"/>
                  <a:pt x="105931" y="91177"/>
                </a:cubicBezTo>
                <a:cubicBezTo>
                  <a:pt x="110469" y="81487"/>
                  <a:pt x="116234" y="69038"/>
                  <a:pt x="112922" y="57692"/>
                </a:cubicBezTo>
                <a:cubicBezTo>
                  <a:pt x="109610" y="46346"/>
                  <a:pt x="94891" y="32670"/>
                  <a:pt x="86060" y="23103"/>
                </a:cubicBezTo>
                <a:cubicBezTo>
                  <a:pt x="77229" y="13536"/>
                  <a:pt x="68889" y="1945"/>
                  <a:pt x="59935" y="289"/>
                </a:cubicBezTo>
                <a:cubicBezTo>
                  <a:pt x="50981" y="-1367"/>
                  <a:pt x="42088" y="4950"/>
                  <a:pt x="32337" y="13168"/>
                </a:cubicBezTo>
                <a:cubicBezTo>
                  <a:pt x="22586" y="21386"/>
                  <a:pt x="5414" y="38681"/>
                  <a:pt x="1428" y="49597"/>
                </a:cubicBezTo>
                <a:cubicBezTo>
                  <a:pt x="-2558" y="60513"/>
                  <a:pt x="2470" y="70939"/>
                  <a:pt x="8419" y="78666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9" name="Shape 639"/>
          <p:cNvSpPr/>
          <p:nvPr/>
        </p:nvSpPr>
        <p:spPr>
          <a:xfrm>
            <a:off x="7659950" y="972358"/>
            <a:ext cx="1454400" cy="2007825"/>
          </a:xfrm>
          <a:custGeom>
            <a:pathLst>
              <a:path extrusionOk="0" h="80313" w="58176">
                <a:moveTo>
                  <a:pt x="48939" y="24041"/>
                </a:moveTo>
                <a:cubicBezTo>
                  <a:pt x="45873" y="17908"/>
                  <a:pt x="42377" y="12940"/>
                  <a:pt x="38268" y="8954"/>
                </a:cubicBezTo>
                <a:cubicBezTo>
                  <a:pt x="34159" y="4968"/>
                  <a:pt x="30602" y="-368"/>
                  <a:pt x="24285" y="123"/>
                </a:cubicBezTo>
                <a:cubicBezTo>
                  <a:pt x="17968" y="614"/>
                  <a:pt x="2514" y="3312"/>
                  <a:pt x="367" y="11898"/>
                </a:cubicBezTo>
                <a:cubicBezTo>
                  <a:pt x="-1779" y="20484"/>
                  <a:pt x="6929" y="41091"/>
                  <a:pt x="11406" y="51639"/>
                </a:cubicBezTo>
                <a:cubicBezTo>
                  <a:pt x="15883" y="62188"/>
                  <a:pt x="21648" y="70467"/>
                  <a:pt x="27229" y="75189"/>
                </a:cubicBezTo>
                <a:cubicBezTo>
                  <a:pt x="32810" y="79911"/>
                  <a:pt x="39924" y="80892"/>
                  <a:pt x="44891" y="79972"/>
                </a:cubicBezTo>
                <a:cubicBezTo>
                  <a:pt x="49859" y="79052"/>
                  <a:pt x="55072" y="75373"/>
                  <a:pt x="57034" y="69669"/>
                </a:cubicBezTo>
                <a:cubicBezTo>
                  <a:pt x="58997" y="63966"/>
                  <a:pt x="58015" y="53356"/>
                  <a:pt x="56666" y="45751"/>
                </a:cubicBezTo>
                <a:cubicBezTo>
                  <a:pt x="55317" y="38146"/>
                  <a:pt x="52005" y="30174"/>
                  <a:pt x="48939" y="24041"/>
                </a:cubicBez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40" name="Shape 640"/>
          <p:cNvCxnSpPr>
            <a:endCxn id="615" idx="2"/>
          </p:cNvCxnSpPr>
          <p:nvPr/>
        </p:nvCxnSpPr>
        <p:spPr>
          <a:xfrm>
            <a:off x="5921332" y="350003"/>
            <a:ext cx="1138500" cy="114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Shape 641"/>
          <p:cNvCxnSpPr/>
          <p:nvPr/>
        </p:nvCxnSpPr>
        <p:spPr>
          <a:xfrm flipH="1" rot="10800000">
            <a:off x="8662263" y="4480275"/>
            <a:ext cx="9300" cy="340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5" name="Shape 655"/>
          <p:cNvCxnSpPr>
            <a:stCxn id="646" idx="3"/>
            <a:endCxn id="647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Shape 656"/>
          <p:cNvCxnSpPr>
            <a:stCxn id="646" idx="5"/>
            <a:endCxn id="649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Shape 657"/>
          <p:cNvCxnSpPr>
            <a:stCxn id="647" idx="3"/>
            <a:endCxn id="648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Shape 658"/>
          <p:cNvCxnSpPr>
            <a:stCxn id="648" idx="5"/>
            <a:endCxn id="650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Shape 659"/>
          <p:cNvCxnSpPr>
            <a:stCxn id="649" idx="3"/>
            <a:endCxn id="651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Shape 660"/>
          <p:cNvCxnSpPr>
            <a:stCxn id="649" idx="5"/>
            <a:endCxn id="652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Shape 661"/>
          <p:cNvCxnSpPr>
            <a:stCxn id="652" idx="3"/>
            <a:endCxn id="653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Shape 662"/>
          <p:cNvCxnSpPr>
            <a:stCxn id="653" idx="3"/>
            <a:endCxn id="654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Shape 663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PREORDER?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4" name="Shape 664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c b h e g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8" name="Shape 678"/>
          <p:cNvCxnSpPr>
            <a:stCxn id="669" idx="3"/>
            <a:endCxn id="670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Shape 679"/>
          <p:cNvCxnSpPr>
            <a:stCxn id="669" idx="5"/>
            <a:endCxn id="672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Shape 680"/>
          <p:cNvCxnSpPr>
            <a:stCxn id="670" idx="3"/>
            <a:endCxn id="671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Shape 681"/>
          <p:cNvCxnSpPr>
            <a:stCxn id="671" idx="5"/>
            <a:endCxn id="673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Shape 682"/>
          <p:cNvCxnSpPr>
            <a:stCxn id="672" idx="3"/>
            <a:endCxn id="674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Shape 683"/>
          <p:cNvCxnSpPr>
            <a:stCxn id="672" idx="5"/>
            <a:endCxn id="675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Shape 684"/>
          <p:cNvCxnSpPr>
            <a:stCxn id="675" idx="3"/>
            <a:endCxn id="676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Shape 685"/>
          <p:cNvCxnSpPr>
            <a:stCxn id="676" idx="3"/>
            <a:endCxn id="677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" name="Shape 686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PREORDER?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7" name="Shape 687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f a i d c b h e g 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0" name="Shape 700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1" name="Shape 701"/>
          <p:cNvCxnSpPr>
            <a:stCxn id="692" idx="3"/>
            <a:endCxn id="693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Shape 702"/>
          <p:cNvCxnSpPr>
            <a:stCxn id="692" idx="5"/>
            <a:endCxn id="695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Shape 703"/>
          <p:cNvCxnSpPr>
            <a:stCxn id="693" idx="3"/>
            <a:endCxn id="694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Shape 704"/>
          <p:cNvCxnSpPr>
            <a:stCxn id="694" idx="5"/>
            <a:endCxn id="696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Shape 705"/>
          <p:cNvCxnSpPr>
            <a:stCxn id="695" idx="3"/>
            <a:endCxn id="697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Shape 706"/>
          <p:cNvCxnSpPr>
            <a:stCxn id="695" idx="5"/>
            <a:endCxn id="698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Shape 707"/>
          <p:cNvCxnSpPr>
            <a:stCxn id="698" idx="3"/>
            <a:endCxn id="699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Shape 708"/>
          <p:cNvCxnSpPr>
            <a:stCxn id="699" idx="3"/>
            <a:endCxn id="700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" name="Shape 709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POSTORDER?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0" name="Shape 710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b g e h c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Shape 723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4" name="Shape 724"/>
          <p:cNvCxnSpPr>
            <a:stCxn id="715" idx="3"/>
            <a:endCxn id="716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Shape 725"/>
          <p:cNvCxnSpPr>
            <a:stCxn id="715" idx="5"/>
            <a:endCxn id="718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Shape 726"/>
          <p:cNvCxnSpPr>
            <a:stCxn id="716" idx="3"/>
            <a:endCxn id="717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Shape 727"/>
          <p:cNvCxnSpPr>
            <a:stCxn id="717" idx="5"/>
            <a:endCxn id="719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Shape 728"/>
          <p:cNvCxnSpPr>
            <a:stCxn id="718" idx="3"/>
            <a:endCxn id="720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Shape 729"/>
          <p:cNvCxnSpPr>
            <a:stCxn id="718" idx="5"/>
            <a:endCxn id="721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Shape 730"/>
          <p:cNvCxnSpPr>
            <a:stCxn id="721" idx="3"/>
            <a:endCxn id="722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Shape 731"/>
          <p:cNvCxnSpPr>
            <a:stCxn id="722" idx="3"/>
            <a:endCxn id="723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Shape 732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POSTORDER?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3" name="Shape 733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b g e h c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9" name="Shape 739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Shape 743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5" name="Shape 745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7" name="Shape 747"/>
          <p:cNvCxnSpPr>
            <a:stCxn id="738" idx="3"/>
            <a:endCxn id="739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Shape 748"/>
          <p:cNvCxnSpPr>
            <a:stCxn id="738" idx="5"/>
            <a:endCxn id="741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Shape 749"/>
          <p:cNvCxnSpPr>
            <a:stCxn id="739" idx="3"/>
            <a:endCxn id="740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Shape 750"/>
          <p:cNvCxnSpPr>
            <a:stCxn id="740" idx="5"/>
            <a:endCxn id="742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Shape 751"/>
          <p:cNvCxnSpPr>
            <a:stCxn id="741" idx="3"/>
            <a:endCxn id="743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Shape 752"/>
          <p:cNvCxnSpPr>
            <a:stCxn id="741" idx="5"/>
            <a:endCxn id="744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Shape 753"/>
          <p:cNvCxnSpPr>
            <a:stCxn id="744" idx="3"/>
            <a:endCxn id="745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Shape 754"/>
          <p:cNvCxnSpPr>
            <a:stCxn id="745" idx="3"/>
            <a:endCxn id="746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5" name="Shape 755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IN-ORDER?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6" name="Shape 756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b g e h c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2" name="Shape 762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4" name="Shape 764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70" name="Shape 770"/>
          <p:cNvCxnSpPr>
            <a:stCxn id="761" idx="3"/>
            <a:endCxn id="762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Shape 771"/>
          <p:cNvCxnSpPr>
            <a:stCxn id="761" idx="5"/>
            <a:endCxn id="764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Shape 772"/>
          <p:cNvCxnSpPr>
            <a:stCxn id="762" idx="3"/>
            <a:endCxn id="763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Shape 773"/>
          <p:cNvCxnSpPr>
            <a:stCxn id="763" idx="5"/>
            <a:endCxn id="765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Shape 774"/>
          <p:cNvCxnSpPr>
            <a:stCxn id="764" idx="3"/>
            <a:endCxn id="766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Shape 775"/>
          <p:cNvCxnSpPr>
            <a:stCxn id="764" idx="5"/>
            <a:endCxn id="767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Shape 776"/>
          <p:cNvCxnSpPr>
            <a:stCxn id="767" idx="3"/>
            <a:endCxn id="768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Shape 777"/>
          <p:cNvCxnSpPr>
            <a:stCxn id="768" idx="3"/>
            <a:endCxn id="769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Shape 778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IN-ORDER?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9" name="Shape 779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b g e h c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/>
          <p:nvPr/>
        </p:nvSpPr>
        <p:spPr>
          <a:xfrm>
            <a:off x="1842000" y="1870075"/>
            <a:ext cx="42039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Deletion???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/>
        </p:nvSpPr>
        <p:spPr>
          <a:xfrm>
            <a:off x="622800" y="1260475"/>
            <a:ext cx="30573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maximum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0" name="Shape 790"/>
          <p:cNvSpPr txBox="1"/>
          <p:nvPr/>
        </p:nvSpPr>
        <p:spPr>
          <a:xfrm>
            <a:off x="622800" y="2221825"/>
            <a:ext cx="30573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minimum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1" name="Shape 7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Operations?</a:t>
            </a:r>
            <a:endParaRPr/>
          </a:p>
        </p:txBody>
      </p:sp>
      <p:sp>
        <p:nvSpPr>
          <p:cNvPr id="792" name="Shape 792"/>
          <p:cNvSpPr txBox="1"/>
          <p:nvPr/>
        </p:nvSpPr>
        <p:spPr>
          <a:xfrm>
            <a:off x="622800" y="3288625"/>
            <a:ext cx="30573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3" name="Shape 793"/>
          <p:cNvSpPr txBox="1"/>
          <p:nvPr/>
        </p:nvSpPr>
        <p:spPr>
          <a:xfrm>
            <a:off x="4585200" y="1412875"/>
            <a:ext cx="41016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from_sorted_array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4" name="Shape 794"/>
          <p:cNvSpPr txBox="1"/>
          <p:nvPr/>
        </p:nvSpPr>
        <p:spPr>
          <a:xfrm>
            <a:off x="4432800" y="2479675"/>
            <a:ext cx="41016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to_sorted_array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5" name="Shape 795"/>
          <p:cNvSpPr txBox="1"/>
          <p:nvPr/>
        </p:nvSpPr>
        <p:spPr>
          <a:xfrm>
            <a:off x="4356600" y="3622675"/>
            <a:ext cx="41016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ADT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0775" y="1200150"/>
            <a:ext cx="44163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Contains: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a </a:t>
            </a:r>
            <a:r>
              <a:rPr b="1" lang="en" sz="2400"/>
              <a:t>set</a:t>
            </a:r>
            <a:r>
              <a:rPr lang="en" sz="2400"/>
              <a:t> of comparable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   Items.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Eg:  strings, ints…</a:t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685250" y="1200150"/>
            <a:ext cx="43032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BASIC OPERATIONS: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insert(D, x)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contains(D,x)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remove(D,x)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0" y="1047750"/>
            <a:ext cx="89883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log(N) would be nice for </a:t>
            </a:r>
            <a:r>
              <a:rPr b="1" i="1" lang="en" sz="2400"/>
              <a:t>all </a:t>
            </a:r>
            <a:r>
              <a:rPr lang="en" sz="2400"/>
              <a:t>ops: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insert, delete, contains.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[Recall analysis of array and list-based implementations ]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Binary Search Trees will get us there.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(Initially, on avg… not worst-case)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Root</a:t>
            </a:r>
            <a:r>
              <a:rPr lang="en"/>
              <a:t>:  of an entire tree or a subtree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Leaf</a:t>
            </a:r>
            <a:r>
              <a:rPr lang="en"/>
              <a:t>:  node with zero children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Internal node:</a:t>
            </a:r>
            <a:r>
              <a:rPr lang="en"/>
              <a:t>  non-leaf nodes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3232600" y="1483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281300" y="245372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1559100" y="379537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246650" y="3860500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4803525" y="22568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2245375" y="2144125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424150" y="1083625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334850" y="11246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5618250" y="3784300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930700" y="379537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Shape 160"/>
          <p:cNvCxnSpPr>
            <a:stCxn id="150" idx="3"/>
            <a:endCxn id="157" idx="7"/>
          </p:cNvCxnSpPr>
          <p:nvPr/>
        </p:nvCxnSpPr>
        <p:spPr>
          <a:xfrm flipH="1">
            <a:off x="1884526" y="672773"/>
            <a:ext cx="1442400" cy="5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Shape 161"/>
          <p:cNvCxnSpPr>
            <a:stCxn id="157" idx="3"/>
            <a:endCxn id="151" idx="0"/>
          </p:cNvCxnSpPr>
          <p:nvPr/>
        </p:nvCxnSpPr>
        <p:spPr>
          <a:xfrm flipH="1">
            <a:off x="603276" y="1649073"/>
            <a:ext cx="825900" cy="8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Shape 162"/>
          <p:cNvCxnSpPr>
            <a:stCxn id="157" idx="5"/>
            <a:endCxn id="155" idx="0"/>
          </p:cNvCxnSpPr>
          <p:nvPr/>
        </p:nvCxnSpPr>
        <p:spPr>
          <a:xfrm>
            <a:off x="1884624" y="1649073"/>
            <a:ext cx="6828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Shape 163"/>
          <p:cNvCxnSpPr>
            <a:stCxn id="155" idx="3"/>
            <a:endCxn id="152" idx="0"/>
          </p:cNvCxnSpPr>
          <p:nvPr/>
        </p:nvCxnSpPr>
        <p:spPr>
          <a:xfrm flipH="1">
            <a:off x="1881001" y="2668548"/>
            <a:ext cx="458700" cy="11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Shape 164"/>
          <p:cNvCxnSpPr>
            <a:stCxn id="155" idx="5"/>
            <a:endCxn id="159" idx="0"/>
          </p:cNvCxnSpPr>
          <p:nvPr/>
        </p:nvCxnSpPr>
        <p:spPr>
          <a:xfrm>
            <a:off x="2795149" y="2668548"/>
            <a:ext cx="457500" cy="11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Shape 165"/>
          <p:cNvCxnSpPr>
            <a:stCxn id="150" idx="5"/>
            <a:endCxn id="156" idx="1"/>
          </p:cNvCxnSpPr>
          <p:nvPr/>
        </p:nvCxnSpPr>
        <p:spPr>
          <a:xfrm>
            <a:off x="3782374" y="672773"/>
            <a:ext cx="17361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Shape 166"/>
          <p:cNvCxnSpPr>
            <a:stCxn id="156" idx="3"/>
            <a:endCxn id="154" idx="0"/>
          </p:cNvCxnSpPr>
          <p:nvPr/>
        </p:nvCxnSpPr>
        <p:spPr>
          <a:xfrm flipH="1">
            <a:off x="5125476" y="1608048"/>
            <a:ext cx="393000" cy="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Shape 167"/>
          <p:cNvCxnSpPr>
            <a:stCxn id="154" idx="3"/>
            <a:endCxn id="153" idx="0"/>
          </p:cNvCxnSpPr>
          <p:nvPr/>
        </p:nvCxnSpPr>
        <p:spPr>
          <a:xfrm flipH="1">
            <a:off x="4568751" y="2781273"/>
            <a:ext cx="329100" cy="10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Shape 168"/>
          <p:cNvCxnSpPr>
            <a:stCxn id="154" idx="5"/>
            <a:endCxn id="158" idx="0"/>
          </p:cNvCxnSpPr>
          <p:nvPr/>
        </p:nvCxnSpPr>
        <p:spPr>
          <a:xfrm>
            <a:off x="5353299" y="2781273"/>
            <a:ext cx="587100" cy="10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Shape 169"/>
          <p:cNvSpPr txBox="1"/>
          <p:nvPr/>
        </p:nvSpPr>
        <p:spPr>
          <a:xfrm>
            <a:off x="6869075" y="471650"/>
            <a:ext cx="2121000" cy="198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120825" y="672775"/>
            <a:ext cx="457500" cy="398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7169994" y="1589375"/>
            <a:ext cx="457500" cy="39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7657075" y="699575"/>
            <a:ext cx="1169400" cy="49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INTERNAL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NODE</a:t>
            </a:r>
            <a:endParaRPr b="1"/>
          </a:p>
        </p:txBody>
      </p:sp>
      <p:sp>
        <p:nvSpPr>
          <p:cNvPr id="173" name="Shape 173"/>
          <p:cNvSpPr txBox="1"/>
          <p:nvPr/>
        </p:nvSpPr>
        <p:spPr>
          <a:xfrm>
            <a:off x="7801325" y="1613975"/>
            <a:ext cx="971100" cy="49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LEAF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NODE</a:t>
            </a:r>
            <a:endParaRPr b="1"/>
          </a:p>
        </p:txBody>
      </p:sp>
      <p:sp>
        <p:nvSpPr>
          <p:cNvPr id="174" name="Shape 174"/>
          <p:cNvSpPr txBox="1"/>
          <p:nvPr/>
        </p:nvSpPr>
        <p:spPr>
          <a:xfrm>
            <a:off x="285275" y="217675"/>
            <a:ext cx="868800" cy="49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ROOT</a:t>
            </a:r>
            <a:endParaRPr b="1"/>
          </a:p>
        </p:txBody>
      </p:sp>
      <p:cxnSp>
        <p:nvCxnSpPr>
          <p:cNvPr id="175" name="Shape 175"/>
          <p:cNvCxnSpPr>
            <a:stCxn id="174" idx="3"/>
            <a:endCxn id="150" idx="2"/>
          </p:cNvCxnSpPr>
          <p:nvPr/>
        </p:nvCxnSpPr>
        <p:spPr>
          <a:xfrm flipH="1" rot="10800000">
            <a:off x="1154075" y="455575"/>
            <a:ext cx="20784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5975800" y="1483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3024500" y="245372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4302300" y="379537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6989850" y="3860500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7546725" y="22568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4988575" y="2144125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167350" y="1083625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4078050" y="11246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8361450" y="3784300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673900" y="379537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Shape 190"/>
          <p:cNvCxnSpPr>
            <a:stCxn id="180" idx="3"/>
            <a:endCxn id="187" idx="7"/>
          </p:cNvCxnSpPr>
          <p:nvPr/>
        </p:nvCxnSpPr>
        <p:spPr>
          <a:xfrm flipH="1">
            <a:off x="4627726" y="672773"/>
            <a:ext cx="1442400" cy="5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Shape 191"/>
          <p:cNvCxnSpPr>
            <a:stCxn id="187" idx="3"/>
            <a:endCxn id="181" idx="0"/>
          </p:cNvCxnSpPr>
          <p:nvPr/>
        </p:nvCxnSpPr>
        <p:spPr>
          <a:xfrm flipH="1">
            <a:off x="3346476" y="1649073"/>
            <a:ext cx="825900" cy="8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Shape 192"/>
          <p:cNvCxnSpPr>
            <a:stCxn id="187" idx="5"/>
            <a:endCxn id="185" idx="0"/>
          </p:cNvCxnSpPr>
          <p:nvPr/>
        </p:nvCxnSpPr>
        <p:spPr>
          <a:xfrm>
            <a:off x="4627824" y="1649073"/>
            <a:ext cx="6828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Shape 193"/>
          <p:cNvCxnSpPr>
            <a:stCxn id="185" idx="3"/>
            <a:endCxn id="182" idx="0"/>
          </p:cNvCxnSpPr>
          <p:nvPr/>
        </p:nvCxnSpPr>
        <p:spPr>
          <a:xfrm flipH="1">
            <a:off x="4624201" y="2668548"/>
            <a:ext cx="458700" cy="11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Shape 194"/>
          <p:cNvCxnSpPr>
            <a:stCxn id="185" idx="5"/>
            <a:endCxn id="189" idx="0"/>
          </p:cNvCxnSpPr>
          <p:nvPr/>
        </p:nvCxnSpPr>
        <p:spPr>
          <a:xfrm>
            <a:off x="5538349" y="2668548"/>
            <a:ext cx="457500" cy="11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Shape 195"/>
          <p:cNvCxnSpPr>
            <a:stCxn id="180" idx="5"/>
            <a:endCxn id="186" idx="1"/>
          </p:cNvCxnSpPr>
          <p:nvPr/>
        </p:nvCxnSpPr>
        <p:spPr>
          <a:xfrm>
            <a:off x="6525574" y="672773"/>
            <a:ext cx="17361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Shape 196"/>
          <p:cNvCxnSpPr>
            <a:stCxn id="186" idx="3"/>
            <a:endCxn id="184" idx="0"/>
          </p:cNvCxnSpPr>
          <p:nvPr/>
        </p:nvCxnSpPr>
        <p:spPr>
          <a:xfrm flipH="1">
            <a:off x="7868676" y="1608048"/>
            <a:ext cx="393000" cy="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Shape 197"/>
          <p:cNvCxnSpPr>
            <a:stCxn id="184" idx="3"/>
            <a:endCxn id="183" idx="0"/>
          </p:cNvCxnSpPr>
          <p:nvPr/>
        </p:nvCxnSpPr>
        <p:spPr>
          <a:xfrm flipH="1">
            <a:off x="7311951" y="2781273"/>
            <a:ext cx="329100" cy="10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Shape 198"/>
          <p:cNvCxnSpPr>
            <a:stCxn id="184" idx="5"/>
            <a:endCxn id="188" idx="0"/>
          </p:cNvCxnSpPr>
          <p:nvPr/>
        </p:nvCxnSpPr>
        <p:spPr>
          <a:xfrm>
            <a:off x="8096499" y="2781273"/>
            <a:ext cx="587100" cy="10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Shape 199"/>
          <p:cNvSpPr/>
          <p:nvPr/>
        </p:nvSpPr>
        <p:spPr>
          <a:xfrm>
            <a:off x="2812650" y="798675"/>
            <a:ext cx="3825400" cy="3914625"/>
          </a:xfrm>
          <a:custGeom>
            <a:pathLst>
              <a:path extrusionOk="0" h="156585" w="153016">
                <a:moveTo>
                  <a:pt x="32506" y="125268"/>
                </a:moveTo>
                <a:lnTo>
                  <a:pt x="68976" y="156585"/>
                </a:lnTo>
                <a:lnTo>
                  <a:pt x="137160" y="151828"/>
                </a:lnTo>
                <a:lnTo>
                  <a:pt x="153016" y="129628"/>
                </a:lnTo>
                <a:lnTo>
                  <a:pt x="125267" y="59859"/>
                </a:lnTo>
                <a:lnTo>
                  <a:pt x="65805" y="0"/>
                </a:lnTo>
                <a:lnTo>
                  <a:pt x="0" y="77698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/>
        </p:nvSpPr>
        <p:spPr>
          <a:xfrm>
            <a:off x="356850" y="3216825"/>
            <a:ext cx="2537100" cy="138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TREES ARE RECURSIVE!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EXAMPLE:  left-subtree</a:t>
            </a:r>
            <a:endParaRPr b="1"/>
          </a:p>
        </p:txBody>
      </p:sp>
      <p:sp>
        <p:nvSpPr>
          <p:cNvPr id="201" name="Shape 201"/>
          <p:cNvSpPr txBox="1"/>
          <p:nvPr/>
        </p:nvSpPr>
        <p:spPr>
          <a:xfrm>
            <a:off x="277550" y="402275"/>
            <a:ext cx="1090200" cy="77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ROOT OF LEFT SUBTREE</a:t>
            </a:r>
            <a:endParaRPr b="1"/>
          </a:p>
        </p:txBody>
      </p:sp>
      <p:sp>
        <p:nvSpPr>
          <p:cNvPr id="202" name="Shape 202"/>
          <p:cNvSpPr/>
          <p:nvPr/>
        </p:nvSpPr>
        <p:spPr>
          <a:xfrm>
            <a:off x="1357800" y="757127"/>
            <a:ext cx="2933475" cy="596550"/>
          </a:xfrm>
          <a:custGeom>
            <a:pathLst>
              <a:path extrusionOk="0" h="23862" w="117339">
                <a:moveTo>
                  <a:pt x="0" y="869"/>
                </a:moveTo>
                <a:cubicBezTo>
                  <a:pt x="5880" y="803"/>
                  <a:pt x="21803" y="-716"/>
                  <a:pt x="35281" y="473"/>
                </a:cubicBezTo>
                <a:cubicBezTo>
                  <a:pt x="48759" y="1662"/>
                  <a:pt x="67193" y="4107"/>
                  <a:pt x="80869" y="8005"/>
                </a:cubicBezTo>
                <a:cubicBezTo>
                  <a:pt x="94545" y="11903"/>
                  <a:pt x="111261" y="21219"/>
                  <a:pt x="117339" y="23862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 tree height h()	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52400" y="1047750"/>
            <a:ext cx="9059100" cy="16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h(nullptr) = -1  // EMPTY TREE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h(t) = 1+MAX(h(t-&gt;left), h(t-&gt;right))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9" name="Shape 209"/>
          <p:cNvSpPr/>
          <p:nvPr/>
        </p:nvSpPr>
        <p:spPr>
          <a:xfrm>
            <a:off x="2489458" y="2943025"/>
            <a:ext cx="313800" cy="26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1478475" y="3402006"/>
            <a:ext cx="768600" cy="12918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2790969" y="3357739"/>
            <a:ext cx="1076400" cy="14799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Shape 212"/>
          <p:cNvCxnSpPr>
            <a:stCxn id="209" idx="3"/>
            <a:endCxn id="210" idx="0"/>
          </p:cNvCxnSpPr>
          <p:nvPr/>
        </p:nvCxnSpPr>
        <p:spPr>
          <a:xfrm flipH="1">
            <a:off x="1862813" y="3169899"/>
            <a:ext cx="6726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Shape 213"/>
          <p:cNvCxnSpPr>
            <a:stCxn id="209" idx="5"/>
            <a:endCxn id="211" idx="0"/>
          </p:cNvCxnSpPr>
          <p:nvPr/>
        </p:nvCxnSpPr>
        <p:spPr>
          <a:xfrm>
            <a:off x="2757303" y="3169899"/>
            <a:ext cx="57180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 flipH="1">
            <a:off x="1171350" y="3410000"/>
            <a:ext cx="27600" cy="122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215" name="Shape 215"/>
          <p:cNvCxnSpPr/>
          <p:nvPr/>
        </p:nvCxnSpPr>
        <p:spPr>
          <a:xfrm flipH="1">
            <a:off x="3986925" y="3355075"/>
            <a:ext cx="12600" cy="141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216" name="Shape 216"/>
          <p:cNvSpPr txBox="1"/>
          <p:nvPr/>
        </p:nvSpPr>
        <p:spPr>
          <a:xfrm>
            <a:off x="4182550" y="3739475"/>
            <a:ext cx="10158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RIGHT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HEIGHT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91550" y="3748625"/>
            <a:ext cx="1015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LEFT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HEIGHT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3541900" y="2909600"/>
            <a:ext cx="1491900" cy="37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"PLUS ONE"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19" name="Shape 219"/>
          <p:cNvCxnSpPr>
            <a:stCxn id="218" idx="1"/>
          </p:cNvCxnSpPr>
          <p:nvPr/>
        </p:nvCxnSpPr>
        <p:spPr>
          <a:xfrm flipH="1">
            <a:off x="3084400" y="3097250"/>
            <a:ext cx="457500" cy="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