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y="5143500" cx="9144000"/>
  <p:notesSz cx="6858000" cy="9144000"/>
  <p:embeddedFontLst>
    <p:embeddedFont>
      <p:font typeface="Source Code Pro"/>
      <p:regular r:id="rId54"/>
      <p:bold r:id="rId55"/>
    </p:embeddedFont>
    <p:embeddedFont>
      <p:font typeface="Syncopate"/>
      <p:regular r:id="rId56"/>
      <p:bold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1102BDD-2AEB-4927-93E6-6C68D4FBBF57}">
  <a:tblStyle styleId="{D1102BDD-2AEB-4927-93E6-6C68D4FBBF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SourceCodePro-bold.fntdata"/><Relationship Id="rId10" Type="http://schemas.openxmlformats.org/officeDocument/2006/relationships/slide" Target="slides/slide3.xml"/><Relationship Id="rId54" Type="http://schemas.openxmlformats.org/officeDocument/2006/relationships/font" Target="fonts/SourceCodePro-regular.fntdata"/><Relationship Id="rId13" Type="http://schemas.openxmlformats.org/officeDocument/2006/relationships/slide" Target="slides/slide6.xml"/><Relationship Id="rId57" Type="http://schemas.openxmlformats.org/officeDocument/2006/relationships/font" Target="fonts/Syncopate-bold.fntdata"/><Relationship Id="rId12" Type="http://schemas.openxmlformats.org/officeDocument/2006/relationships/slide" Target="slides/slide5.xml"/><Relationship Id="rId56" Type="http://schemas.openxmlformats.org/officeDocument/2006/relationships/font" Target="fonts/Syncopate-regular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Shape 5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Shape 6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Shape 6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Shape 6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Shape 6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Shape 6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Shape 7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Shape 7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Shape 7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Shape 7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Shape 7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Shape 7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Shape 7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Shape 7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Shape 7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Shape 7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Shape 7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Shape 8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3" name="Shape 13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Shape 14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-only-2">
  <p:cSld name="BLANK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hape 5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Shape 5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182725" y="210250"/>
            <a:ext cx="41799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4526125" y="210250"/>
            <a:ext cx="41799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62" name="Shape 62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Shape 63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7" name="Shape 67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72" name="Shape 72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75" name="Shape 7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78" name="Shape 78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hape 80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None/>
              <a:defRPr sz="48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urier New"/>
              <a:buNone/>
              <a:defRPr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9" name="Shape 89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Shape 90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Shape 9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95" name="Shape 9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Shape 9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101" name="Shape 10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Shape 10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9" name="Shape 1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105" name="Shape 10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Shape 10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/>
        </p:txBody>
      </p:sp>
      <p:cxnSp>
        <p:nvCxnSpPr>
          <p:cNvPr id="109" name="Shape 109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Shape 1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Shape 112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Shape 11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25" name="Shape 2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29" name="Shape 2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180617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+text">
  <p:cSld name="TITLE_ONLY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36" name="Shape 3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Shape 38"/>
          <p:cNvSpPr txBox="1"/>
          <p:nvPr/>
        </p:nvSpPr>
        <p:spPr>
          <a:xfrm>
            <a:off x="245275" y="1286500"/>
            <a:ext cx="8585100" cy="3566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41" name="Shape 41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hape 44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-only">
  <p:cSld name="BLANK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hape 47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Shape 49"/>
          <p:cNvSpPr txBox="1"/>
          <p:nvPr/>
        </p:nvSpPr>
        <p:spPr>
          <a:xfrm>
            <a:off x="182725" y="210250"/>
            <a:ext cx="85041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nsolas"/>
              <a:buNone/>
              <a:defRPr b="1" sz="3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Char char="●"/>
              <a:defRPr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○"/>
              <a:defRPr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■"/>
              <a:defRPr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■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■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cxnSp>
        <p:nvCxnSpPr>
          <p:cNvPr id="8" name="Shape 8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Shape 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8" name="Shape 58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84" name="Shape 84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Shape 8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Week 09 FRI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Shape 119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Binary Search Trees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/>
        </p:nvSpPr>
        <p:spPr>
          <a:xfrm>
            <a:off x="2299200" y="1336675"/>
            <a:ext cx="4203900" cy="2335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Tree 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Traversals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4294967295" type="title"/>
          </p:nvPr>
        </p:nvSpPr>
        <p:spPr>
          <a:xfrm>
            <a:off x="152400" y="53575"/>
            <a:ext cx="4332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Tree Traversals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7059832" y="1616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6010031" y="11511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7818538" y="1229442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6797390" y="2150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5374274" y="2150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6358681" y="3088189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8416789" y="213066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85" name="Shape 185"/>
          <p:cNvCxnSpPr>
            <a:stCxn id="178" idx="3"/>
            <a:endCxn id="179" idx="7"/>
          </p:cNvCxnSpPr>
          <p:nvPr/>
        </p:nvCxnSpPr>
        <p:spPr>
          <a:xfrm flipH="1">
            <a:off x="6545398" y="678856"/>
            <a:ext cx="606300" cy="5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Shape 186"/>
          <p:cNvCxnSpPr>
            <a:stCxn id="179" idx="3"/>
            <a:endCxn id="182" idx="0"/>
          </p:cNvCxnSpPr>
          <p:nvPr/>
        </p:nvCxnSpPr>
        <p:spPr>
          <a:xfrm flipH="1">
            <a:off x="5687897" y="1668370"/>
            <a:ext cx="4140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Shape 187"/>
          <p:cNvCxnSpPr>
            <a:stCxn id="179" idx="5"/>
            <a:endCxn id="181" idx="0"/>
          </p:cNvCxnSpPr>
          <p:nvPr/>
        </p:nvCxnSpPr>
        <p:spPr>
          <a:xfrm>
            <a:off x="6545465" y="1668370"/>
            <a:ext cx="5655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Shape 188"/>
          <p:cNvCxnSpPr>
            <a:stCxn id="181" idx="3"/>
            <a:endCxn id="183" idx="0"/>
          </p:cNvCxnSpPr>
          <p:nvPr/>
        </p:nvCxnSpPr>
        <p:spPr>
          <a:xfrm flipH="1">
            <a:off x="6672356" y="2667494"/>
            <a:ext cx="2169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Shape 189"/>
          <p:cNvCxnSpPr>
            <a:stCxn id="178" idx="5"/>
            <a:endCxn id="180" idx="0"/>
          </p:cNvCxnSpPr>
          <p:nvPr/>
        </p:nvCxnSpPr>
        <p:spPr>
          <a:xfrm>
            <a:off x="7595266" y="678856"/>
            <a:ext cx="537000" cy="5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Shape 190"/>
          <p:cNvCxnSpPr>
            <a:stCxn id="180" idx="5"/>
            <a:endCxn id="184" idx="0"/>
          </p:cNvCxnSpPr>
          <p:nvPr/>
        </p:nvCxnSpPr>
        <p:spPr>
          <a:xfrm>
            <a:off x="8353972" y="1746695"/>
            <a:ext cx="376500" cy="3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Shape 191"/>
          <p:cNvSpPr txBox="1"/>
          <p:nvPr/>
        </p:nvSpPr>
        <p:spPr>
          <a:xfrm>
            <a:off x="244625" y="972350"/>
            <a:ext cx="5140200" cy="3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8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8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-order traversal: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LEFT-ROOT-RIGHT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in_order(t)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if(t==NULL) return;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highlight>
                  <a:srgbClr val="EA9999"/>
                </a:highlight>
                <a:latin typeface="Consolas"/>
                <a:ea typeface="Consolas"/>
                <a:cs typeface="Consolas"/>
                <a:sym typeface="Consolas"/>
              </a:rPr>
              <a:t>in_order(t-&gt;left);</a:t>
            </a:r>
            <a:endParaRPr b="1" sz="1800">
              <a:highlight>
                <a:srgbClr val="EA999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highlight>
                  <a:srgbClr val="B6D7A8"/>
                </a:highlight>
                <a:latin typeface="Consolas"/>
                <a:ea typeface="Consolas"/>
                <a:cs typeface="Consolas"/>
                <a:sym typeface="Consolas"/>
              </a:rPr>
              <a:t>print(t-&gt;value);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// or "process"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highlight>
                  <a:srgbClr val="A4C2F4"/>
                </a:highlight>
                <a:latin typeface="Consolas"/>
                <a:ea typeface="Consolas"/>
                <a:cs typeface="Consolas"/>
                <a:sym typeface="Consolas"/>
              </a:rPr>
              <a:t>in_order(t-&gt;right);</a:t>
            </a:r>
            <a:endParaRPr sz="1800">
              <a:highlight>
                <a:srgbClr val="A4C2F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5315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58491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63825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6839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72969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78303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8363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5257550" y="3891575"/>
            <a:ext cx="2082000" cy="820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7828125" y="4029550"/>
            <a:ext cx="1159200" cy="606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5253325" y="903800"/>
            <a:ext cx="2468752" cy="2950125"/>
          </a:xfrm>
          <a:custGeom>
            <a:pathLst>
              <a:path extrusionOk="0" h="118005" w="113938">
                <a:moveTo>
                  <a:pt x="8419" y="78666"/>
                </a:moveTo>
                <a:cubicBezTo>
                  <a:pt x="14368" y="86393"/>
                  <a:pt x="28412" y="90012"/>
                  <a:pt x="37121" y="95961"/>
                </a:cubicBezTo>
                <a:cubicBezTo>
                  <a:pt x="45830" y="101910"/>
                  <a:pt x="52576" y="111047"/>
                  <a:pt x="60671" y="114359"/>
                </a:cubicBezTo>
                <a:cubicBezTo>
                  <a:pt x="68766" y="117671"/>
                  <a:pt x="78149" y="119695"/>
                  <a:pt x="85692" y="115831"/>
                </a:cubicBezTo>
                <a:cubicBezTo>
                  <a:pt x="93235" y="111967"/>
                  <a:pt x="101393" y="100867"/>
                  <a:pt x="105931" y="91177"/>
                </a:cubicBezTo>
                <a:cubicBezTo>
                  <a:pt x="110469" y="81487"/>
                  <a:pt x="116234" y="69038"/>
                  <a:pt x="112922" y="57692"/>
                </a:cubicBezTo>
                <a:cubicBezTo>
                  <a:pt x="109610" y="46346"/>
                  <a:pt x="94891" y="32670"/>
                  <a:pt x="86060" y="23103"/>
                </a:cubicBezTo>
                <a:cubicBezTo>
                  <a:pt x="77229" y="13536"/>
                  <a:pt x="68889" y="1945"/>
                  <a:pt x="59935" y="289"/>
                </a:cubicBezTo>
                <a:cubicBezTo>
                  <a:pt x="50981" y="-1367"/>
                  <a:pt x="42088" y="4950"/>
                  <a:pt x="32337" y="13168"/>
                </a:cubicBezTo>
                <a:cubicBezTo>
                  <a:pt x="22586" y="21386"/>
                  <a:pt x="5414" y="38681"/>
                  <a:pt x="1428" y="49597"/>
                </a:cubicBezTo>
                <a:cubicBezTo>
                  <a:pt x="-2558" y="60513"/>
                  <a:pt x="2470" y="70939"/>
                  <a:pt x="8419" y="78666"/>
                </a:cubicBezTo>
                <a:close/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2" name="Shape 202"/>
          <p:cNvSpPr/>
          <p:nvPr/>
        </p:nvSpPr>
        <p:spPr>
          <a:xfrm>
            <a:off x="7659950" y="972358"/>
            <a:ext cx="1454400" cy="2007825"/>
          </a:xfrm>
          <a:custGeom>
            <a:pathLst>
              <a:path extrusionOk="0" h="80313" w="58176">
                <a:moveTo>
                  <a:pt x="48939" y="24041"/>
                </a:moveTo>
                <a:cubicBezTo>
                  <a:pt x="45873" y="17908"/>
                  <a:pt x="42377" y="12940"/>
                  <a:pt x="38268" y="8954"/>
                </a:cubicBezTo>
                <a:cubicBezTo>
                  <a:pt x="34159" y="4968"/>
                  <a:pt x="30602" y="-368"/>
                  <a:pt x="24285" y="123"/>
                </a:cubicBezTo>
                <a:cubicBezTo>
                  <a:pt x="17968" y="614"/>
                  <a:pt x="2514" y="3312"/>
                  <a:pt x="367" y="11898"/>
                </a:cubicBezTo>
                <a:cubicBezTo>
                  <a:pt x="-1779" y="20484"/>
                  <a:pt x="6929" y="41091"/>
                  <a:pt x="11406" y="51639"/>
                </a:cubicBezTo>
                <a:cubicBezTo>
                  <a:pt x="15883" y="62188"/>
                  <a:pt x="21648" y="70467"/>
                  <a:pt x="27229" y="75189"/>
                </a:cubicBezTo>
                <a:cubicBezTo>
                  <a:pt x="32810" y="79911"/>
                  <a:pt x="39924" y="80892"/>
                  <a:pt x="44891" y="79972"/>
                </a:cubicBezTo>
                <a:cubicBezTo>
                  <a:pt x="49859" y="79052"/>
                  <a:pt x="55072" y="75373"/>
                  <a:pt x="57034" y="69669"/>
                </a:cubicBezTo>
                <a:cubicBezTo>
                  <a:pt x="58997" y="63966"/>
                  <a:pt x="58015" y="53356"/>
                  <a:pt x="56666" y="45751"/>
                </a:cubicBezTo>
                <a:cubicBezTo>
                  <a:pt x="55317" y="38146"/>
                  <a:pt x="52005" y="30174"/>
                  <a:pt x="48939" y="24041"/>
                </a:cubicBezTo>
                <a:close/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03" name="Shape 203"/>
          <p:cNvCxnSpPr>
            <a:endCxn id="178" idx="2"/>
          </p:cNvCxnSpPr>
          <p:nvPr/>
        </p:nvCxnSpPr>
        <p:spPr>
          <a:xfrm>
            <a:off x="5921332" y="350003"/>
            <a:ext cx="1138500" cy="1146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Shape 204"/>
          <p:cNvCxnSpPr/>
          <p:nvPr/>
        </p:nvCxnSpPr>
        <p:spPr>
          <a:xfrm flipH="1" rot="10800000">
            <a:off x="7579188" y="4498575"/>
            <a:ext cx="9300" cy="3405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4294967295" type="title"/>
          </p:nvPr>
        </p:nvSpPr>
        <p:spPr>
          <a:xfrm>
            <a:off x="152400" y="53575"/>
            <a:ext cx="4332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Tree Traversals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7059832" y="1616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6010031" y="11511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7818538" y="1229442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6797390" y="2150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5374274" y="2150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6358681" y="3088189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8416789" y="213066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17" name="Shape 217"/>
          <p:cNvCxnSpPr>
            <a:stCxn id="210" idx="3"/>
            <a:endCxn id="211" idx="7"/>
          </p:cNvCxnSpPr>
          <p:nvPr/>
        </p:nvCxnSpPr>
        <p:spPr>
          <a:xfrm flipH="1">
            <a:off x="6545398" y="678856"/>
            <a:ext cx="606300" cy="5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Shape 218"/>
          <p:cNvCxnSpPr>
            <a:stCxn id="211" idx="3"/>
            <a:endCxn id="214" idx="0"/>
          </p:cNvCxnSpPr>
          <p:nvPr/>
        </p:nvCxnSpPr>
        <p:spPr>
          <a:xfrm flipH="1">
            <a:off x="5687897" y="1668370"/>
            <a:ext cx="4140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Shape 219"/>
          <p:cNvCxnSpPr>
            <a:stCxn id="211" idx="5"/>
            <a:endCxn id="213" idx="0"/>
          </p:cNvCxnSpPr>
          <p:nvPr/>
        </p:nvCxnSpPr>
        <p:spPr>
          <a:xfrm>
            <a:off x="6545465" y="1668370"/>
            <a:ext cx="5655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Shape 220"/>
          <p:cNvCxnSpPr>
            <a:stCxn id="213" idx="3"/>
            <a:endCxn id="215" idx="0"/>
          </p:cNvCxnSpPr>
          <p:nvPr/>
        </p:nvCxnSpPr>
        <p:spPr>
          <a:xfrm flipH="1">
            <a:off x="6672356" y="2667494"/>
            <a:ext cx="2169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Shape 221"/>
          <p:cNvCxnSpPr>
            <a:stCxn id="210" idx="5"/>
            <a:endCxn id="212" idx="0"/>
          </p:cNvCxnSpPr>
          <p:nvPr/>
        </p:nvCxnSpPr>
        <p:spPr>
          <a:xfrm>
            <a:off x="7595266" y="678856"/>
            <a:ext cx="537000" cy="5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Shape 222"/>
          <p:cNvCxnSpPr>
            <a:stCxn id="212" idx="5"/>
            <a:endCxn id="216" idx="0"/>
          </p:cNvCxnSpPr>
          <p:nvPr/>
        </p:nvCxnSpPr>
        <p:spPr>
          <a:xfrm>
            <a:off x="8353972" y="1746695"/>
            <a:ext cx="376500" cy="3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Shape 223"/>
          <p:cNvSpPr txBox="1"/>
          <p:nvPr/>
        </p:nvSpPr>
        <p:spPr>
          <a:xfrm>
            <a:off x="82326" y="972350"/>
            <a:ext cx="5293200" cy="3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8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PRE</a:t>
            </a:r>
            <a:r>
              <a:rPr lang="en" sz="18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-order traversal: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ROOT-LEFT-RIGHT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pre_order(t)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if(t==NULL) return;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chemeClr val="dk1"/>
                </a:solidFill>
                <a:highlight>
                  <a:srgbClr val="B6D7A8"/>
                </a:highlight>
                <a:latin typeface="Consolas"/>
                <a:ea typeface="Consolas"/>
                <a:cs typeface="Consolas"/>
                <a:sym typeface="Consolas"/>
              </a:rPr>
              <a:t>print(t-&gt;value);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or "process"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highlight>
                  <a:srgbClr val="EA9999"/>
                </a:highlight>
                <a:latin typeface="Consolas"/>
                <a:ea typeface="Consolas"/>
                <a:cs typeface="Consolas"/>
                <a:sym typeface="Consolas"/>
              </a:rPr>
              <a:t>pre</a:t>
            </a:r>
            <a:r>
              <a:rPr b="1" lang="en" sz="1800">
                <a:highlight>
                  <a:srgbClr val="EA9999"/>
                </a:highlight>
                <a:latin typeface="Consolas"/>
                <a:ea typeface="Consolas"/>
                <a:cs typeface="Consolas"/>
                <a:sym typeface="Consolas"/>
              </a:rPr>
              <a:t>_order(t-&gt;left);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highlight>
                  <a:srgbClr val="A4C2F4"/>
                </a:highlight>
                <a:latin typeface="Consolas"/>
                <a:ea typeface="Consolas"/>
                <a:cs typeface="Consolas"/>
                <a:sym typeface="Consolas"/>
              </a:rPr>
              <a:t>pre</a:t>
            </a:r>
            <a:r>
              <a:rPr lang="en" sz="1800">
                <a:highlight>
                  <a:srgbClr val="A4C2F4"/>
                </a:highlight>
                <a:latin typeface="Consolas"/>
                <a:ea typeface="Consolas"/>
                <a:cs typeface="Consolas"/>
                <a:sym typeface="Consolas"/>
              </a:rPr>
              <a:t>_order(t-&gt;right);</a:t>
            </a:r>
            <a:endParaRPr sz="1800">
              <a:highlight>
                <a:srgbClr val="A4C2F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5315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58491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63825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6839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72969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78303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8363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5931173" y="3948525"/>
            <a:ext cx="1905900" cy="683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7906644" y="4000549"/>
            <a:ext cx="1024800" cy="606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5253325" y="903800"/>
            <a:ext cx="2468752" cy="2950125"/>
          </a:xfrm>
          <a:custGeom>
            <a:pathLst>
              <a:path extrusionOk="0" h="118005" w="113938">
                <a:moveTo>
                  <a:pt x="8419" y="78666"/>
                </a:moveTo>
                <a:cubicBezTo>
                  <a:pt x="14368" y="86393"/>
                  <a:pt x="28412" y="90012"/>
                  <a:pt x="37121" y="95961"/>
                </a:cubicBezTo>
                <a:cubicBezTo>
                  <a:pt x="45830" y="101910"/>
                  <a:pt x="52576" y="111047"/>
                  <a:pt x="60671" y="114359"/>
                </a:cubicBezTo>
                <a:cubicBezTo>
                  <a:pt x="68766" y="117671"/>
                  <a:pt x="78149" y="119695"/>
                  <a:pt x="85692" y="115831"/>
                </a:cubicBezTo>
                <a:cubicBezTo>
                  <a:pt x="93235" y="111967"/>
                  <a:pt x="101393" y="100867"/>
                  <a:pt x="105931" y="91177"/>
                </a:cubicBezTo>
                <a:cubicBezTo>
                  <a:pt x="110469" y="81487"/>
                  <a:pt x="116234" y="69038"/>
                  <a:pt x="112922" y="57692"/>
                </a:cubicBezTo>
                <a:cubicBezTo>
                  <a:pt x="109610" y="46346"/>
                  <a:pt x="94891" y="32670"/>
                  <a:pt x="86060" y="23103"/>
                </a:cubicBezTo>
                <a:cubicBezTo>
                  <a:pt x="77229" y="13536"/>
                  <a:pt x="68889" y="1945"/>
                  <a:pt x="59935" y="289"/>
                </a:cubicBezTo>
                <a:cubicBezTo>
                  <a:pt x="50981" y="-1367"/>
                  <a:pt x="42088" y="4950"/>
                  <a:pt x="32337" y="13168"/>
                </a:cubicBezTo>
                <a:cubicBezTo>
                  <a:pt x="22586" y="21386"/>
                  <a:pt x="5414" y="38681"/>
                  <a:pt x="1428" y="49597"/>
                </a:cubicBezTo>
                <a:cubicBezTo>
                  <a:pt x="-2558" y="60513"/>
                  <a:pt x="2470" y="70939"/>
                  <a:pt x="8419" y="78666"/>
                </a:cubicBezTo>
                <a:close/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Shape 234"/>
          <p:cNvSpPr/>
          <p:nvPr/>
        </p:nvSpPr>
        <p:spPr>
          <a:xfrm>
            <a:off x="7659950" y="972358"/>
            <a:ext cx="1454400" cy="2007825"/>
          </a:xfrm>
          <a:custGeom>
            <a:pathLst>
              <a:path extrusionOk="0" h="80313" w="58176">
                <a:moveTo>
                  <a:pt x="48939" y="24041"/>
                </a:moveTo>
                <a:cubicBezTo>
                  <a:pt x="45873" y="17908"/>
                  <a:pt x="42377" y="12940"/>
                  <a:pt x="38268" y="8954"/>
                </a:cubicBezTo>
                <a:cubicBezTo>
                  <a:pt x="34159" y="4968"/>
                  <a:pt x="30602" y="-368"/>
                  <a:pt x="24285" y="123"/>
                </a:cubicBezTo>
                <a:cubicBezTo>
                  <a:pt x="17968" y="614"/>
                  <a:pt x="2514" y="3312"/>
                  <a:pt x="367" y="11898"/>
                </a:cubicBezTo>
                <a:cubicBezTo>
                  <a:pt x="-1779" y="20484"/>
                  <a:pt x="6929" y="41091"/>
                  <a:pt x="11406" y="51639"/>
                </a:cubicBezTo>
                <a:cubicBezTo>
                  <a:pt x="15883" y="62188"/>
                  <a:pt x="21648" y="70467"/>
                  <a:pt x="27229" y="75189"/>
                </a:cubicBezTo>
                <a:cubicBezTo>
                  <a:pt x="32810" y="79911"/>
                  <a:pt x="39924" y="80892"/>
                  <a:pt x="44891" y="79972"/>
                </a:cubicBezTo>
                <a:cubicBezTo>
                  <a:pt x="49859" y="79052"/>
                  <a:pt x="55072" y="75373"/>
                  <a:pt x="57034" y="69669"/>
                </a:cubicBezTo>
                <a:cubicBezTo>
                  <a:pt x="58997" y="63966"/>
                  <a:pt x="58015" y="53356"/>
                  <a:pt x="56666" y="45751"/>
                </a:cubicBezTo>
                <a:cubicBezTo>
                  <a:pt x="55317" y="38146"/>
                  <a:pt x="52005" y="30174"/>
                  <a:pt x="48939" y="24041"/>
                </a:cubicBezTo>
                <a:close/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35" name="Shape 235"/>
          <p:cNvCxnSpPr>
            <a:endCxn id="210" idx="2"/>
          </p:cNvCxnSpPr>
          <p:nvPr/>
        </p:nvCxnSpPr>
        <p:spPr>
          <a:xfrm>
            <a:off x="5921332" y="350003"/>
            <a:ext cx="1138500" cy="1146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Shape 236"/>
          <p:cNvCxnSpPr/>
          <p:nvPr/>
        </p:nvCxnSpPr>
        <p:spPr>
          <a:xfrm flipH="1" rot="10800000">
            <a:off x="5614263" y="4489425"/>
            <a:ext cx="9300" cy="3405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4294967295" type="title"/>
          </p:nvPr>
        </p:nvSpPr>
        <p:spPr>
          <a:xfrm>
            <a:off x="152400" y="53575"/>
            <a:ext cx="4332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Tree Traversals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7059832" y="161603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6010031" y="115111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7818538" y="1229442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6797390" y="2150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5374274" y="2150241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6358681" y="3088189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8416789" y="2130667"/>
            <a:ext cx="627300" cy="60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49" name="Shape 249"/>
          <p:cNvCxnSpPr>
            <a:stCxn id="242" idx="3"/>
            <a:endCxn id="243" idx="7"/>
          </p:cNvCxnSpPr>
          <p:nvPr/>
        </p:nvCxnSpPr>
        <p:spPr>
          <a:xfrm flipH="1">
            <a:off x="6545398" y="678856"/>
            <a:ext cx="606300" cy="5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Shape 250"/>
          <p:cNvCxnSpPr>
            <a:stCxn id="243" idx="3"/>
            <a:endCxn id="246" idx="0"/>
          </p:cNvCxnSpPr>
          <p:nvPr/>
        </p:nvCxnSpPr>
        <p:spPr>
          <a:xfrm flipH="1">
            <a:off x="5687897" y="1668370"/>
            <a:ext cx="4140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Shape 251"/>
          <p:cNvCxnSpPr>
            <a:stCxn id="243" idx="5"/>
            <a:endCxn id="245" idx="0"/>
          </p:cNvCxnSpPr>
          <p:nvPr/>
        </p:nvCxnSpPr>
        <p:spPr>
          <a:xfrm>
            <a:off x="6545465" y="1668370"/>
            <a:ext cx="565500" cy="4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Shape 252"/>
          <p:cNvCxnSpPr>
            <a:stCxn id="245" idx="3"/>
            <a:endCxn id="247" idx="0"/>
          </p:cNvCxnSpPr>
          <p:nvPr/>
        </p:nvCxnSpPr>
        <p:spPr>
          <a:xfrm flipH="1">
            <a:off x="6672356" y="2667494"/>
            <a:ext cx="21690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Shape 253"/>
          <p:cNvCxnSpPr>
            <a:stCxn id="242" idx="5"/>
            <a:endCxn id="244" idx="0"/>
          </p:cNvCxnSpPr>
          <p:nvPr/>
        </p:nvCxnSpPr>
        <p:spPr>
          <a:xfrm>
            <a:off x="7595266" y="678856"/>
            <a:ext cx="537000" cy="5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Shape 254"/>
          <p:cNvCxnSpPr>
            <a:stCxn id="244" idx="5"/>
            <a:endCxn id="248" idx="0"/>
          </p:cNvCxnSpPr>
          <p:nvPr/>
        </p:nvCxnSpPr>
        <p:spPr>
          <a:xfrm>
            <a:off x="8353972" y="1746695"/>
            <a:ext cx="376500" cy="3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Shape 255"/>
          <p:cNvSpPr txBox="1"/>
          <p:nvPr/>
        </p:nvSpPr>
        <p:spPr>
          <a:xfrm>
            <a:off x="100629" y="972350"/>
            <a:ext cx="5382600" cy="3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8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" sz="18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-order traversal: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LEFT-RIGHT-ROOT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post_order(t)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if(t==NULL) return;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highlight>
                  <a:srgbClr val="EA9999"/>
                </a:highlight>
                <a:latin typeface="Consolas"/>
                <a:ea typeface="Consolas"/>
                <a:cs typeface="Consolas"/>
                <a:sym typeface="Consolas"/>
              </a:rPr>
              <a:t>post_order(t-&gt;left);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highlight>
                  <a:srgbClr val="A4C2F4"/>
                </a:highlight>
                <a:latin typeface="Consolas"/>
                <a:ea typeface="Consolas"/>
                <a:cs typeface="Consolas"/>
                <a:sym typeface="Consolas"/>
              </a:rPr>
              <a:t>post_order(t-&gt;right);</a:t>
            </a:r>
            <a:endParaRPr sz="1800">
              <a:highlight>
                <a:srgbClr val="A4C2F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A4C2F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chemeClr val="dk1"/>
                </a:solidFill>
                <a:highlight>
                  <a:srgbClr val="B6D7A8"/>
                </a:highlight>
                <a:latin typeface="Consolas"/>
                <a:ea typeface="Consolas"/>
                <a:cs typeface="Consolas"/>
                <a:sym typeface="Consolas"/>
              </a:rPr>
              <a:t>print(t-&gt;value);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or "process"</a:t>
            </a:r>
            <a:endParaRPr sz="1800">
              <a:highlight>
                <a:srgbClr val="A4C2F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5315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58491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63825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6839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72969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78303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8363775" y="3965100"/>
            <a:ext cx="60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5418530" y="3948150"/>
            <a:ext cx="1905900" cy="683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7358930" y="3984757"/>
            <a:ext cx="1024800" cy="6060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5253325" y="903800"/>
            <a:ext cx="2468752" cy="2950125"/>
          </a:xfrm>
          <a:custGeom>
            <a:pathLst>
              <a:path extrusionOk="0" h="118005" w="113938">
                <a:moveTo>
                  <a:pt x="8419" y="78666"/>
                </a:moveTo>
                <a:cubicBezTo>
                  <a:pt x="14368" y="86393"/>
                  <a:pt x="28412" y="90012"/>
                  <a:pt x="37121" y="95961"/>
                </a:cubicBezTo>
                <a:cubicBezTo>
                  <a:pt x="45830" y="101910"/>
                  <a:pt x="52576" y="111047"/>
                  <a:pt x="60671" y="114359"/>
                </a:cubicBezTo>
                <a:cubicBezTo>
                  <a:pt x="68766" y="117671"/>
                  <a:pt x="78149" y="119695"/>
                  <a:pt x="85692" y="115831"/>
                </a:cubicBezTo>
                <a:cubicBezTo>
                  <a:pt x="93235" y="111967"/>
                  <a:pt x="101393" y="100867"/>
                  <a:pt x="105931" y="91177"/>
                </a:cubicBezTo>
                <a:cubicBezTo>
                  <a:pt x="110469" y="81487"/>
                  <a:pt x="116234" y="69038"/>
                  <a:pt x="112922" y="57692"/>
                </a:cubicBezTo>
                <a:cubicBezTo>
                  <a:pt x="109610" y="46346"/>
                  <a:pt x="94891" y="32670"/>
                  <a:pt x="86060" y="23103"/>
                </a:cubicBezTo>
                <a:cubicBezTo>
                  <a:pt x="77229" y="13536"/>
                  <a:pt x="68889" y="1945"/>
                  <a:pt x="59935" y="289"/>
                </a:cubicBezTo>
                <a:cubicBezTo>
                  <a:pt x="50981" y="-1367"/>
                  <a:pt x="42088" y="4950"/>
                  <a:pt x="32337" y="13168"/>
                </a:cubicBezTo>
                <a:cubicBezTo>
                  <a:pt x="22586" y="21386"/>
                  <a:pt x="5414" y="38681"/>
                  <a:pt x="1428" y="49597"/>
                </a:cubicBezTo>
                <a:cubicBezTo>
                  <a:pt x="-2558" y="60513"/>
                  <a:pt x="2470" y="70939"/>
                  <a:pt x="8419" y="78666"/>
                </a:cubicBezTo>
                <a:close/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6" name="Shape 266"/>
          <p:cNvSpPr/>
          <p:nvPr/>
        </p:nvSpPr>
        <p:spPr>
          <a:xfrm>
            <a:off x="7659950" y="972358"/>
            <a:ext cx="1454400" cy="2007825"/>
          </a:xfrm>
          <a:custGeom>
            <a:pathLst>
              <a:path extrusionOk="0" h="80313" w="58176">
                <a:moveTo>
                  <a:pt x="48939" y="24041"/>
                </a:moveTo>
                <a:cubicBezTo>
                  <a:pt x="45873" y="17908"/>
                  <a:pt x="42377" y="12940"/>
                  <a:pt x="38268" y="8954"/>
                </a:cubicBezTo>
                <a:cubicBezTo>
                  <a:pt x="34159" y="4968"/>
                  <a:pt x="30602" y="-368"/>
                  <a:pt x="24285" y="123"/>
                </a:cubicBezTo>
                <a:cubicBezTo>
                  <a:pt x="17968" y="614"/>
                  <a:pt x="2514" y="3312"/>
                  <a:pt x="367" y="11898"/>
                </a:cubicBezTo>
                <a:cubicBezTo>
                  <a:pt x="-1779" y="20484"/>
                  <a:pt x="6929" y="41091"/>
                  <a:pt x="11406" y="51639"/>
                </a:cubicBezTo>
                <a:cubicBezTo>
                  <a:pt x="15883" y="62188"/>
                  <a:pt x="21648" y="70467"/>
                  <a:pt x="27229" y="75189"/>
                </a:cubicBezTo>
                <a:cubicBezTo>
                  <a:pt x="32810" y="79911"/>
                  <a:pt x="39924" y="80892"/>
                  <a:pt x="44891" y="79972"/>
                </a:cubicBezTo>
                <a:cubicBezTo>
                  <a:pt x="49859" y="79052"/>
                  <a:pt x="55072" y="75373"/>
                  <a:pt x="57034" y="69669"/>
                </a:cubicBezTo>
                <a:cubicBezTo>
                  <a:pt x="58997" y="63966"/>
                  <a:pt x="58015" y="53356"/>
                  <a:pt x="56666" y="45751"/>
                </a:cubicBezTo>
                <a:cubicBezTo>
                  <a:pt x="55317" y="38146"/>
                  <a:pt x="52005" y="30174"/>
                  <a:pt x="48939" y="24041"/>
                </a:cubicBezTo>
                <a:close/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67" name="Shape 267"/>
          <p:cNvCxnSpPr>
            <a:endCxn id="242" idx="2"/>
          </p:cNvCxnSpPr>
          <p:nvPr/>
        </p:nvCxnSpPr>
        <p:spPr>
          <a:xfrm>
            <a:off x="5921332" y="350003"/>
            <a:ext cx="1138500" cy="1146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Shape 268"/>
          <p:cNvCxnSpPr/>
          <p:nvPr/>
        </p:nvCxnSpPr>
        <p:spPr>
          <a:xfrm flipH="1" rot="10800000">
            <a:off x="8662263" y="4480275"/>
            <a:ext cx="9300" cy="3405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2294150" y="7546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14478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8286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31566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1295400" y="33565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25308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3822500" y="26337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3537600" y="342235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3232800" y="41984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82" name="Shape 282"/>
          <p:cNvCxnSpPr>
            <a:stCxn id="273" idx="3"/>
            <a:endCxn id="274" idx="0"/>
          </p:cNvCxnSpPr>
          <p:nvPr/>
        </p:nvCxnSpPr>
        <p:spPr>
          <a:xfrm flipH="1">
            <a:off x="1684578" y="1146125"/>
            <a:ext cx="678900" cy="50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Shape 283"/>
          <p:cNvCxnSpPr>
            <a:stCxn id="273" idx="5"/>
            <a:endCxn id="276" idx="1"/>
          </p:cNvCxnSpPr>
          <p:nvPr/>
        </p:nvCxnSpPr>
        <p:spPr>
          <a:xfrm>
            <a:off x="2698222" y="1146125"/>
            <a:ext cx="527700" cy="57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Shape 284"/>
          <p:cNvCxnSpPr>
            <a:stCxn id="274" idx="3"/>
            <a:endCxn id="275" idx="0"/>
          </p:cNvCxnSpPr>
          <p:nvPr/>
        </p:nvCxnSpPr>
        <p:spPr>
          <a:xfrm flipH="1">
            <a:off x="1065328" y="2045725"/>
            <a:ext cx="4518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Shape 285"/>
          <p:cNvCxnSpPr>
            <a:stCxn id="275" idx="5"/>
            <a:endCxn id="277" idx="0"/>
          </p:cNvCxnSpPr>
          <p:nvPr/>
        </p:nvCxnSpPr>
        <p:spPr>
          <a:xfrm>
            <a:off x="1232672" y="2961625"/>
            <a:ext cx="2994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Shape 286"/>
          <p:cNvCxnSpPr>
            <a:stCxn id="276" idx="3"/>
            <a:endCxn id="278" idx="0"/>
          </p:cNvCxnSpPr>
          <p:nvPr/>
        </p:nvCxnSpPr>
        <p:spPr>
          <a:xfrm flipH="1">
            <a:off x="2767528" y="2045725"/>
            <a:ext cx="4584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Shape 287"/>
          <p:cNvCxnSpPr>
            <a:stCxn id="276" idx="5"/>
            <a:endCxn id="279" idx="0"/>
          </p:cNvCxnSpPr>
          <p:nvPr/>
        </p:nvCxnSpPr>
        <p:spPr>
          <a:xfrm>
            <a:off x="3560672" y="2045725"/>
            <a:ext cx="498600" cy="58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Shape 288"/>
          <p:cNvCxnSpPr>
            <a:stCxn id="279" idx="3"/>
            <a:endCxn id="280" idx="0"/>
          </p:cNvCxnSpPr>
          <p:nvPr/>
        </p:nvCxnSpPr>
        <p:spPr>
          <a:xfrm flipH="1">
            <a:off x="3774228" y="3025250"/>
            <a:ext cx="117600" cy="39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Shape 289"/>
          <p:cNvCxnSpPr>
            <a:stCxn id="280" idx="3"/>
            <a:endCxn id="281" idx="0"/>
          </p:cNvCxnSpPr>
          <p:nvPr/>
        </p:nvCxnSpPr>
        <p:spPr>
          <a:xfrm flipH="1">
            <a:off x="3469528" y="3813875"/>
            <a:ext cx="137400" cy="3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Shape 290"/>
          <p:cNvSpPr txBox="1"/>
          <p:nvPr/>
        </p:nvSpPr>
        <p:spPr>
          <a:xfrm>
            <a:off x="5089875" y="503075"/>
            <a:ext cx="2130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PREORDER?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4615750" y="1109700"/>
            <a:ext cx="4335900" cy="244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b g i e a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i d c b h e g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 d a f b c g e 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c i d h d e 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i a b g e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2294150" y="7546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14478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8286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31566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1295400" y="33565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25308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3822500" y="26337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3537600" y="342235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3232800" y="41984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5" name="Shape 305"/>
          <p:cNvCxnSpPr>
            <a:stCxn id="296" idx="3"/>
            <a:endCxn id="297" idx="0"/>
          </p:cNvCxnSpPr>
          <p:nvPr/>
        </p:nvCxnSpPr>
        <p:spPr>
          <a:xfrm flipH="1">
            <a:off x="1684578" y="1146125"/>
            <a:ext cx="678900" cy="50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Shape 306"/>
          <p:cNvCxnSpPr>
            <a:stCxn id="296" idx="5"/>
            <a:endCxn id="299" idx="1"/>
          </p:cNvCxnSpPr>
          <p:nvPr/>
        </p:nvCxnSpPr>
        <p:spPr>
          <a:xfrm>
            <a:off x="2698222" y="1146125"/>
            <a:ext cx="527700" cy="57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Shape 307"/>
          <p:cNvCxnSpPr>
            <a:stCxn id="297" idx="3"/>
            <a:endCxn id="298" idx="0"/>
          </p:cNvCxnSpPr>
          <p:nvPr/>
        </p:nvCxnSpPr>
        <p:spPr>
          <a:xfrm flipH="1">
            <a:off x="1065328" y="2045725"/>
            <a:ext cx="4518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Shape 308"/>
          <p:cNvCxnSpPr>
            <a:stCxn id="298" idx="5"/>
            <a:endCxn id="300" idx="0"/>
          </p:cNvCxnSpPr>
          <p:nvPr/>
        </p:nvCxnSpPr>
        <p:spPr>
          <a:xfrm>
            <a:off x="1232672" y="2961625"/>
            <a:ext cx="2994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Shape 309"/>
          <p:cNvCxnSpPr>
            <a:stCxn id="299" idx="3"/>
            <a:endCxn id="301" idx="0"/>
          </p:cNvCxnSpPr>
          <p:nvPr/>
        </p:nvCxnSpPr>
        <p:spPr>
          <a:xfrm flipH="1">
            <a:off x="2767528" y="2045725"/>
            <a:ext cx="4584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Shape 310"/>
          <p:cNvCxnSpPr>
            <a:stCxn id="299" idx="5"/>
            <a:endCxn id="302" idx="0"/>
          </p:cNvCxnSpPr>
          <p:nvPr/>
        </p:nvCxnSpPr>
        <p:spPr>
          <a:xfrm>
            <a:off x="3560672" y="2045725"/>
            <a:ext cx="498600" cy="58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Shape 311"/>
          <p:cNvCxnSpPr>
            <a:stCxn id="302" idx="3"/>
            <a:endCxn id="303" idx="0"/>
          </p:cNvCxnSpPr>
          <p:nvPr/>
        </p:nvCxnSpPr>
        <p:spPr>
          <a:xfrm flipH="1">
            <a:off x="3774228" y="3025250"/>
            <a:ext cx="117600" cy="39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Shape 312"/>
          <p:cNvCxnSpPr>
            <a:stCxn id="303" idx="3"/>
            <a:endCxn id="304" idx="0"/>
          </p:cNvCxnSpPr>
          <p:nvPr/>
        </p:nvCxnSpPr>
        <p:spPr>
          <a:xfrm flipH="1">
            <a:off x="3469528" y="3813875"/>
            <a:ext cx="137400" cy="3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Shape 313"/>
          <p:cNvSpPr txBox="1"/>
          <p:nvPr/>
        </p:nvSpPr>
        <p:spPr>
          <a:xfrm>
            <a:off x="5089875" y="503075"/>
            <a:ext cx="2130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PREORDER?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4615750" y="1109700"/>
            <a:ext cx="4335900" cy="244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b g i e a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f a i d c b h e g </a:t>
            </a:r>
            <a:endParaRPr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 d a f b c g e 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c i d h d e 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i a b g e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/>
        </p:nvSpPr>
        <p:spPr>
          <a:xfrm>
            <a:off x="2294150" y="7546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14478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8286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31566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1295400" y="33565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25308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3822500" y="26337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3537600" y="342235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3232800" y="41984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8" name="Shape 328"/>
          <p:cNvCxnSpPr>
            <a:stCxn id="319" idx="3"/>
            <a:endCxn id="320" idx="0"/>
          </p:cNvCxnSpPr>
          <p:nvPr/>
        </p:nvCxnSpPr>
        <p:spPr>
          <a:xfrm flipH="1">
            <a:off x="1684578" y="1146125"/>
            <a:ext cx="678900" cy="50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Shape 329"/>
          <p:cNvCxnSpPr>
            <a:stCxn id="319" idx="5"/>
            <a:endCxn id="322" idx="1"/>
          </p:cNvCxnSpPr>
          <p:nvPr/>
        </p:nvCxnSpPr>
        <p:spPr>
          <a:xfrm>
            <a:off x="2698222" y="1146125"/>
            <a:ext cx="527700" cy="57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Shape 330"/>
          <p:cNvCxnSpPr>
            <a:stCxn id="320" idx="3"/>
            <a:endCxn id="321" idx="0"/>
          </p:cNvCxnSpPr>
          <p:nvPr/>
        </p:nvCxnSpPr>
        <p:spPr>
          <a:xfrm flipH="1">
            <a:off x="1065328" y="2045725"/>
            <a:ext cx="4518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Shape 331"/>
          <p:cNvCxnSpPr>
            <a:stCxn id="321" idx="5"/>
            <a:endCxn id="323" idx="0"/>
          </p:cNvCxnSpPr>
          <p:nvPr/>
        </p:nvCxnSpPr>
        <p:spPr>
          <a:xfrm>
            <a:off x="1232672" y="2961625"/>
            <a:ext cx="2994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Shape 332"/>
          <p:cNvCxnSpPr>
            <a:stCxn id="322" idx="3"/>
            <a:endCxn id="324" idx="0"/>
          </p:cNvCxnSpPr>
          <p:nvPr/>
        </p:nvCxnSpPr>
        <p:spPr>
          <a:xfrm flipH="1">
            <a:off x="2767528" y="2045725"/>
            <a:ext cx="4584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Shape 333"/>
          <p:cNvCxnSpPr>
            <a:stCxn id="322" idx="5"/>
            <a:endCxn id="325" idx="0"/>
          </p:cNvCxnSpPr>
          <p:nvPr/>
        </p:nvCxnSpPr>
        <p:spPr>
          <a:xfrm>
            <a:off x="3560672" y="2045725"/>
            <a:ext cx="498600" cy="58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Shape 334"/>
          <p:cNvCxnSpPr>
            <a:stCxn id="325" idx="3"/>
            <a:endCxn id="326" idx="0"/>
          </p:cNvCxnSpPr>
          <p:nvPr/>
        </p:nvCxnSpPr>
        <p:spPr>
          <a:xfrm flipH="1">
            <a:off x="3774228" y="3025250"/>
            <a:ext cx="117600" cy="39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Shape 335"/>
          <p:cNvCxnSpPr>
            <a:stCxn id="326" idx="3"/>
            <a:endCxn id="327" idx="0"/>
          </p:cNvCxnSpPr>
          <p:nvPr/>
        </p:nvCxnSpPr>
        <p:spPr>
          <a:xfrm flipH="1">
            <a:off x="3469528" y="3813875"/>
            <a:ext cx="137400" cy="3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Shape 336"/>
          <p:cNvSpPr txBox="1"/>
          <p:nvPr/>
        </p:nvSpPr>
        <p:spPr>
          <a:xfrm>
            <a:off x="5089875" y="503075"/>
            <a:ext cx="2130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POSTORDER?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7" name="Shape 337"/>
          <p:cNvSpPr txBox="1"/>
          <p:nvPr/>
        </p:nvSpPr>
        <p:spPr>
          <a:xfrm>
            <a:off x="4615750" y="1109700"/>
            <a:ext cx="4335900" cy="244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b g i e a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i d b g e h c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 d a f b c g e 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c i d h d e 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i a b g e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/>
        </p:nvSpPr>
        <p:spPr>
          <a:xfrm>
            <a:off x="2294150" y="7546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14478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4" name="Shape 344"/>
          <p:cNvSpPr/>
          <p:nvPr/>
        </p:nvSpPr>
        <p:spPr>
          <a:xfrm>
            <a:off x="8286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31566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1295400" y="33565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25308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3822500" y="26337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3537600" y="342235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3232800" y="41984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1" name="Shape 351"/>
          <p:cNvCxnSpPr>
            <a:stCxn id="342" idx="3"/>
            <a:endCxn id="343" idx="0"/>
          </p:cNvCxnSpPr>
          <p:nvPr/>
        </p:nvCxnSpPr>
        <p:spPr>
          <a:xfrm flipH="1">
            <a:off x="1684578" y="1146125"/>
            <a:ext cx="678900" cy="50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Shape 352"/>
          <p:cNvCxnSpPr>
            <a:stCxn id="342" idx="5"/>
            <a:endCxn id="345" idx="1"/>
          </p:cNvCxnSpPr>
          <p:nvPr/>
        </p:nvCxnSpPr>
        <p:spPr>
          <a:xfrm>
            <a:off x="2698222" y="1146125"/>
            <a:ext cx="527700" cy="57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Shape 353"/>
          <p:cNvCxnSpPr>
            <a:stCxn id="343" idx="3"/>
            <a:endCxn id="344" idx="0"/>
          </p:cNvCxnSpPr>
          <p:nvPr/>
        </p:nvCxnSpPr>
        <p:spPr>
          <a:xfrm flipH="1">
            <a:off x="1065328" y="2045725"/>
            <a:ext cx="4518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Shape 354"/>
          <p:cNvCxnSpPr>
            <a:stCxn id="344" idx="5"/>
            <a:endCxn id="346" idx="0"/>
          </p:cNvCxnSpPr>
          <p:nvPr/>
        </p:nvCxnSpPr>
        <p:spPr>
          <a:xfrm>
            <a:off x="1232672" y="2961625"/>
            <a:ext cx="2994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Shape 355"/>
          <p:cNvCxnSpPr>
            <a:stCxn id="345" idx="3"/>
            <a:endCxn id="347" idx="0"/>
          </p:cNvCxnSpPr>
          <p:nvPr/>
        </p:nvCxnSpPr>
        <p:spPr>
          <a:xfrm flipH="1">
            <a:off x="2767528" y="2045725"/>
            <a:ext cx="4584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Shape 356"/>
          <p:cNvCxnSpPr>
            <a:stCxn id="345" idx="5"/>
            <a:endCxn id="348" idx="0"/>
          </p:cNvCxnSpPr>
          <p:nvPr/>
        </p:nvCxnSpPr>
        <p:spPr>
          <a:xfrm>
            <a:off x="3560672" y="2045725"/>
            <a:ext cx="498600" cy="58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Shape 357"/>
          <p:cNvCxnSpPr>
            <a:stCxn id="348" idx="3"/>
            <a:endCxn id="349" idx="0"/>
          </p:cNvCxnSpPr>
          <p:nvPr/>
        </p:nvCxnSpPr>
        <p:spPr>
          <a:xfrm flipH="1">
            <a:off x="3774228" y="3025250"/>
            <a:ext cx="117600" cy="39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Shape 358"/>
          <p:cNvCxnSpPr>
            <a:stCxn id="349" idx="3"/>
            <a:endCxn id="350" idx="0"/>
          </p:cNvCxnSpPr>
          <p:nvPr/>
        </p:nvCxnSpPr>
        <p:spPr>
          <a:xfrm flipH="1">
            <a:off x="3469528" y="3813875"/>
            <a:ext cx="137400" cy="3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" name="Shape 359"/>
          <p:cNvSpPr txBox="1"/>
          <p:nvPr/>
        </p:nvSpPr>
        <p:spPr>
          <a:xfrm>
            <a:off x="5089875" y="503075"/>
            <a:ext cx="2130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POSTORDER?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0" name="Shape 360"/>
          <p:cNvSpPr txBox="1"/>
          <p:nvPr/>
        </p:nvSpPr>
        <p:spPr>
          <a:xfrm>
            <a:off x="4615750" y="1109700"/>
            <a:ext cx="4335900" cy="244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b g i e a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i d b g e h c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 d a f b c g e 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c i d h d e 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d i a b g e h c f</a:t>
            </a:r>
            <a:endParaRPr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/>
        </p:nvSpPr>
        <p:spPr>
          <a:xfrm>
            <a:off x="2294150" y="7546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14478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Shape 367"/>
          <p:cNvSpPr/>
          <p:nvPr/>
        </p:nvSpPr>
        <p:spPr>
          <a:xfrm>
            <a:off x="8286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31566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Shape 369"/>
          <p:cNvSpPr/>
          <p:nvPr/>
        </p:nvSpPr>
        <p:spPr>
          <a:xfrm>
            <a:off x="1295400" y="33565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25308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3822500" y="26337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3537600" y="342235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3232800" y="41984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74" name="Shape 374"/>
          <p:cNvCxnSpPr>
            <a:stCxn id="365" idx="3"/>
            <a:endCxn id="366" idx="0"/>
          </p:cNvCxnSpPr>
          <p:nvPr/>
        </p:nvCxnSpPr>
        <p:spPr>
          <a:xfrm flipH="1">
            <a:off x="1684578" y="1146125"/>
            <a:ext cx="678900" cy="50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Shape 375"/>
          <p:cNvCxnSpPr>
            <a:stCxn id="365" idx="5"/>
            <a:endCxn id="368" idx="1"/>
          </p:cNvCxnSpPr>
          <p:nvPr/>
        </p:nvCxnSpPr>
        <p:spPr>
          <a:xfrm>
            <a:off x="2698222" y="1146125"/>
            <a:ext cx="527700" cy="57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Shape 376"/>
          <p:cNvCxnSpPr>
            <a:stCxn id="366" idx="3"/>
            <a:endCxn id="367" idx="0"/>
          </p:cNvCxnSpPr>
          <p:nvPr/>
        </p:nvCxnSpPr>
        <p:spPr>
          <a:xfrm flipH="1">
            <a:off x="1065328" y="2045725"/>
            <a:ext cx="4518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Shape 377"/>
          <p:cNvCxnSpPr>
            <a:stCxn id="367" idx="5"/>
            <a:endCxn id="369" idx="0"/>
          </p:cNvCxnSpPr>
          <p:nvPr/>
        </p:nvCxnSpPr>
        <p:spPr>
          <a:xfrm>
            <a:off x="1232672" y="2961625"/>
            <a:ext cx="2994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Shape 378"/>
          <p:cNvCxnSpPr>
            <a:stCxn id="368" idx="3"/>
            <a:endCxn id="370" idx="0"/>
          </p:cNvCxnSpPr>
          <p:nvPr/>
        </p:nvCxnSpPr>
        <p:spPr>
          <a:xfrm flipH="1">
            <a:off x="2767528" y="2045725"/>
            <a:ext cx="4584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Shape 379"/>
          <p:cNvCxnSpPr>
            <a:stCxn id="368" idx="5"/>
            <a:endCxn id="371" idx="0"/>
          </p:cNvCxnSpPr>
          <p:nvPr/>
        </p:nvCxnSpPr>
        <p:spPr>
          <a:xfrm>
            <a:off x="3560672" y="2045725"/>
            <a:ext cx="498600" cy="58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Shape 380"/>
          <p:cNvCxnSpPr>
            <a:stCxn id="371" idx="3"/>
            <a:endCxn id="372" idx="0"/>
          </p:cNvCxnSpPr>
          <p:nvPr/>
        </p:nvCxnSpPr>
        <p:spPr>
          <a:xfrm flipH="1">
            <a:off x="3774228" y="3025250"/>
            <a:ext cx="117600" cy="39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Shape 381"/>
          <p:cNvCxnSpPr>
            <a:stCxn id="372" idx="3"/>
            <a:endCxn id="373" idx="0"/>
          </p:cNvCxnSpPr>
          <p:nvPr/>
        </p:nvCxnSpPr>
        <p:spPr>
          <a:xfrm flipH="1">
            <a:off x="3469528" y="3813875"/>
            <a:ext cx="137400" cy="3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" name="Shape 382"/>
          <p:cNvSpPr txBox="1"/>
          <p:nvPr/>
        </p:nvSpPr>
        <p:spPr>
          <a:xfrm>
            <a:off x="5089875" y="503075"/>
            <a:ext cx="2130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IN-ORDER?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3" name="Shape 383"/>
          <p:cNvSpPr txBox="1"/>
          <p:nvPr/>
        </p:nvSpPr>
        <p:spPr>
          <a:xfrm>
            <a:off x="4615750" y="1109700"/>
            <a:ext cx="4335900" cy="244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b g i e a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i d b g e h c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 d a f b c g e h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c i d h d e 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i a b g e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/>
        </p:nvSpPr>
        <p:spPr>
          <a:xfrm>
            <a:off x="2294150" y="7546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14478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8286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3156600" y="16542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1295400" y="33565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2530800" y="257010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3822500" y="26337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3537600" y="3422350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3232800" y="4198425"/>
            <a:ext cx="473400" cy="45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97" name="Shape 397"/>
          <p:cNvCxnSpPr>
            <a:stCxn id="388" idx="3"/>
            <a:endCxn id="389" idx="0"/>
          </p:cNvCxnSpPr>
          <p:nvPr/>
        </p:nvCxnSpPr>
        <p:spPr>
          <a:xfrm flipH="1">
            <a:off x="1684578" y="1146125"/>
            <a:ext cx="678900" cy="50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Shape 398"/>
          <p:cNvCxnSpPr>
            <a:stCxn id="388" idx="5"/>
            <a:endCxn id="391" idx="1"/>
          </p:cNvCxnSpPr>
          <p:nvPr/>
        </p:nvCxnSpPr>
        <p:spPr>
          <a:xfrm>
            <a:off x="2698222" y="1146125"/>
            <a:ext cx="527700" cy="57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Shape 399"/>
          <p:cNvCxnSpPr>
            <a:stCxn id="389" idx="3"/>
            <a:endCxn id="390" idx="0"/>
          </p:cNvCxnSpPr>
          <p:nvPr/>
        </p:nvCxnSpPr>
        <p:spPr>
          <a:xfrm flipH="1">
            <a:off x="1065328" y="2045725"/>
            <a:ext cx="4518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Shape 400"/>
          <p:cNvCxnSpPr>
            <a:stCxn id="390" idx="5"/>
            <a:endCxn id="392" idx="0"/>
          </p:cNvCxnSpPr>
          <p:nvPr/>
        </p:nvCxnSpPr>
        <p:spPr>
          <a:xfrm>
            <a:off x="1232672" y="2961625"/>
            <a:ext cx="2994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Shape 401"/>
          <p:cNvCxnSpPr>
            <a:stCxn id="391" idx="3"/>
            <a:endCxn id="393" idx="0"/>
          </p:cNvCxnSpPr>
          <p:nvPr/>
        </p:nvCxnSpPr>
        <p:spPr>
          <a:xfrm flipH="1">
            <a:off x="2767528" y="2045725"/>
            <a:ext cx="458400" cy="52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Shape 402"/>
          <p:cNvCxnSpPr>
            <a:stCxn id="391" idx="5"/>
            <a:endCxn id="394" idx="0"/>
          </p:cNvCxnSpPr>
          <p:nvPr/>
        </p:nvCxnSpPr>
        <p:spPr>
          <a:xfrm>
            <a:off x="3560672" y="2045725"/>
            <a:ext cx="498600" cy="58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Shape 403"/>
          <p:cNvCxnSpPr>
            <a:stCxn id="394" idx="3"/>
            <a:endCxn id="395" idx="0"/>
          </p:cNvCxnSpPr>
          <p:nvPr/>
        </p:nvCxnSpPr>
        <p:spPr>
          <a:xfrm flipH="1">
            <a:off x="3774228" y="3025250"/>
            <a:ext cx="117600" cy="39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Shape 404"/>
          <p:cNvCxnSpPr>
            <a:stCxn id="395" idx="3"/>
            <a:endCxn id="396" idx="0"/>
          </p:cNvCxnSpPr>
          <p:nvPr/>
        </p:nvCxnSpPr>
        <p:spPr>
          <a:xfrm flipH="1">
            <a:off x="3469528" y="3813875"/>
            <a:ext cx="137400" cy="3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Shape 405"/>
          <p:cNvSpPr txBox="1"/>
          <p:nvPr/>
        </p:nvSpPr>
        <p:spPr>
          <a:xfrm>
            <a:off x="5089875" y="503075"/>
            <a:ext cx="2130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IN-ORDER?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6" name="Shape 406"/>
          <p:cNvSpPr txBox="1"/>
          <p:nvPr/>
        </p:nvSpPr>
        <p:spPr>
          <a:xfrm>
            <a:off x="4615750" y="1109700"/>
            <a:ext cx="4335900" cy="244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b g i e a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i d b g e h c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i d a f b c g e h</a:t>
            </a:r>
            <a:endParaRPr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f a c i d h d e g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d i a b g e h c f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Lab?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88400" y="1200150"/>
            <a:ext cx="8925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Were you able to implement and test num_leaves?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>
              <a:spcBef>
                <a:spcPts val="60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Yes!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Not quite, but I know what I'm doing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No, kind of puzzled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What?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MIN element ?</a:t>
            </a:r>
            <a:endParaRPr/>
          </a:p>
        </p:txBody>
      </p:sp>
      <p:sp>
        <p:nvSpPr>
          <p:cNvPr id="412" name="Shape 412"/>
          <p:cNvSpPr txBox="1"/>
          <p:nvPr/>
        </p:nvSpPr>
        <p:spPr>
          <a:xfrm>
            <a:off x="4833400" y="1331825"/>
            <a:ext cx="4158300" cy="345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static int min_h(NODE *r){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if(r==NULL)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return -1;  // OOPS ??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while(r-&gt;left != NULL)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r = r-&gt;left;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return r-&gt;val;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int bst_min(BST * t){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return min_h(t-&gt;root);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3" name="Shape 413"/>
          <p:cNvSpPr txBox="1"/>
          <p:nvPr/>
        </p:nvSpPr>
        <p:spPr>
          <a:xfrm>
            <a:off x="71800" y="1305750"/>
            <a:ext cx="1167600" cy="52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IDEA?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4" name="Shape 414"/>
          <p:cNvSpPr txBox="1"/>
          <p:nvPr/>
        </p:nvSpPr>
        <p:spPr>
          <a:xfrm>
            <a:off x="1291000" y="1305750"/>
            <a:ext cx="3172800" cy="8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Walk left until left subtree is NULL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1494450" y="2424600"/>
            <a:ext cx="186900" cy="19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1192600" y="2685600"/>
            <a:ext cx="186900" cy="19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548675" y="3361575"/>
            <a:ext cx="186900" cy="19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1139925" y="2923075"/>
            <a:ext cx="37200" cy="56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987525" y="3075475"/>
            <a:ext cx="37200" cy="56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835125" y="3227875"/>
            <a:ext cx="37200" cy="56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1863625" y="2863600"/>
            <a:ext cx="1116000" cy="13077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1254025" y="3016000"/>
            <a:ext cx="530100" cy="10710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644425" y="3701800"/>
            <a:ext cx="420300" cy="6258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424" name="Shape 424"/>
          <p:cNvCxnSpPr>
            <a:stCxn id="415" idx="3"/>
            <a:endCxn id="416" idx="7"/>
          </p:cNvCxnSpPr>
          <p:nvPr/>
        </p:nvCxnSpPr>
        <p:spPr>
          <a:xfrm flipH="1">
            <a:off x="1352021" y="2592067"/>
            <a:ext cx="169800" cy="12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Shape 425"/>
          <p:cNvCxnSpPr>
            <a:stCxn id="415" idx="5"/>
            <a:endCxn id="421" idx="0"/>
          </p:cNvCxnSpPr>
          <p:nvPr/>
        </p:nvCxnSpPr>
        <p:spPr>
          <a:xfrm>
            <a:off x="1653979" y="2592067"/>
            <a:ext cx="767700" cy="2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Shape 426"/>
          <p:cNvCxnSpPr>
            <a:stCxn id="416" idx="5"/>
            <a:endCxn id="422" idx="0"/>
          </p:cNvCxnSpPr>
          <p:nvPr/>
        </p:nvCxnSpPr>
        <p:spPr>
          <a:xfrm>
            <a:off x="1352129" y="2853067"/>
            <a:ext cx="166800" cy="16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Shape 427"/>
          <p:cNvCxnSpPr>
            <a:stCxn id="417" idx="5"/>
            <a:endCxn id="423" idx="0"/>
          </p:cNvCxnSpPr>
          <p:nvPr/>
        </p:nvCxnSpPr>
        <p:spPr>
          <a:xfrm>
            <a:off x="708204" y="3529042"/>
            <a:ext cx="146400" cy="1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Shape 428"/>
          <p:cNvCxnSpPr/>
          <p:nvPr/>
        </p:nvCxnSpPr>
        <p:spPr>
          <a:xfrm flipH="1">
            <a:off x="476275" y="2273700"/>
            <a:ext cx="952800" cy="87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9" name="Shape 429"/>
          <p:cNvSpPr/>
          <p:nvPr/>
        </p:nvSpPr>
        <p:spPr>
          <a:xfrm>
            <a:off x="552810" y="3372836"/>
            <a:ext cx="186900" cy="196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Shape 430"/>
          <p:cNvSpPr txBox="1"/>
          <p:nvPr/>
        </p:nvSpPr>
        <p:spPr>
          <a:xfrm>
            <a:off x="118500" y="4423400"/>
            <a:ext cx="1251000" cy="52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RUNTIME?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1" name="Shape 431"/>
          <p:cNvSpPr txBox="1"/>
          <p:nvPr/>
        </p:nvSpPr>
        <p:spPr>
          <a:xfrm>
            <a:off x="1569175" y="4423400"/>
            <a:ext cx="3091500" cy="52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Source Code Pro"/>
                <a:ea typeface="Source Code Pro"/>
                <a:cs typeface="Source Code Pro"/>
                <a:sym typeface="Source Code Pro"/>
              </a:rPr>
              <a:t>O(h)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where h is tree height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2979625" y="2440175"/>
            <a:ext cx="1732500" cy="75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(Y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ou can figure out </a:t>
            </a:r>
            <a:r>
              <a:rPr i="1" lang="en">
                <a:latin typeface="Source Code Pro"/>
                <a:ea typeface="Source Code Pro"/>
                <a:cs typeface="Source Code Pro"/>
                <a:sym typeface="Source Code Pro"/>
              </a:rPr>
              <a:t>max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right?)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/>
        </p:nvSpPr>
        <p:spPr>
          <a:xfrm>
            <a:off x="1842000" y="1870075"/>
            <a:ext cx="4203900" cy="86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Deletion???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bst_remove</a:t>
            </a:r>
            <a:endParaRPr/>
          </a:p>
        </p:txBody>
      </p:sp>
      <p:sp>
        <p:nvSpPr>
          <p:cNvPr id="443" name="Shape 443"/>
          <p:cNvSpPr txBox="1"/>
          <p:nvPr/>
        </p:nvSpPr>
        <p:spPr>
          <a:xfrm>
            <a:off x="310925" y="1399575"/>
            <a:ext cx="7820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// if x appears in t, it is removed and 1 is returned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// otherwise, tree is unchanged, and 0 is returned.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int bst_remove(BST * t, int x);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bst_remove: LEAF CASE</a:t>
            </a: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1347650" y="14035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218675" y="22778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2414450" y="23179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822350" y="30980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3020025" y="31742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54" name="Shape 454"/>
          <p:cNvCxnSpPr>
            <a:stCxn id="449" idx="3"/>
            <a:endCxn id="450" idx="0"/>
          </p:cNvCxnSpPr>
          <p:nvPr/>
        </p:nvCxnSpPr>
        <p:spPr>
          <a:xfrm flipH="1">
            <a:off x="519538" y="1925694"/>
            <a:ext cx="916200" cy="3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Shape 455"/>
          <p:cNvCxnSpPr>
            <a:stCxn id="450" idx="5"/>
            <a:endCxn id="452" idx="0"/>
          </p:cNvCxnSpPr>
          <p:nvPr/>
        </p:nvCxnSpPr>
        <p:spPr>
          <a:xfrm>
            <a:off x="732087" y="2799994"/>
            <a:ext cx="390900" cy="29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Shape 456"/>
          <p:cNvCxnSpPr>
            <a:stCxn id="449" idx="5"/>
            <a:endCxn id="451" idx="0"/>
          </p:cNvCxnSpPr>
          <p:nvPr/>
        </p:nvCxnSpPr>
        <p:spPr>
          <a:xfrm>
            <a:off x="1861062" y="1925694"/>
            <a:ext cx="85410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Shape 457"/>
          <p:cNvSpPr/>
          <p:nvPr/>
        </p:nvSpPr>
        <p:spPr>
          <a:xfrm>
            <a:off x="1881050" y="32323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58" name="Shape 458"/>
          <p:cNvCxnSpPr>
            <a:stCxn id="451" idx="3"/>
            <a:endCxn id="457" idx="0"/>
          </p:cNvCxnSpPr>
          <p:nvPr/>
        </p:nvCxnSpPr>
        <p:spPr>
          <a:xfrm flipH="1">
            <a:off x="2181838" y="2840094"/>
            <a:ext cx="32070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" name="Shape 459"/>
          <p:cNvSpPr/>
          <p:nvPr/>
        </p:nvSpPr>
        <p:spPr>
          <a:xfrm>
            <a:off x="2262050" y="40705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60" name="Shape 460"/>
          <p:cNvCxnSpPr>
            <a:stCxn id="451" idx="5"/>
            <a:endCxn id="453" idx="0"/>
          </p:cNvCxnSpPr>
          <p:nvPr/>
        </p:nvCxnSpPr>
        <p:spPr>
          <a:xfrm>
            <a:off x="2927862" y="2840094"/>
            <a:ext cx="393000" cy="3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Shape 461"/>
          <p:cNvCxnSpPr>
            <a:stCxn id="457" idx="5"/>
            <a:endCxn id="459" idx="0"/>
          </p:cNvCxnSpPr>
          <p:nvPr/>
        </p:nvCxnSpPr>
        <p:spPr>
          <a:xfrm>
            <a:off x="2394462" y="3754494"/>
            <a:ext cx="168300" cy="3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2" name="Shape 462"/>
          <p:cNvSpPr txBox="1"/>
          <p:nvPr/>
        </p:nvSpPr>
        <p:spPr>
          <a:xfrm>
            <a:off x="2478525" y="1234075"/>
            <a:ext cx="19311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EXAMPLE: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REMOVE 15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6453050" y="12511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5324075" y="21254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7519850" y="21655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5927750" y="29456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8125425" y="30218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68" name="Shape 468"/>
          <p:cNvCxnSpPr>
            <a:stCxn id="463" idx="3"/>
            <a:endCxn id="464" idx="0"/>
          </p:cNvCxnSpPr>
          <p:nvPr/>
        </p:nvCxnSpPr>
        <p:spPr>
          <a:xfrm flipH="1">
            <a:off x="5624938" y="1773294"/>
            <a:ext cx="916200" cy="3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Shape 469"/>
          <p:cNvCxnSpPr>
            <a:stCxn id="464" idx="5"/>
            <a:endCxn id="466" idx="0"/>
          </p:cNvCxnSpPr>
          <p:nvPr/>
        </p:nvCxnSpPr>
        <p:spPr>
          <a:xfrm>
            <a:off x="5837487" y="2647594"/>
            <a:ext cx="390900" cy="29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Shape 470"/>
          <p:cNvCxnSpPr>
            <a:stCxn id="463" idx="5"/>
            <a:endCxn id="465" idx="0"/>
          </p:cNvCxnSpPr>
          <p:nvPr/>
        </p:nvCxnSpPr>
        <p:spPr>
          <a:xfrm>
            <a:off x="6966462" y="1773294"/>
            <a:ext cx="85410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1" name="Shape 471"/>
          <p:cNvSpPr/>
          <p:nvPr/>
        </p:nvSpPr>
        <p:spPr>
          <a:xfrm>
            <a:off x="6986450" y="30799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72" name="Shape 472"/>
          <p:cNvCxnSpPr>
            <a:stCxn id="465" idx="3"/>
            <a:endCxn id="471" idx="0"/>
          </p:cNvCxnSpPr>
          <p:nvPr/>
        </p:nvCxnSpPr>
        <p:spPr>
          <a:xfrm flipH="1">
            <a:off x="7287238" y="2687694"/>
            <a:ext cx="32070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Shape 473"/>
          <p:cNvCxnSpPr>
            <a:stCxn id="465" idx="5"/>
            <a:endCxn id="467" idx="0"/>
          </p:cNvCxnSpPr>
          <p:nvPr/>
        </p:nvCxnSpPr>
        <p:spPr>
          <a:xfrm>
            <a:off x="8033262" y="2687694"/>
            <a:ext cx="393000" cy="3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Shape 474"/>
          <p:cNvSpPr txBox="1"/>
          <p:nvPr/>
        </p:nvSpPr>
        <p:spPr>
          <a:xfrm>
            <a:off x="30075" y="4186900"/>
            <a:ext cx="1931100" cy="711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1: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FREE </a:t>
            </a:r>
            <a:r>
              <a:rPr i="1" lang="en" u="sng"/>
              <a:t>THIS</a:t>
            </a:r>
            <a:r>
              <a:rPr lang="en"/>
              <a:t> NODE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2275975" y="4587950"/>
            <a:ext cx="651900" cy="5112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6" name="Shape 476"/>
          <p:cNvCxnSpPr>
            <a:stCxn id="474" idx="3"/>
            <a:endCxn id="459" idx="2"/>
          </p:cNvCxnSpPr>
          <p:nvPr/>
        </p:nvCxnSpPr>
        <p:spPr>
          <a:xfrm flipH="1" rot="10800000">
            <a:off x="1961175" y="4376350"/>
            <a:ext cx="300900" cy="166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7" name="Shape 477"/>
          <p:cNvSpPr txBox="1"/>
          <p:nvPr/>
        </p:nvSpPr>
        <p:spPr>
          <a:xfrm>
            <a:off x="3763875" y="3882100"/>
            <a:ext cx="2632800" cy="857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2: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SET THE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next</a:t>
            </a:r>
            <a:r>
              <a:rPr lang="en"/>
              <a:t> FIELD OF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i="1" lang="en" u="sng"/>
              <a:t>THIS</a:t>
            </a:r>
            <a:r>
              <a:rPr lang="en"/>
              <a:t> NODE TO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r>
              <a:rPr lang="en"/>
              <a:t>.</a:t>
            </a: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2486525" y="3595350"/>
            <a:ext cx="1263325" cy="671750"/>
          </a:xfrm>
          <a:custGeom>
            <a:pathLst>
              <a:path extrusionOk="0" h="26870" w="50533">
                <a:moveTo>
                  <a:pt x="50533" y="26870"/>
                </a:moveTo>
                <a:cubicBezTo>
                  <a:pt x="45921" y="25934"/>
                  <a:pt x="28742" y="24998"/>
                  <a:pt x="22860" y="21255"/>
                </a:cubicBezTo>
                <a:cubicBezTo>
                  <a:pt x="16978" y="17512"/>
                  <a:pt x="19050" y="7954"/>
                  <a:pt x="15240" y="4411"/>
                </a:cubicBezTo>
                <a:cubicBezTo>
                  <a:pt x="11430" y="869"/>
                  <a:pt x="2540" y="735"/>
                  <a:pt x="0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79" name="Shape 479"/>
          <p:cNvSpPr/>
          <p:nvPr/>
        </p:nvSpPr>
        <p:spPr>
          <a:xfrm>
            <a:off x="4917000" y="1194288"/>
            <a:ext cx="3980400" cy="2556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Shape 480"/>
          <p:cNvSpPr txBox="1"/>
          <p:nvPr/>
        </p:nvSpPr>
        <p:spPr>
          <a:xfrm>
            <a:off x="4993100" y="1379525"/>
            <a:ext cx="934500" cy="33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GOAL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idx="4294967295" type="title"/>
          </p:nvPr>
        </p:nvSpPr>
        <p:spPr>
          <a:xfrm>
            <a:off x="381000" y="-988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bst_remove: ONE-CHILD CASE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1347650" y="7939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218675" y="16682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2871650" y="17083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822350" y="24884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3553425" y="25646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91" name="Shape 491"/>
          <p:cNvCxnSpPr>
            <a:stCxn id="486" idx="3"/>
            <a:endCxn id="487" idx="0"/>
          </p:cNvCxnSpPr>
          <p:nvPr/>
        </p:nvCxnSpPr>
        <p:spPr>
          <a:xfrm flipH="1">
            <a:off x="519538" y="1316094"/>
            <a:ext cx="916200" cy="3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Shape 492"/>
          <p:cNvCxnSpPr>
            <a:stCxn id="487" idx="5"/>
            <a:endCxn id="489" idx="0"/>
          </p:cNvCxnSpPr>
          <p:nvPr/>
        </p:nvCxnSpPr>
        <p:spPr>
          <a:xfrm>
            <a:off x="732087" y="2190394"/>
            <a:ext cx="390900" cy="29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Shape 493"/>
          <p:cNvCxnSpPr>
            <a:stCxn id="486" idx="5"/>
            <a:endCxn id="488" idx="0"/>
          </p:cNvCxnSpPr>
          <p:nvPr/>
        </p:nvCxnSpPr>
        <p:spPr>
          <a:xfrm>
            <a:off x="1861062" y="1316094"/>
            <a:ext cx="1311300" cy="39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4" name="Shape 494"/>
          <p:cNvSpPr/>
          <p:nvPr/>
        </p:nvSpPr>
        <p:spPr>
          <a:xfrm>
            <a:off x="1881050" y="26227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95" name="Shape 495"/>
          <p:cNvCxnSpPr>
            <a:stCxn id="488" idx="3"/>
            <a:endCxn id="494" idx="0"/>
          </p:cNvCxnSpPr>
          <p:nvPr/>
        </p:nvCxnSpPr>
        <p:spPr>
          <a:xfrm flipH="1">
            <a:off x="2181838" y="2230494"/>
            <a:ext cx="777900" cy="39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Shape 496"/>
          <p:cNvSpPr/>
          <p:nvPr/>
        </p:nvSpPr>
        <p:spPr>
          <a:xfrm>
            <a:off x="2262050" y="34609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97" name="Shape 497"/>
          <p:cNvCxnSpPr>
            <a:stCxn id="488" idx="5"/>
            <a:endCxn id="490" idx="0"/>
          </p:cNvCxnSpPr>
          <p:nvPr/>
        </p:nvCxnSpPr>
        <p:spPr>
          <a:xfrm>
            <a:off x="3385062" y="2230494"/>
            <a:ext cx="469200" cy="3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Shape 498"/>
          <p:cNvCxnSpPr>
            <a:stCxn id="494" idx="5"/>
            <a:endCxn id="496" idx="0"/>
          </p:cNvCxnSpPr>
          <p:nvPr/>
        </p:nvCxnSpPr>
        <p:spPr>
          <a:xfrm>
            <a:off x="2394462" y="3144894"/>
            <a:ext cx="168300" cy="31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9" name="Shape 499"/>
          <p:cNvSpPr txBox="1"/>
          <p:nvPr/>
        </p:nvSpPr>
        <p:spPr>
          <a:xfrm>
            <a:off x="4349975" y="671125"/>
            <a:ext cx="19311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EXAMPLE: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REMOVE 11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0" name="Shape 500"/>
          <p:cNvSpPr txBox="1"/>
          <p:nvPr/>
        </p:nvSpPr>
        <p:spPr>
          <a:xfrm>
            <a:off x="60350" y="3422300"/>
            <a:ext cx="1564800" cy="611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DELETE THIS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1" name="Shape 501"/>
          <p:cNvSpPr txBox="1"/>
          <p:nvPr/>
        </p:nvSpPr>
        <p:spPr>
          <a:xfrm>
            <a:off x="5335575" y="2622900"/>
            <a:ext cx="2799600" cy="857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RE-ASSIGN LEFT FIELD OF THIS NODE TO ROOT OF SUBTREE AFTER DELETION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2033450" y="42991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2719250" y="42991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16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04" name="Shape 504"/>
          <p:cNvCxnSpPr>
            <a:stCxn id="496" idx="4"/>
            <a:endCxn id="502" idx="0"/>
          </p:cNvCxnSpPr>
          <p:nvPr/>
        </p:nvCxnSpPr>
        <p:spPr>
          <a:xfrm flipH="1">
            <a:off x="2334200" y="4072675"/>
            <a:ext cx="228600" cy="22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Shape 505"/>
          <p:cNvCxnSpPr>
            <a:stCxn id="496" idx="4"/>
            <a:endCxn id="503" idx="0"/>
          </p:cNvCxnSpPr>
          <p:nvPr/>
        </p:nvCxnSpPr>
        <p:spPr>
          <a:xfrm>
            <a:off x="2562800" y="4072675"/>
            <a:ext cx="457200" cy="22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Shape 506"/>
          <p:cNvCxnSpPr>
            <a:endCxn id="494" idx="3"/>
          </p:cNvCxnSpPr>
          <p:nvPr/>
        </p:nvCxnSpPr>
        <p:spPr>
          <a:xfrm flipH="1" rot="10800000">
            <a:off x="1303438" y="3144894"/>
            <a:ext cx="665700" cy="288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7" name="Shape 507"/>
          <p:cNvSpPr/>
          <p:nvPr/>
        </p:nvSpPr>
        <p:spPr>
          <a:xfrm>
            <a:off x="2568575" y="2228475"/>
            <a:ext cx="401000" cy="1223550"/>
          </a:xfrm>
          <a:custGeom>
            <a:pathLst>
              <a:path extrusionOk="0" h="48942" w="16040">
                <a:moveTo>
                  <a:pt x="15691" y="0"/>
                </a:moveTo>
                <a:cubicBezTo>
                  <a:pt x="15629" y="2055"/>
                  <a:pt x="16688" y="8967"/>
                  <a:pt x="15318" y="12329"/>
                </a:cubicBezTo>
                <a:cubicBezTo>
                  <a:pt x="13948" y="15691"/>
                  <a:pt x="10025" y="14072"/>
                  <a:pt x="7472" y="20174"/>
                </a:cubicBezTo>
                <a:cubicBezTo>
                  <a:pt x="4919" y="26276"/>
                  <a:pt x="1245" y="44147"/>
                  <a:pt x="0" y="48942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8" name="Shape 508"/>
          <p:cNvSpPr/>
          <p:nvPr/>
        </p:nvSpPr>
        <p:spPr>
          <a:xfrm>
            <a:off x="3530600" y="1985625"/>
            <a:ext cx="1793325" cy="1055425"/>
          </a:xfrm>
          <a:custGeom>
            <a:pathLst>
              <a:path extrusionOk="0" h="42217" w="71733">
                <a:moveTo>
                  <a:pt x="71733" y="42217"/>
                </a:moveTo>
                <a:cubicBezTo>
                  <a:pt x="67686" y="36177"/>
                  <a:pt x="59404" y="13014"/>
                  <a:pt x="47448" y="5978"/>
                </a:cubicBezTo>
                <a:cubicBezTo>
                  <a:pt x="35493" y="-1058"/>
                  <a:pt x="7908" y="996"/>
                  <a:pt x="0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09" name="Shape 509"/>
          <p:cNvSpPr/>
          <p:nvPr/>
        </p:nvSpPr>
        <p:spPr>
          <a:xfrm>
            <a:off x="1772230" y="3328268"/>
            <a:ext cx="1793475" cy="1662925"/>
          </a:xfrm>
          <a:custGeom>
            <a:pathLst>
              <a:path extrusionOk="0" h="66517" w="71739">
                <a:moveTo>
                  <a:pt x="15042" y="7565"/>
                </a:moveTo>
                <a:cubicBezTo>
                  <a:pt x="13734" y="11363"/>
                  <a:pt x="14855" y="19397"/>
                  <a:pt x="12426" y="26246"/>
                </a:cubicBezTo>
                <a:cubicBezTo>
                  <a:pt x="9998" y="33096"/>
                  <a:pt x="1467" y="42311"/>
                  <a:pt x="471" y="48662"/>
                </a:cubicBezTo>
                <a:cubicBezTo>
                  <a:pt x="-525" y="55013"/>
                  <a:pt x="-400" y="61427"/>
                  <a:pt x="6449" y="64353"/>
                </a:cubicBezTo>
                <a:cubicBezTo>
                  <a:pt x="13299" y="67280"/>
                  <a:pt x="31854" y="66283"/>
                  <a:pt x="41568" y="66221"/>
                </a:cubicBezTo>
                <a:cubicBezTo>
                  <a:pt x="51282" y="66159"/>
                  <a:pt x="59812" y="67405"/>
                  <a:pt x="64731" y="63980"/>
                </a:cubicBezTo>
                <a:cubicBezTo>
                  <a:pt x="69650" y="60555"/>
                  <a:pt x="73075" y="51215"/>
                  <a:pt x="71082" y="45673"/>
                </a:cubicBezTo>
                <a:cubicBezTo>
                  <a:pt x="69090" y="40131"/>
                  <a:pt x="56823" y="38014"/>
                  <a:pt x="52776" y="30729"/>
                </a:cubicBezTo>
                <a:cubicBezTo>
                  <a:pt x="48729" y="23444"/>
                  <a:pt x="52215" y="6507"/>
                  <a:pt x="46798" y="1961"/>
                </a:cubicBezTo>
                <a:cubicBezTo>
                  <a:pt x="41381" y="-2584"/>
                  <a:pt x="25565" y="2522"/>
                  <a:pt x="20272" y="3456"/>
                </a:cubicBezTo>
                <a:cubicBezTo>
                  <a:pt x="14979" y="4390"/>
                  <a:pt x="16350" y="3767"/>
                  <a:pt x="15042" y="7565"/>
                </a:cubicBezTo>
                <a:close/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/>
        </p:nvSpPr>
        <p:spPr>
          <a:xfrm>
            <a:off x="1347650" y="7939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5" name="Shape 515"/>
          <p:cNvSpPr/>
          <p:nvPr/>
        </p:nvSpPr>
        <p:spPr>
          <a:xfrm>
            <a:off x="218675" y="16682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6" name="Shape 516"/>
          <p:cNvSpPr/>
          <p:nvPr/>
        </p:nvSpPr>
        <p:spPr>
          <a:xfrm>
            <a:off x="2871650" y="17083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822350" y="24884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8" name="Shape 518"/>
          <p:cNvSpPr/>
          <p:nvPr/>
        </p:nvSpPr>
        <p:spPr>
          <a:xfrm>
            <a:off x="4010625" y="25646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19" name="Shape 519"/>
          <p:cNvCxnSpPr>
            <a:stCxn id="514" idx="3"/>
            <a:endCxn id="515" idx="0"/>
          </p:cNvCxnSpPr>
          <p:nvPr/>
        </p:nvCxnSpPr>
        <p:spPr>
          <a:xfrm flipH="1">
            <a:off x="519538" y="1316094"/>
            <a:ext cx="916200" cy="35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Shape 520"/>
          <p:cNvCxnSpPr>
            <a:stCxn id="515" idx="5"/>
            <a:endCxn id="517" idx="0"/>
          </p:cNvCxnSpPr>
          <p:nvPr/>
        </p:nvCxnSpPr>
        <p:spPr>
          <a:xfrm>
            <a:off x="732087" y="2190394"/>
            <a:ext cx="390900" cy="29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Shape 521"/>
          <p:cNvCxnSpPr>
            <a:stCxn id="514" idx="5"/>
            <a:endCxn id="516" idx="0"/>
          </p:cNvCxnSpPr>
          <p:nvPr/>
        </p:nvCxnSpPr>
        <p:spPr>
          <a:xfrm>
            <a:off x="1861062" y="1316094"/>
            <a:ext cx="1311300" cy="39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2" name="Shape 522"/>
          <p:cNvSpPr/>
          <p:nvPr/>
        </p:nvSpPr>
        <p:spPr>
          <a:xfrm>
            <a:off x="1881050" y="26227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23" name="Shape 523"/>
          <p:cNvCxnSpPr>
            <a:stCxn id="516" idx="3"/>
            <a:endCxn id="522" idx="0"/>
          </p:cNvCxnSpPr>
          <p:nvPr/>
        </p:nvCxnSpPr>
        <p:spPr>
          <a:xfrm flipH="1">
            <a:off x="2181838" y="2230494"/>
            <a:ext cx="777900" cy="39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4" name="Shape 524"/>
          <p:cNvSpPr/>
          <p:nvPr/>
        </p:nvSpPr>
        <p:spPr>
          <a:xfrm>
            <a:off x="2262050" y="34609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25" name="Shape 525"/>
          <p:cNvCxnSpPr>
            <a:stCxn id="516" idx="5"/>
            <a:endCxn id="518" idx="0"/>
          </p:cNvCxnSpPr>
          <p:nvPr/>
        </p:nvCxnSpPr>
        <p:spPr>
          <a:xfrm>
            <a:off x="3385062" y="2230494"/>
            <a:ext cx="926400" cy="334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Shape 526"/>
          <p:cNvCxnSpPr>
            <a:stCxn id="522" idx="5"/>
            <a:endCxn id="524" idx="0"/>
          </p:cNvCxnSpPr>
          <p:nvPr/>
        </p:nvCxnSpPr>
        <p:spPr>
          <a:xfrm>
            <a:off x="2394462" y="3144894"/>
            <a:ext cx="168300" cy="31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" name="Shape 527"/>
          <p:cNvSpPr/>
          <p:nvPr/>
        </p:nvSpPr>
        <p:spPr>
          <a:xfrm>
            <a:off x="2033450" y="42991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28" name="Shape 528"/>
          <p:cNvSpPr/>
          <p:nvPr/>
        </p:nvSpPr>
        <p:spPr>
          <a:xfrm>
            <a:off x="2719250" y="42991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16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29" name="Shape 529"/>
          <p:cNvCxnSpPr>
            <a:stCxn id="524" idx="4"/>
            <a:endCxn id="527" idx="0"/>
          </p:cNvCxnSpPr>
          <p:nvPr/>
        </p:nvCxnSpPr>
        <p:spPr>
          <a:xfrm flipH="1">
            <a:off x="2334200" y="4072675"/>
            <a:ext cx="228600" cy="22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Shape 530"/>
          <p:cNvCxnSpPr>
            <a:stCxn id="524" idx="4"/>
            <a:endCxn id="528" idx="0"/>
          </p:cNvCxnSpPr>
          <p:nvPr/>
        </p:nvCxnSpPr>
        <p:spPr>
          <a:xfrm>
            <a:off x="2562800" y="4072675"/>
            <a:ext cx="457200" cy="22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1" name="Shape 531"/>
          <p:cNvSpPr txBox="1"/>
          <p:nvPr>
            <p:ph idx="4294967295" type="title"/>
          </p:nvPr>
        </p:nvSpPr>
        <p:spPr>
          <a:xfrm>
            <a:off x="381000" y="-988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bst_remove: TWO-CHILD CASE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2" name="Shape 532"/>
          <p:cNvSpPr/>
          <p:nvPr/>
        </p:nvSpPr>
        <p:spPr>
          <a:xfrm>
            <a:off x="3401025" y="33266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18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3" name="Shape 533"/>
          <p:cNvSpPr/>
          <p:nvPr/>
        </p:nvSpPr>
        <p:spPr>
          <a:xfrm>
            <a:off x="3782025" y="40886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19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34" name="Shape 534"/>
          <p:cNvCxnSpPr>
            <a:stCxn id="518" idx="3"/>
            <a:endCxn id="532" idx="0"/>
          </p:cNvCxnSpPr>
          <p:nvPr/>
        </p:nvCxnSpPr>
        <p:spPr>
          <a:xfrm flipH="1">
            <a:off x="3701813" y="3086744"/>
            <a:ext cx="396900" cy="24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Shape 535"/>
          <p:cNvCxnSpPr>
            <a:stCxn id="532" idx="5"/>
            <a:endCxn id="533" idx="0"/>
          </p:cNvCxnSpPr>
          <p:nvPr/>
        </p:nvCxnSpPr>
        <p:spPr>
          <a:xfrm>
            <a:off x="3914437" y="3848744"/>
            <a:ext cx="168300" cy="24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6" name="Shape 536"/>
          <p:cNvSpPr txBox="1"/>
          <p:nvPr/>
        </p:nvSpPr>
        <p:spPr>
          <a:xfrm>
            <a:off x="4426175" y="747325"/>
            <a:ext cx="19311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EXAMPLE: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REMOVE 17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7" name="Shape 537"/>
          <p:cNvSpPr/>
          <p:nvPr/>
        </p:nvSpPr>
        <p:spPr>
          <a:xfrm>
            <a:off x="2649376" y="1469600"/>
            <a:ext cx="926425" cy="1067720"/>
          </a:xfrm>
          <a:custGeom>
            <a:pathLst>
              <a:path extrusionOk="0" h="49198" w="48644">
                <a:moveTo>
                  <a:pt x="48356" y="17278"/>
                </a:moveTo>
                <a:cubicBezTo>
                  <a:pt x="46737" y="10304"/>
                  <a:pt x="37335" y="840"/>
                  <a:pt x="29676" y="93"/>
                </a:cubicBezTo>
                <a:cubicBezTo>
                  <a:pt x="22017" y="-654"/>
                  <a:pt x="6762" y="7502"/>
                  <a:pt x="2403" y="12795"/>
                </a:cubicBezTo>
                <a:cubicBezTo>
                  <a:pt x="-1956" y="18088"/>
                  <a:pt x="597" y="25871"/>
                  <a:pt x="3523" y="31849"/>
                </a:cubicBezTo>
                <a:cubicBezTo>
                  <a:pt x="6450" y="37827"/>
                  <a:pt x="13984" y="46980"/>
                  <a:pt x="19962" y="48661"/>
                </a:cubicBezTo>
                <a:cubicBezTo>
                  <a:pt x="25940" y="50342"/>
                  <a:pt x="34657" y="47167"/>
                  <a:pt x="39389" y="41936"/>
                </a:cubicBezTo>
                <a:cubicBezTo>
                  <a:pt x="44121" y="36706"/>
                  <a:pt x="49975" y="24252"/>
                  <a:pt x="48356" y="17278"/>
                </a:cubicBezTo>
                <a:close/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8" name="Shape 538"/>
          <p:cNvSpPr txBox="1"/>
          <p:nvPr/>
        </p:nvSpPr>
        <p:spPr>
          <a:xfrm>
            <a:off x="5538725" y="2032325"/>
            <a:ext cx="2540400" cy="10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SUPPOSE WE DELETE THIS NODE -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FREE IT...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9" name="Shape 539"/>
          <p:cNvSpPr/>
          <p:nvPr/>
        </p:nvSpPr>
        <p:spPr>
          <a:xfrm>
            <a:off x="3605325" y="1938925"/>
            <a:ext cx="1914725" cy="588425"/>
          </a:xfrm>
          <a:custGeom>
            <a:pathLst>
              <a:path extrusionOk="0" h="23537" w="76589">
                <a:moveTo>
                  <a:pt x="76589" y="23537"/>
                </a:moveTo>
                <a:cubicBezTo>
                  <a:pt x="70861" y="20112"/>
                  <a:pt x="54983" y="6912"/>
                  <a:pt x="42218" y="2989"/>
                </a:cubicBezTo>
                <a:cubicBezTo>
                  <a:pt x="29453" y="-934"/>
                  <a:pt x="7036" y="498"/>
                  <a:pt x="0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40" name="Shape 540"/>
          <p:cNvSpPr txBox="1"/>
          <p:nvPr/>
        </p:nvSpPr>
        <p:spPr>
          <a:xfrm>
            <a:off x="5183800" y="3206225"/>
            <a:ext cx="1671900" cy="44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NOW WHAT???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1" name="Shape 541"/>
          <p:cNvSpPr txBox="1"/>
          <p:nvPr/>
        </p:nvSpPr>
        <p:spPr>
          <a:xfrm>
            <a:off x="2939750" y="2299138"/>
            <a:ext cx="504300" cy="495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??</a:t>
            </a:r>
            <a:endParaRPr b="1" sz="18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2" name="Shape 542"/>
          <p:cNvSpPr/>
          <p:nvPr/>
        </p:nvSpPr>
        <p:spPr>
          <a:xfrm>
            <a:off x="1877400" y="1322475"/>
            <a:ext cx="1327850" cy="990050"/>
          </a:xfrm>
          <a:custGeom>
            <a:pathLst>
              <a:path extrusionOk="0" h="39602" w="53114">
                <a:moveTo>
                  <a:pt x="0" y="0"/>
                </a:moveTo>
                <a:cubicBezTo>
                  <a:pt x="6102" y="996"/>
                  <a:pt x="28082" y="2616"/>
                  <a:pt x="36613" y="5978"/>
                </a:cubicBezTo>
                <a:cubicBezTo>
                  <a:pt x="45144" y="9341"/>
                  <a:pt x="48444" y="14571"/>
                  <a:pt x="51184" y="20175"/>
                </a:cubicBezTo>
                <a:cubicBezTo>
                  <a:pt x="53924" y="25779"/>
                  <a:pt x="52741" y="36364"/>
                  <a:pt x="53052" y="39602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3" name="Shape 543"/>
          <p:cNvSpPr txBox="1"/>
          <p:nvPr/>
        </p:nvSpPr>
        <p:spPr>
          <a:xfrm>
            <a:off x="5053050" y="3748000"/>
            <a:ext cx="3026100" cy="106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HMM...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TWO DANGLING SUBTREES...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NOT SO SIMPLE...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/>
        </p:nvSpPr>
        <p:spPr>
          <a:xfrm>
            <a:off x="1423850" y="2605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9" name="Shape 549"/>
          <p:cNvSpPr/>
          <p:nvPr/>
        </p:nvSpPr>
        <p:spPr>
          <a:xfrm>
            <a:off x="218675" y="9824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0" name="Shape 550"/>
          <p:cNvSpPr/>
          <p:nvPr/>
        </p:nvSpPr>
        <p:spPr>
          <a:xfrm>
            <a:off x="3554492" y="1022575"/>
            <a:ext cx="601500" cy="611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1" name="Shape 551"/>
          <p:cNvSpPr/>
          <p:nvPr/>
        </p:nvSpPr>
        <p:spPr>
          <a:xfrm>
            <a:off x="822350" y="18026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2" name="Shape 552"/>
          <p:cNvSpPr/>
          <p:nvPr/>
        </p:nvSpPr>
        <p:spPr>
          <a:xfrm>
            <a:off x="4848825" y="18026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53" name="Shape 553"/>
          <p:cNvCxnSpPr>
            <a:stCxn id="548" idx="3"/>
            <a:endCxn id="549" idx="0"/>
          </p:cNvCxnSpPr>
          <p:nvPr/>
        </p:nvCxnSpPr>
        <p:spPr>
          <a:xfrm flipH="1">
            <a:off x="519538" y="782694"/>
            <a:ext cx="992400" cy="19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Shape 554"/>
          <p:cNvCxnSpPr>
            <a:stCxn id="549" idx="5"/>
            <a:endCxn id="551" idx="0"/>
          </p:cNvCxnSpPr>
          <p:nvPr/>
        </p:nvCxnSpPr>
        <p:spPr>
          <a:xfrm>
            <a:off x="732087" y="1504594"/>
            <a:ext cx="390900" cy="29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Shape 555"/>
          <p:cNvCxnSpPr>
            <a:stCxn id="548" idx="5"/>
            <a:endCxn id="550" idx="0"/>
          </p:cNvCxnSpPr>
          <p:nvPr/>
        </p:nvCxnSpPr>
        <p:spPr>
          <a:xfrm>
            <a:off x="1937262" y="782694"/>
            <a:ext cx="1917900" cy="24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6" name="Shape 556"/>
          <p:cNvSpPr/>
          <p:nvPr/>
        </p:nvSpPr>
        <p:spPr>
          <a:xfrm>
            <a:off x="1927751" y="17845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57" name="Shape 557"/>
          <p:cNvCxnSpPr>
            <a:stCxn id="550" idx="3"/>
            <a:endCxn id="556" idx="0"/>
          </p:cNvCxnSpPr>
          <p:nvPr/>
        </p:nvCxnSpPr>
        <p:spPr>
          <a:xfrm flipH="1">
            <a:off x="2228380" y="1544694"/>
            <a:ext cx="1414200" cy="24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8" name="Shape 558"/>
          <p:cNvSpPr/>
          <p:nvPr/>
        </p:nvSpPr>
        <p:spPr>
          <a:xfrm>
            <a:off x="2770854" y="26227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59" name="Shape 559"/>
          <p:cNvCxnSpPr>
            <a:stCxn id="550" idx="5"/>
            <a:endCxn id="552" idx="0"/>
          </p:cNvCxnSpPr>
          <p:nvPr/>
        </p:nvCxnSpPr>
        <p:spPr>
          <a:xfrm>
            <a:off x="4067905" y="1544694"/>
            <a:ext cx="1081800" cy="258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Shape 560"/>
          <p:cNvCxnSpPr>
            <a:stCxn id="556" idx="5"/>
            <a:endCxn id="558" idx="0"/>
          </p:cNvCxnSpPr>
          <p:nvPr/>
        </p:nvCxnSpPr>
        <p:spPr>
          <a:xfrm>
            <a:off x="2441163" y="2306694"/>
            <a:ext cx="630300" cy="31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1" name="Shape 561"/>
          <p:cNvSpPr/>
          <p:nvPr/>
        </p:nvSpPr>
        <p:spPr>
          <a:xfrm>
            <a:off x="2299411" y="34609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2" name="Shape 562"/>
          <p:cNvSpPr/>
          <p:nvPr/>
        </p:nvSpPr>
        <p:spPr>
          <a:xfrm>
            <a:off x="3190694" y="34609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16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63" name="Shape 563"/>
          <p:cNvCxnSpPr>
            <a:stCxn id="558" idx="4"/>
            <a:endCxn id="561" idx="0"/>
          </p:cNvCxnSpPr>
          <p:nvPr/>
        </p:nvCxnSpPr>
        <p:spPr>
          <a:xfrm flipH="1">
            <a:off x="2600304" y="3234475"/>
            <a:ext cx="471300" cy="22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Shape 564"/>
          <p:cNvCxnSpPr>
            <a:stCxn id="558" idx="4"/>
            <a:endCxn id="562" idx="0"/>
          </p:cNvCxnSpPr>
          <p:nvPr/>
        </p:nvCxnSpPr>
        <p:spPr>
          <a:xfrm>
            <a:off x="3071604" y="3234475"/>
            <a:ext cx="419700" cy="22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5" name="Shape 565"/>
          <p:cNvSpPr/>
          <p:nvPr/>
        </p:nvSpPr>
        <p:spPr>
          <a:xfrm>
            <a:off x="4124186" y="2601986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18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6" name="Shape 566"/>
          <p:cNvSpPr/>
          <p:nvPr/>
        </p:nvSpPr>
        <p:spPr>
          <a:xfrm>
            <a:off x="4533206" y="33266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19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67" name="Shape 567"/>
          <p:cNvCxnSpPr>
            <a:stCxn id="552" idx="3"/>
            <a:endCxn id="565" idx="0"/>
          </p:cNvCxnSpPr>
          <p:nvPr/>
        </p:nvCxnSpPr>
        <p:spPr>
          <a:xfrm flipH="1">
            <a:off x="4424813" y="2324744"/>
            <a:ext cx="512100" cy="27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Shape 568"/>
          <p:cNvCxnSpPr>
            <a:stCxn id="565" idx="5"/>
            <a:endCxn id="566" idx="0"/>
          </p:cNvCxnSpPr>
          <p:nvPr/>
        </p:nvCxnSpPr>
        <p:spPr>
          <a:xfrm>
            <a:off x="4637598" y="3124104"/>
            <a:ext cx="1965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569" name="Shape 569"/>
          <p:cNvGraphicFramePr/>
          <p:nvPr/>
        </p:nvGraphicFramePr>
        <p:xfrm>
          <a:off x="1928300" y="41758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{D1102BDD-2AEB-4927-93E6-6C68D4FBBF57}</a:tableStyleId>
              </a:tblPr>
              <a:tblGrid>
                <a:gridCol w="455250"/>
                <a:gridCol w="455250"/>
                <a:gridCol w="455250"/>
                <a:gridCol w="455250"/>
                <a:gridCol w="455250"/>
                <a:gridCol w="455250"/>
                <a:gridCol w="455250"/>
                <a:gridCol w="455250"/>
              </a:tblGrid>
              <a:tr h="375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17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18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20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0" name="Shape 570"/>
          <p:cNvSpPr/>
          <p:nvPr/>
        </p:nvSpPr>
        <p:spPr>
          <a:xfrm>
            <a:off x="3857500" y="1677400"/>
            <a:ext cx="124150" cy="2428425"/>
          </a:xfrm>
          <a:custGeom>
            <a:pathLst>
              <a:path extrusionOk="0" h="97137" w="4966">
                <a:moveTo>
                  <a:pt x="0" y="0"/>
                </a:moveTo>
                <a:cubicBezTo>
                  <a:pt x="747" y="8967"/>
                  <a:pt x="3675" y="37610"/>
                  <a:pt x="4484" y="53799"/>
                </a:cubicBezTo>
                <a:cubicBezTo>
                  <a:pt x="5294" y="69989"/>
                  <a:pt x="4795" y="89914"/>
                  <a:pt x="4857" y="97137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71" name="Shape 571"/>
          <p:cNvSpPr txBox="1"/>
          <p:nvPr/>
        </p:nvSpPr>
        <p:spPr>
          <a:xfrm>
            <a:off x="6192550" y="318650"/>
            <a:ext cx="2176500" cy="95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LET'S LOOK AT THE ELEMENTS OF THIS SUBTREE IN ORDER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2" name="Shape 572"/>
          <p:cNvSpPr/>
          <p:nvPr/>
        </p:nvSpPr>
        <p:spPr>
          <a:xfrm>
            <a:off x="4268475" y="770400"/>
            <a:ext cx="1917918" cy="467997"/>
          </a:xfrm>
          <a:custGeom>
            <a:pathLst>
              <a:path extrusionOk="0" h="9713" w="76963">
                <a:moveTo>
                  <a:pt x="76963" y="0"/>
                </a:moveTo>
                <a:cubicBezTo>
                  <a:pt x="64136" y="1619"/>
                  <a:pt x="12827" y="8094"/>
                  <a:pt x="0" y="971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573" name="Shape 573"/>
          <p:cNvCxnSpPr/>
          <p:nvPr/>
        </p:nvCxnSpPr>
        <p:spPr>
          <a:xfrm rot="10800000">
            <a:off x="3483900" y="4628725"/>
            <a:ext cx="0" cy="383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74" name="Shape 574"/>
          <p:cNvCxnSpPr/>
          <p:nvPr/>
        </p:nvCxnSpPr>
        <p:spPr>
          <a:xfrm rot="10800000">
            <a:off x="4427799" y="4628725"/>
            <a:ext cx="0" cy="383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75" name="Shape 575"/>
          <p:cNvSpPr txBox="1"/>
          <p:nvPr/>
        </p:nvSpPr>
        <p:spPr>
          <a:xfrm>
            <a:off x="3746000" y="4535583"/>
            <a:ext cx="4197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Syncopate"/>
                <a:ea typeface="Syncopate"/>
                <a:cs typeface="Syncopate"/>
                <a:sym typeface="Syncopate"/>
              </a:rPr>
              <a:t>X</a:t>
            </a:r>
            <a:endParaRPr b="1" sz="2400">
              <a:solidFill>
                <a:srgbClr val="FF0000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576" name="Shape 576"/>
          <p:cNvSpPr txBox="1"/>
          <p:nvPr/>
        </p:nvSpPr>
        <p:spPr>
          <a:xfrm>
            <a:off x="6116350" y="1392300"/>
            <a:ext cx="2551200" cy="78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 HAS A </a:t>
            </a:r>
            <a:r>
              <a:rPr b="1" lang="en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PREDECESSOR:</a:t>
            </a:r>
            <a:endParaRPr b="1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16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7" name="Shape 577"/>
          <p:cNvSpPr txBox="1"/>
          <p:nvPr/>
        </p:nvSpPr>
        <p:spPr>
          <a:xfrm>
            <a:off x="6208275" y="2292650"/>
            <a:ext cx="2307000" cy="78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AND A </a:t>
            </a:r>
            <a:r>
              <a:rPr b="1" lang="en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SUCCESSOR:</a:t>
            </a:r>
            <a:endParaRPr b="1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18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8" name="Shape 578"/>
          <p:cNvSpPr txBox="1"/>
          <p:nvPr/>
        </p:nvSpPr>
        <p:spPr>
          <a:xfrm>
            <a:off x="5772250" y="3128550"/>
            <a:ext cx="3259800" cy="17901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BIG IDEA:</a:t>
            </a:r>
            <a:br>
              <a:rPr b="1" lang="en"/>
            </a:br>
            <a:endParaRPr b="1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KEEP </a:t>
            </a:r>
            <a:r>
              <a:rPr b="1" i="1" lang="en" u="sng"/>
              <a:t>NODE</a:t>
            </a:r>
            <a:r>
              <a:rPr b="1" lang="en"/>
              <a:t> CONTAINING 17</a:t>
            </a:r>
            <a:endParaRPr b="1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BUT </a:t>
            </a:r>
            <a:r>
              <a:rPr b="1" i="1" lang="en" u="sng"/>
              <a:t>OVERWRITE</a:t>
            </a:r>
            <a:r>
              <a:rPr b="1" lang="en"/>
              <a:t> ITS </a:t>
            </a:r>
            <a:r>
              <a:rPr b="1" i="1" lang="en" u="sng"/>
              <a:t>VALUE</a:t>
            </a:r>
            <a:r>
              <a:rPr b="1" lang="en"/>
              <a:t> WITH EITHER </a:t>
            </a:r>
            <a:r>
              <a:rPr b="1" lang="en">
                <a:highlight>
                  <a:srgbClr val="FFFF00"/>
                </a:highlight>
              </a:rPr>
              <a:t>16</a:t>
            </a:r>
            <a:r>
              <a:rPr b="1" lang="en"/>
              <a:t> OR </a:t>
            </a:r>
            <a:r>
              <a:rPr b="1" lang="en">
                <a:highlight>
                  <a:srgbClr val="FFFF00"/>
                </a:highlight>
              </a:rPr>
              <a:t>18</a:t>
            </a:r>
            <a:endParaRPr b="1">
              <a:highlight>
                <a:srgbClr val="FFFF00"/>
              </a:highlight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LET'S TRY </a:t>
            </a:r>
            <a:r>
              <a:rPr b="1" lang="en">
                <a:highlight>
                  <a:srgbClr val="FFFF00"/>
                </a:highlight>
              </a:rPr>
              <a:t>16</a:t>
            </a:r>
            <a:r>
              <a:rPr b="1" lang="en"/>
              <a:t> ?</a:t>
            </a:r>
            <a:endParaRPr b="1"/>
          </a:p>
        </p:txBody>
      </p:sp>
      <p:sp>
        <p:nvSpPr>
          <p:cNvPr id="579" name="Shape 579"/>
          <p:cNvSpPr/>
          <p:nvPr/>
        </p:nvSpPr>
        <p:spPr>
          <a:xfrm>
            <a:off x="3261130" y="3546760"/>
            <a:ext cx="432900" cy="468000"/>
          </a:xfrm>
          <a:prstGeom prst="ellipse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Shape 580"/>
          <p:cNvSpPr/>
          <p:nvPr/>
        </p:nvSpPr>
        <p:spPr>
          <a:xfrm>
            <a:off x="3322985" y="1677400"/>
            <a:ext cx="432950" cy="1783975"/>
          </a:xfrm>
          <a:custGeom>
            <a:pathLst>
              <a:path extrusionOk="0" h="71359" w="17318">
                <a:moveTo>
                  <a:pt x="12041" y="71359"/>
                </a:moveTo>
                <a:cubicBezTo>
                  <a:pt x="12851" y="68744"/>
                  <a:pt x="18891" y="63700"/>
                  <a:pt x="16898" y="55667"/>
                </a:cubicBezTo>
                <a:cubicBezTo>
                  <a:pt x="14906" y="47635"/>
                  <a:pt x="771" y="32442"/>
                  <a:pt x="86" y="23164"/>
                </a:cubicBezTo>
                <a:cubicBezTo>
                  <a:pt x="-599" y="13886"/>
                  <a:pt x="10672" y="3861"/>
                  <a:pt x="12789" y="0"/>
                </a:cubicBezTo>
              </a:path>
            </a:pathLst>
          </a:cu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81" name="Shape 581"/>
          <p:cNvSpPr/>
          <p:nvPr/>
        </p:nvSpPr>
        <p:spPr>
          <a:xfrm>
            <a:off x="3554492" y="1022575"/>
            <a:ext cx="601500" cy="611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16</a:t>
            </a:r>
            <a:endParaRPr b="1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/>
        </p:nvSpPr>
        <p:spPr>
          <a:xfrm>
            <a:off x="1423850" y="2605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7" name="Shape 587"/>
          <p:cNvSpPr/>
          <p:nvPr/>
        </p:nvSpPr>
        <p:spPr>
          <a:xfrm>
            <a:off x="218675" y="9824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8" name="Shape 588"/>
          <p:cNvSpPr/>
          <p:nvPr/>
        </p:nvSpPr>
        <p:spPr>
          <a:xfrm>
            <a:off x="3554492" y="1022575"/>
            <a:ext cx="601500" cy="611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9" name="Shape 589"/>
          <p:cNvSpPr/>
          <p:nvPr/>
        </p:nvSpPr>
        <p:spPr>
          <a:xfrm>
            <a:off x="822350" y="18026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4696425" y="18026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91" name="Shape 591"/>
          <p:cNvCxnSpPr>
            <a:stCxn id="586" idx="3"/>
            <a:endCxn id="587" idx="0"/>
          </p:cNvCxnSpPr>
          <p:nvPr/>
        </p:nvCxnSpPr>
        <p:spPr>
          <a:xfrm flipH="1">
            <a:off x="519538" y="782694"/>
            <a:ext cx="992400" cy="19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Shape 592"/>
          <p:cNvCxnSpPr>
            <a:stCxn id="587" idx="5"/>
            <a:endCxn id="589" idx="0"/>
          </p:cNvCxnSpPr>
          <p:nvPr/>
        </p:nvCxnSpPr>
        <p:spPr>
          <a:xfrm>
            <a:off x="732087" y="1504594"/>
            <a:ext cx="390900" cy="29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Shape 593"/>
          <p:cNvCxnSpPr>
            <a:stCxn id="586" idx="5"/>
            <a:endCxn id="588" idx="0"/>
          </p:cNvCxnSpPr>
          <p:nvPr/>
        </p:nvCxnSpPr>
        <p:spPr>
          <a:xfrm>
            <a:off x="1937262" y="782694"/>
            <a:ext cx="1917900" cy="24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4" name="Shape 594"/>
          <p:cNvSpPr/>
          <p:nvPr/>
        </p:nvSpPr>
        <p:spPr>
          <a:xfrm>
            <a:off x="1927751" y="17845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95" name="Shape 595"/>
          <p:cNvCxnSpPr>
            <a:stCxn id="588" idx="3"/>
            <a:endCxn id="594" idx="0"/>
          </p:cNvCxnSpPr>
          <p:nvPr/>
        </p:nvCxnSpPr>
        <p:spPr>
          <a:xfrm flipH="1">
            <a:off x="2228380" y="1544694"/>
            <a:ext cx="1414200" cy="24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6" name="Shape 596"/>
          <p:cNvSpPr/>
          <p:nvPr/>
        </p:nvSpPr>
        <p:spPr>
          <a:xfrm>
            <a:off x="2770854" y="26227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97" name="Shape 597"/>
          <p:cNvCxnSpPr>
            <a:stCxn id="588" idx="5"/>
            <a:endCxn id="590" idx="0"/>
          </p:cNvCxnSpPr>
          <p:nvPr/>
        </p:nvCxnSpPr>
        <p:spPr>
          <a:xfrm>
            <a:off x="4067905" y="1544694"/>
            <a:ext cx="929400" cy="258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8" name="Shape 598"/>
          <p:cNvCxnSpPr>
            <a:stCxn id="594" idx="5"/>
            <a:endCxn id="596" idx="0"/>
          </p:cNvCxnSpPr>
          <p:nvPr/>
        </p:nvCxnSpPr>
        <p:spPr>
          <a:xfrm>
            <a:off x="2441163" y="2306694"/>
            <a:ext cx="630300" cy="31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9" name="Shape 599"/>
          <p:cNvSpPr/>
          <p:nvPr/>
        </p:nvSpPr>
        <p:spPr>
          <a:xfrm>
            <a:off x="2299411" y="34609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0" name="Shape 600"/>
          <p:cNvSpPr/>
          <p:nvPr/>
        </p:nvSpPr>
        <p:spPr>
          <a:xfrm>
            <a:off x="3190694" y="34609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16</a:t>
            </a:r>
            <a:endParaRPr b="1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01" name="Shape 601"/>
          <p:cNvCxnSpPr>
            <a:stCxn id="596" idx="4"/>
            <a:endCxn id="599" idx="0"/>
          </p:cNvCxnSpPr>
          <p:nvPr/>
        </p:nvCxnSpPr>
        <p:spPr>
          <a:xfrm flipH="1">
            <a:off x="2600304" y="3234475"/>
            <a:ext cx="471300" cy="22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Shape 602"/>
          <p:cNvCxnSpPr>
            <a:stCxn id="596" idx="4"/>
            <a:endCxn id="600" idx="0"/>
          </p:cNvCxnSpPr>
          <p:nvPr/>
        </p:nvCxnSpPr>
        <p:spPr>
          <a:xfrm>
            <a:off x="3071604" y="3234475"/>
            <a:ext cx="419700" cy="22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3" name="Shape 603"/>
          <p:cNvSpPr/>
          <p:nvPr/>
        </p:nvSpPr>
        <p:spPr>
          <a:xfrm>
            <a:off x="4124186" y="2601986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18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4" name="Shape 604"/>
          <p:cNvSpPr/>
          <p:nvPr/>
        </p:nvSpPr>
        <p:spPr>
          <a:xfrm>
            <a:off x="4533206" y="33266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19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05" name="Shape 605"/>
          <p:cNvCxnSpPr>
            <a:stCxn id="590" idx="3"/>
            <a:endCxn id="603" idx="0"/>
          </p:cNvCxnSpPr>
          <p:nvPr/>
        </p:nvCxnSpPr>
        <p:spPr>
          <a:xfrm flipH="1">
            <a:off x="4424813" y="2324744"/>
            <a:ext cx="359700" cy="27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" name="Shape 606"/>
          <p:cNvCxnSpPr>
            <a:stCxn id="603" idx="5"/>
            <a:endCxn id="604" idx="0"/>
          </p:cNvCxnSpPr>
          <p:nvPr/>
        </p:nvCxnSpPr>
        <p:spPr>
          <a:xfrm>
            <a:off x="4637598" y="3124104"/>
            <a:ext cx="1965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7" name="Shape 607"/>
          <p:cNvSpPr/>
          <p:nvPr/>
        </p:nvSpPr>
        <p:spPr>
          <a:xfrm>
            <a:off x="3554492" y="1022575"/>
            <a:ext cx="601500" cy="611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16</a:t>
            </a:r>
            <a:endParaRPr b="1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8" name="Shape 608"/>
          <p:cNvSpPr txBox="1"/>
          <p:nvPr/>
        </p:nvSpPr>
        <p:spPr>
          <a:xfrm>
            <a:off x="5837625" y="150525"/>
            <a:ext cx="2736600" cy="1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Shape 609"/>
          <p:cNvSpPr txBox="1"/>
          <p:nvPr/>
        </p:nvSpPr>
        <p:spPr>
          <a:xfrm>
            <a:off x="4259150" y="463175"/>
            <a:ext cx="3909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10" name="Shape 610"/>
          <p:cNvCxnSpPr>
            <a:stCxn id="609" idx="2"/>
            <a:endCxn id="607" idx="7"/>
          </p:cNvCxnSpPr>
          <p:nvPr/>
        </p:nvCxnSpPr>
        <p:spPr>
          <a:xfrm flipH="1">
            <a:off x="4067900" y="779375"/>
            <a:ext cx="386700" cy="3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1" name="Shape 611"/>
          <p:cNvSpPr txBox="1"/>
          <p:nvPr/>
        </p:nvSpPr>
        <p:spPr>
          <a:xfrm>
            <a:off x="5575025" y="178550"/>
            <a:ext cx="3354000" cy="122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SO FAR: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WE </a:t>
            </a:r>
            <a:r>
              <a:rPr b="1" i="1" lang="en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COPIED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THE </a:t>
            </a:r>
            <a:r>
              <a:rPr b="1" i="1" lang="en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MAX VALUE</a:t>
            </a:r>
            <a:endParaRPr b="1" i="1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 t's </a:t>
            </a:r>
            <a:r>
              <a:rPr b="1" i="1" lang="en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LEFT SUBTREE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TO t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2" name="Shape 612"/>
          <p:cNvSpPr txBox="1"/>
          <p:nvPr/>
        </p:nvSpPr>
        <p:spPr>
          <a:xfrm>
            <a:off x="5379950" y="1442875"/>
            <a:ext cx="3670800" cy="8313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DO WE OBEY THE ORDERING RULES?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ALMOST:  WE JUST HAVE </a:t>
            </a:r>
            <a:r>
              <a:rPr b="1" i="1" lang="en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TWO 16'S</a:t>
            </a:r>
            <a:endParaRPr b="1" i="1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3" name="Shape 613"/>
          <p:cNvSpPr txBox="1"/>
          <p:nvPr/>
        </p:nvSpPr>
        <p:spPr>
          <a:xfrm>
            <a:off x="5303750" y="2357275"/>
            <a:ext cx="3466800" cy="945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BIG IDEA CONTINUED: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LET'S JUST </a:t>
            </a:r>
            <a:r>
              <a:rPr b="1" i="1" lang="en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DELETE 16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FROM t's 	LEFT SUBTREE!!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4" name="Shape 614"/>
          <p:cNvSpPr/>
          <p:nvPr/>
        </p:nvSpPr>
        <p:spPr>
          <a:xfrm>
            <a:off x="1806188" y="1526506"/>
            <a:ext cx="2252925" cy="3061525"/>
          </a:xfrm>
          <a:custGeom>
            <a:pathLst>
              <a:path extrusionOk="0" h="122461" w="90117">
                <a:moveTo>
                  <a:pt x="87284" y="98376"/>
                </a:moveTo>
                <a:cubicBezTo>
                  <a:pt x="84358" y="85113"/>
                  <a:pt x="77882" y="51987"/>
                  <a:pt x="65615" y="35610"/>
                </a:cubicBezTo>
                <a:cubicBezTo>
                  <a:pt x="53348" y="19234"/>
                  <a:pt x="24581" y="-817"/>
                  <a:pt x="13684" y="117"/>
                </a:cubicBezTo>
                <a:cubicBezTo>
                  <a:pt x="2787" y="1051"/>
                  <a:pt x="1168" y="25958"/>
                  <a:pt x="234" y="41214"/>
                </a:cubicBezTo>
                <a:cubicBezTo>
                  <a:pt x="-700" y="56470"/>
                  <a:pt x="3472" y="78326"/>
                  <a:pt x="8080" y="91651"/>
                </a:cubicBezTo>
                <a:cubicBezTo>
                  <a:pt x="12688" y="104976"/>
                  <a:pt x="15365" y="117243"/>
                  <a:pt x="27881" y="121166"/>
                </a:cubicBezTo>
                <a:cubicBezTo>
                  <a:pt x="40397" y="125089"/>
                  <a:pt x="73274" y="118986"/>
                  <a:pt x="83174" y="115188"/>
                </a:cubicBezTo>
                <a:cubicBezTo>
                  <a:pt x="93075" y="111390"/>
                  <a:pt x="90211" y="111639"/>
                  <a:pt x="87284" y="98376"/>
                </a:cubicBezTo>
                <a:close/>
              </a:path>
            </a:pathLst>
          </a:cu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5" name="Shape 615"/>
          <p:cNvSpPr/>
          <p:nvPr/>
        </p:nvSpPr>
        <p:spPr>
          <a:xfrm>
            <a:off x="3265421" y="3998225"/>
            <a:ext cx="471300" cy="5136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Shape 616"/>
          <p:cNvSpPr txBox="1"/>
          <p:nvPr/>
        </p:nvSpPr>
        <p:spPr>
          <a:xfrm>
            <a:off x="5303750" y="3424075"/>
            <a:ext cx="3747000" cy="7566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GOOD NEWS!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THIS IS AN EASY CASE:  LEAF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7" name="Shape 617"/>
          <p:cNvSpPr txBox="1"/>
          <p:nvPr/>
        </p:nvSpPr>
        <p:spPr>
          <a:xfrm>
            <a:off x="5837625" y="4301975"/>
            <a:ext cx="1550700" cy="56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TA-DAH!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9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/>
          <p:nvPr/>
        </p:nvSpPr>
        <p:spPr>
          <a:xfrm>
            <a:off x="1290130" y="2605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3" name="Shape 623"/>
          <p:cNvSpPr/>
          <p:nvPr/>
        </p:nvSpPr>
        <p:spPr>
          <a:xfrm>
            <a:off x="84955" y="9824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4" name="Shape 624"/>
          <p:cNvSpPr/>
          <p:nvPr/>
        </p:nvSpPr>
        <p:spPr>
          <a:xfrm>
            <a:off x="2963573" y="1022575"/>
            <a:ext cx="601500" cy="611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5" name="Shape 625"/>
          <p:cNvSpPr/>
          <p:nvPr/>
        </p:nvSpPr>
        <p:spPr>
          <a:xfrm>
            <a:off x="688630" y="18026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6" name="Shape 626"/>
          <p:cNvSpPr/>
          <p:nvPr/>
        </p:nvSpPr>
        <p:spPr>
          <a:xfrm>
            <a:off x="4372945" y="18026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20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27" name="Shape 627"/>
          <p:cNvCxnSpPr>
            <a:stCxn id="622" idx="3"/>
            <a:endCxn id="623" idx="0"/>
          </p:cNvCxnSpPr>
          <p:nvPr/>
        </p:nvCxnSpPr>
        <p:spPr>
          <a:xfrm flipH="1">
            <a:off x="385818" y="782694"/>
            <a:ext cx="992400" cy="19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8" name="Shape 628"/>
          <p:cNvCxnSpPr>
            <a:stCxn id="623" idx="5"/>
            <a:endCxn id="625" idx="0"/>
          </p:cNvCxnSpPr>
          <p:nvPr/>
        </p:nvCxnSpPr>
        <p:spPr>
          <a:xfrm>
            <a:off x="598368" y="1504594"/>
            <a:ext cx="390900" cy="29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Shape 629"/>
          <p:cNvCxnSpPr>
            <a:stCxn id="622" idx="5"/>
            <a:endCxn id="624" idx="0"/>
          </p:cNvCxnSpPr>
          <p:nvPr/>
        </p:nvCxnSpPr>
        <p:spPr>
          <a:xfrm>
            <a:off x="1803543" y="782694"/>
            <a:ext cx="1460700" cy="24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0" name="Shape 630"/>
          <p:cNvSpPr/>
          <p:nvPr/>
        </p:nvSpPr>
        <p:spPr>
          <a:xfrm>
            <a:off x="1641631" y="17845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31" name="Shape 631"/>
          <p:cNvCxnSpPr>
            <a:stCxn id="624" idx="3"/>
            <a:endCxn id="630" idx="0"/>
          </p:cNvCxnSpPr>
          <p:nvPr/>
        </p:nvCxnSpPr>
        <p:spPr>
          <a:xfrm flipH="1">
            <a:off x="1942260" y="1544694"/>
            <a:ext cx="1109400" cy="24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2" name="Shape 632"/>
          <p:cNvSpPr/>
          <p:nvPr/>
        </p:nvSpPr>
        <p:spPr>
          <a:xfrm>
            <a:off x="2179935" y="26227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15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33" name="Shape 633"/>
          <p:cNvCxnSpPr>
            <a:stCxn id="624" idx="5"/>
            <a:endCxn id="626" idx="0"/>
          </p:cNvCxnSpPr>
          <p:nvPr/>
        </p:nvCxnSpPr>
        <p:spPr>
          <a:xfrm>
            <a:off x="3476985" y="1544694"/>
            <a:ext cx="1196700" cy="258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Shape 634"/>
          <p:cNvCxnSpPr>
            <a:stCxn id="630" idx="5"/>
            <a:endCxn id="632" idx="0"/>
          </p:cNvCxnSpPr>
          <p:nvPr/>
        </p:nvCxnSpPr>
        <p:spPr>
          <a:xfrm>
            <a:off x="2155043" y="2306694"/>
            <a:ext cx="325500" cy="31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5" name="Shape 635"/>
          <p:cNvSpPr/>
          <p:nvPr/>
        </p:nvSpPr>
        <p:spPr>
          <a:xfrm>
            <a:off x="1708491" y="34609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6" name="Shape 636"/>
          <p:cNvSpPr/>
          <p:nvPr/>
        </p:nvSpPr>
        <p:spPr>
          <a:xfrm>
            <a:off x="2599774" y="346097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16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37" name="Shape 637"/>
          <p:cNvCxnSpPr>
            <a:stCxn id="632" idx="4"/>
            <a:endCxn id="635" idx="0"/>
          </p:cNvCxnSpPr>
          <p:nvPr/>
        </p:nvCxnSpPr>
        <p:spPr>
          <a:xfrm flipH="1">
            <a:off x="2009385" y="3234475"/>
            <a:ext cx="471300" cy="22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8" name="Shape 638"/>
          <p:cNvCxnSpPr>
            <a:stCxn id="632" idx="4"/>
            <a:endCxn id="636" idx="0"/>
          </p:cNvCxnSpPr>
          <p:nvPr/>
        </p:nvCxnSpPr>
        <p:spPr>
          <a:xfrm>
            <a:off x="2480685" y="3234475"/>
            <a:ext cx="419700" cy="22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9" name="Shape 639"/>
          <p:cNvSpPr/>
          <p:nvPr/>
        </p:nvSpPr>
        <p:spPr>
          <a:xfrm>
            <a:off x="3486565" y="2601986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18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0" name="Shape 640"/>
          <p:cNvSpPr/>
          <p:nvPr/>
        </p:nvSpPr>
        <p:spPr>
          <a:xfrm>
            <a:off x="3895586" y="3326625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19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41" name="Shape 641"/>
          <p:cNvCxnSpPr>
            <a:stCxn id="626" idx="3"/>
            <a:endCxn id="639" idx="0"/>
          </p:cNvCxnSpPr>
          <p:nvPr/>
        </p:nvCxnSpPr>
        <p:spPr>
          <a:xfrm flipH="1">
            <a:off x="3787232" y="2324744"/>
            <a:ext cx="673800" cy="27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2" name="Shape 642"/>
          <p:cNvCxnSpPr>
            <a:stCxn id="639" idx="5"/>
            <a:endCxn id="640" idx="0"/>
          </p:cNvCxnSpPr>
          <p:nvPr/>
        </p:nvCxnSpPr>
        <p:spPr>
          <a:xfrm>
            <a:off x="3999978" y="3124104"/>
            <a:ext cx="196500" cy="202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3" name="Shape 643"/>
          <p:cNvSpPr/>
          <p:nvPr/>
        </p:nvSpPr>
        <p:spPr>
          <a:xfrm>
            <a:off x="2963573" y="1019836"/>
            <a:ext cx="601500" cy="611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18</a:t>
            </a:r>
            <a:endParaRPr b="1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4" name="Shape 644"/>
          <p:cNvSpPr txBox="1"/>
          <p:nvPr/>
        </p:nvSpPr>
        <p:spPr>
          <a:xfrm>
            <a:off x="4125430" y="463175"/>
            <a:ext cx="3909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5" name="Shape 645"/>
          <p:cNvSpPr txBox="1"/>
          <p:nvPr/>
        </p:nvSpPr>
        <p:spPr>
          <a:xfrm>
            <a:off x="5046900" y="295050"/>
            <a:ext cx="4097100" cy="10461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ALTERNATIVELY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COPY UP </a:t>
            </a:r>
            <a:r>
              <a:rPr lang="en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18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-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THE </a:t>
            </a:r>
            <a:r>
              <a:rPr b="1" i="1" lang="en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MIN OF t's RIGHT SUBTREE</a:t>
            </a:r>
            <a:endParaRPr b="1" i="1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46" name="Shape 646"/>
          <p:cNvCxnSpPr>
            <a:stCxn id="644" idx="2"/>
            <a:endCxn id="624" idx="7"/>
          </p:cNvCxnSpPr>
          <p:nvPr/>
        </p:nvCxnSpPr>
        <p:spPr>
          <a:xfrm flipH="1">
            <a:off x="3476980" y="779375"/>
            <a:ext cx="843900" cy="3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7" name="Shape 647"/>
          <p:cNvSpPr txBox="1"/>
          <p:nvPr/>
        </p:nvSpPr>
        <p:spPr>
          <a:xfrm>
            <a:off x="5046900" y="1518625"/>
            <a:ext cx="4022700" cy="933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THEN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DELETE 18 FROM t's RIGHT SUBTREE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8" name="Shape 648"/>
          <p:cNvSpPr/>
          <p:nvPr/>
        </p:nvSpPr>
        <p:spPr>
          <a:xfrm>
            <a:off x="3325600" y="1668050"/>
            <a:ext cx="410950" cy="1046110"/>
          </a:xfrm>
          <a:custGeom>
            <a:pathLst>
              <a:path extrusionOk="0" h="47448" w="16438">
                <a:moveTo>
                  <a:pt x="16438" y="47448"/>
                </a:moveTo>
                <a:cubicBezTo>
                  <a:pt x="13885" y="46078"/>
                  <a:pt x="2864" y="43463"/>
                  <a:pt x="1120" y="39229"/>
                </a:cubicBezTo>
                <a:cubicBezTo>
                  <a:pt x="-623" y="34995"/>
                  <a:pt x="6164" y="28581"/>
                  <a:pt x="5977" y="22043"/>
                </a:cubicBezTo>
                <a:cubicBezTo>
                  <a:pt x="5790" y="15505"/>
                  <a:pt x="996" y="3674"/>
                  <a:pt x="0" y="0"/>
                </a:cubicBezTo>
              </a:path>
            </a:pathLst>
          </a:cu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649" name="Shape 649"/>
          <p:cNvSpPr/>
          <p:nvPr/>
        </p:nvSpPr>
        <p:spPr>
          <a:xfrm>
            <a:off x="3579981" y="2682118"/>
            <a:ext cx="432900" cy="4680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Shape 650"/>
          <p:cNvSpPr/>
          <p:nvPr/>
        </p:nvSpPr>
        <p:spPr>
          <a:xfrm>
            <a:off x="4165725" y="2340550"/>
            <a:ext cx="298900" cy="952700"/>
          </a:xfrm>
          <a:custGeom>
            <a:pathLst>
              <a:path extrusionOk="0" h="38108" w="11956">
                <a:moveTo>
                  <a:pt x="11956" y="0"/>
                </a:moveTo>
                <a:cubicBezTo>
                  <a:pt x="10213" y="2179"/>
                  <a:pt x="3488" y="6725"/>
                  <a:pt x="1495" y="13076"/>
                </a:cubicBezTo>
                <a:cubicBezTo>
                  <a:pt x="-498" y="19427"/>
                  <a:pt x="249" y="33936"/>
                  <a:pt x="0" y="38108"/>
                </a:cubicBezTo>
              </a:path>
            </a:pathLst>
          </a:custGeom>
          <a:noFill/>
          <a:ln cap="flat" cmpd="sng" w="3810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1" name="Shape 651"/>
          <p:cNvSpPr/>
          <p:nvPr/>
        </p:nvSpPr>
        <p:spPr>
          <a:xfrm>
            <a:off x="3297396" y="2835550"/>
            <a:ext cx="471300" cy="5136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Shape 652"/>
          <p:cNvSpPr txBox="1"/>
          <p:nvPr/>
        </p:nvSpPr>
        <p:spPr>
          <a:xfrm>
            <a:off x="4970700" y="2585425"/>
            <a:ext cx="4022700" cy="1487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NOTICE: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THIS IS ALSO AN </a:t>
            </a:r>
            <a:r>
              <a:rPr b="1" i="1" lang="en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"EASY" CASE</a:t>
            </a:r>
            <a:endParaRPr b="1" i="1"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(ONE CHILD).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YAY!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3" name="Shape 653"/>
          <p:cNvSpPr txBox="1"/>
          <p:nvPr/>
        </p:nvSpPr>
        <p:spPr>
          <a:xfrm>
            <a:off x="5351700" y="4264525"/>
            <a:ext cx="1732500" cy="6117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TA-DAH!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4" name="Shape 654"/>
          <p:cNvSpPr/>
          <p:nvPr/>
        </p:nvSpPr>
        <p:spPr>
          <a:xfrm>
            <a:off x="3774586" y="2786500"/>
            <a:ext cx="601500" cy="61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19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655" name="Shape 655"/>
          <p:cNvCxnSpPr>
            <a:stCxn id="626" idx="3"/>
            <a:endCxn id="654" idx="0"/>
          </p:cNvCxnSpPr>
          <p:nvPr/>
        </p:nvCxnSpPr>
        <p:spPr>
          <a:xfrm flipH="1">
            <a:off x="4075232" y="2324744"/>
            <a:ext cx="385800" cy="4617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6" name="Shape 656"/>
          <p:cNvSpPr txBox="1"/>
          <p:nvPr/>
        </p:nvSpPr>
        <p:spPr>
          <a:xfrm>
            <a:off x="7528500" y="4264525"/>
            <a:ext cx="1460700" cy="6117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(REDRAW)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6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9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/>
          <p:nvPr>
            <p:ph idx="4294967295"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That is "Deletion by Copying"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2" name="Shape 662"/>
          <p:cNvSpPr txBox="1"/>
          <p:nvPr/>
        </p:nvSpPr>
        <p:spPr>
          <a:xfrm>
            <a:off x="162250" y="1397200"/>
            <a:ext cx="5077500" cy="3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Runtime?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Let </a:t>
            </a:r>
            <a:r>
              <a:rPr b="1" i="1" lang="en" sz="1800">
                <a:latin typeface="Source Code Pro"/>
                <a:ea typeface="Source Code Pro"/>
                <a:cs typeface="Source Code Pro"/>
                <a:sym typeface="Source Code Pro"/>
              </a:rPr>
              <a:t>h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be the height of the tree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We would like it to be O(log N)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ut for now ("VANILLA" BSTs):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o guarantee: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Just call it </a:t>
            </a:r>
            <a:r>
              <a:rPr b="1" i="1" lang="en" sz="1800">
                <a:latin typeface="Source Code Pro"/>
                <a:ea typeface="Source Code Pro"/>
                <a:cs typeface="Source Code Pro"/>
                <a:sym typeface="Source Code Pro"/>
              </a:rPr>
              <a:t>"h"</a:t>
            </a:r>
            <a:endParaRPr b="1" i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3" name="Shape 663"/>
          <p:cNvSpPr txBox="1"/>
          <p:nvPr/>
        </p:nvSpPr>
        <p:spPr>
          <a:xfrm>
            <a:off x="5719150" y="776800"/>
            <a:ext cx="2864700" cy="53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To find node to delete?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4" name="Shape 664"/>
          <p:cNvSpPr txBox="1"/>
          <p:nvPr/>
        </p:nvSpPr>
        <p:spPr>
          <a:xfrm>
            <a:off x="6252475" y="1386400"/>
            <a:ext cx="1493100" cy="53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O(h)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5" name="Shape 665"/>
          <p:cNvSpPr txBox="1"/>
          <p:nvPr/>
        </p:nvSpPr>
        <p:spPr>
          <a:xfrm>
            <a:off x="5464025" y="1996000"/>
            <a:ext cx="3606900" cy="53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(Leaf &amp; 1-child cases: DONE!)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6" name="Shape 666"/>
          <p:cNvSpPr txBox="1"/>
          <p:nvPr/>
        </p:nvSpPr>
        <p:spPr>
          <a:xfrm>
            <a:off x="5099750" y="2605600"/>
            <a:ext cx="3971100" cy="53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Two child case: 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 Find </a:t>
            </a:r>
            <a:r>
              <a:rPr b="1" lang="en" u="sng">
                <a:latin typeface="Source Code Pro"/>
                <a:ea typeface="Source Code Pro"/>
                <a:cs typeface="Source Code Pro"/>
                <a:sym typeface="Source Code Pro"/>
              </a:rPr>
              <a:t>MAX of LEFT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or </a:t>
            </a:r>
            <a:r>
              <a:rPr b="1" lang="en" u="sng">
                <a:latin typeface="Source Code Pro"/>
                <a:ea typeface="Source Code Pro"/>
                <a:cs typeface="Source Code Pro"/>
                <a:sym typeface="Source Code Pro"/>
              </a:rPr>
              <a:t>MIN or RIGHT?</a:t>
            </a:r>
            <a:endParaRPr b="1" u="sng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7" name="Shape 667"/>
          <p:cNvSpPr txBox="1"/>
          <p:nvPr/>
        </p:nvSpPr>
        <p:spPr>
          <a:xfrm>
            <a:off x="6270675" y="3198375"/>
            <a:ext cx="1493100" cy="44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O(h)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8" name="Shape 668"/>
          <p:cNvSpPr txBox="1"/>
          <p:nvPr/>
        </p:nvSpPr>
        <p:spPr>
          <a:xfrm>
            <a:off x="4651425" y="3672400"/>
            <a:ext cx="4266900" cy="53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 Delete </a:t>
            </a:r>
            <a:r>
              <a:rPr b="1" lang="en" u="sng">
                <a:latin typeface="Source Code Pro"/>
                <a:ea typeface="Source Code Pro"/>
                <a:cs typeface="Source Code Pro"/>
                <a:sym typeface="Source Code Pro"/>
              </a:rPr>
              <a:t>MAX of LEFT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 or </a:t>
            </a:r>
            <a:r>
              <a:rPr b="1" lang="en" u="sng">
                <a:latin typeface="Source Code Pro"/>
                <a:ea typeface="Source Code Pro"/>
                <a:cs typeface="Source Code Pro"/>
                <a:sym typeface="Source Code Pro"/>
              </a:rPr>
              <a:t>MIN o RIGHT?</a:t>
            </a:r>
            <a:endParaRPr b="1" u="sng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9" name="Shape 669"/>
          <p:cNvSpPr txBox="1"/>
          <p:nvPr/>
        </p:nvSpPr>
        <p:spPr>
          <a:xfrm>
            <a:off x="4573725" y="4350150"/>
            <a:ext cx="1493100" cy="44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O(h)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0" name="Shape 670"/>
          <p:cNvSpPr txBox="1"/>
          <p:nvPr/>
        </p:nvSpPr>
        <p:spPr>
          <a:xfrm>
            <a:off x="6554925" y="4350150"/>
            <a:ext cx="2421000" cy="44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Overall:  O(h)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Lab?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88400" y="1200150"/>
            <a:ext cx="8925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Were you able to implement and test post_order?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>
              <a:spcBef>
                <a:spcPts val="60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Yes!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Not quite, but I know what I'm doing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No, kind of puzzled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What?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from bst.c</a:t>
            </a:r>
            <a:endParaRPr/>
          </a:p>
        </p:txBody>
      </p:sp>
      <p:sp>
        <p:nvSpPr>
          <p:cNvPr id="676" name="Shape 67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/** helper function doing most of the work: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*			removes x from tree rooted at r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*			returns:  root of resulting tree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*			if x was in the tree: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*					*success set to 1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*			else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*					*success set to 0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*/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NODE * remove_r(NODE *r, int x, int *success);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 txBox="1"/>
          <p:nvPr/>
        </p:nvSpPr>
        <p:spPr>
          <a:xfrm>
            <a:off x="43775" y="106775"/>
            <a:ext cx="4308900" cy="48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NODE *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remove_r(NODE *r, int x, int *success)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NODE   *tmp;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int sanity;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if(r==NULL){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// no match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*success = 0;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return NULL;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if(r-&gt;val == x){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// match found!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*success = 1;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leaf &amp; 1-child cases</a:t>
            </a:r>
            <a:endParaRPr>
              <a:highlight>
                <a:srgbClr val="B6D7A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if(r-&gt;left == NULL){</a:t>
            </a:r>
            <a:endParaRPr>
              <a:highlight>
                <a:srgbClr val="B6D7A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tmp = r-&gt;right;</a:t>
            </a:r>
            <a:endParaRPr>
              <a:highlight>
                <a:srgbClr val="B6D7A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free(r);</a:t>
            </a:r>
            <a:endParaRPr>
              <a:highlight>
                <a:srgbClr val="B6D7A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return tmp;</a:t>
            </a:r>
            <a:endParaRPr>
              <a:highlight>
                <a:srgbClr val="B6D7A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>
              <a:highlight>
                <a:srgbClr val="B6D7A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if(r-&gt;right == NULL){</a:t>
            </a:r>
            <a:endParaRPr>
              <a:highlight>
                <a:srgbClr val="B6D7A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tmp = r-&gt;left;</a:t>
            </a:r>
            <a:endParaRPr>
              <a:highlight>
                <a:srgbClr val="B6D7A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free(r);</a:t>
            </a:r>
            <a:endParaRPr>
              <a:highlight>
                <a:srgbClr val="B6D7A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 return tmp;</a:t>
            </a:r>
            <a:endParaRPr>
              <a:highlight>
                <a:srgbClr val="B6D7A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>
              <a:highlight>
                <a:srgbClr val="B6D7A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 // match-found case continued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2" name="Shape 682"/>
          <p:cNvSpPr txBox="1"/>
          <p:nvPr/>
        </p:nvSpPr>
        <p:spPr>
          <a:xfrm>
            <a:off x="4231675" y="533000"/>
            <a:ext cx="4879500" cy="428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b="1" lang="en">
                <a:solidFill>
                  <a:schemeClr val="dk1"/>
                </a:solidFill>
                <a:highlight>
                  <a:srgbClr val="A4C2F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if we get here, r has two children</a:t>
            </a:r>
            <a:endParaRPr b="1">
              <a:solidFill>
                <a:schemeClr val="dk1"/>
              </a:solidFill>
              <a:highlight>
                <a:srgbClr val="A4C2F4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r-&gt;val = min_h(r-&gt;right);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r-&gt;right =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remove_r(r-&gt;right, r-&gt;val, &amp;sanity);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if(!sanity)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printf("THERE MUST BE A BUG!\n");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return r;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 // end match-found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en">
                <a:solidFill>
                  <a:schemeClr val="dk1"/>
                </a:solidFill>
                <a:highlight>
                  <a:srgbClr val="D5A6B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still looking for x</a:t>
            </a:r>
            <a:endParaRPr b="1">
              <a:solidFill>
                <a:schemeClr val="dk1"/>
              </a:solidFill>
              <a:highlight>
                <a:srgbClr val="D5A6B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if(x &lt; r-&gt;val){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r-&gt;left = remove_r(r-&gt;left,x, success);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else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r-&gt;right = remove_r(r-&gt;right,x,success);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r;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Wrapper</a:t>
            </a:r>
            <a:endParaRPr/>
          </a:p>
        </p:txBody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149475" y="1200150"/>
            <a:ext cx="85374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int bst_remove(BST * t, int x){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 int success;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 t-&gt;root = remove_r(t-&gt;root, x, &amp;success);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 return success;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Operations?</a:t>
            </a:r>
            <a:endParaRPr/>
          </a:p>
        </p:txBody>
      </p:sp>
      <p:sp>
        <p:nvSpPr>
          <p:cNvPr id="694" name="Shape 694"/>
          <p:cNvSpPr txBox="1"/>
          <p:nvPr/>
        </p:nvSpPr>
        <p:spPr>
          <a:xfrm>
            <a:off x="470400" y="1260475"/>
            <a:ext cx="4101600" cy="670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from_sorted_array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5" name="Shape 695"/>
          <p:cNvSpPr txBox="1"/>
          <p:nvPr/>
        </p:nvSpPr>
        <p:spPr>
          <a:xfrm>
            <a:off x="936275" y="2034600"/>
            <a:ext cx="7814100" cy="1998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GIVEN:  Sorted array of N keys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TASK: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Construct a </a:t>
            </a:r>
            <a:r>
              <a:rPr b="1" i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perfectly balanced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BST containing the keys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6" name="Shape 696"/>
          <p:cNvSpPr txBox="1"/>
          <p:nvPr/>
        </p:nvSpPr>
        <p:spPr>
          <a:xfrm>
            <a:off x="2022875" y="4151825"/>
            <a:ext cx="6343200" cy="576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ALSO:  Do it in linear time!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1" name="Shape 701"/>
          <p:cNvGraphicFramePr/>
          <p:nvPr/>
        </p:nvGraphicFramePr>
        <p:xfrm>
          <a:off x="952500" y="398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{D1102BDD-2AEB-4927-93E6-6C68D4FBBF57}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02" name="Shape 702"/>
          <p:cNvSpPr/>
          <p:nvPr/>
        </p:nvSpPr>
        <p:spPr>
          <a:xfrm>
            <a:off x="4237950" y="499700"/>
            <a:ext cx="476100" cy="45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Shape 703"/>
          <p:cNvSpPr/>
          <p:nvPr/>
        </p:nvSpPr>
        <p:spPr>
          <a:xfrm>
            <a:off x="4347164" y="1021425"/>
            <a:ext cx="399625" cy="3157850"/>
          </a:xfrm>
          <a:custGeom>
            <a:pathLst>
              <a:path extrusionOk="0" h="126314" w="15985">
                <a:moveTo>
                  <a:pt x="8811" y="126314"/>
                </a:moveTo>
                <a:cubicBezTo>
                  <a:pt x="9971" y="119785"/>
                  <a:pt x="17172" y="100563"/>
                  <a:pt x="15768" y="87138"/>
                </a:cubicBezTo>
                <a:cubicBezTo>
                  <a:pt x="14365" y="73713"/>
                  <a:pt x="2221" y="60289"/>
                  <a:pt x="390" y="45766"/>
                </a:cubicBezTo>
                <a:cubicBezTo>
                  <a:pt x="-1441" y="31243"/>
                  <a:pt x="4052" y="7628"/>
                  <a:pt x="478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04" name="Shape 704"/>
          <p:cNvSpPr/>
          <p:nvPr/>
        </p:nvSpPr>
        <p:spPr>
          <a:xfrm>
            <a:off x="521750" y="3840600"/>
            <a:ext cx="3771000" cy="7047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Shape 705"/>
          <p:cNvSpPr/>
          <p:nvPr/>
        </p:nvSpPr>
        <p:spPr>
          <a:xfrm>
            <a:off x="4865150" y="3840600"/>
            <a:ext cx="3771000" cy="7047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Shape 706"/>
          <p:cNvSpPr txBox="1"/>
          <p:nvPr/>
        </p:nvSpPr>
        <p:spPr>
          <a:xfrm>
            <a:off x="4766075" y="417325"/>
            <a:ext cx="7665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ROOT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7" name="Shape 707"/>
          <p:cNvSpPr txBox="1"/>
          <p:nvPr/>
        </p:nvSpPr>
        <p:spPr>
          <a:xfrm>
            <a:off x="4379150" y="3993000"/>
            <a:ext cx="399600" cy="338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Shape 708"/>
          <p:cNvSpPr/>
          <p:nvPr/>
        </p:nvSpPr>
        <p:spPr>
          <a:xfrm>
            <a:off x="668200" y="1268575"/>
            <a:ext cx="3487500" cy="23982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Shape 709"/>
          <p:cNvSpPr/>
          <p:nvPr/>
        </p:nvSpPr>
        <p:spPr>
          <a:xfrm>
            <a:off x="4938275" y="1251988"/>
            <a:ext cx="3487500" cy="23982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0" name="Shape 710"/>
          <p:cNvCxnSpPr>
            <a:stCxn id="702" idx="3"/>
            <a:endCxn id="708" idx="0"/>
          </p:cNvCxnSpPr>
          <p:nvPr/>
        </p:nvCxnSpPr>
        <p:spPr>
          <a:xfrm flipH="1">
            <a:off x="2411973" y="890457"/>
            <a:ext cx="1895700" cy="3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Shape 711"/>
          <p:cNvCxnSpPr>
            <a:stCxn id="702" idx="5"/>
            <a:endCxn id="709" idx="0"/>
          </p:cNvCxnSpPr>
          <p:nvPr/>
        </p:nvCxnSpPr>
        <p:spPr>
          <a:xfrm>
            <a:off x="4644327" y="890457"/>
            <a:ext cx="2037600" cy="36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2" name="Shape 712"/>
          <p:cNvSpPr txBox="1"/>
          <p:nvPr/>
        </p:nvSpPr>
        <p:spPr>
          <a:xfrm>
            <a:off x="274625" y="1140425"/>
            <a:ext cx="1382100" cy="45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RECURSION!</a:t>
            </a:r>
            <a:endParaRPr/>
          </a:p>
        </p:txBody>
      </p:sp>
      <p:sp>
        <p:nvSpPr>
          <p:cNvPr id="713" name="Shape 713"/>
          <p:cNvSpPr txBox="1"/>
          <p:nvPr/>
        </p:nvSpPr>
        <p:spPr>
          <a:xfrm>
            <a:off x="7323375" y="1216625"/>
            <a:ext cx="1382100" cy="45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RECURSION!</a:t>
            </a:r>
            <a:endParaRPr/>
          </a:p>
        </p:txBody>
      </p:sp>
      <p:sp>
        <p:nvSpPr>
          <p:cNvPr id="714" name="Shape 714"/>
          <p:cNvSpPr txBox="1"/>
          <p:nvPr/>
        </p:nvSpPr>
        <p:spPr>
          <a:xfrm>
            <a:off x="1720900" y="4560300"/>
            <a:ext cx="1382100" cy="45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</a:t>
            </a:r>
            <a:endParaRPr/>
          </a:p>
        </p:txBody>
      </p:sp>
      <p:sp>
        <p:nvSpPr>
          <p:cNvPr id="715" name="Shape 715"/>
          <p:cNvSpPr txBox="1"/>
          <p:nvPr/>
        </p:nvSpPr>
        <p:spPr>
          <a:xfrm>
            <a:off x="6242325" y="4554125"/>
            <a:ext cx="1382100" cy="45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Wrapper function</a:t>
            </a:r>
            <a:endParaRPr/>
          </a:p>
        </p:txBody>
      </p:sp>
      <p:sp>
        <p:nvSpPr>
          <p:cNvPr id="721" name="Shape 721"/>
          <p:cNvSpPr txBox="1"/>
          <p:nvPr>
            <p:ph idx="1" type="body"/>
          </p:nvPr>
        </p:nvSpPr>
        <p:spPr>
          <a:xfrm>
            <a:off x="86975" y="1200150"/>
            <a:ext cx="8844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BST * bst_from_sorted_arr(int *a, int n){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BST * t = bst_create();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t-&gt;root = </a:t>
            </a:r>
            <a:r>
              <a:rPr b="1" lang="en" sz="24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from_arr(a, n)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;// does "real" work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return t;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 txBox="1"/>
          <p:nvPr/>
        </p:nvSpPr>
        <p:spPr>
          <a:xfrm>
            <a:off x="164800" y="45250"/>
            <a:ext cx="8704500" cy="54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/*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* Recursive  helper function from_arr, used by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* bst_from_sorted_arr(...). The function returns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* a balanced tree given a sorted array of elements a.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*/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static NODE * </a:t>
            </a: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from_arr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(int *a, int n){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int m;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NODE *root;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if(n &lt;= 0) return NULL;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m = n/2;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root = malloc(sizeof(NODE));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root-&gt;val = a[m];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root-&gt;left = from_arr(a, m);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root-&gt;right = from_arr(&amp;(a[m+1]), n-(m+1));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return root;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Recurrence Relation for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 from_sorted_array?</a:t>
            </a:r>
            <a:endParaRPr sz="3000"/>
          </a:p>
        </p:txBody>
      </p:sp>
      <p:sp>
        <p:nvSpPr>
          <p:cNvPr id="732" name="Shape 732"/>
          <p:cNvSpPr txBox="1"/>
          <p:nvPr/>
        </p:nvSpPr>
        <p:spPr>
          <a:xfrm>
            <a:off x="117825" y="2726525"/>
            <a:ext cx="11256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T(N)=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3" name="Shape 733"/>
          <p:cNvSpPr txBox="1"/>
          <p:nvPr/>
        </p:nvSpPr>
        <p:spPr>
          <a:xfrm>
            <a:off x="1586400" y="1593482"/>
            <a:ext cx="46830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Shape 734"/>
          <p:cNvSpPr/>
          <p:nvPr/>
        </p:nvSpPr>
        <p:spPr>
          <a:xfrm>
            <a:off x="1122975" y="1268850"/>
            <a:ext cx="584400" cy="3542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Shape 735"/>
          <p:cNvSpPr txBox="1"/>
          <p:nvPr/>
        </p:nvSpPr>
        <p:spPr>
          <a:xfrm>
            <a:off x="1585175" y="1426275"/>
            <a:ext cx="34005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constant           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(1 is fine...)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6" name="Shape 736"/>
          <p:cNvSpPr txBox="1"/>
          <p:nvPr/>
        </p:nvSpPr>
        <p:spPr>
          <a:xfrm>
            <a:off x="1433612" y="2750145"/>
            <a:ext cx="62919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b="1" lang="en" sz="24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time-to-malloc+init-root</a:t>
            </a: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 +         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7" name="Shape 737"/>
          <p:cNvSpPr txBox="1"/>
          <p:nvPr/>
        </p:nvSpPr>
        <p:spPr>
          <a:xfrm>
            <a:off x="1560891" y="3195622"/>
            <a:ext cx="62919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b="1" lang="en" sz="2400"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time-to-build-</a:t>
            </a:r>
            <a:r>
              <a:rPr b="1" lang="en" sz="2400" u="sng"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left-subtree</a:t>
            </a: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&gt; +         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8" name="Shape 738"/>
          <p:cNvSpPr txBox="1"/>
          <p:nvPr/>
        </p:nvSpPr>
        <p:spPr>
          <a:xfrm>
            <a:off x="1725852" y="3716462"/>
            <a:ext cx="62919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b="1" lang="en" sz="2400">
                <a:highlight>
                  <a:srgbClr val="9FC5E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time-to-build-</a:t>
            </a:r>
            <a:r>
              <a:rPr b="1" lang="en" sz="2400" u="sng">
                <a:highlight>
                  <a:srgbClr val="9FC5E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right-subtre</a:t>
            </a:r>
            <a:r>
              <a:rPr b="1" lang="en" sz="2400">
                <a:highlight>
                  <a:srgbClr val="9FC5E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&gt;         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9" name="Shape 739"/>
          <p:cNvSpPr txBox="1"/>
          <p:nvPr/>
        </p:nvSpPr>
        <p:spPr>
          <a:xfrm>
            <a:off x="5728475" y="1662875"/>
            <a:ext cx="1565100" cy="45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if N==0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0" name="Shape 740"/>
          <p:cNvSpPr txBox="1"/>
          <p:nvPr/>
        </p:nvSpPr>
        <p:spPr>
          <a:xfrm>
            <a:off x="8017750" y="3216075"/>
            <a:ext cx="9504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if 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N&gt;0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1" name="Shape 741"/>
          <p:cNvSpPr txBox="1"/>
          <p:nvPr/>
        </p:nvSpPr>
        <p:spPr>
          <a:xfrm>
            <a:off x="2739925" y="4397425"/>
            <a:ext cx="584400" cy="45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2" name="Shape 742"/>
          <p:cNvSpPr txBox="1"/>
          <p:nvPr/>
        </p:nvSpPr>
        <p:spPr>
          <a:xfrm>
            <a:off x="2223250" y="4308475"/>
            <a:ext cx="584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3" name="Shape 743"/>
          <p:cNvSpPr txBox="1"/>
          <p:nvPr/>
        </p:nvSpPr>
        <p:spPr>
          <a:xfrm>
            <a:off x="3671050" y="4355772"/>
            <a:ext cx="1314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T(N/2)</a:t>
            </a:r>
            <a:endParaRPr b="1" sz="2400"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4" name="Shape 744"/>
          <p:cNvSpPr txBox="1"/>
          <p:nvPr/>
        </p:nvSpPr>
        <p:spPr>
          <a:xfrm>
            <a:off x="3137650" y="4384675"/>
            <a:ext cx="584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+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5" name="Shape 745"/>
          <p:cNvSpPr txBox="1"/>
          <p:nvPr/>
        </p:nvSpPr>
        <p:spPr>
          <a:xfrm>
            <a:off x="5347450" y="4355772"/>
            <a:ext cx="1314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9FC5E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T(N/2)</a:t>
            </a:r>
            <a:endParaRPr b="1" sz="2400">
              <a:highlight>
                <a:srgbClr val="9FC5E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6" name="Shape 746"/>
          <p:cNvSpPr txBox="1"/>
          <p:nvPr/>
        </p:nvSpPr>
        <p:spPr>
          <a:xfrm>
            <a:off x="4966450" y="4384675"/>
            <a:ext cx="584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+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Recall...</a:t>
            </a:r>
            <a:endParaRPr/>
          </a:p>
        </p:txBody>
      </p:sp>
      <p:sp>
        <p:nvSpPr>
          <p:cNvPr id="752" name="Shape 752"/>
          <p:cNvSpPr txBox="1"/>
          <p:nvPr/>
        </p:nvSpPr>
        <p:spPr>
          <a:xfrm>
            <a:off x="1072050" y="1557625"/>
            <a:ext cx="7015800" cy="2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If   </a:t>
            </a: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T(N) = 2T(N/2) + 1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 THEN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T(N) = Θ(N)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this approach...</a:t>
            </a:r>
            <a:endParaRPr/>
          </a:p>
        </p:txBody>
      </p:sp>
      <p:sp>
        <p:nvSpPr>
          <p:cNvPr id="758" name="Shape 758"/>
          <p:cNvSpPr txBox="1"/>
          <p:nvPr>
            <p:ph idx="1" type="body"/>
          </p:nvPr>
        </p:nvSpPr>
        <p:spPr>
          <a:xfrm>
            <a:off x="86975" y="1200150"/>
            <a:ext cx="8844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// from_arr2 uses existing bst_insert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BST * bst_from_sorted_arr2(int *a, int n){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BST * t = bst_create();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en" sz="2400"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from_arr2(a, n, t)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return t;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Lab?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88400" y="1200150"/>
            <a:ext cx="8925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Were you able to implement and test num_at_level?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>
              <a:spcBef>
                <a:spcPts val="60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Yes!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Not quite, but I know what I'm doing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No, kind of puzzled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What?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 txBox="1"/>
          <p:nvPr>
            <p:ph idx="4294967295"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Now the helper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4" name="Shape 764"/>
          <p:cNvSpPr txBox="1"/>
          <p:nvPr/>
        </p:nvSpPr>
        <p:spPr>
          <a:xfrm>
            <a:off x="164800" y="883450"/>
            <a:ext cx="8704500" cy="3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from_arr2(int *a, int n, BST *t)</a:t>
            </a: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m;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if(n==0) return;</a:t>
            </a:r>
            <a:endParaRPr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m = n/2;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bst_insert(t, a[m]);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from_arr2(a, m, t);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from_arr2(&amp;(a[m+1]), n-(m+1), t);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return root;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 txBox="1"/>
          <p:nvPr>
            <p:ph idx="4294967295" type="title"/>
          </p:nvPr>
        </p:nvSpPr>
        <p:spPr>
          <a:xfrm>
            <a:off x="86975" y="-22625"/>
            <a:ext cx="8844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Which is asymptotically faster?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0" name="Shape 770"/>
          <p:cNvSpPr txBox="1"/>
          <p:nvPr>
            <p:ph idx="4294967295" type="body"/>
          </p:nvPr>
        </p:nvSpPr>
        <p:spPr>
          <a:xfrm>
            <a:off x="182550" y="819150"/>
            <a:ext cx="8748900" cy="19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from_arr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:  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1st approach - does </a:t>
            </a:r>
            <a:r>
              <a:rPr b="1" i="1" lang="en" sz="2400">
                <a:latin typeface="Source Code Pro"/>
                <a:ea typeface="Source Code Pro"/>
                <a:cs typeface="Source Code Pro"/>
                <a:sym typeface="Source Code Pro"/>
              </a:rPr>
              <a:t>not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call bst_insert.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from_arr2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2nd approach - </a:t>
            </a:r>
            <a:r>
              <a:rPr b="1" i="1" lang="en" sz="2400">
                <a:latin typeface="Source Code Pro"/>
                <a:ea typeface="Source Code Pro"/>
                <a:cs typeface="Source Code Pro"/>
                <a:sym typeface="Source Code Pro"/>
              </a:rPr>
              <a:t>does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call bst_insert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71" name="Shape 771"/>
          <p:cNvSpPr txBox="1"/>
          <p:nvPr/>
        </p:nvSpPr>
        <p:spPr>
          <a:xfrm>
            <a:off x="304175" y="2803650"/>
            <a:ext cx="8627400" cy="212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lphaUcPeriod"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from_arr is faster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lphaUcPeriod"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from_arr2 is faster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lphaUcPeriod"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They are asymptotically equivalent ("THETA of each other")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lphaUcPeriod"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Other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 txBox="1"/>
          <p:nvPr>
            <p:ph idx="4294967295" type="title"/>
          </p:nvPr>
        </p:nvSpPr>
        <p:spPr>
          <a:xfrm>
            <a:off x="86975" y="-22625"/>
            <a:ext cx="8844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Which is asymptotically faster?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7" name="Shape 777"/>
          <p:cNvSpPr txBox="1"/>
          <p:nvPr>
            <p:ph idx="4294967295" type="body"/>
          </p:nvPr>
        </p:nvSpPr>
        <p:spPr>
          <a:xfrm>
            <a:off x="182550" y="819150"/>
            <a:ext cx="8748900" cy="19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from_arr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:  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1st approach - does </a:t>
            </a:r>
            <a:r>
              <a:rPr b="1" i="1" lang="en" sz="2400">
                <a:latin typeface="Source Code Pro"/>
                <a:ea typeface="Source Code Pro"/>
                <a:cs typeface="Source Code Pro"/>
                <a:sym typeface="Source Code Pro"/>
              </a:rPr>
              <a:t>not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call bst_insert.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from_arr2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2nd approach - </a:t>
            </a:r>
            <a:r>
              <a:rPr b="1" i="1" lang="en" sz="2400">
                <a:latin typeface="Source Code Pro"/>
                <a:ea typeface="Source Code Pro"/>
                <a:cs typeface="Source Code Pro"/>
                <a:sym typeface="Source Code Pro"/>
              </a:rPr>
              <a:t>does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call bst_insert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78" name="Shape 778"/>
          <p:cNvSpPr txBox="1"/>
          <p:nvPr/>
        </p:nvSpPr>
        <p:spPr>
          <a:xfrm>
            <a:off x="304175" y="2803650"/>
            <a:ext cx="8627400" cy="212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lphaUcPeriod"/>
            </a:pPr>
            <a:r>
              <a:rPr b="1" lang="en" sz="1800"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from_arr is faster</a:t>
            </a:r>
            <a:endParaRPr b="1" sz="1800"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lphaUcPeriod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from_arr2 is faster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lphaUcPeriod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They are asymptotically equivalent ("THETA of each other")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AutoNum type="alphaUcPeriod"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Other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 txBox="1"/>
          <p:nvPr>
            <p:ph idx="4294967295" type="title"/>
          </p:nvPr>
        </p:nvSpPr>
        <p:spPr>
          <a:xfrm>
            <a:off x="86975" y="-22625"/>
            <a:ext cx="8844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Runtime of from_arr2 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4" name="Shape 784"/>
          <p:cNvSpPr txBox="1"/>
          <p:nvPr>
            <p:ph idx="4294967295" type="body"/>
          </p:nvPr>
        </p:nvSpPr>
        <p:spPr>
          <a:xfrm>
            <a:off x="182550" y="819150"/>
            <a:ext cx="8748900" cy="1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from_arr2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2nd approach - </a:t>
            </a:r>
            <a:r>
              <a:rPr b="1" i="1" lang="en" sz="2400">
                <a:latin typeface="Source Code Pro"/>
                <a:ea typeface="Source Code Pro"/>
                <a:cs typeface="Source Code Pro"/>
                <a:sym typeface="Source Code Pro"/>
              </a:rPr>
              <a:t>does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call bst_insert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85" name="Shape 785"/>
          <p:cNvSpPr txBox="1"/>
          <p:nvPr/>
        </p:nvSpPr>
        <p:spPr>
          <a:xfrm>
            <a:off x="913775" y="2346450"/>
            <a:ext cx="6249600" cy="212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Θ(N)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Θ(Nlog(N))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Θ(N</a:t>
            </a:r>
            <a:r>
              <a:rPr baseline="30000"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Θ(log(N))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 txBox="1"/>
          <p:nvPr>
            <p:ph idx="4294967295" type="title"/>
          </p:nvPr>
        </p:nvSpPr>
        <p:spPr>
          <a:xfrm>
            <a:off x="86975" y="-22625"/>
            <a:ext cx="8844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Runtime of from_arr2 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1" name="Shape 791"/>
          <p:cNvSpPr txBox="1"/>
          <p:nvPr>
            <p:ph idx="4294967295" type="body"/>
          </p:nvPr>
        </p:nvSpPr>
        <p:spPr>
          <a:xfrm>
            <a:off x="182550" y="819150"/>
            <a:ext cx="8748900" cy="1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from_arr2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  2nd approach - </a:t>
            </a:r>
            <a:r>
              <a:rPr b="1" i="1" lang="en" sz="2400">
                <a:latin typeface="Source Code Pro"/>
                <a:ea typeface="Source Code Pro"/>
                <a:cs typeface="Source Code Pro"/>
                <a:sym typeface="Source Code Pro"/>
              </a:rPr>
              <a:t>does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 call bst_insert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92" name="Shape 792"/>
          <p:cNvSpPr txBox="1"/>
          <p:nvPr/>
        </p:nvSpPr>
        <p:spPr>
          <a:xfrm>
            <a:off x="913775" y="2346450"/>
            <a:ext cx="6249600" cy="212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Θ(N)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b="1" lang="en" sz="2400">
                <a:solidFill>
                  <a:schemeClr val="dk1"/>
                </a:solidFill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Θ(Nlog(N))</a:t>
            </a:r>
            <a:endParaRPr b="1" sz="2400"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Θ(N</a:t>
            </a:r>
            <a:r>
              <a:rPr baseline="30000"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Θ(log(N))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7" name="Shape 797"/>
          <p:cNvGraphicFramePr/>
          <p:nvPr/>
        </p:nvGraphicFramePr>
        <p:xfrm>
          <a:off x="952500" y="413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{D1102BDD-2AEB-4927-93E6-6C68D4FBBF57}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98" name="Shape 798"/>
          <p:cNvSpPr/>
          <p:nvPr/>
        </p:nvSpPr>
        <p:spPr>
          <a:xfrm>
            <a:off x="4302025" y="959850"/>
            <a:ext cx="5112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8</a:t>
            </a:r>
            <a:endParaRPr b="1"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99" name="Shape 799"/>
          <p:cNvSpPr/>
          <p:nvPr/>
        </p:nvSpPr>
        <p:spPr>
          <a:xfrm>
            <a:off x="4466775" y="4600275"/>
            <a:ext cx="237900" cy="347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Shape 800"/>
          <p:cNvSpPr/>
          <p:nvPr/>
        </p:nvSpPr>
        <p:spPr>
          <a:xfrm>
            <a:off x="2549647" y="4600275"/>
            <a:ext cx="237900" cy="347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Shape 801"/>
          <p:cNvSpPr/>
          <p:nvPr/>
        </p:nvSpPr>
        <p:spPr>
          <a:xfrm>
            <a:off x="2549425" y="1493250"/>
            <a:ext cx="5112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4</a:t>
            </a:r>
            <a:endParaRPr b="1"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02" name="Shape 802"/>
          <p:cNvSpPr/>
          <p:nvPr/>
        </p:nvSpPr>
        <p:spPr>
          <a:xfrm>
            <a:off x="1528613" y="4600275"/>
            <a:ext cx="237900" cy="347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Shape 803"/>
          <p:cNvSpPr/>
          <p:nvPr/>
        </p:nvSpPr>
        <p:spPr>
          <a:xfrm>
            <a:off x="1482625" y="2255250"/>
            <a:ext cx="5112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2</a:t>
            </a:r>
            <a:endParaRPr b="1"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04" name="Shape 804"/>
          <p:cNvSpPr/>
          <p:nvPr/>
        </p:nvSpPr>
        <p:spPr>
          <a:xfrm>
            <a:off x="1147613" y="4600275"/>
            <a:ext cx="237900" cy="347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Shape 805"/>
          <p:cNvSpPr/>
          <p:nvPr/>
        </p:nvSpPr>
        <p:spPr>
          <a:xfrm>
            <a:off x="949225" y="3017250"/>
            <a:ext cx="5112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1</a:t>
            </a:r>
            <a:endParaRPr b="1"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06" name="Shape 806"/>
          <p:cNvCxnSpPr>
            <a:stCxn id="798" idx="3"/>
            <a:endCxn id="801" idx="7"/>
          </p:cNvCxnSpPr>
          <p:nvPr/>
        </p:nvCxnSpPr>
        <p:spPr>
          <a:xfrm flipH="1">
            <a:off x="2985789" y="1294784"/>
            <a:ext cx="1391100" cy="2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Shape 807"/>
          <p:cNvCxnSpPr>
            <a:stCxn id="801" idx="3"/>
            <a:endCxn id="803" idx="0"/>
          </p:cNvCxnSpPr>
          <p:nvPr/>
        </p:nvCxnSpPr>
        <p:spPr>
          <a:xfrm flipH="1">
            <a:off x="1738089" y="1828184"/>
            <a:ext cx="886200" cy="42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Shape 808"/>
          <p:cNvCxnSpPr>
            <a:stCxn id="803" idx="3"/>
            <a:endCxn id="805" idx="0"/>
          </p:cNvCxnSpPr>
          <p:nvPr/>
        </p:nvCxnSpPr>
        <p:spPr>
          <a:xfrm flipH="1">
            <a:off x="1204689" y="2590184"/>
            <a:ext cx="352800" cy="42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9" name="Shape 809"/>
          <p:cNvSpPr txBox="1"/>
          <p:nvPr/>
        </p:nvSpPr>
        <p:spPr>
          <a:xfrm>
            <a:off x="5778500" y="420025"/>
            <a:ext cx="3020700" cy="70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WHAT HAPPENS WHEN WE INSERT 1 ??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10" name="Shape 810"/>
          <p:cNvSpPr/>
          <p:nvPr/>
        </p:nvSpPr>
        <p:spPr>
          <a:xfrm>
            <a:off x="4466775" y="536275"/>
            <a:ext cx="237900" cy="30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Shape 811"/>
          <p:cNvSpPr/>
          <p:nvPr/>
        </p:nvSpPr>
        <p:spPr>
          <a:xfrm>
            <a:off x="2714175" y="1069675"/>
            <a:ext cx="237900" cy="30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Shape 812"/>
          <p:cNvSpPr/>
          <p:nvPr/>
        </p:nvSpPr>
        <p:spPr>
          <a:xfrm>
            <a:off x="1571175" y="1831675"/>
            <a:ext cx="237900" cy="30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Shape 813"/>
          <p:cNvSpPr/>
          <p:nvPr/>
        </p:nvSpPr>
        <p:spPr>
          <a:xfrm>
            <a:off x="961575" y="2669875"/>
            <a:ext cx="237900" cy="30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Shape 814"/>
          <p:cNvSpPr txBox="1"/>
          <p:nvPr/>
        </p:nvSpPr>
        <p:spPr>
          <a:xfrm>
            <a:off x="5778500" y="1258225"/>
            <a:ext cx="3020700" cy="103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WE START AT THE ROOT!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(LIKE ALWAYS)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/>
          <p:nvPr/>
        </p:nvSpPr>
        <p:spPr>
          <a:xfrm>
            <a:off x="837325" y="277700"/>
            <a:ext cx="6526200" cy="2895600"/>
          </a:xfrm>
          <a:prstGeom prst="triangle">
            <a:avLst>
              <a:gd fmla="val 5089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Shape 820"/>
          <p:cNvSpPr/>
          <p:nvPr/>
        </p:nvSpPr>
        <p:spPr>
          <a:xfrm>
            <a:off x="754950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Shape 821"/>
          <p:cNvSpPr/>
          <p:nvPr/>
        </p:nvSpPr>
        <p:spPr>
          <a:xfrm>
            <a:off x="1247339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2" name="Shape 822"/>
          <p:cNvCxnSpPr>
            <a:stCxn id="820" idx="0"/>
          </p:cNvCxnSpPr>
          <p:nvPr/>
        </p:nvCxnSpPr>
        <p:spPr>
          <a:xfrm flipH="1" rot="10800000">
            <a:off x="870300" y="3190231"/>
            <a:ext cx="227700" cy="25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" name="Shape 823"/>
          <p:cNvCxnSpPr>
            <a:stCxn id="821" idx="0"/>
          </p:cNvCxnSpPr>
          <p:nvPr/>
        </p:nvCxnSpPr>
        <p:spPr>
          <a:xfrm rot="10800000">
            <a:off x="1103789" y="3176731"/>
            <a:ext cx="258900" cy="27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4" name="Shape 824"/>
          <p:cNvSpPr/>
          <p:nvPr/>
        </p:nvSpPr>
        <p:spPr>
          <a:xfrm>
            <a:off x="1593150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Shape 825"/>
          <p:cNvSpPr/>
          <p:nvPr/>
        </p:nvSpPr>
        <p:spPr>
          <a:xfrm>
            <a:off x="2085539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6" name="Shape 826"/>
          <p:cNvCxnSpPr>
            <a:stCxn id="824" idx="0"/>
          </p:cNvCxnSpPr>
          <p:nvPr/>
        </p:nvCxnSpPr>
        <p:spPr>
          <a:xfrm flipH="1" rot="10800000">
            <a:off x="1708500" y="3190231"/>
            <a:ext cx="227700" cy="25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" name="Shape 827"/>
          <p:cNvCxnSpPr>
            <a:stCxn id="825" idx="0"/>
          </p:cNvCxnSpPr>
          <p:nvPr/>
        </p:nvCxnSpPr>
        <p:spPr>
          <a:xfrm rot="10800000">
            <a:off x="1941989" y="3176731"/>
            <a:ext cx="258900" cy="27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8" name="Shape 828"/>
          <p:cNvSpPr/>
          <p:nvPr/>
        </p:nvSpPr>
        <p:spPr>
          <a:xfrm>
            <a:off x="2431350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Shape 829"/>
          <p:cNvSpPr/>
          <p:nvPr/>
        </p:nvSpPr>
        <p:spPr>
          <a:xfrm>
            <a:off x="2923739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0" name="Shape 830"/>
          <p:cNvCxnSpPr>
            <a:stCxn id="828" idx="0"/>
          </p:cNvCxnSpPr>
          <p:nvPr/>
        </p:nvCxnSpPr>
        <p:spPr>
          <a:xfrm flipH="1" rot="10800000">
            <a:off x="2546700" y="3190231"/>
            <a:ext cx="227700" cy="25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1" name="Shape 831"/>
          <p:cNvCxnSpPr>
            <a:stCxn id="829" idx="0"/>
          </p:cNvCxnSpPr>
          <p:nvPr/>
        </p:nvCxnSpPr>
        <p:spPr>
          <a:xfrm rot="10800000">
            <a:off x="2780189" y="3176731"/>
            <a:ext cx="258900" cy="27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2" name="Shape 832"/>
          <p:cNvSpPr/>
          <p:nvPr/>
        </p:nvSpPr>
        <p:spPr>
          <a:xfrm>
            <a:off x="5860350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Shape 833"/>
          <p:cNvSpPr/>
          <p:nvPr/>
        </p:nvSpPr>
        <p:spPr>
          <a:xfrm>
            <a:off x="6352739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4" name="Shape 834"/>
          <p:cNvCxnSpPr>
            <a:stCxn id="832" idx="0"/>
          </p:cNvCxnSpPr>
          <p:nvPr/>
        </p:nvCxnSpPr>
        <p:spPr>
          <a:xfrm flipH="1" rot="10800000">
            <a:off x="5975700" y="3190231"/>
            <a:ext cx="227700" cy="25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5" name="Shape 835"/>
          <p:cNvCxnSpPr>
            <a:stCxn id="833" idx="0"/>
          </p:cNvCxnSpPr>
          <p:nvPr/>
        </p:nvCxnSpPr>
        <p:spPr>
          <a:xfrm rot="10800000">
            <a:off x="6209189" y="3176731"/>
            <a:ext cx="258900" cy="27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6" name="Shape 836"/>
          <p:cNvSpPr/>
          <p:nvPr/>
        </p:nvSpPr>
        <p:spPr>
          <a:xfrm>
            <a:off x="6698550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Shape 837"/>
          <p:cNvSpPr/>
          <p:nvPr/>
        </p:nvSpPr>
        <p:spPr>
          <a:xfrm>
            <a:off x="7190939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8" name="Shape 838"/>
          <p:cNvCxnSpPr>
            <a:stCxn id="836" idx="0"/>
          </p:cNvCxnSpPr>
          <p:nvPr/>
        </p:nvCxnSpPr>
        <p:spPr>
          <a:xfrm flipH="1" rot="10800000">
            <a:off x="6813900" y="3190231"/>
            <a:ext cx="227700" cy="25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9" name="Shape 839"/>
          <p:cNvCxnSpPr>
            <a:stCxn id="837" idx="0"/>
          </p:cNvCxnSpPr>
          <p:nvPr/>
        </p:nvCxnSpPr>
        <p:spPr>
          <a:xfrm rot="10800000">
            <a:off x="7047389" y="3176731"/>
            <a:ext cx="258900" cy="27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0" name="Shape 840"/>
          <p:cNvCxnSpPr/>
          <p:nvPr/>
        </p:nvCxnSpPr>
        <p:spPr>
          <a:xfrm>
            <a:off x="3365875" y="3524100"/>
            <a:ext cx="893700" cy="84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41" name="Shape 841"/>
          <p:cNvSpPr txBox="1"/>
          <p:nvPr/>
        </p:nvSpPr>
        <p:spPr>
          <a:xfrm>
            <a:off x="393625" y="4163675"/>
            <a:ext cx="1922700" cy="45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ABOUT N/2 LEAVES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42" name="Shape 842"/>
          <p:cNvSpPr txBox="1"/>
          <p:nvPr/>
        </p:nvSpPr>
        <p:spPr>
          <a:xfrm>
            <a:off x="2451025" y="4011275"/>
            <a:ext cx="1922700" cy="81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EACH INSERTED STARTING FROM ROOT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43" name="Shape 843"/>
          <p:cNvSpPr txBox="1"/>
          <p:nvPr/>
        </p:nvSpPr>
        <p:spPr>
          <a:xfrm>
            <a:off x="2837500" y="298300"/>
            <a:ext cx="723000" cy="25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ROOT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44" name="Shape 844"/>
          <p:cNvSpPr/>
          <p:nvPr/>
        </p:nvSpPr>
        <p:spPr>
          <a:xfrm>
            <a:off x="4048214" y="315106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Shape 845"/>
          <p:cNvSpPr/>
          <p:nvPr/>
        </p:nvSpPr>
        <p:spPr>
          <a:xfrm>
            <a:off x="2493180" y="554600"/>
            <a:ext cx="1625775" cy="2773400"/>
          </a:xfrm>
          <a:custGeom>
            <a:pathLst>
              <a:path extrusionOk="0" h="110936" w="65031">
                <a:moveTo>
                  <a:pt x="65031" y="0"/>
                </a:moveTo>
                <a:cubicBezTo>
                  <a:pt x="62285" y="2563"/>
                  <a:pt x="59173" y="6834"/>
                  <a:pt x="48555" y="15377"/>
                </a:cubicBezTo>
                <a:cubicBezTo>
                  <a:pt x="37937" y="23920"/>
                  <a:pt x="7244" y="41982"/>
                  <a:pt x="1325" y="51257"/>
                </a:cubicBezTo>
                <a:cubicBezTo>
                  <a:pt x="-4594" y="60532"/>
                  <a:pt x="12370" y="64194"/>
                  <a:pt x="13041" y="71028"/>
                </a:cubicBezTo>
                <a:cubicBezTo>
                  <a:pt x="13712" y="77862"/>
                  <a:pt x="4010" y="85612"/>
                  <a:pt x="5352" y="92263"/>
                </a:cubicBezTo>
                <a:cubicBezTo>
                  <a:pt x="6695" y="98914"/>
                  <a:pt x="18472" y="107824"/>
                  <a:pt x="21096" y="110936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846" name="Shape 846"/>
          <p:cNvSpPr/>
          <p:nvPr/>
        </p:nvSpPr>
        <p:spPr>
          <a:xfrm>
            <a:off x="7368325" y="206775"/>
            <a:ext cx="384300" cy="3250500"/>
          </a:xfrm>
          <a:prstGeom prst="upDown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Shape 847"/>
          <p:cNvSpPr txBox="1"/>
          <p:nvPr/>
        </p:nvSpPr>
        <p:spPr>
          <a:xfrm>
            <a:off x="7926650" y="874950"/>
            <a:ext cx="1025100" cy="37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HEIGHT?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48" name="Shape 848"/>
          <p:cNvSpPr txBox="1"/>
          <p:nvPr/>
        </p:nvSpPr>
        <p:spPr>
          <a:xfrm>
            <a:off x="7706750" y="1636950"/>
            <a:ext cx="1391400" cy="37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≅ log(N)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49" name="Shape 849"/>
          <p:cNvSpPr/>
          <p:nvPr/>
        </p:nvSpPr>
        <p:spPr>
          <a:xfrm>
            <a:off x="5046635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Shape 850"/>
          <p:cNvSpPr/>
          <p:nvPr/>
        </p:nvSpPr>
        <p:spPr>
          <a:xfrm>
            <a:off x="5539024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1" name="Shape 851"/>
          <p:cNvCxnSpPr>
            <a:stCxn id="849" idx="0"/>
          </p:cNvCxnSpPr>
          <p:nvPr/>
        </p:nvCxnSpPr>
        <p:spPr>
          <a:xfrm flipH="1" rot="10800000">
            <a:off x="5161985" y="3190231"/>
            <a:ext cx="227700" cy="25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2" name="Shape 852"/>
          <p:cNvCxnSpPr>
            <a:stCxn id="850" idx="0"/>
          </p:cNvCxnSpPr>
          <p:nvPr/>
        </p:nvCxnSpPr>
        <p:spPr>
          <a:xfrm rot="10800000">
            <a:off x="5395474" y="3176731"/>
            <a:ext cx="258900" cy="27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3" name="Shape 853"/>
          <p:cNvSpPr/>
          <p:nvPr/>
        </p:nvSpPr>
        <p:spPr>
          <a:xfrm>
            <a:off x="4244818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Shape 854"/>
          <p:cNvSpPr/>
          <p:nvPr/>
        </p:nvSpPr>
        <p:spPr>
          <a:xfrm>
            <a:off x="4737207" y="3447331"/>
            <a:ext cx="230700" cy="22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5" name="Shape 855"/>
          <p:cNvCxnSpPr>
            <a:stCxn id="853" idx="0"/>
          </p:cNvCxnSpPr>
          <p:nvPr/>
        </p:nvCxnSpPr>
        <p:spPr>
          <a:xfrm flipH="1" rot="10800000">
            <a:off x="4360168" y="3190231"/>
            <a:ext cx="227700" cy="25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" name="Shape 856"/>
          <p:cNvCxnSpPr>
            <a:stCxn id="854" idx="0"/>
          </p:cNvCxnSpPr>
          <p:nvPr/>
        </p:nvCxnSpPr>
        <p:spPr>
          <a:xfrm rot="10800000">
            <a:off x="4593657" y="3176731"/>
            <a:ext cx="258900" cy="27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7" name="Shape 857"/>
          <p:cNvSpPr/>
          <p:nvPr/>
        </p:nvSpPr>
        <p:spPr>
          <a:xfrm>
            <a:off x="4237950" y="527125"/>
            <a:ext cx="952550" cy="2810025"/>
          </a:xfrm>
          <a:custGeom>
            <a:pathLst>
              <a:path extrusionOk="0" h="112401" w="38102">
                <a:moveTo>
                  <a:pt x="0" y="0"/>
                </a:moveTo>
                <a:cubicBezTo>
                  <a:pt x="6285" y="5797"/>
                  <a:pt x="34660" y="25324"/>
                  <a:pt x="37711" y="34782"/>
                </a:cubicBezTo>
                <a:cubicBezTo>
                  <a:pt x="40762" y="44240"/>
                  <a:pt x="20015" y="49244"/>
                  <a:pt x="18306" y="56750"/>
                </a:cubicBezTo>
                <a:cubicBezTo>
                  <a:pt x="16597" y="64256"/>
                  <a:pt x="28374" y="73104"/>
                  <a:pt x="27459" y="79816"/>
                </a:cubicBezTo>
                <a:cubicBezTo>
                  <a:pt x="26544" y="86528"/>
                  <a:pt x="16658" y="91593"/>
                  <a:pt x="12814" y="97024"/>
                </a:cubicBezTo>
                <a:cubicBezTo>
                  <a:pt x="8970" y="102455"/>
                  <a:pt x="5797" y="109838"/>
                  <a:pt x="4393" y="112401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858" name="Shape 858"/>
          <p:cNvSpPr txBox="1"/>
          <p:nvPr/>
        </p:nvSpPr>
        <p:spPr>
          <a:xfrm>
            <a:off x="4567450" y="3941250"/>
            <a:ext cx="2623500" cy="68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... 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Θ(Nlog(N))</a:t>
            </a:r>
            <a:endParaRPr b="1" sz="18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overall</a:t>
            </a:r>
            <a:r>
              <a:rPr lang="en" sz="1800"/>
              <a:t> </a:t>
            </a:r>
            <a:endParaRPr sz="1800"/>
          </a:p>
        </p:txBody>
      </p:sp>
      <p:sp>
        <p:nvSpPr>
          <p:cNvPr id="859" name="Shape 859"/>
          <p:cNvSpPr txBox="1"/>
          <p:nvPr/>
        </p:nvSpPr>
        <p:spPr>
          <a:xfrm>
            <a:off x="256325" y="289150"/>
            <a:ext cx="1221600" cy="64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PICTURE...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Overview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BSTs So Far: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>
              <a:spcBef>
                <a:spcPts val="600"/>
              </a:spcBef>
              <a:spcAft>
                <a:spcPts val="0"/>
              </a:spcAft>
              <a:buSzPts val="2400"/>
              <a:buFont typeface="Source Code Pro"/>
              <a:buChar char="●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insertion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Char char="●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contains (lookup)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Char char="●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traversals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Next: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>
              <a:spcBef>
                <a:spcPts val="600"/>
              </a:spcBef>
              <a:spcAft>
                <a:spcPts val="0"/>
              </a:spcAft>
              <a:buSzPts val="2400"/>
              <a:buFont typeface="Source Code Pro"/>
              <a:buChar char="●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min, max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Char char="●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deletion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Char char="●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build-from-sorte-array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Clicker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Let </a:t>
            </a: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h 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be the height of a "VANILLA" BST with </a:t>
            </a: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n 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nodes.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h can be as bad as: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>
              <a:spcBef>
                <a:spcPts val="60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THETA(N)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THETA(log(N))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O(1)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THETA(N</a:t>
            </a:r>
            <a:r>
              <a:rPr baseline="30000" lang="en" sz="2400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Clicker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Let </a:t>
            </a: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h 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be the height of a "VANILLA" BST with </a:t>
            </a: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n 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nodes.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h can be as bad as: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>
              <a:spcBef>
                <a:spcPts val="60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THETA(N)</a:t>
            </a:r>
            <a:endParaRPr sz="2400"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THETA(log(N))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O(1)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THETA(N</a:t>
            </a:r>
            <a:r>
              <a:rPr baseline="30000" lang="en" sz="2400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Clicker (vanilla bst)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In terms of h and/or N, the runtime of contains is (give most descriptive answer):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>
              <a:spcBef>
                <a:spcPts val="60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O(N)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O(log(N))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O(h)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O(N</a:t>
            </a:r>
            <a:r>
              <a:rPr baseline="30000" lang="en" sz="2400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Clicker (vanilla bst)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In terms of h and/or N, the runtime of contains is (give most descriptive answer):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>
              <a:spcBef>
                <a:spcPts val="60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O(N)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O(log(N))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highlight>
                  <a:srgbClr val="00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O(h)</a:t>
            </a:r>
            <a:endParaRPr sz="2400">
              <a:highlight>
                <a:srgbClr val="00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AutoNum type="alphaUcPeriod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O(N</a:t>
            </a:r>
            <a:r>
              <a:rPr baseline="30000" lang="en" sz="2400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y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