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y="5143500" cx="9144000"/>
  <p:notesSz cx="6858000" cy="9144000"/>
  <p:embeddedFontLst>
    <p:embeddedFont>
      <p:font typeface="Source Code Pro"/>
      <p:regular r:id="rId87"/>
      <p:bold r:id="rId88"/>
    </p:embeddedFont>
    <p:embeddedFont>
      <p:font typeface="Source Code Pro Medium"/>
      <p:regular r:id="rId89"/>
      <p:bold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77D669-2103-48D5-BB71-E8571578F242}">
  <a:tblStyle styleId="{0877D669-2103-48D5-BB71-E8571578F2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96E8665-2A5A-41CB-A54B-721ABB665F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SourceCodePro-bold.fntdata"/><Relationship Id="rId43" Type="http://schemas.openxmlformats.org/officeDocument/2006/relationships/slide" Target="slides/slide37.xml"/><Relationship Id="rId87" Type="http://schemas.openxmlformats.org/officeDocument/2006/relationships/font" Target="fonts/SourceCodePro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SourceCodeProMedium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0" Type="http://schemas.openxmlformats.org/officeDocument/2006/relationships/font" Target="fonts/SourceCodeProMedium-bold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02-Fri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Runtime warmup + case-study (linked-list "remove-all").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Formal Definitions 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Big-Oh, Big-Omega, Big-Theta: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Soon enough 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Shape 149"/>
          <p:cNvSpPr txBox="1"/>
          <p:nvPr/>
        </p:nvSpPr>
        <p:spPr>
          <a:xfrm>
            <a:off x="147250" y="1982850"/>
            <a:ext cx="8846100" cy="262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now: 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Constant-Time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vs </a:t>
            </a:r>
            <a:r>
              <a:rPr b="1" lang="en" sz="24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Linear Time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vs. </a:t>
            </a:r>
            <a:r>
              <a:rPr b="1" lang="en" sz="24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Quadratic</a:t>
            </a:r>
            <a:endParaRPr b="1" sz="2400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Best-case vs Worst case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consider these functions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6200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void ex1(int n){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i, j;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for(i=0; i&lt;n; i++)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for(j=0; j&lt;n; j++)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cout &lt;&lt; "tick" &lt;&lt; endl;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692275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ex2(int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j=0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; j&lt;n;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j=j+2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cout&lt;&lt;"tick"&lt;&lt;endl;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501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92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501625" y="330825"/>
            <a:ext cx="3994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ex1: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692625" y="330825"/>
            <a:ext cx="3994500" cy="109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ex2: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86975" y="2172775"/>
            <a:ext cx="28521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968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6164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96825" y="31616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692625" y="3226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/2)</a:t>
            </a:r>
            <a:endParaRPr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86975" y="34664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96825" y="1866225"/>
            <a:ext cx="3994500" cy="13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692625" y="18548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=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6164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968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577975" y="35426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/0.5k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 =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Punchline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coefficients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did not affect the "</a:t>
            </a:r>
            <a:r>
              <a:rPr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rate of growth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both cases: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problem size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quadruple runtime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vs. Worst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47250" y="1200150"/>
            <a:ext cx="884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may depend on more than "problem size"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Sometimes the data itself can impact runtime.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(You already studied this with insertion sort!)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 (best vs. worst case)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constant time operations?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a. n</a:t>
            </a:r>
            <a:endParaRPr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Condition:  there is no match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512825" y="1200150"/>
            <a:ext cx="45450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(in terms of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512825" y="1200150"/>
            <a:ext cx="45450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(in terms of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a. 1</a:t>
            </a:r>
            <a:endParaRPr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Condition: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match found at a[0].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(No matter how large n is)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 fact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4525" y="1200150"/>
            <a:ext cx="8502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Enable Keyboard Shortcuts in gmail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Much of the behavior is borrowed from vi/vim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h,j,k,l:  left, down, up, right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/&lt;string&gt;   to search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Important Basic Runtimes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Constant time:  O(1)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Linear Time: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𝜭(n)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Quadratic Time: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𝜭(n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Linked-List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(A)  remove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(B)  remove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occurrences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(efficient version: Prog-1)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5327225" y="1284900"/>
            <a:ext cx="2858100" cy="36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Common Linked-List Setup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79975" y="1353075"/>
            <a:ext cx="4383600" cy="31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Two layers: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Top-level / wrapper: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front and back pointers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"Node level"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chain of nodes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730900" y="289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601141" y="576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1593427" y="1151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Shape 246"/>
          <p:cNvGraphicFramePr/>
          <p:nvPr/>
        </p:nvGraphicFramePr>
        <p:xfrm>
          <a:off x="30114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{0877D669-2103-48D5-BB71-E8571578F242}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7" name="Shape 247"/>
          <p:cNvCxnSpPr/>
          <p:nvPr/>
        </p:nvCxnSpPr>
        <p:spPr>
          <a:xfrm flipH="1" rot="10800000">
            <a:off x="3910275" y="857625"/>
            <a:ext cx="536400" cy="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x="2021891" y="697380"/>
            <a:ext cx="949500" cy="1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aphicFrame>
        <p:nvGraphicFramePr>
          <p:cNvPr id="249" name="Shape 249"/>
          <p:cNvGraphicFramePr/>
          <p:nvPr/>
        </p:nvGraphicFramePr>
        <p:xfrm>
          <a:off x="44592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{0877D669-2103-48D5-BB71-E8571578F242}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Shape 250"/>
          <p:cNvGraphicFramePr/>
          <p:nvPr/>
        </p:nvGraphicFramePr>
        <p:xfrm>
          <a:off x="76596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{0877D669-2103-48D5-BB71-E8571578F242}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Shape 251"/>
          <p:cNvSpPr/>
          <p:nvPr/>
        </p:nvSpPr>
        <p:spPr>
          <a:xfrm>
            <a:off x="2014150" y="1078475"/>
            <a:ext cx="6220200" cy="937050"/>
          </a:xfrm>
          <a:custGeom>
            <a:pathLst>
              <a:path extrusionOk="0" h="37482" w="248808">
                <a:moveTo>
                  <a:pt x="0" y="9257"/>
                </a:moveTo>
                <a:cubicBezTo>
                  <a:pt x="4839" y="13535"/>
                  <a:pt x="12763" y="30364"/>
                  <a:pt x="29031" y="34922"/>
                </a:cubicBezTo>
                <a:cubicBezTo>
                  <a:pt x="45300" y="39480"/>
                  <a:pt x="70684" y="36395"/>
                  <a:pt x="97611" y="36605"/>
                </a:cubicBezTo>
                <a:cubicBezTo>
                  <a:pt x="124538" y="36815"/>
                  <a:pt x="166051" y="37867"/>
                  <a:pt x="190594" y="36184"/>
                </a:cubicBezTo>
                <a:cubicBezTo>
                  <a:pt x="215137" y="34501"/>
                  <a:pt x="235893" y="32538"/>
                  <a:pt x="244869" y="26507"/>
                </a:cubicBezTo>
                <a:cubicBezTo>
                  <a:pt x="253845" y="20476"/>
                  <a:pt x="244518" y="4418"/>
                  <a:pt x="24444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cxnSp>
        <p:nvCxnSpPr>
          <p:cNvPr id="252" name="Shape 252"/>
          <p:cNvCxnSpPr/>
          <p:nvPr/>
        </p:nvCxnSpPr>
        <p:spPr>
          <a:xfrm flipH="1" rot="10800000">
            <a:off x="5337975" y="868150"/>
            <a:ext cx="420600" cy="2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3" name="Shape 253"/>
          <p:cNvCxnSpPr/>
          <p:nvPr/>
        </p:nvCxnSpPr>
        <p:spPr>
          <a:xfrm flipH="1" rot="10800000">
            <a:off x="6063750" y="836600"/>
            <a:ext cx="978300" cy="2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4" name="Shape 254"/>
          <p:cNvCxnSpPr/>
          <p:nvPr/>
        </p:nvCxnSpPr>
        <p:spPr>
          <a:xfrm flipH="1" rot="10800000">
            <a:off x="7231275" y="836575"/>
            <a:ext cx="431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1416700" y="2956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2286941" y="3243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2279227" y="3818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1325325" y="44546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9" name="Shape 259"/>
          <p:cNvGraphicFramePr/>
          <p:nvPr/>
        </p:nvGraphicFramePr>
        <p:xfrm>
          <a:off x="5221225" y="35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{0877D669-2103-48D5-BB71-E8571578F242}</a:tableStyleId>
              </a:tblPr>
              <a:tblGrid>
                <a:gridCol w="687125"/>
                <a:gridCol w="612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4678125" y="42260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NODE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1" name="Shape 261"/>
          <p:cNvCxnSpPr/>
          <p:nvPr/>
        </p:nvCxnSpPr>
        <p:spPr>
          <a:xfrm flipH="1" rot="10800000">
            <a:off x="220875" y="2837175"/>
            <a:ext cx="8667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235800" y="451050"/>
            <a:ext cx="66837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INVARIANT: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front and back are 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are non-NULL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If one is NULL and the other is non-NULL??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309225" y="2789675"/>
            <a:ext cx="22758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BUG SOMEWHERE!!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Cases: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not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lst_push_front(LIST *lst, int x){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 = new NODE;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p-&gt;val = x;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p-&gt;next = lst-&gt;front;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lst-&gt;front = 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if(lst-&gt;back == NULL)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lst-&gt;back = 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lst_pop_front(LIST *lst, int &amp;x){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if(lst-&gt;front==NULL) return false;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tmp = lst-&gt;front;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= tmp-&gt;val;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lst-&gt;front = tmp-&gt;next;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tmp;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if(lst-&gt;front == NULL) lst-&gt;back = NULL;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lst_pop_front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lst_remove_first(lst,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x is in the list,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it is removed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Else, false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211675" y="1591725"/>
            <a:ext cx="8692500" cy="344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removes first occurrence of x (if any).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Returns true or false depending on whether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x was found or not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x);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Plan...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Revisit stack ADT Monday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Today: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Intro to runtime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Shape 302"/>
          <p:cNvGraphicFramePr/>
          <p:nvPr/>
        </p:nvGraphicFramePr>
        <p:xfrm>
          <a:off x="10512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Shape 303"/>
          <p:cNvGraphicFramePr/>
          <p:nvPr/>
        </p:nvGraphicFramePr>
        <p:xfrm>
          <a:off x="2651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Shape 304"/>
          <p:cNvGraphicFramePr/>
          <p:nvPr/>
        </p:nvGraphicFramePr>
        <p:xfrm>
          <a:off x="43278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Shape 305"/>
          <p:cNvGraphicFramePr/>
          <p:nvPr/>
        </p:nvGraphicFramePr>
        <p:xfrm>
          <a:off x="6080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6" name="Shape 306"/>
          <p:cNvCxnSpPr/>
          <p:nvPr/>
        </p:nvCxnSpPr>
        <p:spPr>
          <a:xfrm>
            <a:off x="1848550" y="30367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Shape 307"/>
          <p:cNvCxnSpPr/>
          <p:nvPr/>
        </p:nvCxnSpPr>
        <p:spPr>
          <a:xfrm flipH="1" rot="10800000">
            <a:off x="3485450" y="30508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Shape 308"/>
          <p:cNvCxnSpPr/>
          <p:nvPr/>
        </p:nvCxnSpPr>
        <p:spPr>
          <a:xfrm>
            <a:off x="5178775" y="30649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Shape 309"/>
          <p:cNvCxnSpPr/>
          <p:nvPr/>
        </p:nvCxnSpPr>
        <p:spPr>
          <a:xfrm flipH="1" rot="10800000">
            <a:off x="6928550" y="30932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Shape 310"/>
          <p:cNvCxnSpPr/>
          <p:nvPr/>
        </p:nvCxnSpPr>
        <p:spPr>
          <a:xfrm>
            <a:off x="8170325" y="30931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1" name="Shape 311"/>
          <p:cNvCxnSpPr/>
          <p:nvPr/>
        </p:nvCxnSpPr>
        <p:spPr>
          <a:xfrm>
            <a:off x="138275" y="30367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2" name="Shape 312"/>
          <p:cNvSpPr txBox="1"/>
          <p:nvPr/>
        </p:nvSpPr>
        <p:spPr>
          <a:xfrm>
            <a:off x="282225" y="276575"/>
            <a:ext cx="8734800" cy="19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suppose we want to delete 14.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we need to find the first occurrence of 14 (if any)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Use a “walker” pointer?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2841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4" name="Shape 314"/>
          <p:cNvCxnSpPr>
            <a:stCxn id="313" idx="0"/>
          </p:cNvCxnSpPr>
          <p:nvPr/>
        </p:nvCxnSpPr>
        <p:spPr>
          <a:xfrm rot="10800000">
            <a:off x="14534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Shape 315"/>
          <p:cNvCxnSpPr>
            <a:stCxn id="316" idx="0"/>
          </p:cNvCxnSpPr>
          <p:nvPr/>
        </p:nvCxnSpPr>
        <p:spPr>
          <a:xfrm rot="10800000">
            <a:off x="30536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Shape 316"/>
          <p:cNvSpPr txBox="1"/>
          <p:nvPr/>
        </p:nvSpPr>
        <p:spPr>
          <a:xfrm>
            <a:off x="28843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7" name="Shape 317"/>
          <p:cNvCxnSpPr>
            <a:stCxn id="318" idx="0"/>
          </p:cNvCxnSpPr>
          <p:nvPr/>
        </p:nvCxnSpPr>
        <p:spPr>
          <a:xfrm rot="10800000">
            <a:off x="48062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Shape 318"/>
          <p:cNvSpPr txBox="1"/>
          <p:nvPr/>
        </p:nvSpPr>
        <p:spPr>
          <a:xfrm>
            <a:off x="46369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5269100" y="4157125"/>
            <a:ext cx="23142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MATCH FOUND!!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Shape 324"/>
          <p:cNvGraphicFramePr/>
          <p:nvPr/>
        </p:nvGraphicFramePr>
        <p:xfrm>
          <a:off x="10512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Shape 325"/>
          <p:cNvGraphicFramePr/>
          <p:nvPr/>
        </p:nvGraphicFramePr>
        <p:xfrm>
          <a:off x="2651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Shape 326"/>
          <p:cNvGraphicFramePr/>
          <p:nvPr/>
        </p:nvGraphicFramePr>
        <p:xfrm>
          <a:off x="43278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7" name="Shape 327"/>
          <p:cNvGraphicFramePr/>
          <p:nvPr/>
        </p:nvGraphicFramePr>
        <p:xfrm>
          <a:off x="6080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8" name="Shape 328"/>
          <p:cNvCxnSpPr/>
          <p:nvPr/>
        </p:nvCxnSpPr>
        <p:spPr>
          <a:xfrm>
            <a:off x="1848550" y="1360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Shape 329"/>
          <p:cNvCxnSpPr/>
          <p:nvPr/>
        </p:nvCxnSpPr>
        <p:spPr>
          <a:xfrm flipH="1" rot="10800000">
            <a:off x="3485450" y="1374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Shape 330"/>
          <p:cNvCxnSpPr/>
          <p:nvPr/>
        </p:nvCxnSpPr>
        <p:spPr>
          <a:xfrm>
            <a:off x="5178775" y="1388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Shape 331"/>
          <p:cNvCxnSpPr/>
          <p:nvPr/>
        </p:nvCxnSpPr>
        <p:spPr>
          <a:xfrm flipH="1" rot="10800000">
            <a:off x="6928550" y="1416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Shape 332"/>
          <p:cNvCxnSpPr/>
          <p:nvPr/>
        </p:nvCxnSpPr>
        <p:spPr>
          <a:xfrm>
            <a:off x="8170325" y="1416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3" name="Shape 333"/>
          <p:cNvCxnSpPr/>
          <p:nvPr/>
        </p:nvCxnSpPr>
        <p:spPr>
          <a:xfrm>
            <a:off x="138275" y="1360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4" name="Shape 334"/>
          <p:cNvCxnSpPr>
            <a:stCxn id="335" idx="0"/>
          </p:cNvCxnSpPr>
          <p:nvPr/>
        </p:nvCxnSpPr>
        <p:spPr>
          <a:xfrm rot="10800000">
            <a:off x="4747000" y="1708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Shape 335"/>
          <p:cNvSpPr txBox="1"/>
          <p:nvPr/>
        </p:nvSpPr>
        <p:spPr>
          <a:xfrm>
            <a:off x="4577650" y="1998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282225" y="276575"/>
            <a:ext cx="27714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Ok, now what?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3254025" y="276575"/>
            <a:ext cx="57066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draw an AFTER picture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8" name="Shape 338"/>
          <p:cNvGraphicFramePr/>
          <p:nvPr/>
        </p:nvGraphicFramePr>
        <p:xfrm>
          <a:off x="11274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Shape 339"/>
          <p:cNvGraphicFramePr/>
          <p:nvPr/>
        </p:nvGraphicFramePr>
        <p:xfrm>
          <a:off x="2727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0" name="Shape 340"/>
          <p:cNvGraphicFramePr/>
          <p:nvPr/>
        </p:nvGraphicFramePr>
        <p:xfrm>
          <a:off x="44040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Shape 341"/>
          <p:cNvGraphicFramePr/>
          <p:nvPr/>
        </p:nvGraphicFramePr>
        <p:xfrm>
          <a:off x="6156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2" name="Shape 342"/>
          <p:cNvCxnSpPr/>
          <p:nvPr/>
        </p:nvCxnSpPr>
        <p:spPr>
          <a:xfrm>
            <a:off x="1924750" y="3341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Shape 343"/>
          <p:cNvCxnSpPr/>
          <p:nvPr/>
        </p:nvCxnSpPr>
        <p:spPr>
          <a:xfrm>
            <a:off x="5254975" y="3369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7004750" y="3398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Shape 345"/>
          <p:cNvCxnSpPr/>
          <p:nvPr/>
        </p:nvCxnSpPr>
        <p:spPr>
          <a:xfrm>
            <a:off x="8246525" y="3397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>
            <a:off x="214475" y="3341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7" name="Shape 347"/>
          <p:cNvSpPr txBox="1"/>
          <p:nvPr/>
        </p:nvSpPr>
        <p:spPr>
          <a:xfrm>
            <a:off x="2960500" y="44337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8" name="Shape 348"/>
          <p:cNvCxnSpPr/>
          <p:nvPr/>
        </p:nvCxnSpPr>
        <p:spPr>
          <a:xfrm rot="10800000">
            <a:off x="4882550" y="3685700"/>
            <a:ext cx="141000" cy="30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Shape 349"/>
          <p:cNvSpPr txBox="1"/>
          <p:nvPr/>
        </p:nvSpPr>
        <p:spPr>
          <a:xfrm>
            <a:off x="4865500" y="38241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541900" y="2663267"/>
            <a:ext cx="2596425" cy="675425"/>
          </a:xfrm>
          <a:custGeom>
            <a:pathLst>
              <a:path extrusionOk="0" h="27017" w="103857">
                <a:moveTo>
                  <a:pt x="0" y="27017"/>
                </a:moveTo>
                <a:cubicBezTo>
                  <a:pt x="5268" y="23442"/>
                  <a:pt x="18626" y="9896"/>
                  <a:pt x="31608" y="5568"/>
                </a:cubicBezTo>
                <a:cubicBezTo>
                  <a:pt x="44590" y="1241"/>
                  <a:pt x="65852" y="-1582"/>
                  <a:pt x="77893" y="1052"/>
                </a:cubicBezTo>
                <a:cubicBezTo>
                  <a:pt x="89935" y="3686"/>
                  <a:pt x="99530" y="17985"/>
                  <a:pt x="103857" y="2137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1" name="Shape 351"/>
          <p:cNvSpPr txBox="1"/>
          <p:nvPr/>
        </p:nvSpPr>
        <p:spPr>
          <a:xfrm>
            <a:off x="705550" y="4120450"/>
            <a:ext cx="3389400" cy="7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can we access this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next field???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98325" y="3508025"/>
            <a:ext cx="28225" cy="733775"/>
          </a:xfrm>
          <a:custGeom>
            <a:pathLst>
              <a:path extrusionOk="0" h="29351" w="1129">
                <a:moveTo>
                  <a:pt x="1129" y="29351"/>
                </a:moveTo>
                <a:cubicBezTo>
                  <a:pt x="941" y="24459"/>
                  <a:pt x="188" y="4892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3" name="Shape 353"/>
          <p:cNvSpPr txBox="1"/>
          <p:nvPr/>
        </p:nvSpPr>
        <p:spPr>
          <a:xfrm>
            <a:off x="5373400" y="4030125"/>
            <a:ext cx="3592800" cy="6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can’t!!  Not through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walker p at least!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Shape 358"/>
          <p:cNvGraphicFramePr/>
          <p:nvPr/>
        </p:nvGraphicFramePr>
        <p:xfrm>
          <a:off x="10512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Shape 359"/>
          <p:cNvGraphicFramePr/>
          <p:nvPr/>
        </p:nvGraphicFramePr>
        <p:xfrm>
          <a:off x="2651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Shape 360"/>
          <p:cNvGraphicFramePr/>
          <p:nvPr/>
        </p:nvGraphicFramePr>
        <p:xfrm>
          <a:off x="43278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Shape 361"/>
          <p:cNvGraphicFramePr/>
          <p:nvPr/>
        </p:nvGraphicFramePr>
        <p:xfrm>
          <a:off x="6080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>
            <a:off x="1848550" y="2122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Shape 363"/>
          <p:cNvCxnSpPr/>
          <p:nvPr/>
        </p:nvCxnSpPr>
        <p:spPr>
          <a:xfrm flipH="1" rot="10800000">
            <a:off x="3485450" y="2136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Shape 364"/>
          <p:cNvCxnSpPr/>
          <p:nvPr/>
        </p:nvCxnSpPr>
        <p:spPr>
          <a:xfrm>
            <a:off x="5178775" y="2150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Shape 365"/>
          <p:cNvCxnSpPr/>
          <p:nvPr/>
        </p:nvCxnSpPr>
        <p:spPr>
          <a:xfrm flipH="1" rot="10800000">
            <a:off x="6928550" y="2178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Shape 366"/>
          <p:cNvCxnSpPr/>
          <p:nvPr/>
        </p:nvCxnSpPr>
        <p:spPr>
          <a:xfrm>
            <a:off x="8170325" y="2178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7" name="Shape 367"/>
          <p:cNvCxnSpPr/>
          <p:nvPr/>
        </p:nvCxnSpPr>
        <p:spPr>
          <a:xfrm>
            <a:off x="138275" y="2122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8" name="Shape 368"/>
          <p:cNvCxnSpPr>
            <a:stCxn id="369" idx="0"/>
          </p:cNvCxnSpPr>
          <p:nvPr/>
        </p:nvCxnSpPr>
        <p:spPr>
          <a:xfrm rot="10800000">
            <a:off x="47470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Shape 370"/>
          <p:cNvSpPr txBox="1"/>
          <p:nvPr/>
        </p:nvSpPr>
        <p:spPr>
          <a:xfrm>
            <a:off x="282225" y="276575"/>
            <a:ext cx="8057400" cy="122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problem:  need to hold on to the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predecessor of the match somehow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45776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434625" y="3917250"/>
            <a:ext cx="8057400" cy="78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Solution:  Have walker “lag” by one step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>
            <a:stCxn id="373" idx="0"/>
          </p:cNvCxnSpPr>
          <p:nvPr/>
        </p:nvCxnSpPr>
        <p:spPr>
          <a:xfrm rot="10800000">
            <a:off x="31468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Shape 373"/>
          <p:cNvSpPr txBox="1"/>
          <p:nvPr/>
        </p:nvSpPr>
        <p:spPr>
          <a:xfrm>
            <a:off x="29774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5348100" y="27742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Shape 379"/>
          <p:cNvGraphicFramePr/>
          <p:nvPr/>
        </p:nvGraphicFramePr>
        <p:xfrm>
          <a:off x="10512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0" name="Shape 380"/>
          <p:cNvGraphicFramePr/>
          <p:nvPr/>
        </p:nvGraphicFramePr>
        <p:xfrm>
          <a:off x="2651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1" name="Shape 381"/>
          <p:cNvGraphicFramePr/>
          <p:nvPr/>
        </p:nvGraphicFramePr>
        <p:xfrm>
          <a:off x="43278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Shape 382"/>
          <p:cNvGraphicFramePr/>
          <p:nvPr/>
        </p:nvGraphicFramePr>
        <p:xfrm>
          <a:off x="6080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3" name="Shape 383"/>
          <p:cNvCxnSpPr/>
          <p:nvPr/>
        </p:nvCxnSpPr>
        <p:spPr>
          <a:xfrm>
            <a:off x="1848550" y="1055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Shape 384"/>
          <p:cNvCxnSpPr/>
          <p:nvPr/>
        </p:nvCxnSpPr>
        <p:spPr>
          <a:xfrm flipH="1" rot="10800000">
            <a:off x="3485450" y="10696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Shape 385"/>
          <p:cNvCxnSpPr/>
          <p:nvPr/>
        </p:nvCxnSpPr>
        <p:spPr>
          <a:xfrm>
            <a:off x="5178775" y="1083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Shape 386"/>
          <p:cNvCxnSpPr/>
          <p:nvPr/>
        </p:nvCxnSpPr>
        <p:spPr>
          <a:xfrm flipH="1" rot="10800000">
            <a:off x="6928550" y="1112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Shape 387"/>
          <p:cNvCxnSpPr/>
          <p:nvPr/>
        </p:nvCxnSpPr>
        <p:spPr>
          <a:xfrm>
            <a:off x="8170325" y="1111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8" name="Shape 388"/>
          <p:cNvCxnSpPr/>
          <p:nvPr/>
        </p:nvCxnSpPr>
        <p:spPr>
          <a:xfrm>
            <a:off x="138275" y="1055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9" name="Shape 389"/>
          <p:cNvCxnSpPr>
            <a:stCxn id="390" idx="0"/>
          </p:cNvCxnSpPr>
          <p:nvPr/>
        </p:nvCxnSpPr>
        <p:spPr>
          <a:xfrm rot="10800000">
            <a:off x="3146800" y="14033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Shape 390"/>
          <p:cNvSpPr txBox="1"/>
          <p:nvPr/>
        </p:nvSpPr>
        <p:spPr>
          <a:xfrm>
            <a:off x="2977450" y="16940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5348100" y="17074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185325" y="2703700"/>
            <a:ext cx="7634100" cy="159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Danger!  Need to test p-&gt;next for NULL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  Not just 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891825" y="493900"/>
            <a:ext cx="7380000" cy="33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282225" y="493900"/>
            <a:ext cx="4473300" cy="25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empty: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easy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282225" y="3352800"/>
            <a:ext cx="8720400" cy="136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3:  if there is a match, it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MUST have a predecessor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front is the first candidate for such a predecessor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5235225" y="544700"/>
            <a:ext cx="3443100" cy="158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2: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same as pop_front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91900" y="220125"/>
            <a:ext cx="45441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dummy;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if(l-&gt;front-&gt;val ==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lst_pop_front(l, dummy);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list non-empty and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no match on 1st elem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  <p:sp>
        <p:nvSpPr>
          <p:cNvPr id="410" name="Shape 410"/>
          <p:cNvSpPr txBox="1"/>
          <p:nvPr/>
        </p:nvSpPr>
        <p:spPr>
          <a:xfrm>
            <a:off x="5115300" y="268100"/>
            <a:ext cx="40569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Can p be NULL???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tmp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p-&gt;next = tmp-&gt;next;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if(tmp == l-&gt;back)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l-&gt;back = 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delete 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302000" y="1335642"/>
            <a:ext cx="4543800" cy="36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 = 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p-&gt;next = tmp-&gt;next;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if(tmp == l-&gt;back) 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  l-&gt;back = 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delete tmp;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return true;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16" name="Shape 416"/>
          <p:cNvGraphicFramePr/>
          <p:nvPr/>
        </p:nvGraphicFramePr>
        <p:xfrm>
          <a:off x="10512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7" name="Shape 417"/>
          <p:cNvGraphicFramePr/>
          <p:nvPr/>
        </p:nvGraphicFramePr>
        <p:xfrm>
          <a:off x="2651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Shape 418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Shape 419"/>
          <p:cNvGraphicFramePr/>
          <p:nvPr/>
        </p:nvGraphicFramePr>
        <p:xfrm>
          <a:off x="6080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0" name="Shape 420"/>
          <p:cNvCxnSpPr/>
          <p:nvPr/>
        </p:nvCxnSpPr>
        <p:spPr>
          <a:xfrm>
            <a:off x="1848550" y="4459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Shape 421"/>
          <p:cNvCxnSpPr/>
          <p:nvPr/>
        </p:nvCxnSpPr>
        <p:spPr>
          <a:xfrm flipH="1" rot="10800000">
            <a:off x="3485450" y="4600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Shape 422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Shape 423"/>
          <p:cNvCxnSpPr/>
          <p:nvPr/>
        </p:nvCxnSpPr>
        <p:spPr>
          <a:xfrm flipH="1" rot="10800000">
            <a:off x="6928550" y="5024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Shape 424"/>
          <p:cNvCxnSpPr/>
          <p:nvPr/>
        </p:nvCxnSpPr>
        <p:spPr>
          <a:xfrm>
            <a:off x="8170325" y="5023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5" name="Shape 425"/>
          <p:cNvCxnSpPr/>
          <p:nvPr/>
        </p:nvCxnSpPr>
        <p:spPr>
          <a:xfrm>
            <a:off x="138275" y="4459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6" name="Shape 426"/>
          <p:cNvSpPr txBox="1"/>
          <p:nvPr/>
        </p:nvSpPr>
        <p:spPr>
          <a:xfrm>
            <a:off x="3121383" y="903853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005675" y="756350"/>
            <a:ext cx="254000" cy="239900"/>
          </a:xfrm>
          <a:custGeom>
            <a:pathLst>
              <a:path extrusionOk="0" h="9596" w="10160">
                <a:moveTo>
                  <a:pt x="10160" y="9596"/>
                </a:moveTo>
                <a:cubicBezTo>
                  <a:pt x="8467" y="7997"/>
                  <a:pt x="1693" y="159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8" name="Shape 428"/>
          <p:cNvSpPr txBox="1"/>
          <p:nvPr/>
        </p:nvSpPr>
        <p:spPr>
          <a:xfrm>
            <a:off x="5317075" y="1509900"/>
            <a:ext cx="71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6050850" y="1538100"/>
            <a:ext cx="4431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4651893" y="784575"/>
            <a:ext cx="1692800" cy="987775"/>
          </a:xfrm>
          <a:custGeom>
            <a:pathLst>
              <a:path extrusionOk="0" h="39511" w="67712">
                <a:moveTo>
                  <a:pt x="64537" y="39511"/>
                </a:moveTo>
                <a:cubicBezTo>
                  <a:pt x="64537" y="36689"/>
                  <a:pt x="71310" y="26247"/>
                  <a:pt x="64537" y="22578"/>
                </a:cubicBezTo>
                <a:cubicBezTo>
                  <a:pt x="57764" y="18909"/>
                  <a:pt x="34339" y="20226"/>
                  <a:pt x="23897" y="17498"/>
                </a:cubicBezTo>
                <a:cubicBezTo>
                  <a:pt x="13455" y="14770"/>
                  <a:pt x="5647" y="9125"/>
                  <a:pt x="1884" y="6209"/>
                </a:cubicBezTo>
                <a:cubicBezTo>
                  <a:pt x="-1879" y="3293"/>
                  <a:pt x="1414" y="1035"/>
                  <a:pt x="13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1" name="Shape 431"/>
          <p:cNvSpPr/>
          <p:nvPr/>
        </p:nvSpPr>
        <p:spPr>
          <a:xfrm>
            <a:off x="3471325" y="643475"/>
            <a:ext cx="2610575" cy="598550"/>
          </a:xfrm>
          <a:custGeom>
            <a:pathLst>
              <a:path extrusionOk="0" h="23942" w="104423">
                <a:moveTo>
                  <a:pt x="0" y="0"/>
                </a:moveTo>
                <a:cubicBezTo>
                  <a:pt x="2728" y="2634"/>
                  <a:pt x="9596" y="11947"/>
                  <a:pt x="16369" y="15804"/>
                </a:cubicBezTo>
                <a:cubicBezTo>
                  <a:pt x="23142" y="19661"/>
                  <a:pt x="29727" y="22201"/>
                  <a:pt x="40640" y="23142"/>
                </a:cubicBezTo>
                <a:cubicBezTo>
                  <a:pt x="51553" y="24083"/>
                  <a:pt x="71215" y="24459"/>
                  <a:pt x="81845" y="21449"/>
                </a:cubicBezTo>
                <a:cubicBezTo>
                  <a:pt x="92476" y="18439"/>
                  <a:pt x="100660" y="7808"/>
                  <a:pt x="104423" y="508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oval"/>
            <a:tailEnd len="med" w="med" type="triangle"/>
          </a:ln>
        </p:spPr>
      </p:sp>
      <p:graphicFrame>
        <p:nvGraphicFramePr>
          <p:cNvPr id="432" name="Shape 432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33" name="Shape 433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/>
        </p:nvSpPr>
        <p:spPr>
          <a:xfrm>
            <a:off x="191900" y="220125"/>
            <a:ext cx="45441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if(l-&gt;front-&gt;val ==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lst_pop_front(l);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list non-empty and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no match on 1st elem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  <p:sp>
        <p:nvSpPr>
          <p:cNvPr id="439" name="Shape 439"/>
          <p:cNvSpPr txBox="1"/>
          <p:nvPr/>
        </p:nvSpPr>
        <p:spPr>
          <a:xfrm>
            <a:off x="5115300" y="268100"/>
            <a:ext cx="40569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Can p be NULL???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tmp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p-&gt;next = tmp-&gt;next;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if(tmp == l-&gt;back)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l-&gt;back = 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delete 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147250" y="205975"/>
            <a:ext cx="891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lst_remove_first (n=list-length)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time (O(1))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Runtime Analysis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4675" y="1200150"/>
            <a:ext cx="8592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 u="sng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4753875" y="1386300"/>
            <a:ext cx="4237800" cy="34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 (elem to delete)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in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walk the entire list to figure this out.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Constant time per node in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Overall:  linear time.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128550" y="1200150"/>
            <a:ext cx="503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5238175" y="1346350"/>
            <a:ext cx="3828600" cy="26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find a match for x at the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first node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It is found and removed without having to examine any of the remaining n-1 nodes!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57200" y="1200150"/>
            <a:ext cx="8504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occurrences of 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 elements stay in same relative order.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Return:  Number of deletions/matches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/>
        </p:nvSpPr>
        <p:spPr>
          <a:xfrm>
            <a:off x="259950" y="1454800"/>
            <a:ext cx="8624100" cy="330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bool lst_remove_all_slow(LIST *l, ElemType x) {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 n=0;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while(lst_remove_first(l, x))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n++;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return n;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77" name="Shape 4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 approach using lst_remove_first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4638625" y="2009025"/>
            <a:ext cx="4375800" cy="29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first and only call to lst_remove_first traverses the entire list before it concludes there is no match.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(The while loop in lst_remove_all_slow runs exactly once).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73625" y="1200150"/>
            <a:ext cx="861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sz="2400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4302025" y="1704224"/>
            <a:ext cx="4691100" cy="32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lst_remove_first will: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succeed n times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fail on the n+1'st attempt.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Each successful call takes constant time: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match is always at the front of the list! O(1)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(The final failing call also takes constant time.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Overall:  a linear number of constant time operations.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Two scenarios so far: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zero matches:   linear runtime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 matches:  also linear time....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to think about “runtime”?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47250" y="1200150"/>
            <a:ext cx="878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Measure experimentally - microseconds?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about machine details?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CPU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clock rate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memory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about language?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about compilers?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4749000" y="2599625"/>
            <a:ext cx="17898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146650" y="1200150"/>
            <a:ext cx="8540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Devise a procedure to generate a list of length-n (given) which: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forces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list_remove_all_slow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take quadratic time.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0" name="Shape 550"/>
          <p:cNvCxnSpPr>
            <a:stCxn id="545" idx="3"/>
            <a:endCxn id="546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Shape 551"/>
          <p:cNvCxnSpPr>
            <a:stCxn id="548" idx="3"/>
            <a:endCxn id="549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Shape 552"/>
          <p:cNvCxnSpPr>
            <a:stCxn id="546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Shape 553"/>
          <p:cNvCxnSpPr>
            <a:endCxn id="548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Shape 554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5" name="Shape 555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8" name="Shape 558"/>
          <p:cNvCxnSpPr>
            <a:stCxn id="549" idx="3"/>
            <a:endCxn id="547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Shape 559"/>
          <p:cNvCxnSpPr>
            <a:stCxn id="547" idx="3"/>
            <a:endCxn id="555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Shape 560"/>
          <p:cNvCxnSpPr>
            <a:stCxn id="556" idx="3"/>
            <a:endCxn id="557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Shape 561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2" name="Shape 562"/>
          <p:cNvCxnSpPr>
            <a:stCxn id="555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Shape 563"/>
          <p:cNvCxnSpPr>
            <a:endCxn id="556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Shape 564"/>
          <p:cNvCxnSpPr/>
          <p:nvPr/>
        </p:nvCxnSpPr>
        <p:spPr>
          <a:xfrm>
            <a:off x="4270475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5" name="Shape 565"/>
          <p:cNvSpPr txBox="1"/>
          <p:nvPr/>
        </p:nvSpPr>
        <p:spPr>
          <a:xfrm>
            <a:off x="4675000" y="1975825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 n/2 (matches)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6" name="Shape 566"/>
          <p:cNvCxnSpPr/>
          <p:nvPr/>
        </p:nvCxnSpPr>
        <p:spPr>
          <a:xfrm>
            <a:off x="273700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7" name="Shape 567"/>
          <p:cNvSpPr txBox="1"/>
          <p:nvPr/>
        </p:nvSpPr>
        <p:spPr>
          <a:xfrm>
            <a:off x="798850" y="2054600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n/2 (no match)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305025" y="410225"/>
            <a:ext cx="22089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x be 0.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57775" y="2713750"/>
            <a:ext cx="8635500" cy="16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n/2 successful calls to lst_remove_first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Each such call traverses the first n/2 nodes of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 work:  appx.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/4  (i.e., quadratic!)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457200" y="357629"/>
            <a:ext cx="8229600" cy="3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Problem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lst_remove_all_fast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worst-case:  linear time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  one "pass" should be sufficient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4294967295" type="title"/>
          </p:nvPr>
        </p:nvSpPr>
        <p:spPr>
          <a:xfrm>
            <a:off x="457200" y="188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Study: 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Formulation</a:t>
            </a:r>
            <a:endParaRPr/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457200" y="1200150"/>
            <a:ext cx="8465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array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reorder elements of a[]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a[i] ≤ a[i+1]  for all i:  0 ≤ i &lt;n-1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a[0] on it’s own is a sorted sub-array (bootstrap)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i=1..n-1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invariants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a[0..i-1] are sorted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a[0..i-1] is a reordering of initial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   values of a[0..i-1]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Q:  does this hold when i=1?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insert element a[i] into correct position a[0..i]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“Asymptotic Analysis”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472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Machine independence (“RAM Model”)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Language independence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Runtime as a function of 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    </a:t>
            </a:r>
            <a:r>
              <a:rPr b="1" i="1" lang="en" u="sng"/>
              <a:t>Problem size</a:t>
            </a:r>
            <a:r>
              <a:rPr b="1" i="1" lang="en"/>
              <a:t> (often “n”)</a:t>
            </a:r>
            <a:endParaRPr b="1" i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IDEA:  capture efficiency of algorithm</a:t>
            </a:r>
            <a:endParaRPr b="1"/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independent of implementation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597" name="Shape 597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8" name="Shape 598"/>
          <p:cNvSpPr txBox="1"/>
          <p:nvPr/>
        </p:nvSpPr>
        <p:spPr>
          <a:xfrm>
            <a:off x="4169925" y="32308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9" name="Shape 599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Shape 600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01" name="Shape 601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2" name="Shape 602"/>
          <p:cNvCxnSpPr/>
          <p:nvPr/>
        </p:nvCxnSpPr>
        <p:spPr>
          <a:xfrm rot="10800000">
            <a:off x="4287975" y="30808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03" name="Shape 603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4" name="Shape 604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05" name="Shape 605"/>
          <p:cNvSpPr/>
          <p:nvPr/>
        </p:nvSpPr>
        <p:spPr>
          <a:xfrm>
            <a:off x="3925650" y="1782300"/>
            <a:ext cx="401400" cy="570775"/>
          </a:xfrm>
          <a:custGeom>
            <a:pathLst>
              <a:path extrusionOk="0" h="22831" w="16056">
                <a:moveTo>
                  <a:pt x="15842" y="22831"/>
                </a:moveTo>
                <a:cubicBezTo>
                  <a:pt x="15764" y="20424"/>
                  <a:pt x="16541" y="11571"/>
                  <a:pt x="15376" y="8387"/>
                </a:cubicBezTo>
                <a:cubicBezTo>
                  <a:pt x="14211" y="5203"/>
                  <a:pt x="11416" y="5126"/>
                  <a:pt x="8853" y="3728"/>
                </a:cubicBezTo>
                <a:cubicBezTo>
                  <a:pt x="6290" y="2330"/>
                  <a:pt x="1476" y="62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06" name="Shape 606"/>
          <p:cNvSpPr txBox="1"/>
          <p:nvPr/>
        </p:nvSpPr>
        <p:spPr>
          <a:xfrm>
            <a:off x="4285775" y="1728425"/>
            <a:ext cx="6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2769050" y="1979350"/>
            <a:ext cx="8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3646075" y="2749125"/>
            <a:ext cx="617375" cy="224775"/>
          </a:xfrm>
          <a:custGeom>
            <a:pathLst>
              <a:path extrusionOk="0" h="8991" w="24695">
                <a:moveTo>
                  <a:pt x="0" y="1398"/>
                </a:moveTo>
                <a:cubicBezTo>
                  <a:pt x="777" y="2408"/>
                  <a:pt x="1554" y="6290"/>
                  <a:pt x="4660" y="7455"/>
                </a:cubicBezTo>
                <a:cubicBezTo>
                  <a:pt x="7766" y="8620"/>
                  <a:pt x="15299" y="9630"/>
                  <a:pt x="18638" y="8387"/>
                </a:cubicBezTo>
                <a:cubicBezTo>
                  <a:pt x="21977" y="7145"/>
                  <a:pt x="23686" y="1398"/>
                  <a:pt x="2469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09" name="Shape 609"/>
          <p:cNvSpPr txBox="1"/>
          <p:nvPr/>
        </p:nvSpPr>
        <p:spPr>
          <a:xfrm>
            <a:off x="31888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6" name="Shape 616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7" name="Shape 617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8" name="Shape 618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Shape 619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20" name="Shape 620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1" name="Shape 621"/>
          <p:cNvCxnSpPr>
            <a:stCxn id="617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22" name="Shape 622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23" name="Shape 623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0" name="Shape 630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1" name="Shape 631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2" name="Shape 632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Shape 633"/>
          <p:cNvCxnSpPr/>
          <p:nvPr/>
        </p:nvCxnSpPr>
        <p:spPr>
          <a:xfrm flipH="1" rot="10800000">
            <a:off x="963850" y="32675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34" name="Shape 634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5" name="Shape 635"/>
          <p:cNvCxnSpPr>
            <a:stCxn id="631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36" name="Shape 636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7" name="Shape 637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638" name="Shape 638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9" name="Shape 639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40" name="Shape 640"/>
          <p:cNvSpPr/>
          <p:nvPr/>
        </p:nvSpPr>
        <p:spPr>
          <a:xfrm>
            <a:off x="2993775" y="2749125"/>
            <a:ext cx="640650" cy="238325"/>
          </a:xfrm>
          <a:custGeom>
            <a:pathLst>
              <a:path extrusionOk="0" h="9533" w="25626">
                <a:moveTo>
                  <a:pt x="0" y="3261"/>
                </a:moveTo>
                <a:cubicBezTo>
                  <a:pt x="1398" y="4193"/>
                  <a:pt x="5048" y="7999"/>
                  <a:pt x="8387" y="8853"/>
                </a:cubicBezTo>
                <a:cubicBezTo>
                  <a:pt x="11726" y="9707"/>
                  <a:pt x="17162" y="9863"/>
                  <a:pt x="20035" y="8387"/>
                </a:cubicBezTo>
                <a:cubicBezTo>
                  <a:pt x="22908" y="6912"/>
                  <a:pt x="24694" y="1398"/>
                  <a:pt x="25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1" name="Shape 641"/>
          <p:cNvSpPr txBox="1"/>
          <p:nvPr/>
        </p:nvSpPr>
        <p:spPr>
          <a:xfrm>
            <a:off x="3052025" y="3145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2960275" y="29350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9" name="Shape 649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0" name="Shape 650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1" name="Shape 651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Shape 652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53" name="Shape 653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4" name="Shape 654"/>
          <p:cNvCxnSpPr>
            <a:stCxn id="650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55" name="Shape 655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56" name="Shape 656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3" name="Shape 66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4" name="Shape 664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5" name="Shape 665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Shape 666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67" name="Shape 667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8" name="Shape 668"/>
          <p:cNvCxnSpPr>
            <a:stCxn id="664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69" name="Shape 669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70" name="Shape 670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671" name="Shape 671"/>
          <p:cNvGraphicFramePr/>
          <p:nvPr/>
        </p:nvGraphicFramePr>
        <p:xfrm>
          <a:off x="28575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72" name="Shape 672"/>
          <p:cNvCxnSpPr/>
          <p:nvPr/>
        </p:nvCxnSpPr>
        <p:spPr>
          <a:xfrm>
            <a:off x="31054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73" name="Shape 673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74" name="Shape 674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1" name="Shape 681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2" name="Shape 682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3" name="Shape 683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Shape 684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5" name="Shape 685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6" name="Shape 686"/>
          <p:cNvCxnSpPr>
            <a:stCxn id="682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87" name="Shape 687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88" name="Shape 688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89" name="Shape 689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90" name="Shape 690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1" name="Shape 691"/>
          <p:cNvGraphicFramePr/>
          <p:nvPr/>
        </p:nvGraphicFramePr>
        <p:xfrm>
          <a:off x="15621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2" name="Shape 692"/>
          <p:cNvCxnSpPr/>
          <p:nvPr/>
        </p:nvCxnSpPr>
        <p:spPr>
          <a:xfrm>
            <a:off x="18100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698" name="Shape 698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9" name="Shape 699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0" name="Shape 700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Shape 701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02" name="Shape 702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3" name="Shape 703"/>
          <p:cNvCxnSpPr>
            <a:stCxn id="699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04" name="Shape 704"/>
          <p:cNvGraphicFramePr/>
          <p:nvPr/>
        </p:nvGraphicFramePr>
        <p:xfrm>
          <a:off x="1638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05" name="Shape 705"/>
          <p:cNvCxnSpPr/>
          <p:nvPr/>
        </p:nvCxnSpPr>
        <p:spPr>
          <a:xfrm>
            <a:off x="1883825" y="1940613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06" name="Shape 706"/>
          <p:cNvSpPr txBox="1"/>
          <p:nvPr/>
        </p:nvSpPr>
        <p:spPr>
          <a:xfrm>
            <a:off x="2367175" y="1284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2131800" y="1793950"/>
            <a:ext cx="354300" cy="582425"/>
          </a:xfrm>
          <a:custGeom>
            <a:pathLst>
              <a:path extrusionOk="0" h="23297" w="14172">
                <a:moveTo>
                  <a:pt x="0" y="0"/>
                </a:moveTo>
                <a:cubicBezTo>
                  <a:pt x="1864" y="544"/>
                  <a:pt x="8852" y="699"/>
                  <a:pt x="11182" y="3262"/>
                </a:cubicBezTo>
                <a:cubicBezTo>
                  <a:pt x="13512" y="5825"/>
                  <a:pt x="13590" y="12037"/>
                  <a:pt x="13978" y="15376"/>
                </a:cubicBezTo>
                <a:cubicBezTo>
                  <a:pt x="14366" y="18715"/>
                  <a:pt x="13590" y="21977"/>
                  <a:pt x="13512" y="232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08" name="Shape 708"/>
          <p:cNvSpPr txBox="1"/>
          <p:nvPr/>
        </p:nvSpPr>
        <p:spPr>
          <a:xfrm>
            <a:off x="2443375" y="1818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goes here!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process redux</a:t>
            </a:r>
            <a:endParaRPr/>
          </a:p>
        </p:txBody>
      </p:sp>
      <p:graphicFrame>
        <p:nvGraphicFramePr>
          <p:cNvPr id="714" name="Shape 714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5" name="Shape 715"/>
          <p:cNvSpPr txBox="1"/>
          <p:nvPr/>
        </p:nvSpPr>
        <p:spPr>
          <a:xfrm>
            <a:off x="4169925" y="3002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6" name="Shape 716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Shape 717"/>
          <p:cNvCxnSpPr/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18" name="Shape 718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9" name="Shape 719"/>
          <p:cNvSpPr txBox="1"/>
          <p:nvPr/>
        </p:nvSpPr>
        <p:spPr>
          <a:xfrm>
            <a:off x="4169925" y="4526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0" name="Shape 720"/>
          <p:cNvCxnSpPr/>
          <p:nvPr/>
        </p:nvCxnSpPr>
        <p:spPr>
          <a:xfrm>
            <a:off x="3983075" y="3100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Shape 721"/>
          <p:cNvCxnSpPr>
            <a:stCxn id="719" idx="0"/>
          </p:cNvCxnSpPr>
          <p:nvPr/>
        </p:nvCxnSpPr>
        <p:spPr>
          <a:xfrm rot="10800000">
            <a:off x="4287975" y="43000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22" name="Shape 722"/>
          <p:cNvGraphicFramePr/>
          <p:nvPr/>
        </p:nvGraphicFramePr>
        <p:xfrm>
          <a:off x="2324100" y="138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3" name="Shape 723"/>
          <p:cNvCxnSpPr/>
          <p:nvPr/>
        </p:nvCxnSpPr>
        <p:spPr>
          <a:xfrm>
            <a:off x="3634425" y="2807375"/>
            <a:ext cx="547500" cy="9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Shape 724"/>
          <p:cNvCxnSpPr/>
          <p:nvPr/>
        </p:nvCxnSpPr>
        <p:spPr>
          <a:xfrm>
            <a:off x="3017038" y="2839650"/>
            <a:ext cx="559200" cy="8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Shape 725"/>
          <p:cNvCxnSpPr/>
          <p:nvPr/>
        </p:nvCxnSpPr>
        <p:spPr>
          <a:xfrm>
            <a:off x="2411350" y="2795725"/>
            <a:ext cx="5475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Shape 726"/>
          <p:cNvSpPr/>
          <p:nvPr/>
        </p:nvSpPr>
        <p:spPr>
          <a:xfrm>
            <a:off x="462435" y="1793950"/>
            <a:ext cx="1960575" cy="1945300"/>
          </a:xfrm>
          <a:custGeom>
            <a:pathLst>
              <a:path extrusionOk="0" h="77812" w="78423">
                <a:moveTo>
                  <a:pt x="76559" y="0"/>
                </a:moveTo>
                <a:cubicBezTo>
                  <a:pt x="67862" y="854"/>
                  <a:pt x="37110" y="-932"/>
                  <a:pt x="24374" y="5125"/>
                </a:cubicBezTo>
                <a:cubicBezTo>
                  <a:pt x="11639" y="11182"/>
                  <a:pt x="-1019" y="26947"/>
                  <a:pt x="146" y="36343"/>
                </a:cubicBezTo>
                <a:cubicBezTo>
                  <a:pt x="1311" y="45740"/>
                  <a:pt x="19482" y="57388"/>
                  <a:pt x="31363" y="61504"/>
                </a:cubicBezTo>
                <a:cubicBezTo>
                  <a:pt x="43244" y="65620"/>
                  <a:pt x="63591" y="58320"/>
                  <a:pt x="71434" y="61038"/>
                </a:cubicBezTo>
                <a:cubicBezTo>
                  <a:pt x="79277" y="63756"/>
                  <a:pt x="77258" y="75016"/>
                  <a:pt x="78423" y="7781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27" name="Shape 727"/>
          <p:cNvSpPr txBox="1"/>
          <p:nvPr/>
        </p:nvSpPr>
        <p:spPr>
          <a:xfrm>
            <a:off x="3450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28410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2307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735" name="Shape 735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6" name="Shape 736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37" name="Shape 737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8" name="Shape 738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9" name="Shape 739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0" name="Shape 740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1" name="Shape 741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2" name="Shape 742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3" name="Shape 743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4" name="Shape 744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45" name="Shape 745"/>
          <p:cNvSpPr txBox="1"/>
          <p:nvPr/>
        </p:nvSpPr>
        <p:spPr>
          <a:xfrm>
            <a:off x="388900" y="23431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751" name="Shape 751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52" name="Shape 752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53" name="Shape 753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4" name="Shape 754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55" name="Shape 755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6" name="Shape 756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7" name="Shape 757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8" name="Shape 758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9" name="Shape 759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0" name="Shape 760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61" name="Shape 761"/>
          <p:cNvSpPr txBox="1"/>
          <p:nvPr/>
        </p:nvSpPr>
        <p:spPr>
          <a:xfrm>
            <a:off x="388900" y="21145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2" name="Shape 762"/>
          <p:cNvCxnSpPr/>
          <p:nvPr/>
        </p:nvCxnSpPr>
        <p:spPr>
          <a:xfrm flipH="1">
            <a:off x="675850" y="2495550"/>
            <a:ext cx="4200" cy="2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Shape 763"/>
          <p:cNvSpPr/>
          <p:nvPr/>
        </p:nvSpPr>
        <p:spPr>
          <a:xfrm>
            <a:off x="356575" y="2878700"/>
            <a:ext cx="582300" cy="37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170731" y="1780359"/>
            <a:ext cx="3219100" cy="2156900"/>
          </a:xfrm>
          <a:custGeom>
            <a:pathLst>
              <a:path extrusionOk="0" h="86276" w="128764">
                <a:moveTo>
                  <a:pt x="128764" y="78"/>
                </a:moveTo>
                <a:cubicBezTo>
                  <a:pt x="118203" y="233"/>
                  <a:pt x="85354" y="-543"/>
                  <a:pt x="65396" y="1010"/>
                </a:cubicBezTo>
                <a:cubicBezTo>
                  <a:pt x="45438" y="2563"/>
                  <a:pt x="19735" y="5437"/>
                  <a:pt x="9018" y="9397"/>
                </a:cubicBezTo>
                <a:cubicBezTo>
                  <a:pt x="-1698" y="13358"/>
                  <a:pt x="1951" y="13901"/>
                  <a:pt x="1097" y="24773"/>
                </a:cubicBezTo>
                <a:cubicBezTo>
                  <a:pt x="243" y="35645"/>
                  <a:pt x="-1776" y="64378"/>
                  <a:pt x="3893" y="74628"/>
                </a:cubicBezTo>
                <a:cubicBezTo>
                  <a:pt x="9562" y="84879"/>
                  <a:pt x="29908" y="84335"/>
                  <a:pt x="35111" y="862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“constant time”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Any operation that boils down to a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constant number of machine instructions.</a:t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Equivalently:  an operation that is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independent of problem size. </a:t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time also called O(1) or "Big-Oh of 1"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case?</a:t>
            </a:r>
            <a:endParaRPr/>
          </a:p>
        </p:txBody>
      </p:sp>
      <p:graphicFrame>
        <p:nvGraphicFramePr>
          <p:cNvPr id="770" name="Shape 770"/>
          <p:cNvGraphicFramePr/>
          <p:nvPr/>
        </p:nvGraphicFramePr>
        <p:xfrm>
          <a:off x="8763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1" name="Shape 771"/>
          <p:cNvCxnSpPr/>
          <p:nvPr/>
        </p:nvCxnSpPr>
        <p:spPr>
          <a:xfrm>
            <a:off x="5108455" y="1759000"/>
            <a:ext cx="11700" cy="14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72" name="Shape 772"/>
          <p:cNvGraphicFramePr/>
          <p:nvPr/>
        </p:nvGraphicFramePr>
        <p:xfrm>
          <a:off x="433310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{696E8665-2A5A-41CB-A54B-721ABB665FFA}</a:tableStyleId>
              </a:tblPr>
              <a:tblGrid>
                <a:gridCol w="51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3" name="Shape 773"/>
          <p:cNvCxnSpPr/>
          <p:nvPr/>
        </p:nvCxnSpPr>
        <p:spPr>
          <a:xfrm>
            <a:off x="4601250" y="1642525"/>
            <a:ext cx="163200" cy="64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4" name="Shape 774"/>
          <p:cNvSpPr/>
          <p:nvPr/>
        </p:nvSpPr>
        <p:spPr>
          <a:xfrm>
            <a:off x="4880825" y="1458700"/>
            <a:ext cx="512525" cy="824475"/>
          </a:xfrm>
          <a:custGeom>
            <a:pathLst>
              <a:path extrusionOk="0" h="32979" w="20501">
                <a:moveTo>
                  <a:pt x="0" y="364"/>
                </a:moveTo>
                <a:cubicBezTo>
                  <a:pt x="2097" y="442"/>
                  <a:pt x="9785" y="-723"/>
                  <a:pt x="12580" y="830"/>
                </a:cubicBezTo>
                <a:cubicBezTo>
                  <a:pt x="15376" y="2383"/>
                  <a:pt x="15453" y="4325"/>
                  <a:pt x="16773" y="9683"/>
                </a:cubicBezTo>
                <a:cubicBezTo>
                  <a:pt x="18093" y="15041"/>
                  <a:pt x="19880" y="29096"/>
                  <a:pt x="20501" y="3297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5" name="Shape 775"/>
          <p:cNvSpPr txBox="1"/>
          <p:nvPr/>
        </p:nvSpPr>
        <p:spPr>
          <a:xfrm>
            <a:off x="5257922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4630364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Shape 777"/>
          <p:cNvSpPr txBox="1"/>
          <p:nvPr/>
        </p:nvSpPr>
        <p:spPr>
          <a:xfrm>
            <a:off x="3315575" y="1734325"/>
            <a:ext cx="124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Shape 778"/>
          <p:cNvSpPr txBox="1"/>
          <p:nvPr/>
        </p:nvSpPr>
        <p:spPr>
          <a:xfrm>
            <a:off x="5347000" y="1388950"/>
            <a:ext cx="154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write 20 over 20 (no harm)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Code</a:t>
            </a:r>
            <a:endParaRPr/>
          </a:p>
        </p:txBody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PRECONDITION:  a[0..i-1] sorted in non-decreasing order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insert(int a[], int i)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while(j&gt;=0 &amp;&amp; x &lt; a[j])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a[j+1] = a[j];  // slide to right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Insertion Sort</a:t>
            </a:r>
            <a:endParaRPr/>
          </a:p>
        </p:txBody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for(i=1; i&lt;n; i++)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insert(a, i);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Or… without subroutine</a:t>
            </a:r>
            <a:endParaRPr/>
          </a:p>
        </p:txBody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457200" y="1123950"/>
            <a:ext cx="43710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Discuss!!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type="title"/>
          </p:nvPr>
        </p:nvSpPr>
        <p:spPr>
          <a:xfrm>
            <a:off x="457200" y="1806172"/>
            <a:ext cx="82296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Big-Oh, Big-Omega, Big-Theta: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Formal Definitions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O(f(n))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T(n)≤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820" name="Shape 820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827" name="Shape 827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𝛳(f(n))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834" name="Shape 834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Constant Time Examples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following are generally assumed to be to be O(1):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graphicFrame>
        <p:nvGraphicFramePr>
          <p:cNvPr id="135" name="Shape 135"/>
          <p:cNvGraphicFramePr/>
          <p:nvPr/>
        </p:nvGraphicFramePr>
        <p:xfrm>
          <a:off x="952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{0877D669-2103-48D5-BB71-E8571578F242}</a:tableStyleId>
              </a:tblPr>
              <a:tblGrid>
                <a:gridCol w="3570525"/>
                <a:gridCol w="366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assignment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10;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arithmetic ops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2*x;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evaluating conditionals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if(x &gt; 10)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setup for function call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(not time for function itself!)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foo(x,y);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accessing array elements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a[i] = 0;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pointer de-referencing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p-&gt;x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memory allocation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= malloc(sizeof(NODE));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NOT calloc though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Big-Oh Comments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Constant Time Examples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and...</a:t>
            </a:r>
            <a:endParaRPr b="1"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42" name="Shape 142"/>
          <p:cNvSpPr txBox="1"/>
          <p:nvPr/>
        </p:nvSpPr>
        <p:spPr>
          <a:xfrm>
            <a:off x="1074925" y="2096575"/>
            <a:ext cx="6492600" cy="13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cout &lt;&lt; "tick" &lt;&lt; endl;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