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y="5143500" cx="9144000"/>
  <p:notesSz cx="6858000" cy="9144000"/>
  <p:embeddedFontLst>
    <p:embeddedFont>
      <p:font typeface="Source Code Pro Medium"/>
      <p:regular r:id="rId96"/>
      <p:bold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BDD57E-4C4D-46DD-80CE-1EAF12F09496}">
  <a:tblStyle styleId="{0ABDD57E-4C4D-46DD-80CE-1EAF12F09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font" Target="fonts/SourceCodeProMedium-bold.fntdata"/><Relationship Id="rId96" Type="http://schemas.openxmlformats.org/officeDocument/2006/relationships/font" Target="fonts/SourceCodeProMediu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03-FRI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Lab takeaways; prog1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91900" y="220125"/>
            <a:ext cx="38946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remove_first(const T &amp;x)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Node *p, *tmp;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 dummy;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if(front==nullptr)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if(front-&gt;data ==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pop_front(dummy);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4287925" y="268100"/>
            <a:ext cx="48843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8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02000" y="1335650"/>
            <a:ext cx="47709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p=front;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Shape 244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Shape 246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7" y="7997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2" name="Shape 252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9"/>
                  <a:pt x="71310" y="26247"/>
                  <a:pt x="64537" y="22578"/>
                </a:cubicBezTo>
                <a:cubicBezTo>
                  <a:pt x="57764" y="18909"/>
                  <a:pt x="34339" y="20226"/>
                  <a:pt x="23897" y="17498"/>
                </a:cubicBezTo>
                <a:cubicBezTo>
                  <a:pt x="13455" y="14770"/>
                  <a:pt x="5647" y="9125"/>
                  <a:pt x="1884" y="6209"/>
                </a:cubicBezTo>
                <a:cubicBezTo>
                  <a:pt x="-1879" y="3293"/>
                  <a:pt x="1414" y="1035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5" name="Shape 255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6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3" y="24083"/>
                  <a:pt x="71215" y="24459"/>
                  <a:pt x="81845" y="21449"/>
                </a:cubicBezTo>
                <a:cubicBezTo>
                  <a:pt x="92476" y="18439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sp>
      <p:graphicFrame>
        <p:nvGraphicFramePr>
          <p:cNvPr id="256" name="Shape 256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7" name="Shape 257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int slow_remove_all(const T &amp;x)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while(remove_first(x))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the internet...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87500" y="1221700"/>
            <a:ext cx="434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node *temp=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node;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temp=head;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(temp!=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cout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&lt;&lt;temp-&gt;data&lt;&lt;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"\t"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temp=temp-&gt;next;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 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4358375" y="1338725"/>
            <a:ext cx="41271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"head" same as our "front"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Correct?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A) looks good to 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B) Nope!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the internet...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87500" y="1221700"/>
            <a:ext cx="434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  node *temp=</a:t>
            </a:r>
            <a:r>
              <a:rPr b="1" lang="en" sz="18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node;</a:t>
            </a:r>
            <a:b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   temp=head;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(temp!=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cout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&lt;&lt;temp-&gt;data&lt;&lt;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"\t"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temp=temp-&gt;next;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 </a:t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4358375" y="1338725"/>
            <a:ext cx="41271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"head" same as our "front"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Correct?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A) looks good to 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B) Nope!</a:t>
            </a:r>
            <a:endParaRPr sz="18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865175" y="3573275"/>
            <a:ext cx="4881900" cy="11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has a memory leak!  The </a:t>
            </a:r>
            <a:r>
              <a:rPr lang="en"/>
              <a:t>highlighted</a:t>
            </a:r>
            <a:r>
              <a:rPr lang="en"/>
              <a:t> lines first dynamically allocates a node and uses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/>
              <a:t> to point to it.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then immediately reassigns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!!!  (So why did they allocate a new node in the first place???)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Shape 368"/>
          <p:cNvCxnSpPr>
            <a:stCxn id="363" idx="3"/>
            <a:endCxn id="364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Shape 369"/>
          <p:cNvCxnSpPr>
            <a:stCxn id="366" idx="3"/>
            <a:endCxn id="367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Shape 370"/>
          <p:cNvCxnSpPr>
            <a:stCxn id="364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Shape 371"/>
          <p:cNvCxnSpPr>
            <a:endCxn id="366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Shape 372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3" name="Shape 373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6" name="Shape 376"/>
          <p:cNvCxnSpPr>
            <a:stCxn id="367" idx="3"/>
            <a:endCxn id="365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Shape 377"/>
          <p:cNvCxnSpPr>
            <a:stCxn id="365" idx="3"/>
            <a:endCxn id="373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Shape 378"/>
          <p:cNvCxnSpPr>
            <a:stCxn id="374" idx="3"/>
            <a:endCxn id="375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Shape 379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73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Shape 381"/>
          <p:cNvCxnSpPr>
            <a:endCxn id="374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Shape 382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4" name="Shape 384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material covered in lecture...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2" name="Shape 402"/>
          <p:cNvCxnSpPr>
            <a:stCxn id="397" idx="3"/>
            <a:endCxn id="398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Shape 403"/>
          <p:cNvCxnSpPr>
            <a:stCxn id="400" idx="3"/>
            <a:endCxn id="401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Shape 404"/>
          <p:cNvCxnSpPr>
            <a:stCxn id="398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Shape 405"/>
          <p:cNvCxnSpPr>
            <a:endCxn id="400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Shape 407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Shape 410"/>
          <p:cNvCxnSpPr>
            <a:stCxn id="401" idx="3"/>
            <a:endCxn id="399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Shape 411"/>
          <p:cNvCxnSpPr>
            <a:stCxn id="399" idx="3"/>
            <a:endCxn id="407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Shape 412"/>
          <p:cNvCxnSpPr>
            <a:stCxn id="408" idx="3"/>
            <a:endCxn id="409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Shape 413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07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Shape 415"/>
          <p:cNvCxnSpPr>
            <a:endCxn id="408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305025" y="410225"/>
            <a:ext cx="71148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alternating 0's and 1's (n/2 of each)?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57775" y="2083575"/>
            <a:ext cx="86355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A) Linear in this 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B) Quadratic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C) something else...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Shape 427"/>
          <p:cNvCxnSpPr>
            <a:stCxn id="422" idx="3"/>
            <a:endCxn id="423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Shape 428"/>
          <p:cNvCxnSpPr>
            <a:stCxn id="425" idx="3"/>
            <a:endCxn id="426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Shape 429"/>
          <p:cNvCxnSpPr>
            <a:stCxn id="423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Shape 430"/>
          <p:cNvCxnSpPr>
            <a:endCxn id="425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Shape 431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2" name="Shape 432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5" name="Shape 435"/>
          <p:cNvCxnSpPr>
            <a:stCxn id="426" idx="3"/>
            <a:endCxn id="424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Shape 436"/>
          <p:cNvCxnSpPr>
            <a:stCxn id="424" idx="3"/>
            <a:endCxn id="432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Shape 437"/>
          <p:cNvCxnSpPr>
            <a:stCxn id="433" idx="3"/>
            <a:endCxn id="434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Shape 438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>
            <a:stCxn id="432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Shape 440"/>
          <p:cNvCxnSpPr>
            <a:endCxn id="433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x="305025" y="410225"/>
            <a:ext cx="70227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alternating 0's and 1's (n/2 of each)?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157775" y="2083575"/>
            <a:ext cx="34860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A) Linear in this 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B) Quadratic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C) something else...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859900" y="1934000"/>
            <a:ext cx="47007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(work it out in hand-written notes...)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471" name="Shape 47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" name="Shape 472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3" name="Shape 47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5" name="Shape 47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6" name="Shape 476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7" name="Shape 477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8" name="Shape 478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79" name="Shape 479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4"/>
                  <a:pt x="16541" y="11571"/>
                  <a:pt x="15376" y="8387"/>
                </a:cubicBezTo>
                <a:cubicBezTo>
                  <a:pt x="14211" y="5203"/>
                  <a:pt x="11416" y="5126"/>
                  <a:pt x="8853" y="3728"/>
                </a:cubicBezTo>
                <a:cubicBezTo>
                  <a:pt x="6290" y="2330"/>
                  <a:pt x="1476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80" name="Shape 480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7" y="2408"/>
                  <a:pt x="1554" y="6290"/>
                  <a:pt x="4660" y="7455"/>
                </a:cubicBezTo>
                <a:cubicBezTo>
                  <a:pt x="7766" y="8620"/>
                  <a:pt x="15299" y="9630"/>
                  <a:pt x="18638" y="8387"/>
                </a:cubicBezTo>
                <a:cubicBezTo>
                  <a:pt x="21977" y="7145"/>
                  <a:pt x="23686" y="1398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83" name="Shape 483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0" name="Shape 49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1" name="Shape 49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2" name="Shape 49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Shape 493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Shape 495"/>
          <p:cNvCxnSpPr>
            <a:stCxn id="49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96" name="Shape 496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97" name="Shape 497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87500" y="1221700"/>
            <a:ext cx="434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node *temp; </a:t>
            </a:r>
            <a:r>
              <a:rPr lang="en" sz="1800"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  <a:t>// =</a:t>
            </a:r>
            <a:r>
              <a:rPr b="1" lang="en" sz="1800">
                <a:solidFill>
                  <a:srgbClr val="333333"/>
                </a:solidFill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800"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  <a:t> node;</a:t>
            </a:r>
            <a:br>
              <a:rPr lang="en" sz="1800"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temp=head;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(temp!=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cout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&lt;&lt;temp-&gt;data&lt;&lt;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"\t"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temp=temp-&gt;next;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 </a:t>
            </a:r>
            <a:endParaRPr sz="1800"/>
          </a:p>
        </p:txBody>
      </p:sp>
      <p:sp>
        <p:nvSpPr>
          <p:cNvPr id="115" name="Shape 115"/>
          <p:cNvSpPr txBox="1"/>
          <p:nvPr/>
        </p:nvSpPr>
        <p:spPr>
          <a:xfrm>
            <a:off x="4740875" y="1338725"/>
            <a:ext cx="3744600" cy="222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FIX... get rid of the new statement.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4" name="Shape 50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5" name="Shape 50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Shape 507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8" name="Shape 50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9" name="Shape 509"/>
          <p:cNvCxnSpPr>
            <a:stCxn id="50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10" name="Shape 510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1" name="Shape 511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12" name="Shape 51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3" name="Shape 51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14" name="Shape 514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8" y="4193"/>
                  <a:pt x="5048" y="7999"/>
                  <a:pt x="8387" y="8853"/>
                </a:cubicBezTo>
                <a:cubicBezTo>
                  <a:pt x="11726" y="9707"/>
                  <a:pt x="17162" y="9863"/>
                  <a:pt x="20035" y="8387"/>
                </a:cubicBezTo>
                <a:cubicBezTo>
                  <a:pt x="22908" y="6912"/>
                  <a:pt x="24694" y="1398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5" name="Shape 515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3" name="Shape 52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4" name="Shape 52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5" name="Shape 52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Shape 526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8" name="Shape 528"/>
          <p:cNvCxnSpPr>
            <a:stCxn id="52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29" name="Shape 529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30" name="Shape 530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7" name="Shape 53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8" name="Shape 53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9" name="Shape 53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Shape 54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1" name="Shape 54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2" name="Shape 542"/>
          <p:cNvCxnSpPr>
            <a:stCxn id="53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43" name="Shape 543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4" name="Shape 544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45" name="Shape 545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6" name="Shape 546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47" name="Shape 547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8" name="Shape 548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5" name="Shape 55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6" name="Shape 55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7" name="Shape 55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Shape 558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9" name="Shape 55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0" name="Shape 560"/>
          <p:cNvCxnSpPr>
            <a:stCxn id="55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61" name="Shape 561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2" name="Shape 562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63" name="Shape 563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4" name="Shape 564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Shape 565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6" name="Shape 566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572" name="Shape 57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Shape 57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4" name="Shape 57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6" name="Shape 57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7" name="Shape 577"/>
          <p:cNvCxnSpPr>
            <a:stCxn id="57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8" name="Shape 578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79" name="Shape 579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80" name="Shape 580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4" y="544"/>
                  <a:pt x="8852" y="699"/>
                  <a:pt x="11182" y="3262"/>
                </a:cubicBezTo>
                <a:cubicBezTo>
                  <a:pt x="13512" y="5825"/>
                  <a:pt x="13590" y="12037"/>
                  <a:pt x="13978" y="15376"/>
                </a:cubicBezTo>
                <a:cubicBezTo>
                  <a:pt x="14366" y="18715"/>
                  <a:pt x="13590" y="21977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2" name="Shape 582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588" name="Shape 58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9" name="Shape 589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Shape 591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92" name="Shape 592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3" name="Shape 593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4" name="Shape 594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93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96" name="Shape 596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7" name="Shape 597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Shape 598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Shape 599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Shape 600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2" y="854"/>
                  <a:pt x="37110" y="-932"/>
                  <a:pt x="24374" y="5125"/>
                </a:cubicBezTo>
                <a:cubicBezTo>
                  <a:pt x="11639" y="11182"/>
                  <a:pt x="-1019" y="26947"/>
                  <a:pt x="146" y="36343"/>
                </a:cubicBezTo>
                <a:cubicBezTo>
                  <a:pt x="1311" y="45740"/>
                  <a:pt x="19482" y="57388"/>
                  <a:pt x="31363" y="61504"/>
                </a:cubicBezTo>
                <a:cubicBezTo>
                  <a:pt x="43244" y="65620"/>
                  <a:pt x="63591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01" name="Shape 601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609" name="Shape 609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0" name="Shape 610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11" name="Shape 611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2" name="Shape 612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3" name="Shape 613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4" name="Shape 614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5" name="Shape 615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6" name="Shape 616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7" name="Shape 617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8" name="Shape 618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9" name="Shape 619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625" name="Shape 62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6" name="Shape 626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27" name="Shape 62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8" name="Shape 628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9" name="Shape 629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0" name="Shape 630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1" name="Shape 631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2" name="Shape 632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3" name="Shape 633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4" name="Shape 634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5" name="Shape 635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6" name="Shape 636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Shape 637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3" y="233"/>
                  <a:pt x="85354" y="-543"/>
                  <a:pt x="65396" y="1010"/>
                </a:cubicBezTo>
                <a:cubicBezTo>
                  <a:pt x="45438" y="2563"/>
                  <a:pt x="19735" y="5437"/>
                  <a:pt x="9018" y="9397"/>
                </a:cubicBezTo>
                <a:cubicBezTo>
                  <a:pt x="-1698" y="13358"/>
                  <a:pt x="1951" y="13901"/>
                  <a:pt x="1097" y="24773"/>
                </a:cubicBezTo>
                <a:cubicBezTo>
                  <a:pt x="243" y="35645"/>
                  <a:pt x="-1776" y="64378"/>
                  <a:pt x="3893" y="74628"/>
                </a:cubicBezTo>
                <a:cubicBezTo>
                  <a:pt x="9562" y="84879"/>
                  <a:pt x="29908" y="84335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644" name="Shape 644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5" name="Shape 645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6" name="Shape 646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7" name="Shape 647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8" name="Shape 648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7" y="442"/>
                  <a:pt x="9785" y="-723"/>
                  <a:pt x="12580" y="830"/>
                </a:cubicBezTo>
                <a:cubicBezTo>
                  <a:pt x="15376" y="2383"/>
                  <a:pt x="15453" y="4325"/>
                  <a:pt x="16773" y="9683"/>
                </a:cubicBezTo>
                <a:cubicBezTo>
                  <a:pt x="18093" y="15041"/>
                  <a:pt x="19880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9" name="Shape 649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remove_first(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 T &amp;x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Shape 692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693" name="Shape 693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2" y="99596"/>
                  <a:pt x="47123" y="95507"/>
                </a:cubicBezTo>
                <a:cubicBezTo>
                  <a:pt x="54408" y="93564"/>
                  <a:pt x="62803" y="95330"/>
                  <a:pt x="69422" y="91720"/>
                </a:cubicBezTo>
                <a:cubicBezTo>
                  <a:pt x="75928" y="88172"/>
                  <a:pt x="83084" y="85526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3"/>
                  <a:pt x="121940" y="61469"/>
                  <a:pt x="130849" y="56379"/>
                </a:cubicBezTo>
                <a:cubicBezTo>
                  <a:pt x="141793" y="50126"/>
                  <a:pt x="148776" y="38559"/>
                  <a:pt x="156514" y="28610"/>
                </a:cubicBezTo>
                <a:cubicBezTo>
                  <a:pt x="164099" y="18858"/>
                  <a:pt x="174548" y="11049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0" name="Shape 700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1" name="Shape 701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2" name="Shape 702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3" name="Shape 703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Shape 704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7" name="Shape 707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09" name="Shape 709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0" name="Shape 130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" name="Shape 138"/>
          <p:cNvCxnSpPr>
            <a:stCxn id="137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>
            <a:stCxn id="140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Shape 141"/>
          <p:cNvCxnSpPr>
            <a:stCxn id="142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Shape 737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746" name="Shape 746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753" name="Shape 753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40" y="1270"/>
                  <a:pt x="11574" y="-1391"/>
                  <a:pt x="10183" y="7620"/>
                </a:cubicBezTo>
                <a:cubicBezTo>
                  <a:pt x="8792" y="16631"/>
                  <a:pt x="12239" y="45237"/>
                  <a:pt x="10546" y="54066"/>
                </a:cubicBezTo>
                <a:cubicBezTo>
                  <a:pt x="8853" y="62896"/>
                  <a:pt x="205" y="58904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4" y="73479"/>
                  <a:pt x="10002" y="106620"/>
                  <a:pt x="12723" y="116115"/>
                </a:cubicBezTo>
                <a:cubicBezTo>
                  <a:pt x="15445" y="125610"/>
                  <a:pt x="23609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7" name="Shape 767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768" name="Shape 7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9" name="Shape 7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Shape 797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Shape 148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Shape 150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2" name="Shape 152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Shape 155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>
            <a:stCxn id="159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Shape 166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Shape 168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6" y="9896"/>
                  <a:pt x="31608" y="5568"/>
                </a:cubicBezTo>
                <a:cubicBezTo>
                  <a:pt x="44590" y="1241"/>
                  <a:pt x="65852" y="-1582"/>
                  <a:pt x="77893" y="1052"/>
                </a:cubicBezTo>
                <a:cubicBezTo>
                  <a:pt x="89935" y="3686"/>
                  <a:pt x="99530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5" name="Shape 175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1" y="24459"/>
                  <a:pt x="188" y="4892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7" name="Shape 177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Shape 881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Shape 186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Shape 188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Shape 189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Shape 190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93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Shape 196"/>
          <p:cNvCxnSpPr>
            <a:stCxn id="197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21" name="Shape 921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28" name="Shape 928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935" name="Shape 93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Shape 203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{0ABDD57E-4C4D-46DD-80CE-1EAF12F09496}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7" name="Shape 207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Shape 208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Shape 209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Shape 210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14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