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A43B9D-D47C-49E8-B333-F4FE75BB4E69}">
  <a:tblStyle styleId="{14A43B9D-D47C-49E8-B333-F4FE75BB4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04-MON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Equivalent 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there are constants c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such that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-25000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 ≤ T(n) ≤ c</a:t>
            </a:r>
            <a:r>
              <a:rPr b="1" baseline="-25000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05700" y="3706325"/>
            <a:ext cx="7835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/>
        </p:nvSpPr>
        <p:spPr>
          <a:xfrm>
            <a:off x="23248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" name="Shape 228"/>
          <p:cNvCxnSpPr/>
          <p:nvPr/>
        </p:nvCxnSpPr>
        <p:spPr>
          <a:xfrm>
            <a:off x="28091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241925" y="1482400"/>
            <a:ext cx="1751100" cy="753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-25000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76200" y="2549200"/>
            <a:ext cx="1641000" cy="67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-25000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49142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34" name="Shape 234"/>
          <p:cNvSpPr txBox="1"/>
          <p:nvPr/>
        </p:nvSpPr>
        <p:spPr>
          <a:xfrm>
            <a:off x="4755966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204350" y="1006550"/>
            <a:ext cx="6834525" cy="3442425"/>
          </a:xfrm>
          <a:custGeom>
            <a:pathLst>
              <a:path extrusionOk="0" h="137697" w="273381">
                <a:moveTo>
                  <a:pt x="0" y="137697"/>
                </a:moveTo>
                <a:cubicBezTo>
                  <a:pt x="5771" y="136825"/>
                  <a:pt x="22279" y="135684"/>
                  <a:pt x="34626" y="132463"/>
                </a:cubicBezTo>
                <a:cubicBezTo>
                  <a:pt x="46973" y="129242"/>
                  <a:pt x="58582" y="122464"/>
                  <a:pt x="74083" y="118371"/>
                </a:cubicBezTo>
                <a:cubicBezTo>
                  <a:pt x="89584" y="114278"/>
                  <a:pt x="112936" y="110990"/>
                  <a:pt x="127632" y="107903"/>
                </a:cubicBezTo>
                <a:cubicBezTo>
                  <a:pt x="142328" y="104816"/>
                  <a:pt x="150917" y="103944"/>
                  <a:pt x="162257" y="99851"/>
                </a:cubicBezTo>
                <a:cubicBezTo>
                  <a:pt x="173598" y="95758"/>
                  <a:pt x="185207" y="89852"/>
                  <a:pt x="195675" y="83343"/>
                </a:cubicBezTo>
                <a:cubicBezTo>
                  <a:pt x="206143" y="76834"/>
                  <a:pt x="215202" y="70123"/>
                  <a:pt x="225066" y="60796"/>
                </a:cubicBezTo>
                <a:cubicBezTo>
                  <a:pt x="234930" y="51469"/>
                  <a:pt x="246808" y="37512"/>
                  <a:pt x="254860" y="27379"/>
                </a:cubicBezTo>
                <a:cubicBezTo>
                  <a:pt x="262913" y="17246"/>
                  <a:pt x="270294" y="4563"/>
                  <a:pt x="273381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/>
        </p:nvSpPr>
        <p:spPr>
          <a:xfrm>
            <a:off x="2392625" y="499325"/>
            <a:ext cx="3464100" cy="53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Understanding Big-Theta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Ratio rule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774425" y="1445500"/>
            <a:ext cx="604166" cy="3034800"/>
          </a:xfrm>
          <a:custGeom>
            <a:pathLst>
              <a:path extrusionOk="0" h="121904" w="25786">
                <a:moveTo>
                  <a:pt x="18891" y="0"/>
                </a:moveTo>
                <a:cubicBezTo>
                  <a:pt x="17440" y="1270"/>
                  <a:pt x="11574" y="-1391"/>
                  <a:pt x="10183" y="7620"/>
                </a:cubicBezTo>
                <a:cubicBezTo>
                  <a:pt x="8792" y="16631"/>
                  <a:pt x="12239" y="45237"/>
                  <a:pt x="10546" y="54066"/>
                </a:cubicBezTo>
                <a:cubicBezTo>
                  <a:pt x="8853" y="62896"/>
                  <a:pt x="205" y="58904"/>
                  <a:pt x="23" y="60597"/>
                </a:cubicBezTo>
                <a:cubicBezTo>
                  <a:pt x="-158" y="62290"/>
                  <a:pt x="7340" y="54973"/>
                  <a:pt x="9457" y="64226"/>
                </a:cubicBezTo>
                <a:cubicBezTo>
                  <a:pt x="11574" y="73479"/>
                  <a:pt x="10002" y="106620"/>
                  <a:pt x="12723" y="116115"/>
                </a:cubicBezTo>
                <a:cubicBezTo>
                  <a:pt x="15445" y="125610"/>
                  <a:pt x="23609" y="120348"/>
                  <a:pt x="25786" y="12119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/>
        </p:nvSpPr>
        <p:spPr>
          <a:xfrm>
            <a:off x="2393100" y="4059900"/>
            <a:ext cx="662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∞   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 sz="180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2568500"/>
            <a:ext cx="1522375" cy="7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2304200" y="1547125"/>
            <a:ext cx="6767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0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g(n)≠O(f(n))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304200" y="2613925"/>
            <a:ext cx="6767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c&gt;0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f(n)=Θ(g(n)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first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2913800" y="1394725"/>
            <a:ext cx="5497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g(n)≠O(f(n))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3725"/>
            <a:ext cx="1834050" cy="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14150" y="2555850"/>
            <a:ext cx="2349600" cy="16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f(n)=2n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g(n)=4n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0480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30027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upper-bound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 on f(n), but this bound is not tight -- i.e., they diverge."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second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61750" y="2860650"/>
            <a:ext cx="30408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f(n)=100n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g(n)=(0.01)n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2004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Big-Theta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𝜃(g(n))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"f(n) and g(n) are asymptotically equivalent"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1308757"/>
            <a:ext cx="1774425" cy="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third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1750" y="2860650"/>
            <a:ext cx="27777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 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 100n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2913850" y="2218400"/>
            <a:ext cx="61920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Little-Omega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ω(g(n))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lower-bound but the bound is not tight -- i.e, they diverge"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91971"/>
            <a:ext cx="221328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Equivalencies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18000" y="17321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f(n)=Ω(g(n))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18000" y="31037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g(n)=O(f(n))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Worst-case vs. Best Case (average?)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16100" y="1622825"/>
            <a:ext cx="8436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</a:t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561750" y="1196575"/>
            <a:ext cx="8125200" cy="14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CONVENTION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If worst vs. best (or average) case is not specified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worst case is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assumed/implied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by convention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72825" y="2644375"/>
            <a:ext cx="90192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"My SneakySort algorithm runs in O(n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1.7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 time"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is interpreted as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"The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worst-case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runtime of my SneakySort algorithm is O(n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1.7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)" 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Big-Oh, Omega, Theta and 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Best/Worst Case Analysis</a:t>
            </a:r>
            <a:endParaRPr sz="3000"/>
          </a:p>
        </p:txBody>
      </p:sp>
      <p:sp>
        <p:nvSpPr>
          <p:cNvPr id="299" name="Shape 299"/>
          <p:cNvSpPr txBox="1"/>
          <p:nvPr/>
        </p:nvSpPr>
        <p:spPr>
          <a:xfrm>
            <a:off x="561750" y="1231175"/>
            <a:ext cx="74172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Common Misconceptions: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Big-Oh means worst case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Big-Omega means best case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Big-Theta means average case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5758950" y="1973650"/>
            <a:ext cx="790500" cy="426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NO!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5987550" y="2735650"/>
            <a:ext cx="790500" cy="426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NO!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6368550" y="3497650"/>
            <a:ext cx="790500" cy="426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NO!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4920500" y="1445975"/>
            <a:ext cx="39633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"The worst case runtime of has_dups is O(n)"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A. TRUE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B. FALSE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Last 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7250" y="1200150"/>
            <a:ext cx="8499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Showed that slow_remove_all has quadratic worst-case runtime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"Family" of configurations:  (n/2 1's)(n/2 0's)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578500" y="4221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330225" y="4221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527400" y="4226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897200" y="4221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712300" y="4221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5" name="Shape 105"/>
          <p:cNvCxnSpPr>
            <a:stCxn id="100" idx="3"/>
            <a:endCxn id="101" idx="1"/>
          </p:cNvCxnSpPr>
          <p:nvPr/>
        </p:nvCxnSpPr>
        <p:spPr>
          <a:xfrm>
            <a:off x="1030900" y="4416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Shape 106"/>
          <p:cNvCxnSpPr>
            <a:stCxn id="103" idx="3"/>
            <a:endCxn id="104" idx="1"/>
          </p:cNvCxnSpPr>
          <p:nvPr/>
        </p:nvCxnSpPr>
        <p:spPr>
          <a:xfrm>
            <a:off x="3349600" y="4416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>
            <a:stCxn id="101" idx="3"/>
          </p:cNvCxnSpPr>
          <p:nvPr/>
        </p:nvCxnSpPr>
        <p:spPr>
          <a:xfrm>
            <a:off x="1782625" y="4416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Shape 108"/>
          <p:cNvCxnSpPr>
            <a:endCxn id="103" idx="1"/>
          </p:cNvCxnSpPr>
          <p:nvPr/>
        </p:nvCxnSpPr>
        <p:spPr>
          <a:xfrm>
            <a:off x="2703100" y="4411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Shape 109"/>
          <p:cNvCxnSpPr/>
          <p:nvPr/>
        </p:nvCxnSpPr>
        <p:spPr>
          <a:xfrm>
            <a:off x="2082400" y="4421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" name="Shape 110"/>
          <p:cNvSpPr txBox="1"/>
          <p:nvPr/>
        </p:nvSpPr>
        <p:spPr>
          <a:xfrm>
            <a:off x="5215900" y="4226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7017225" y="4226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724575" y="4226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3" name="Shape 113"/>
          <p:cNvCxnSpPr>
            <a:stCxn id="104" idx="3"/>
            <a:endCxn id="102" idx="1"/>
          </p:cNvCxnSpPr>
          <p:nvPr/>
        </p:nvCxnSpPr>
        <p:spPr>
          <a:xfrm>
            <a:off x="4164700" y="4416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Shape 114"/>
          <p:cNvCxnSpPr>
            <a:stCxn id="102" idx="3"/>
            <a:endCxn id="110" idx="1"/>
          </p:cNvCxnSpPr>
          <p:nvPr/>
        </p:nvCxnSpPr>
        <p:spPr>
          <a:xfrm>
            <a:off x="4979800" y="4421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Shape 115"/>
          <p:cNvCxnSpPr>
            <a:stCxn id="111" idx="3"/>
            <a:endCxn id="112" idx="1"/>
          </p:cNvCxnSpPr>
          <p:nvPr/>
        </p:nvCxnSpPr>
        <p:spPr>
          <a:xfrm>
            <a:off x="7469625" y="4421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6094375" y="4421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" name="Shape 117"/>
          <p:cNvCxnSpPr>
            <a:stCxn id="110" idx="3"/>
          </p:cNvCxnSpPr>
          <p:nvPr/>
        </p:nvCxnSpPr>
        <p:spPr>
          <a:xfrm>
            <a:off x="5668300" y="4421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Shape 118"/>
          <p:cNvCxnSpPr>
            <a:endCxn id="111" idx="1"/>
          </p:cNvCxnSpPr>
          <p:nvPr/>
        </p:nvCxnSpPr>
        <p:spPr>
          <a:xfrm flipH="1" rot="10800000">
            <a:off x="6689625" y="4421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920500" y="1445975"/>
            <a:ext cx="39633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"The worst case runtime of has_dups is O(n)"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A. TRUE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B. FALSE</a:t>
            </a:r>
            <a:endParaRPr b="1" sz="180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4920500" y="1445975"/>
            <a:ext cx="39633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"The worst case runtime of has_dups is O(n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A. TRUE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B. FALSE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920500" y="1445975"/>
            <a:ext cx="39633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"The worst case runtime of has_dups is O(n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A. TRUE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B. FALSE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worst case runtime of has_dups is O(n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worst case runtime of has_dups is O(n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worst case runtime of has_dups is Θ(n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worst case runtime of has_dups is Θ(n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worst case runtime of has_dups is Ω(n)"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worst case runtime of has_dups is Ω(n)"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worst case runtime of has_dups is Ω(n)"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</a:t>
            </a:r>
            <a:r>
              <a:rPr b="1"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" name="Shape 128"/>
          <p:cNvCxnSpPr>
            <a:stCxn id="123" idx="3"/>
            <a:endCxn id="124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Shape 129"/>
          <p:cNvCxnSpPr>
            <a:stCxn id="126" idx="3"/>
            <a:endCxn id="127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Shape 130"/>
          <p:cNvCxnSpPr>
            <a:stCxn id="124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Shape 131"/>
          <p:cNvCxnSpPr>
            <a:endCxn id="126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Shape 136"/>
          <p:cNvCxnSpPr>
            <a:stCxn id="127" idx="3"/>
            <a:endCxn id="125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Shape 137"/>
          <p:cNvCxnSpPr>
            <a:stCxn id="125" idx="3"/>
            <a:endCxn id="133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Shape 138"/>
          <p:cNvCxnSpPr>
            <a:stCxn id="134" idx="3"/>
            <a:endCxn id="135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Shape 139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>
            <a:stCxn id="133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Shape 141"/>
          <p:cNvCxnSpPr>
            <a:endCxn id="134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305025" y="410225"/>
            <a:ext cx="71148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alternating 0's and 1's (n/2 of each)?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57775" y="2083575"/>
            <a:ext cx="8635500" cy="22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A) Linear in this 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B) Quadratic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C) something else...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BEST case runtime of has_dups is Ω(n)"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BEST case runtime of has_dups is Ω(n)"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</a:t>
            </a:r>
            <a:r>
              <a:rPr b="1" lang="en" sz="24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24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BEST case runtime of has_dups is O(n)"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BEST case runtime of has_dups is O(n)"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</a:t>
            </a:r>
            <a:r>
              <a:rPr b="1"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BEST case runtime of has_dups is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Θ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(n)"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BEST case runtime of has_dups is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Θ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(n)"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</a:t>
            </a:r>
            <a:r>
              <a:rPr b="1" lang="en" sz="24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24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BEST case runtime of has_dups is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(1)"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TRUE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has_dups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if(a[i] == a[j])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785250" y="1445975"/>
            <a:ext cx="4244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"The BEST case runtime of has_dups is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(1)"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A. </a:t>
            </a:r>
            <a:r>
              <a:rPr b="1"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B. FALSE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Should you say things like: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"The worst case runtime of my algorithm is Θ(n(n-1)/2)"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405700" y="3214175"/>
            <a:ext cx="8187000" cy="9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While it may be true it is kind of silly....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5758950" y="4259650"/>
            <a:ext cx="790500" cy="426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NO!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 silly?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457200" y="1200150"/>
            <a:ext cx="82296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"The worst case runtime of my algorithm is O(n(n-1)/2)"  </a:t>
            </a:r>
            <a:endParaRPr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52025" y="2174425"/>
            <a:ext cx="9009000" cy="179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What does it mean? 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Let T(n) be the worst-case runtime of "my-algorithm"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T(n) ≤ c(n(n-1)/2)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for const c, n≥n</a:t>
            </a:r>
            <a:r>
              <a:rPr b="1" baseline="-25000" lang="en" sz="24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3" name="Shape 153"/>
          <p:cNvCxnSpPr>
            <a:stCxn id="148" idx="3"/>
            <a:endCxn id="149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Shape 154"/>
          <p:cNvCxnSpPr>
            <a:stCxn id="151" idx="3"/>
            <a:endCxn id="152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Shape 155"/>
          <p:cNvCxnSpPr>
            <a:stCxn id="149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Shape 156"/>
          <p:cNvCxnSpPr>
            <a:endCxn id="151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" name="Shape 161"/>
          <p:cNvCxnSpPr>
            <a:stCxn id="152" idx="3"/>
            <a:endCxn id="150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Shape 162"/>
          <p:cNvCxnSpPr>
            <a:stCxn id="150" idx="3"/>
            <a:endCxn id="158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Shape 163"/>
          <p:cNvCxnSpPr>
            <a:stCxn id="159" idx="3"/>
            <a:endCxn id="160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>
            <a:stCxn id="158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Shape 166"/>
          <p:cNvCxnSpPr>
            <a:endCxn id="159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Shape 167"/>
          <p:cNvSpPr txBox="1"/>
          <p:nvPr/>
        </p:nvSpPr>
        <p:spPr>
          <a:xfrm>
            <a:off x="305025" y="410225"/>
            <a:ext cx="70227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alternating 0's and 1's (n/2 of each)?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7775" y="2083575"/>
            <a:ext cx="3486000" cy="22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A) Linear in this 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B) Quadratic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C) something else...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859900" y="1934000"/>
            <a:ext cx="4700700" cy="22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(work it out in hand-written notes...)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 silly?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135000" y="1179400"/>
            <a:ext cx="9009000" cy="213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T(n) ≤ c(n(n-1)/2)     for const c, n≥n</a:t>
            </a:r>
            <a:r>
              <a:rPr b="1" baseline="-25000" lang="en" sz="24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But this also means that: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T(n)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≤ (c/2)(n(n-1)) = (c/2)(n</a:t>
            </a:r>
            <a:r>
              <a:rPr b="1" baseline="30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-n) ≤ 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(c/2)n</a:t>
            </a:r>
            <a:r>
              <a:rPr b="1" baseline="30000"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905050" y="3464100"/>
            <a:ext cx="7344300" cy="11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T(n) is O(n</a:t>
            </a:r>
            <a:r>
              <a:rPr b="1"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since c/2 is also CONSTANT!!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 silly (cont.)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343300" y="1383575"/>
            <a:ext cx="7999800" cy="325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Coefficients like O(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(0.5)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) give absolutely no more information than O(n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).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[ Both 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 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/2 belong to the set O(n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) ]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 silly (cont.)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343300" y="1383575"/>
            <a:ext cx="7999800" cy="325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For that matter, the following would also be true: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T(n) is O(9999n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T(n) is O(n</a:t>
            </a:r>
            <a:r>
              <a:rPr b="1"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/9999)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 the other hand...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28600" y="1200150"/>
            <a:ext cx="4494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has_dups(int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for(j=i+1; j&lt;n;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if(a[i] == a[j])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4785250" y="1200150"/>
            <a:ext cx="42444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You </a:t>
            </a:r>
            <a:r>
              <a:rPr b="1" i="1" lang="en" sz="1800">
                <a:latin typeface="Consolas"/>
                <a:ea typeface="Consolas"/>
                <a:cs typeface="Consolas"/>
                <a:sym typeface="Consolas"/>
              </a:rPr>
              <a:t>could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say something like this: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"The if-statement is evaluated at most n(n-1)/2 times"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785250" y="3080825"/>
            <a:ext cx="42444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BUT, notice that this is NOT an asymptotic statement!!!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(No big-Oh, Theta, etc.)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Should we write...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List::has_dups()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506" name="Shape 506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" name="Shape 507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8" name="Shape 508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Shape 509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0" name="Shape 510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1" name="Shape 511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12" name="Shape 512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13" name="Shape 513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14" name="Shape 514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4"/>
                  <a:pt x="16541" y="11571"/>
                  <a:pt x="15376" y="8387"/>
                </a:cubicBezTo>
                <a:cubicBezTo>
                  <a:pt x="14211" y="5203"/>
                  <a:pt x="11416" y="5126"/>
                  <a:pt x="8853" y="3728"/>
                </a:cubicBezTo>
                <a:cubicBezTo>
                  <a:pt x="6290" y="2330"/>
                  <a:pt x="1476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5" name="Shape 515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7" y="2408"/>
                  <a:pt x="1554" y="6290"/>
                  <a:pt x="4660" y="7455"/>
                </a:cubicBezTo>
                <a:cubicBezTo>
                  <a:pt x="7766" y="8620"/>
                  <a:pt x="15299" y="9630"/>
                  <a:pt x="18638" y="8387"/>
                </a:cubicBezTo>
                <a:cubicBezTo>
                  <a:pt x="21977" y="7145"/>
                  <a:pt x="23686" y="1398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8" name="Shape 518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5" name="Shape 525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6" name="Shape 526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7" name="Shape 527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9" name="Shape 529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0" name="Shape 530"/>
          <p:cNvCxnSpPr>
            <a:stCxn id="526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31" name="Shape 531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32" name="Shape 532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357629"/>
            <a:ext cx="8229600" cy="3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Problem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remove_all_fast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worst-case:  linear time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  one "pass" should be sufficient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9" name="Shape 539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0" name="Shape 540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Shape 542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3" name="Shape 543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4" name="Shape 544"/>
          <p:cNvCxnSpPr>
            <a:stCxn id="540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45" name="Shape 545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46" name="Shape 546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547" name="Shape 547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48" name="Shape 548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49" name="Shape 549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8" y="4193"/>
                  <a:pt x="5048" y="7999"/>
                  <a:pt x="8387" y="8853"/>
                </a:cubicBezTo>
                <a:cubicBezTo>
                  <a:pt x="11726" y="9707"/>
                  <a:pt x="17162" y="9863"/>
                  <a:pt x="20035" y="8387"/>
                </a:cubicBezTo>
                <a:cubicBezTo>
                  <a:pt x="22908" y="6912"/>
                  <a:pt x="24694" y="1398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50" name="Shape 550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8" name="Shape 558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9" name="Shape 559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0" name="Shape 560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Shape 561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2" name="Shape 562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3" name="Shape 563"/>
          <p:cNvCxnSpPr>
            <a:stCxn id="559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64" name="Shape 564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5" name="Shape 565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2" name="Shape 572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3" name="Shape 573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4" name="Shape 574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Shape 575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6" name="Shape 576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7" name="Shape 577"/>
          <p:cNvCxnSpPr>
            <a:stCxn id="573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78" name="Shape 578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79" name="Shape 579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580" name="Shape 580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81" name="Shape 581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82" name="Shape 582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83" name="Shape 583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0" name="Shape 590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1" name="Shape 591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2" name="Shape 592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Shape 593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4" name="Shape 594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5" name="Shape 595"/>
          <p:cNvCxnSpPr>
            <a:stCxn id="591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96" name="Shape 596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7" name="Shape 597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98" name="Shape 598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99" name="Shape 599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00" name="Shape 600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1" name="Shape 601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607" name="Shape 607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8" name="Shape 608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9" name="Shape 609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Shape 610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11" name="Shape 611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2" name="Shape 612"/>
          <p:cNvCxnSpPr>
            <a:stCxn id="608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13" name="Shape 613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4" name="Shape 614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15" name="Shape 615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4" y="544"/>
                  <a:pt x="8852" y="699"/>
                  <a:pt x="11182" y="3262"/>
                </a:cubicBezTo>
                <a:cubicBezTo>
                  <a:pt x="13512" y="5825"/>
                  <a:pt x="13590" y="12037"/>
                  <a:pt x="13978" y="15376"/>
                </a:cubicBezTo>
                <a:cubicBezTo>
                  <a:pt x="14366" y="18715"/>
                  <a:pt x="13590" y="21977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17" name="Shape 617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623" name="Shape 62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4" name="Shape 624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5" name="Shape 62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Shape 626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27" name="Shape 627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8" name="Shape 628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9" name="Shape 629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Shape 630"/>
          <p:cNvCxnSpPr>
            <a:stCxn id="628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31" name="Shape 631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2" name="Shape 632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Shape 633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Shape 634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Shape 635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2" y="854"/>
                  <a:pt x="37110" y="-932"/>
                  <a:pt x="24374" y="5125"/>
                </a:cubicBezTo>
                <a:cubicBezTo>
                  <a:pt x="11639" y="11182"/>
                  <a:pt x="-1019" y="26947"/>
                  <a:pt x="146" y="36343"/>
                </a:cubicBezTo>
                <a:cubicBezTo>
                  <a:pt x="1311" y="45740"/>
                  <a:pt x="19482" y="57388"/>
                  <a:pt x="31363" y="61504"/>
                </a:cubicBezTo>
                <a:cubicBezTo>
                  <a:pt x="43244" y="65620"/>
                  <a:pt x="63591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36" name="Shape 636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644" name="Shape 644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5" name="Shape 645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46" name="Shape 646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7" name="Shape 647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8" name="Shape 648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9" name="Shape 649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0" name="Shape 650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1" name="Shape 651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2" name="Shape 652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3" name="Shape 653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4" name="Shape 654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660" name="Shape 660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1" name="Shape 661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62" name="Shape 662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3" name="Shape 663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4" name="Shape 664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5" name="Shape 665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6" name="Shape 666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7" name="Shape 667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8" name="Shape 668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9" name="Shape 669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0" name="Shape 670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1" name="Shape 671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Shape 672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3" y="233"/>
                  <a:pt x="85354" y="-543"/>
                  <a:pt x="65396" y="1010"/>
                </a:cubicBezTo>
                <a:cubicBezTo>
                  <a:pt x="45438" y="2563"/>
                  <a:pt x="19735" y="5437"/>
                  <a:pt x="9018" y="9397"/>
                </a:cubicBezTo>
                <a:cubicBezTo>
                  <a:pt x="-1698" y="13358"/>
                  <a:pt x="1951" y="13901"/>
                  <a:pt x="1097" y="24773"/>
                </a:cubicBezTo>
                <a:cubicBezTo>
                  <a:pt x="243" y="35645"/>
                  <a:pt x="-1776" y="64378"/>
                  <a:pt x="3893" y="74628"/>
                </a:cubicBezTo>
                <a:cubicBezTo>
                  <a:pt x="9562" y="84879"/>
                  <a:pt x="29908" y="84335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case?</a:t>
            </a:r>
            <a:endParaRPr/>
          </a:p>
        </p:txBody>
      </p:sp>
      <p:graphicFrame>
        <p:nvGraphicFramePr>
          <p:cNvPr id="679" name="Shape 679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0" name="Shape 680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81" name="Shape 681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{14A43B9D-D47C-49E8-B333-F4FE75BB4E69}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2" name="Shape 682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3" name="Shape 683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7" y="442"/>
                  <a:pt x="9785" y="-723"/>
                  <a:pt x="12580" y="830"/>
                </a:cubicBezTo>
                <a:cubicBezTo>
                  <a:pt x="15376" y="2383"/>
                  <a:pt x="15453" y="4325"/>
                  <a:pt x="16773" y="9683"/>
                </a:cubicBezTo>
                <a:cubicBezTo>
                  <a:pt x="18093" y="15041"/>
                  <a:pt x="19880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4" name="Shape 684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181" name="Shape 181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  <p:sp>
        <p:nvSpPr>
          <p:cNvPr id="712" name="Shape 712"/>
          <p:cNvSpPr txBox="1"/>
          <p:nvPr/>
        </p:nvSpPr>
        <p:spPr>
          <a:xfrm>
            <a:off x="2871150" y="1266000"/>
            <a:ext cx="5461500" cy="15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QUADRATIC -- When input is in reverse-sorted order (for example)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737550" y="3323400"/>
            <a:ext cx="8094300" cy="10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"The worst-case runtime of InsertionSort is Θ(n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idx="4294967295" type="title"/>
          </p:nvPr>
        </p:nvSpPr>
        <p:spPr>
          <a:xfrm>
            <a:off x="76200" y="129775"/>
            <a:ext cx="450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isort: Worst Case?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4228200" y="1123950"/>
            <a:ext cx="4603800" cy="8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"The worst-case runtime of InsertionSort is Θ(n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Shape 720"/>
          <p:cNvSpPr txBox="1"/>
          <p:nvPr>
            <p:ph idx="4294967295" type="body"/>
          </p:nvPr>
        </p:nvSpPr>
        <p:spPr>
          <a:xfrm>
            <a:off x="76200" y="1123950"/>
            <a:ext cx="38808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  // XXXXXX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4095775" y="2229825"/>
            <a:ext cx="4645500" cy="8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do we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know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there  isn't an even worse scenario???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4294967295" type="title"/>
          </p:nvPr>
        </p:nvSpPr>
        <p:spPr>
          <a:xfrm>
            <a:off x="76200" y="129775"/>
            <a:ext cx="450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isort: Worst Case?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Shape 727"/>
          <p:cNvSpPr txBox="1"/>
          <p:nvPr>
            <p:ph idx="4294967295" type="body"/>
          </p:nvPr>
        </p:nvSpPr>
        <p:spPr>
          <a:xfrm>
            <a:off x="76200" y="1123950"/>
            <a:ext cx="38808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  // XXXXXX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4335050" y="313950"/>
            <a:ext cx="4645500" cy="8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do we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know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it isn't even worse???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4033200" y="1177750"/>
            <a:ext cx="3061500" cy="37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busy-work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function ...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quad(int a[], int n){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x=a[i]; j = 0;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while(j&lt;n)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a[j]++;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j++;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a[j-1] = x;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7170900" y="1258750"/>
            <a:ext cx="1734000" cy="11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CONSIDER THIS FUNCTION...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6512100" y="2690675"/>
            <a:ext cx="2392800" cy="1175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Do we agree that isort NEVER does more work than quad()?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  <p:sp>
        <p:nvSpPr>
          <p:cNvPr id="744" name="Shape 744"/>
          <p:cNvSpPr txBox="1"/>
          <p:nvPr/>
        </p:nvSpPr>
        <p:spPr>
          <a:xfrm>
            <a:off x="2871150" y="1266000"/>
            <a:ext cx="5461500" cy="15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-- When input is already in sorted order (for example)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737550" y="3323400"/>
            <a:ext cx="8094300" cy="10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"The best-case runtime of InsertionSort is Θ(n)"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457200" y="1319900"/>
            <a:ext cx="6881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457200" y="2425225"/>
            <a:ext cx="68817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2" y="99596"/>
                  <a:pt x="47123" y="95507"/>
                </a:cubicBezTo>
                <a:cubicBezTo>
                  <a:pt x="54408" y="93564"/>
                  <a:pt x="62803" y="95330"/>
                  <a:pt x="69422" y="91720"/>
                </a:cubicBezTo>
                <a:cubicBezTo>
                  <a:pt x="75928" y="88172"/>
                  <a:pt x="83084" y="85526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3"/>
                  <a:pt x="121940" y="61469"/>
                  <a:pt x="130849" y="56379"/>
                </a:cubicBezTo>
                <a:cubicBezTo>
                  <a:pt x="141793" y="50126"/>
                  <a:pt x="148776" y="38559"/>
                  <a:pt x="156514" y="28610"/>
                </a:cubicBezTo>
                <a:cubicBezTo>
                  <a:pt x="164099" y="18858"/>
                  <a:pt x="174548" y="11049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1" name="Shape 191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5" name="Shape 195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7" name="Shape 197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152400" y="1319900"/>
            <a:ext cx="5366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76200" y="2425225"/>
            <a:ext cx="58746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6039825" y="1215100"/>
            <a:ext cx="3020700" cy="18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much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more slowly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fact 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slower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6039825" y="3150925"/>
            <a:ext cx="2951700" cy="167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with logarithmic runtime is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 faster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than a linear time algorithm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108925" y="205975"/>
            <a:ext cx="8989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Comparison by Removing Common Factors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5" name="Shape 775"/>
          <p:cNvSpPr txBox="1"/>
          <p:nvPr/>
        </p:nvSpPr>
        <p:spPr>
          <a:xfrm>
            <a:off x="81700" y="1656050"/>
            <a:ext cx="4390500" cy="15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Consider: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versus  nlog(n)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4577500" y="1463750"/>
            <a:ext cx="4581000" cy="18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question is equivalent to: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  versus   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Shape 777"/>
          <p:cNvSpPr txBox="1"/>
          <p:nvPr/>
        </p:nvSpPr>
        <p:spPr>
          <a:xfrm>
            <a:off x="1261000" y="3450375"/>
            <a:ext cx="6740100" cy="14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a 𝛩(nlog(n)) time algorithm is asymptotically faster than a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𝛩(n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time algorithm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Big-Oh, Big-Omega, Big-Theta: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Formal Definitions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204" name="Shape 204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211" name="Shape 211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