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EE65C2-0D4F-4674-BB85-4C14497300AC}">
  <a:tblStyle styleId="{C4EE65C2-0D4F-4674-BB85-4C14497300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2" name="Shape 10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8" name="Shape 10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12" name="Shape 1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6" name="Shape 11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Shape 9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CS 251, Spring 18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01-FRI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More practice with foundations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87300" y="1334150"/>
            <a:ext cx="5097000" cy="31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for(j=0; j&lt;n; j++)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53708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As a function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5828025" y="31629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2n-2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(n-1)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4470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As a function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828025" y="3162950"/>
            <a:ext cx="27963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	 	c. n</a:t>
            </a:r>
            <a:r>
              <a:rPr baseline="30000" lang="en" sz="3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87300" y="1334150"/>
            <a:ext cx="5184900" cy="31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for(j=0; j&lt;n; j++)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58475" y="1334150"/>
            <a:ext cx="53280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599425" y="1181750"/>
            <a:ext cx="3385200" cy="130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do_stuff(4)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132825" y="2781950"/>
            <a:ext cx="27330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16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12</a:t>
            </a:r>
            <a:endParaRPr baseline="30000"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6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158475" y="1334150"/>
            <a:ext cx="53280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599425" y="1181750"/>
            <a:ext cx="3385200" cy="130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do_stuff(4)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904225" y="2858150"/>
            <a:ext cx="2733000" cy="170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d. 6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Visualization...</a:t>
            </a:r>
            <a:endParaRPr/>
          </a:p>
        </p:txBody>
      </p:sp>
      <p:graphicFrame>
        <p:nvGraphicFramePr>
          <p:cNvPr id="220" name="Shape 220"/>
          <p:cNvGraphicFramePr/>
          <p:nvPr/>
        </p:nvGraphicFramePr>
        <p:xfrm>
          <a:off x="5144525" y="14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{C4EE65C2-0D4F-4674-BB85-4C14497300AC}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158475" y="1334150"/>
            <a:ext cx="4247400" cy="225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when i==0</a:t>
            </a:r>
            <a:endParaRPr/>
          </a:p>
        </p:txBody>
      </p:sp>
      <p:graphicFrame>
        <p:nvGraphicFramePr>
          <p:cNvPr id="227" name="Shape 227"/>
          <p:cNvGraphicFramePr/>
          <p:nvPr/>
        </p:nvGraphicFramePr>
        <p:xfrm>
          <a:off x="4687325" y="15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{C4EE65C2-0D4F-4674-BB85-4C14497300AC}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1500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{C4EE65C2-0D4F-4674-BB85-4C14497300AC}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2074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0" name="Shape 230"/>
          <p:cNvGraphicFramePr/>
          <p:nvPr/>
        </p:nvGraphicFramePr>
        <p:xfrm>
          <a:off x="1500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{C4EE65C2-0D4F-4674-BB85-4C14497300AC}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2074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58475" y="1334150"/>
            <a:ext cx="42474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when i==1</a:t>
            </a:r>
            <a:endParaRPr/>
          </a:p>
        </p:txBody>
      </p:sp>
      <p:graphicFrame>
        <p:nvGraphicFramePr>
          <p:cNvPr id="238" name="Shape 238"/>
          <p:cNvGraphicFramePr/>
          <p:nvPr/>
        </p:nvGraphicFramePr>
        <p:xfrm>
          <a:off x="4687325" y="15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{C4EE65C2-0D4F-4674-BB85-4C14497300AC}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Shape 239"/>
          <p:cNvGraphicFramePr/>
          <p:nvPr/>
        </p:nvGraphicFramePr>
        <p:xfrm>
          <a:off x="1500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{C4EE65C2-0D4F-4674-BB85-4C14497300AC}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40" name="Shape 240"/>
          <p:cNvSpPr txBox="1"/>
          <p:nvPr/>
        </p:nvSpPr>
        <p:spPr>
          <a:xfrm>
            <a:off x="2074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41" name="Shape 241"/>
          <p:cNvGraphicFramePr/>
          <p:nvPr/>
        </p:nvGraphicFramePr>
        <p:xfrm>
          <a:off x="1500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{C4EE65C2-0D4F-4674-BB85-4C14497300AC}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2" name="Shape 242"/>
          <p:cNvSpPr txBox="1"/>
          <p:nvPr/>
        </p:nvSpPr>
        <p:spPr>
          <a:xfrm>
            <a:off x="2074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158475" y="1334150"/>
            <a:ext cx="42474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the rest</a:t>
            </a:r>
            <a:endParaRPr/>
          </a:p>
        </p:txBody>
      </p:sp>
      <p:graphicFrame>
        <p:nvGraphicFramePr>
          <p:cNvPr id="249" name="Shape 249"/>
          <p:cNvGraphicFramePr/>
          <p:nvPr/>
        </p:nvGraphicFramePr>
        <p:xfrm>
          <a:off x="4306325" y="141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{C4EE65C2-0D4F-4674-BB85-4C14497300AC}</a:tableStyleId>
              </a:tblPr>
              <a:tblGrid>
                <a:gridCol w="496925"/>
                <a:gridCol w="496925"/>
                <a:gridCol w="496925"/>
                <a:gridCol w="496925"/>
                <a:gridCol w="496925"/>
                <a:gridCol w="496925"/>
              </a:tblGrid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433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60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  <a:tr h="4336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Shape 250"/>
          <p:cNvGraphicFramePr/>
          <p:nvPr/>
        </p:nvGraphicFramePr>
        <p:xfrm>
          <a:off x="357000" y="3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{C4EE65C2-0D4F-4674-BB85-4C14497300AC}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51" name="Shape 251"/>
          <p:cNvSpPr txBox="1"/>
          <p:nvPr/>
        </p:nvSpPr>
        <p:spPr>
          <a:xfrm>
            <a:off x="931700" y="39252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prints a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52" name="Shape 252"/>
          <p:cNvGraphicFramePr/>
          <p:nvPr/>
        </p:nvGraphicFramePr>
        <p:xfrm>
          <a:off x="357000" y="44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{C4EE65C2-0D4F-4674-BB85-4C14497300AC}</a:tableStyleId>
              </a:tblPr>
              <a:tblGrid>
                <a:gridCol w="4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53" name="Shape 253"/>
          <p:cNvSpPr txBox="1"/>
          <p:nvPr/>
        </p:nvSpPr>
        <p:spPr>
          <a:xfrm>
            <a:off x="931700" y="4458650"/>
            <a:ext cx="21180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 “tick”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7364500" y="1838400"/>
            <a:ext cx="1533600" cy="105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How many green boxes?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58475" y="13341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general?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5218425" y="1181750"/>
            <a:ext cx="3843900" cy="14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 a function of n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5599425" y="2781950"/>
            <a:ext cx="27330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2n/2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n</a:t>
            </a:r>
            <a:r>
              <a:rPr baseline="30000" lang="en" sz="2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n(n-1)/2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539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for(j=i+1; j&lt;n; j++)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general?</a:t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5218425" y="1181750"/>
            <a:ext cx="3843900" cy="14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As a function of n,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599425" y="2781950"/>
            <a:ext cx="3218100" cy="205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	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d. n(n-1)/2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539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Over the next few weeks we will be working through: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Chapters 1-3 of Weiss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(with some back and forth...)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C++: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we will try to avoid the "fancy" stuff -- basic classes &amp; templates.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4345325" y="1290925"/>
            <a:ext cx="47256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Effectively we are enumerating all pairs (i,j) where: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497725" y="3805525"/>
            <a:ext cx="1576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 i&lt;j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379050" y="2750150"/>
            <a:ext cx="32109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i, j ∈ {0..n-1}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158475" y="1791350"/>
            <a:ext cx="4018800" cy="225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i, j;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j=i+1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 j&lt;n; j++)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cout &lt;&lt; "tick" &lt;&lt; endl;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78125" y="1290925"/>
            <a:ext cx="4725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Effectively we are enumerating all pairs (i,j) where: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30525" y="3348325"/>
            <a:ext cx="1576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and i&lt;j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4754500" y="1972550"/>
            <a:ext cx="4250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How many such pairs are there?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875" y="3269175"/>
            <a:ext cx="802083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730850" y="2673950"/>
            <a:ext cx="32109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i, j ∈ {0..n-1}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5309750" y="3387425"/>
            <a:ext cx="32109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 "n choose 2"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= n(n-1)/2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(Recursion) How about this?</a:t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158475" y="1334150"/>
            <a:ext cx="47148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5257800" y="1181750"/>
            <a:ext cx="3804600" cy="12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6132825" y="28581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infinite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this?</a:t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do_stuff(8)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a. 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58475" y="1334150"/>
            <a:ext cx="47148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do_stuff(8):  trace</a:t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158475" y="1638950"/>
            <a:ext cx="4089300" cy="240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145525" y="1391775"/>
            <a:ext cx="45816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do_stuff(8)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do_stuff(4)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do_stuff(2)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do_stuff(1)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4608825" y="3394425"/>
            <a:ext cx="40485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prints a tick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    does not...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256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128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64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function, diff param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5218425" y="1181750"/>
            <a:ext cx="3843900" cy="106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how many “ticks” does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do_stuff(256)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5523225" y="2553350"/>
            <a:ext cx="259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	c. 8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158475" y="1334150"/>
            <a:ext cx="4725600" cy="319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do_stuff(256) == 8</a:t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158475" y="1334150"/>
            <a:ext cx="3644700" cy="25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987050" y="2727500"/>
            <a:ext cx="4385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onsolas"/>
                <a:ea typeface="Consolas"/>
                <a:cs typeface="Consolas"/>
                <a:sym typeface="Consolas"/>
              </a:rPr>
              <a:t>That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seems interesting...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368050" y="3718100"/>
            <a:ext cx="3914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Conjecture?  # ticks as a function of n?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4104400" y="1506675"/>
            <a:ext cx="43851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Observation: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256 = 2</a:t>
            </a:r>
            <a:r>
              <a:rPr b="1" baseline="30000" lang="en" sz="30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4294967295" type="title"/>
          </p:nvPr>
        </p:nvSpPr>
        <p:spPr>
          <a:xfrm>
            <a:off x="273750" y="739375"/>
            <a:ext cx="8572500" cy="28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Today: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Practice With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Looping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Recursion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Lists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do_stuff(n)</a:t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3864500" y="1376150"/>
            <a:ext cx="5027400" cy="106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Well, if n=2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for some k,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looks like we see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k ticks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5464700" y="2519150"/>
            <a:ext cx="1269600" cy="6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OR?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4426675" y="3521350"/>
            <a:ext cx="3025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(n)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do_stuff(12)</a:t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158475" y="3780525"/>
            <a:ext cx="5279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if n is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a power of 2?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5525750" y="3190000"/>
            <a:ext cx="3514200" cy="16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⌊log</a:t>
            </a:r>
            <a:r>
              <a:rPr baseline="-25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(n)⌋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(floor of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3688325" y="1391775"/>
            <a:ext cx="45816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do_stuff(12)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do_stuff(6)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do_stuff(3)</a:t>
            </a:r>
            <a:endParaRPr b="1"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do_stuff(1)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do_stuff(n)</a:t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158475" y="3551925"/>
            <a:ext cx="3718200" cy="5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Binary search?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4368275" y="2655900"/>
            <a:ext cx="4018800" cy="137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n:  size of sub-array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we’ve narrowed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our search to?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3688325" y="1391775"/>
            <a:ext cx="4581600" cy="12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Does this remind you of any well known algorithm?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377800" y="4127125"/>
            <a:ext cx="40188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(We'll study binary search soon enough!)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58475" y="1334150"/>
            <a:ext cx="3530400" cy="22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if(n &lt;= 1)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return;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"tick" &lt;&lt; endl;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do_stuff(n/2);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4294967295" type="title"/>
          </p:nvPr>
        </p:nvSpPr>
        <p:spPr>
          <a:xfrm>
            <a:off x="273750" y="739375"/>
            <a:ext cx="8572500" cy="28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Algorithm Correctness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 if an array is sorted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228600" y="1200150"/>
            <a:ext cx="5060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5715025" y="1293375"/>
            <a:ext cx="23037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 if an array is sorted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31618" y="1200150"/>
            <a:ext cx="488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5715025" y="1293375"/>
            <a:ext cx="2303700" cy="139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5015325" y="2847100"/>
            <a:ext cx="4045500" cy="192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Only  examines a[0] vs. a[1]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Highlighted return is premature!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2nd attempt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228600" y="1200150"/>
            <a:ext cx="5060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5715025" y="1293375"/>
            <a:ext cx="2303700" cy="126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2nd attempt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10825" y="1200150"/>
            <a:ext cx="46275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is_sorted(int  a[], 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i&lt;n; i++){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4811000" y="2327475"/>
            <a:ext cx="4156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Largest value of i where loop executes?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n-1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When i==n-1, what is i+1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(n-1)+1 == 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a[n] is out of bounds!!!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5715025" y="1217175"/>
            <a:ext cx="2303700" cy="11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CORRECT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B:  BUGGY</a:t>
            </a:r>
            <a:endParaRPr b="1" sz="2400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correct!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110825" y="1200150"/>
            <a:ext cx="6882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is_sorted(int  a[], int n){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for(i=0; i&lt;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if(a[i] &gt; a[i+1])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         return false;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SORTED:     ∀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i∈{0..n-2}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a[i] ≤ a[i+1]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 SORTED: ∃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i∈{0..n-2}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a[i] &gt; a[i+1]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"/>
              <a:t> </a:t>
            </a:r>
            <a:endParaRPr baseline="3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316975" y="283175"/>
            <a:ext cx="3396300" cy="430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foo(int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foo(x);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024475" y="1527325"/>
            <a:ext cx="4865100" cy="21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trick:  this program does not compile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 don’t know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linked list?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1108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val;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*next;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// give it a try!!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is_sorted:  linked list?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if(lst==NULL || lst-&gt;next==NULL)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while(lst-&gt;next != NULL){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lst = lst-&gt;next;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also works (less code)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while(lst != NULL &amp;&amp; lst-&gt;next != NULL){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lst = lst-&gt;next;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version??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1108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int val;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NODE *next;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// give it a try!!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version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949025" y="1200150"/>
            <a:ext cx="7443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 lst_is_sorted(NODE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 || lst-&gt;next==NULL)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if(lst-&gt;val &gt; lst-&gt;next-&gt;val)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 lst_is_sorted(lst-&gt;next);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Printing a list recursively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353300" y="1200150"/>
            <a:ext cx="8541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cout &lt;&lt; lst-&gt;val &lt;&lt; 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lst_print(lst-&gt;next);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741625" y="2847100"/>
            <a:ext cx="4073400" cy="120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printing a list in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reverse order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 it a try!!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Printing a list in reverse order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124700" y="1200150"/>
            <a:ext cx="41148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forward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409225" y="1248650"/>
            <a:ext cx="4610100" cy="341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// print in reverse order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lst_print_rev(NODE *lst)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if(lst==NULL)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lst_print_rev(lst-&gt;next);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lst-&gt;val &lt;&lt; endl;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316975" y="283175"/>
            <a:ext cx="3396300" cy="39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void foo(int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foo(x);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024475" y="1527325"/>
            <a:ext cx="3958800" cy="130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1371600" rtl="0">
              <a:spcBef>
                <a:spcPts val="0"/>
              </a:spcBef>
              <a:spcAft>
                <a:spcPts val="0"/>
              </a:spcAft>
              <a:buSzPts val="3600"/>
              <a:buFont typeface="Consolas"/>
              <a:buAutoNum type="alphaLcPeriod"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177150" y="3190000"/>
            <a:ext cx="4468200" cy="10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Confused?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Study "Call-by-value Semantics"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x=bar(bar(x));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024475" y="1527325"/>
            <a:ext cx="4865100" cy="212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14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24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lphaLcPeriod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x: 26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316975" y="283175"/>
            <a:ext cx="3396300" cy="40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bar(int x)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x++;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2*x;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x=5;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x=bar(bar(x));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cout &lt;&lt; "x: " &lt;&lt; x;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872075" y="384325"/>
            <a:ext cx="3958800" cy="8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What output does this C++ program produce?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4024475" y="1527325"/>
            <a:ext cx="4865100" cy="16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e. x: 26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loop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265425" y="1334150"/>
            <a:ext cx="47244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cout &lt;&lt; "tick" &lt;&lt; endl;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51422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 terms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5751825" y="3162950"/>
            <a:ext cx="24447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a.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b. n-1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c.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	d. 2n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loop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370825" y="13341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 terms of n, how many “ticks” does this function print?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294625" y="3162950"/>
            <a:ext cx="3573000" cy="168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Answer: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c. n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89225" y="1334150"/>
            <a:ext cx="5014800" cy="283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void do_stuff(int n) {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for(i=0; i&lt;n; i++)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cout &lt;&lt; "tick" &lt;&lt; endl;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