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</p:sldIdLst>
  <p:sldSz cy="5143500" cx="9144000"/>
  <p:notesSz cx="6858000" cy="9144000"/>
  <p:embeddedFontLst>
    <p:embeddedFont>
      <p:font typeface="Source Code Pro"/>
      <p:regular r:id="rId136"/>
      <p:bold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B75036-D081-439E-8967-0C256E32B8B3}">
  <a:tblStyle styleId="{C2B75036-D081-439E-8967-0C256E32B8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0F8D72-14D6-4AAA-B82D-56A93F4D07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7" Type="http://schemas.openxmlformats.org/officeDocument/2006/relationships/font" Target="fonts/SourceCodePro-bold.fntdata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font" Target="fonts/SourceCodePro-regular.fntdata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CS 251, Spring 18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01-WED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Welcome!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"Units"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5218425" y="11817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5853550" y="3044525"/>
            <a:ext cx="20262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Volunteers???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831" name="Shape 831"/>
          <p:cNvSpPr txBox="1"/>
          <p:nvPr/>
        </p:nvSpPr>
        <p:spPr>
          <a:xfrm>
            <a:off x="158475" y="1334150"/>
            <a:ext cx="44862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4837425" y="14103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4769425" y="3138050"/>
            <a:ext cx="3917400" cy="16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(floor of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843" name="Shape 843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5257800" y="1181750"/>
            <a:ext cx="3804600" cy="12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6132825" y="28581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851" name="Shape 851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859" name="Shape 859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67" name="Shape 867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75" name="Shape 87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83" name="Shape 883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do_stuff(256) == 8</a:t>
            </a:r>
            <a:endParaRPr/>
          </a:p>
        </p:txBody>
      </p:sp>
      <p:sp>
        <p:nvSpPr>
          <p:cNvPr id="891" name="Shape 891"/>
          <p:cNvSpPr txBox="1"/>
          <p:nvPr/>
        </p:nvSpPr>
        <p:spPr>
          <a:xfrm>
            <a:off x="158475" y="1334150"/>
            <a:ext cx="3644700" cy="25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3987050" y="2727500"/>
            <a:ext cx="438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That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seems interesting...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4368050" y="3718100"/>
            <a:ext cx="3914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Conjecture?  # ticks as a function of n?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4104400" y="1506675"/>
            <a:ext cx="4385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256 = 2</a:t>
            </a:r>
            <a:r>
              <a:rPr b="1" baseline="30000" lang="en" sz="3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1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Abstract Data Types (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ADTs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and C++ realization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Lists, Stacks, Queues and related ADTs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Analysis, Part-I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Shape 901"/>
          <p:cNvSpPr txBox="1"/>
          <p:nvPr/>
        </p:nvSpPr>
        <p:spPr>
          <a:xfrm>
            <a:off x="3864500" y="1376150"/>
            <a:ext cx="5027400" cy="10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Well, if n=2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some k,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looks like we see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k ticks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5464700" y="2519150"/>
            <a:ext cx="1269600" cy="6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OR?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4426675" y="3521350"/>
            <a:ext cx="302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(n)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do_stuff(12)</a:t>
            </a:r>
            <a:endParaRPr/>
          </a:p>
        </p:txBody>
      </p:sp>
      <p:sp>
        <p:nvSpPr>
          <p:cNvPr id="909" name="Shape 909"/>
          <p:cNvSpPr txBox="1"/>
          <p:nvPr/>
        </p:nvSpPr>
        <p:spPr>
          <a:xfrm>
            <a:off x="158475" y="3780525"/>
            <a:ext cx="5279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if n is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power of 2?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525750" y="3190000"/>
            <a:ext cx="35142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⌊log</a:t>
            </a:r>
            <a:r>
              <a:rPr baseline="-25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(n)⌋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(floor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3688325" y="1391775"/>
            <a:ext cx="4581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do_stuff(12)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do_stuff(6)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do_stuff(3)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158475" y="3551925"/>
            <a:ext cx="37182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Binary search?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Shape 919"/>
          <p:cNvSpPr txBox="1"/>
          <p:nvPr/>
        </p:nvSpPr>
        <p:spPr>
          <a:xfrm>
            <a:off x="4368275" y="2655900"/>
            <a:ext cx="4018800" cy="13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n:  size of sub-array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we’ve narrowed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our search to?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3688325" y="1391775"/>
            <a:ext cx="4581600" cy="12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Does this remind you of any well known algorithm?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377800" y="4127125"/>
            <a:ext cx="40188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(We'll study binary search soon enough!)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Correctness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131618" y="1200150"/>
            <a:ext cx="488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Shape 941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5015325" y="2847100"/>
            <a:ext cx="4045500" cy="192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Only  examines a[0] vs. a[1]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Highlighted return is premature!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715025" y="1293375"/>
            <a:ext cx="2303700" cy="12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110825" y="1200150"/>
            <a:ext cx="4627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4811000" y="2327475"/>
            <a:ext cx="4156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Largest value of i where loop executes?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n-1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i==n-1, what is i+1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(n-1)+1 == 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a[n] is out of bounds!!!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5715025" y="1217175"/>
            <a:ext cx="2303700" cy="11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correct!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110825" y="1200150"/>
            <a:ext cx="6882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for(i=0; i&lt;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2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Divide and Conquer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Binary Search, Sorting and Related Problems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Analysis, Part-II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Recurrence Relations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Sorting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Big Picture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Comparison Based Sorting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Lower-Bound on Comparison-Based Sorting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Non-Comparison Based Sorts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 works (less code)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 != NULL &amp;&amp; 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lst_is_sorted(lst-&gt;next);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Shape 10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810" y="3584275"/>
            <a:ext cx="1118815" cy="11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 txBox="1"/>
          <p:nvPr/>
        </p:nvSpPr>
        <p:spPr>
          <a:xfrm>
            <a:off x="378975" y="1022400"/>
            <a:ext cx="3496500" cy="37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*stuff[];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double **thing;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p = &amp;n;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/**.. **/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227075" y="281575"/>
            <a:ext cx="4208700" cy="6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When you see C stars,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5" name="Shape 10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775" y="1112225"/>
            <a:ext cx="1821350" cy="12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4037075" y="2643775"/>
            <a:ext cx="4208700" cy="6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do you also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see stars??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Coding</a:t>
            </a:r>
            <a:endParaRPr/>
          </a:p>
        </p:txBody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Linked-list manipulation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Recursion: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Print bit representation of an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Do Some Coding </a:t>
            </a:r>
            <a:endParaRPr sz="3000"/>
          </a:p>
        </p:txBody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Linked-list manipulation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list length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creating a list with elems </a:t>
            </a:r>
            <a:endParaRPr sz="2400"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{1,2,3,..., n}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freeing a linked list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3 (appx 5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Trees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- introduction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Dictionary ADT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 (BSTs) - basics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Balanced BSTs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BST augmentation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Hash Tables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Priority Queues and Heaps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Exam-2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4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Introduction to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Graphs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Definitions and Data Structures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Fundamental Algorithms: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Depth First Search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Breadth First Search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Topological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Introduction to Shortest Paths Algorithms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Exam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Office Hours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6" name="Shape 226"/>
          <p:cNvGraphicFramePr/>
          <p:nvPr/>
        </p:nvGraphicFramePr>
        <p:xfrm>
          <a:off x="1566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578125"/>
                <a:gridCol w="3024700"/>
                <a:gridCol w="335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MONDAYS &amp;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WEDNESDAYS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1-3pm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(after 2nd lecture)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 2260 (CS LOUNGE)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THURSDAYS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2:30-4:30pm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(NOTE: lab sessions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are on THU).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 2260 (CS LOUNGE)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Survey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 this week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Cancelled (freebie!)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63025" y="1389050"/>
            <a:ext cx="8364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code operating on linked lists is...."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463025" y="1389050"/>
            <a:ext cx="8364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recursive code is...."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get it conceptually, but honestly, get lost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pretty easily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it!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classes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C++ classes is..."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templates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and work with C++ templates is..."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shell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How much experience do you have with the UNIX shell?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  Lots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  Not an expert, but can get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things done.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(C)   Just toy stuff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(D)   None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4675" y="1352550"/>
            <a:ext cx="46422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Weiss: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“Data Structures and Algorithm Analysis in C++”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75" y="1215779"/>
            <a:ext cx="2867429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Clickers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61700" y="1200150"/>
            <a:ext cx="675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5% of your grade is determined by clickers.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Mostly participation-based.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can miss up to ⅓ of clicker points and still get the full 5%.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148" y="1738873"/>
            <a:ext cx="1804225" cy="1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Exercises aligned with lecture and current or upcoming assignments.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Exercises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not submitted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-- they are for your own good!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Helping each other encouraged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TAs will circulate to: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 your work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give you credit for the lab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 makeups!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miss up to 5 labs and still receive full credit toward final grade.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Miscellaneous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MOSS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Blackboard:  gradebook, electronic submission, etc.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Echo360:  lecture capture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CS251 - what is it?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28600" y="17335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CS-141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Writing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programs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05150" y="3143100"/>
            <a:ext cx="5448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CS-251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Writing </a:t>
            </a: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correct and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473341" y="3130895"/>
            <a:ext cx="3638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efficient</a:t>
            </a:r>
            <a:r>
              <a:rPr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programs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Final Grades Computed?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4" name="Shape 304"/>
          <p:cNvGraphicFramePr/>
          <p:nvPr/>
        </p:nvGraphicFramePr>
        <p:xfrm>
          <a:off x="762000" y="13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{240F8D72-14D6-4AAA-B82D-56A93F4D078A}</a:tableStyleId>
              </a:tblPr>
              <a:tblGrid>
                <a:gridCol w="4830525"/>
                <a:gridCol w="2594400"/>
              </a:tblGrid>
              <a:tr h="55752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Exams during semester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20%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327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Final Exam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027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Homework/Projects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45%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095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 Exercises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10%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095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Clicker quizes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5%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First:  “Points”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70575" y="1200150"/>
            <a:ext cx="884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“Points” only meaningful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within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graded item: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 point on an exam 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≠ 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 point on a Homework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Letter Grades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8775" y="1200150"/>
            <a:ext cx="89748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a fixed scale - sort of a “curve”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 score maps to “High C”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Statistics: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■"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median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weighted percentage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■"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weighted percentage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body"/>
          </p:nvPr>
        </p:nvSpPr>
        <p:spPr>
          <a:xfrm>
            <a:off x="0" y="139075"/>
            <a:ext cx="9144000" cy="478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estimate_grade(double max, double median, double my_score)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delta=(max-median)/2.25;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if(my_score &gt;= max - delta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90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A\n”);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 if(my_score &gt;= max - (2*delta)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80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B\n”);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 if(my_score &gt;= max - (3*delta)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70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C\n”);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instructor discretion\n”);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164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max:     97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median:  70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delta:   (97-70)/2.25 = 12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8" name="Shape 328"/>
          <p:cNvGraphicFramePr/>
          <p:nvPr/>
        </p:nvGraphicFramePr>
        <p:xfrm>
          <a:off x="69739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85-97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53737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73-84.99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37735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61-72.99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Shape 331"/>
          <p:cNvGraphicFramePr/>
          <p:nvPr/>
        </p:nvGraphicFramePr>
        <p:xfrm>
          <a:off x="21733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??-60.99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5731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0.0-??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Discretion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04800" y="1200150"/>
            <a:ext cx="8545800" cy="298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May </a:t>
            </a:r>
            <a:r>
              <a:rPr b="1" i="1" lang="en" sz="2400"/>
              <a:t>lower</a:t>
            </a:r>
            <a:r>
              <a:rPr lang="en" sz="2400"/>
              <a:t> cutoffs small amounts to more “natural” break points.</a:t>
            </a:r>
            <a:endParaRPr sz="2400"/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Always to student advantage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Avoid, for example</a:t>
            </a:r>
            <a:endParaRPr sz="2400"/>
          </a:p>
          <a:p>
            <a:pPr indent="0" lvl="0" marL="13716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Highest B and Lowest A differ by “noise”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A/B cutoff: 85.0</a:t>
            </a:r>
            <a:endParaRPr/>
          </a:p>
        </p:txBody>
      </p:sp>
      <p:graphicFrame>
        <p:nvGraphicFramePr>
          <p:cNvPr id="344" name="Shape 344"/>
          <p:cNvGraphicFramePr/>
          <p:nvPr/>
        </p:nvGraphicFramePr>
        <p:xfrm>
          <a:off x="4968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</a:tblGrid>
              <a:tr h="3810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cxnSp>
        <p:nvCxnSpPr>
          <p:cNvPr id="345" name="Shape 345"/>
          <p:cNvCxnSpPr/>
          <p:nvPr/>
        </p:nvCxnSpPr>
        <p:spPr>
          <a:xfrm flipH="1">
            <a:off x="4926333" y="1634072"/>
            <a:ext cx="6900" cy="12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346" name="Shape 346"/>
          <p:cNvGraphicFramePr/>
          <p:nvPr/>
        </p:nvGraphicFramePr>
        <p:xfrm>
          <a:off x="484000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cxnSp>
        <p:nvCxnSpPr>
          <p:cNvPr id="347" name="Shape 347"/>
          <p:cNvCxnSpPr/>
          <p:nvPr/>
        </p:nvCxnSpPr>
        <p:spPr>
          <a:xfrm flipH="1">
            <a:off x="3463432" y="3296361"/>
            <a:ext cx="6900" cy="12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Discretion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Cutoff Between D and F ??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Additional Requirement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You Must Pass the Final in order to Pass the class!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 Structures: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why should I care?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8600" y="16573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1275" y="1365375"/>
            <a:ext cx="82656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Central to virtually all of CS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Interviewers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love to ask data structures questions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Challenging!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Challenging stuff can be fun!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How do you get good at solving hard problems?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Work on hard problems!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Take Notes in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 assignments early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 programming: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 have pencil and paper!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Don't be afraid to throw away code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Advice (cont.)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Problem seems hard?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to solve a special case or simpler version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to solve without meeting runtime requirements first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Advice (cont.)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Avoid: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“This looks hard!</a:t>
            </a:r>
            <a:endParaRPr i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I’m just going to go straight to the tutoring center.”</a:t>
            </a:r>
            <a:endParaRPr i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 stubborn!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stuff...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Parameter Passing Semantics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CALL-BY-VALUE!</a:t>
            </a:r>
            <a:endParaRPr sz="24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Induction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Recursion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Pointers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 Memory Allocation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Understanding C++ Types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Practice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16975" y="283175"/>
            <a:ext cx="3396300" cy="430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024475" y="1527325"/>
            <a:ext cx="4865100" cy="21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trick:  this program does not compile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316975" y="283175"/>
            <a:ext cx="3396300" cy="3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4024475" y="1527325"/>
            <a:ext cx="39588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1371600" rtl="0">
              <a:spcBef>
                <a:spcPts val="0"/>
              </a:spcBef>
              <a:spcAft>
                <a:spcPts val="0"/>
              </a:spcAft>
              <a:buSzPts val="3600"/>
              <a:buFont typeface="Consolas"/>
              <a:buAutoNum type="alphaLcPeriod"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x=bar(x);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024475" y="1527325"/>
            <a:ext cx="4865100" cy="27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x=bar(x);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024475" y="1527325"/>
            <a:ext cx="3396300" cy="15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d. 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21725" y="205975"/>
            <a:ext cx="860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CS-251:  Are you in the right place?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21725" y="1200150"/>
            <a:ext cx="871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Credit in CS-151?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Credit or concurrent registration in CS-211?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(under circumstances, may be waived,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but make it official!)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024475" y="1527325"/>
            <a:ext cx="4865100" cy="21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024475" y="1527325"/>
            <a:ext cx="4865100" cy="16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e. x: 26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5218425" y="11817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853550" y="3044525"/>
            <a:ext cx="20262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Volunteers???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158475" y="1334150"/>
            <a:ext cx="44862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837425" y="14103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769425" y="3138050"/>
            <a:ext cx="3917400" cy="16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(floor of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1725" y="205975"/>
            <a:ext cx="860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Why CS151?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1725" y="1200150"/>
            <a:ext cx="871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 programming class isn't it?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Yes, but it is much more!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brings theory and practice together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analysis?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Mathematics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Recursion ~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Induction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design?  Thinking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Inductively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 Guidelines</a:t>
            </a:r>
            <a:endParaRPr/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 </a:t>
            </a:r>
            <a:r>
              <a:rPr b="1" i="1" lang="en" sz="2400" u="sng"/>
              <a:t>search feature!</a:t>
            </a:r>
            <a:r>
              <a:rPr lang="en" sz="2400"/>
              <a:t>  Before posting a question: has already been answered!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...in a previous piazza thread or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...in an assignment handout!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Proof-read</a:t>
            </a:r>
            <a:r>
              <a:rPr lang="en" sz="2400"/>
              <a:t> your question!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Is it grammatically correct? 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Is it actually </a:t>
            </a:r>
            <a:r>
              <a:rPr b="1" i="1" lang="en" u="sng"/>
              <a:t>answerable</a:t>
            </a:r>
            <a:r>
              <a:rPr lang="en"/>
              <a:t> or is it too ambiguous?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 Guidelines</a:t>
            </a:r>
            <a:endParaRPr/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Format your post!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“code” environment is handy.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 is the math mode.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 nice!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natured joking around is fine...even encouraged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Don't let Piazza become a "crutch"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Piazza Guidelines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ALL COMMUNICATION WITH STAFF SHOULD BE DONE VIA PIAZZA (INSTEAD OF EMAIL).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Do Some Coding </a:t>
            </a:r>
            <a:endParaRPr sz="3000"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Print bit representation of an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integer: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LSB-to-MSB (“backwards”)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MSB-to-LSB (“normal…”)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831275" y="1827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831275" y="10209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1" name="Shape 531"/>
          <p:cNvGraphicFramePr/>
          <p:nvPr/>
        </p:nvGraphicFramePr>
        <p:xfrm>
          <a:off x="737425" y="17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2" name="Shape 532"/>
          <p:cNvSpPr txBox="1"/>
          <p:nvPr/>
        </p:nvSpPr>
        <p:spPr>
          <a:xfrm>
            <a:off x="1503173" y="4204694"/>
            <a:ext cx="31131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OUTPUT OF LSB-FIRST: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732700" y="4151900"/>
            <a:ext cx="2048700" cy="62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010110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LSB-to-MSB: IDEAS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9" name="Shape 539"/>
          <p:cNvGraphicFramePr/>
          <p:nvPr/>
        </p:nvGraphicFramePr>
        <p:xfrm>
          <a:off x="192000" y="12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determine the LSB?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0" name="Shape 540"/>
          <p:cNvGraphicFramePr/>
          <p:nvPr/>
        </p:nvGraphicFramePr>
        <p:xfrm>
          <a:off x="4611600" y="1255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1" name="Shape 541"/>
          <p:cNvGraphicFramePr/>
          <p:nvPr/>
        </p:nvGraphicFramePr>
        <p:xfrm>
          <a:off x="209555" y="20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get to the next bit?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2" name="Shape 542"/>
          <p:cNvGraphicFramePr/>
          <p:nvPr/>
        </p:nvGraphicFramePr>
        <p:xfrm>
          <a:off x="4764000" y="2017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"Shift" off LSB: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x = x/2;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3" name="Shape 543"/>
          <p:cNvGraphicFramePr/>
          <p:nvPr/>
        </p:nvGraphicFramePr>
        <p:xfrm>
          <a:off x="209555" y="29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are we done?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Shape 544"/>
          <p:cNvGraphicFramePr/>
          <p:nvPr/>
        </p:nvGraphicFramePr>
        <p:xfrm>
          <a:off x="4840200" y="3008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x becomes zero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5" name="Shape 545"/>
          <p:cNvGraphicFramePr/>
          <p:nvPr/>
        </p:nvGraphicFramePr>
        <p:xfrm>
          <a:off x="238812" y="36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if we start with x==0 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6" name="Shape 546"/>
          <p:cNvGraphicFramePr/>
          <p:nvPr/>
        </p:nvGraphicFramePr>
        <p:xfrm>
          <a:off x="4764000" y="3694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point!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don't want to terminate without printing '0'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552" name="Shape 552"/>
          <p:cNvGraphicFramePr/>
          <p:nvPr/>
        </p:nvGraphicFramePr>
        <p:xfrm>
          <a:off x="244500" y="1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405675"/>
                <a:gridCol w="1862125"/>
                <a:gridCol w="1633900"/>
                <a:gridCol w="1633900"/>
                <a:gridCol w="1633900"/>
              </a:tblGrid>
              <a:tr h="7365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representation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(binary)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LSB-to-MSB</a:t>
            </a:r>
            <a:endParaRPr/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bit = x % 2;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printf("%i", bit);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printf("\n");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 not allowed!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if(bit==0) putchar('0');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else putchar('1');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CS251 - what you should get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Lots of “brain exercise”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Sharper programming skills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Sharper problem solving skills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slightly more clever...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putchar('0'+bit);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457200" y="1381050"/>
            <a:ext cx="1769400" cy="59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 ??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2590800" y="1228650"/>
            <a:ext cx="4153200" cy="10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library routine for printing a single character to standard output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09600" y="2752650"/>
            <a:ext cx="1769400" cy="11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'0'+bit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???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2971800" y="2447850"/>
            <a:ext cx="5949000" cy="24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 is a character.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Chars have numerical values (ASCII)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can do arithmetic on them!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'0'+1  is the ASCII char '1'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'0'+5  is the ASCII char '5'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'a'+3  is the ASCII char 'd'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7200" y="8917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Ok, but who cares about printing bits 'backwards'?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>
            <p:ph type="title"/>
          </p:nvPr>
        </p:nvSpPr>
        <p:spPr>
          <a:xfrm>
            <a:off x="533400" y="2568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What about MOST significant bit first?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831275" y="8685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831275" y="17067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2" name="Shape 592"/>
          <p:cNvGraphicFramePr/>
          <p:nvPr/>
        </p:nvGraphicFramePr>
        <p:xfrm>
          <a:off x="737425" y="2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215000" y="45287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215000" y="13484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58625" y="2416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449525" y="2923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6449525" y="3837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602" name="Shape 602"/>
          <p:cNvSpPr txBox="1"/>
          <p:nvPr/>
        </p:nvSpPr>
        <p:spPr>
          <a:xfrm>
            <a:off x="458675" y="3750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458625" y="130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49525" y="637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6449525" y="1551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610" name="Shape 610"/>
          <p:cNvSpPr txBox="1"/>
          <p:nvPr/>
        </p:nvSpPr>
        <p:spPr>
          <a:xfrm>
            <a:off x="458675" y="1464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287350" y="2565000"/>
            <a:ext cx="38124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1101 in base 10?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4529725" y="2579325"/>
            <a:ext cx="15624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4529725" y="3417525"/>
            <a:ext cx="19350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Or… x/2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4529725" y="4255725"/>
            <a:ext cx="45141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x/2: x w/ LSB shifted off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/>
        </p:nvSpPr>
        <p:spPr>
          <a:xfrm>
            <a:off x="77625" y="2416425"/>
            <a:ext cx="48384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print the leading bits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153875" y="3750050"/>
            <a:ext cx="47049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then print the LSB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21" name="Shape 621"/>
          <p:cNvSpPr txBox="1"/>
          <p:nvPr/>
        </p:nvSpPr>
        <p:spPr>
          <a:xfrm>
            <a:off x="5030625" y="1285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BASE-CASE: x &lt;=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ACTION:  print the bit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Shape 6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build an algorithm?</a:t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5030625" y="2428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(else)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x/2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5030625" y="36480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Print LSB (after recursion returns)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371625" y="301575"/>
            <a:ext cx="8180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 // RECURSION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 // Print LSB AFTER recursion!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576425" y="10447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5858025" y="530175"/>
            <a:ext cx="3186900" cy="31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pbits_R(x/2);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 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488650" y="4362550"/>
            <a:ext cx="1831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149275" y="213825"/>
            <a:ext cx="3387900" cy="5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(base-10).  BINARY:  1011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957425" y="15019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338425" y="19591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6432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0148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 CASE!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23845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2786225" y="19591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25369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2405225" y="15019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701053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2024225" y="10447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2853453" y="436266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4257825" y="301575"/>
            <a:ext cx="4757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125850" y="272325"/>
            <a:ext cx="4020000" cy="9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 forgot something: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What about the newline?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125850" y="1339125"/>
            <a:ext cx="4020000" cy="8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written, pbits_R doesn't know when there are no more bits.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25850" y="2253525"/>
            <a:ext cx="40200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a simple "wrapper"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125850" y="3015525"/>
            <a:ext cx="4020000" cy="11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pbits(unsigned int x)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pbits_R(x);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putchar('\n');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Web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 from Blackboard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base-10?</a:t>
            </a:r>
            <a:endParaRPr/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void print_uint(unsigned int x){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digit;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digit = '0' + x%10;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if(x &gt; 9){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print_uint(x/10);  // recursion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putchar('0'+x%10);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Looping and Recursion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one...</a:t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265425" y="1334150"/>
            <a:ext cx="47244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51422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5751825" y="3162950"/>
            <a:ext cx="244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c.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one...</a:t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294625" y="31629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 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189225" y="1334150"/>
            <a:ext cx="50148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690" name="Shape 690"/>
          <p:cNvSpPr txBox="1"/>
          <p:nvPr/>
        </p:nvSpPr>
        <p:spPr>
          <a:xfrm>
            <a:off x="187300" y="1334150"/>
            <a:ext cx="50970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828025" y="31629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2n-2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(n-1)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698" name="Shape 698"/>
          <p:cNvSpPr txBox="1"/>
          <p:nvPr/>
        </p:nvSpPr>
        <p:spPr>
          <a:xfrm>
            <a:off x="54470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828025" y="3162950"/>
            <a:ext cx="27963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	 	c. n</a:t>
            </a:r>
            <a:r>
              <a:rPr baseline="30000" lang="en" sz="3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187300" y="1334150"/>
            <a:ext cx="51849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1328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16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5904225" y="2858150"/>
            <a:ext cx="2733000" cy="17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Visualization...</a:t>
            </a:r>
            <a:endParaRPr/>
          </a:p>
        </p:txBody>
      </p:sp>
      <p:graphicFrame>
        <p:nvGraphicFramePr>
          <p:cNvPr id="722" name="Shape 722"/>
          <p:cNvGraphicFramePr/>
          <p:nvPr/>
        </p:nvGraphicFramePr>
        <p:xfrm>
          <a:off x="5144525" y="14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23" name="Shape 723"/>
          <p:cNvSpPr txBox="1"/>
          <p:nvPr/>
        </p:nvSpPr>
        <p:spPr>
          <a:xfrm>
            <a:off x="158475" y="1334150"/>
            <a:ext cx="4247400" cy="225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i==0</a:t>
            </a:r>
            <a:endParaRPr/>
          </a:p>
        </p:txBody>
      </p:sp>
      <p:graphicFrame>
        <p:nvGraphicFramePr>
          <p:cNvPr id="729" name="Shape 729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Shape 730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31" name="Shape 731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32" name="Shape 732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33" name="Shape 733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57200" y="259575"/>
            <a:ext cx="8229600" cy="4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From another school?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Transfer Students?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Good idea to see me in office hours...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i==1</a:t>
            </a:r>
            <a:endParaRPr/>
          </a:p>
        </p:txBody>
      </p:sp>
      <p:graphicFrame>
        <p:nvGraphicFramePr>
          <p:cNvPr id="740" name="Shape 740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" name="Shape 741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42" name="Shape 742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3" name="Shape 743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44" name="Shape 744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the rest</a:t>
            </a:r>
            <a:endParaRPr/>
          </a:p>
        </p:txBody>
      </p:sp>
      <p:graphicFrame>
        <p:nvGraphicFramePr>
          <p:cNvPr id="751" name="Shape 751"/>
          <p:cNvGraphicFramePr/>
          <p:nvPr/>
        </p:nvGraphicFramePr>
        <p:xfrm>
          <a:off x="4306325" y="14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2" name="Shape 752"/>
          <p:cNvGraphicFramePr/>
          <p:nvPr/>
        </p:nvGraphicFramePr>
        <p:xfrm>
          <a:off x="357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53" name="Shape 753"/>
          <p:cNvSpPr txBox="1"/>
          <p:nvPr/>
        </p:nvSpPr>
        <p:spPr>
          <a:xfrm>
            <a:off x="931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54" name="Shape 754"/>
          <p:cNvGraphicFramePr/>
          <p:nvPr/>
        </p:nvGraphicFramePr>
        <p:xfrm>
          <a:off x="357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{C2B75036-D081-439E-8967-0C256E32B8B3}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55" name="Shape 755"/>
          <p:cNvSpPr txBox="1"/>
          <p:nvPr/>
        </p:nvSpPr>
        <p:spPr>
          <a:xfrm>
            <a:off x="931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7364500" y="1838400"/>
            <a:ext cx="1533600" cy="10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How many green boxes?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158475" y="13341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55994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As a function of n,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5599425" y="2781950"/>
            <a:ext cx="32181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4345325" y="1290925"/>
            <a:ext cx="4725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Effectively we are enumerating all pairs (i,j) where: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4497725" y="38055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 i&lt;j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5379050" y="27501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158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88" name="Shape 788"/>
          <p:cNvSpPr txBox="1"/>
          <p:nvPr/>
        </p:nvSpPr>
        <p:spPr>
          <a:xfrm>
            <a:off x="78125" y="1290925"/>
            <a:ext cx="4725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Effectively we are enumerating all pairs (i,j) where: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230525" y="33483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 i&lt;j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4754500" y="1972550"/>
            <a:ext cx="4250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How many such pairs are there?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875" y="3269175"/>
            <a:ext cx="802083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730850" y="26739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5309750" y="3387425"/>
            <a:ext cx="32109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"n choose 2"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n(n-1)/2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811" name="Shape 81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