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</p:sldIdLst>
  <p:sldSz cy="5143500" cx="9144000"/>
  <p:notesSz cx="6858000" cy="9144000"/>
  <p:embeddedFontLst>
    <p:embeddedFont>
      <p:font typeface="Source Code Pro"/>
      <p:regular r:id="rId80"/>
      <p:bold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66B50B5-D00A-48B7-9553-B1593B9BADC5}">
  <a:tblStyle styleId="{166B50B5-D00A-48B7-9553-B1593B9BAD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DB01EE0-4D09-4C8A-88BC-AA4C2B9A453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0" Type="http://schemas.openxmlformats.org/officeDocument/2006/relationships/font" Target="fonts/SourceCodePro-regular.fntdata"/><Relationship Id="rId81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schemas.openxmlformats.org/officeDocument/2006/relationships/slide" Target="slides/slide70.xml"/><Relationship Id="rId32" Type="http://schemas.openxmlformats.org/officeDocument/2006/relationships/slide" Target="slides/slide25.xml"/><Relationship Id="rId76" Type="http://schemas.openxmlformats.org/officeDocument/2006/relationships/slide" Target="slides/slide69.xml"/><Relationship Id="rId35" Type="http://schemas.openxmlformats.org/officeDocument/2006/relationships/slide" Target="slides/slide28.xml"/><Relationship Id="rId79" Type="http://schemas.openxmlformats.org/officeDocument/2006/relationships/slide" Target="slides/slide72.xml"/><Relationship Id="rId34" Type="http://schemas.openxmlformats.org/officeDocument/2006/relationships/slide" Target="slides/slide27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Shape 6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Shape 6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Shape 6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Shape 7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Shape 7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Shape 7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Shape 7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Shape 7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Shape 7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Shape 7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Shape 7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Shape 7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Shape 8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Shape 8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Shape 8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Shape 8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Shape 8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Shape 8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Shape 9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None/>
              <a:defRPr sz="48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urier New"/>
              <a:buNone/>
              <a:def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Shape 59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64" name="Shape 6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70" name="Shape 7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Shape 7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4" name="Shape 7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Shape 7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/>
        </p:txBody>
      </p:sp>
      <p:cxnSp>
        <p:nvCxnSpPr>
          <p:cNvPr id="78" name="Shape 78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Shape 7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hape 8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Shape 8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91" name="Shape 91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Shape 92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Shape 9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97" name="Shape 9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Shape 9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03" name="Shape 103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Shape 10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107" name="Shape 10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Shape 10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111" name="Shape 111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Shape 11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hape 114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Shape 11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Shape 5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6" name="Shape 86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Shape 8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Week 02-WED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Alternate implementations of Stack ADT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516600" y="514050"/>
            <a:ext cx="3751500" cy="66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 7 +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- 7 * 4 + 3 5 + 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^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80" name="Shape 180"/>
          <p:cNvGraphicFramePr/>
          <p:nvPr/>
        </p:nvGraphicFramePr>
        <p:xfrm>
          <a:off x="8001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1" name="Shape 181"/>
          <p:cNvGraphicFramePr/>
          <p:nvPr/>
        </p:nvGraphicFramePr>
        <p:xfrm>
          <a:off x="20193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516600" y="514050"/>
            <a:ext cx="3751500" cy="66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 7 + 2 -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7 * 4 + 3 5 + 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^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87" name="Shape 187"/>
          <p:cNvGraphicFramePr/>
          <p:nvPr/>
        </p:nvGraphicFramePr>
        <p:xfrm>
          <a:off x="8001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8" name="Shape 188"/>
          <p:cNvGraphicFramePr/>
          <p:nvPr/>
        </p:nvGraphicFramePr>
        <p:xfrm>
          <a:off x="20193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2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9" name="Shape 189"/>
          <p:cNvGraphicFramePr/>
          <p:nvPr/>
        </p:nvGraphicFramePr>
        <p:xfrm>
          <a:off x="3314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1009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516600" y="514050"/>
            <a:ext cx="3751500" cy="66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 7 + 2 - 7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* 4 + 3 5 + 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^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95" name="Shape 195"/>
          <p:cNvGraphicFramePr/>
          <p:nvPr/>
        </p:nvGraphicFramePr>
        <p:xfrm>
          <a:off x="8001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6" name="Shape 196"/>
          <p:cNvGraphicFramePr/>
          <p:nvPr/>
        </p:nvGraphicFramePr>
        <p:xfrm>
          <a:off x="20193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2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7" name="Shape 197"/>
          <p:cNvGraphicFramePr/>
          <p:nvPr/>
        </p:nvGraphicFramePr>
        <p:xfrm>
          <a:off x="3314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1009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7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516600" y="514050"/>
            <a:ext cx="3751500" cy="66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 7 + 2 - 7 *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4 + 3 5 + 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  ^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03" name="Shape 203"/>
          <p:cNvGraphicFramePr/>
          <p:nvPr/>
        </p:nvGraphicFramePr>
        <p:xfrm>
          <a:off x="8001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4" name="Shape 204"/>
          <p:cNvGraphicFramePr/>
          <p:nvPr/>
        </p:nvGraphicFramePr>
        <p:xfrm>
          <a:off x="20193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2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5" name="Shape 205"/>
          <p:cNvGraphicFramePr/>
          <p:nvPr/>
        </p:nvGraphicFramePr>
        <p:xfrm>
          <a:off x="3314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1009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6" name="Shape 206"/>
          <p:cNvGraphicFramePr/>
          <p:nvPr/>
        </p:nvGraphicFramePr>
        <p:xfrm>
          <a:off x="4457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516600" y="514050"/>
            <a:ext cx="3751500" cy="66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 7 + 2 - 7 * 4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+ 3 5 + 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    ^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12" name="Shape 212"/>
          <p:cNvGraphicFramePr/>
          <p:nvPr/>
        </p:nvGraphicFramePr>
        <p:xfrm>
          <a:off x="8001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3" name="Shape 213"/>
          <p:cNvGraphicFramePr/>
          <p:nvPr/>
        </p:nvGraphicFramePr>
        <p:xfrm>
          <a:off x="20193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2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4" name="Shape 214"/>
          <p:cNvGraphicFramePr/>
          <p:nvPr/>
        </p:nvGraphicFramePr>
        <p:xfrm>
          <a:off x="3314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1009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5" name="Shape 215"/>
          <p:cNvGraphicFramePr/>
          <p:nvPr/>
        </p:nvGraphicFramePr>
        <p:xfrm>
          <a:off x="4457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516600" y="514050"/>
            <a:ext cx="3751500" cy="66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 7 + 2 - 7 * 4 +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3 5 + 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      ^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21" name="Shape 221"/>
          <p:cNvGraphicFramePr/>
          <p:nvPr/>
        </p:nvGraphicFramePr>
        <p:xfrm>
          <a:off x="8001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2" name="Shape 222"/>
          <p:cNvGraphicFramePr/>
          <p:nvPr/>
        </p:nvGraphicFramePr>
        <p:xfrm>
          <a:off x="20193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2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3" name="Shape 223"/>
          <p:cNvGraphicFramePr/>
          <p:nvPr/>
        </p:nvGraphicFramePr>
        <p:xfrm>
          <a:off x="3314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1009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4" name="Shape 224"/>
          <p:cNvGraphicFramePr/>
          <p:nvPr/>
        </p:nvGraphicFramePr>
        <p:xfrm>
          <a:off x="4457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7B7B7"/>
                          </a:solidFill>
                        </a:rPr>
                        <a:t>4</a:t>
                      </a:r>
                      <a:endParaRPr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5" name="Shape 225"/>
          <p:cNvGraphicFramePr/>
          <p:nvPr/>
        </p:nvGraphicFramePr>
        <p:xfrm>
          <a:off x="55245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/>
        </p:nvSpPr>
        <p:spPr>
          <a:xfrm>
            <a:off x="516600" y="514050"/>
            <a:ext cx="3751500" cy="66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 7 + 2 - 7 * 4 + 3 5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+ 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        ^^^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31" name="Shape 231"/>
          <p:cNvGraphicFramePr/>
          <p:nvPr/>
        </p:nvGraphicFramePr>
        <p:xfrm>
          <a:off x="8001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2" name="Shape 232"/>
          <p:cNvGraphicFramePr/>
          <p:nvPr/>
        </p:nvGraphicFramePr>
        <p:xfrm>
          <a:off x="20193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2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3" name="Shape 233"/>
          <p:cNvGraphicFramePr/>
          <p:nvPr/>
        </p:nvGraphicFramePr>
        <p:xfrm>
          <a:off x="3314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1009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4" name="Shape 234"/>
          <p:cNvGraphicFramePr/>
          <p:nvPr/>
        </p:nvGraphicFramePr>
        <p:xfrm>
          <a:off x="4457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7B7B7"/>
                          </a:solidFill>
                        </a:rPr>
                        <a:t>4</a:t>
                      </a:r>
                      <a:endParaRPr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5" name="Shape 235"/>
          <p:cNvGraphicFramePr/>
          <p:nvPr/>
        </p:nvGraphicFramePr>
        <p:xfrm>
          <a:off x="55245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516600" y="514050"/>
            <a:ext cx="3751500" cy="66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 7 + 2 - 7 * 4 + 3 5 +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            ^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41" name="Shape 241"/>
          <p:cNvGraphicFramePr/>
          <p:nvPr/>
        </p:nvGraphicFramePr>
        <p:xfrm>
          <a:off x="8001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2" name="Shape 242"/>
          <p:cNvGraphicFramePr/>
          <p:nvPr/>
        </p:nvGraphicFramePr>
        <p:xfrm>
          <a:off x="20193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2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3" name="Shape 243"/>
          <p:cNvGraphicFramePr/>
          <p:nvPr/>
        </p:nvGraphicFramePr>
        <p:xfrm>
          <a:off x="3314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1009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4" name="Shape 244"/>
          <p:cNvGraphicFramePr/>
          <p:nvPr/>
        </p:nvGraphicFramePr>
        <p:xfrm>
          <a:off x="4457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7B7B7"/>
                          </a:solidFill>
                        </a:rPr>
                        <a:t>4</a:t>
                      </a:r>
                      <a:endParaRPr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5" name="Shape 245"/>
          <p:cNvGraphicFramePr/>
          <p:nvPr/>
        </p:nvGraphicFramePr>
        <p:xfrm>
          <a:off x="55245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3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74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6" name="Shape 246"/>
          <p:cNvGraphicFramePr/>
          <p:nvPr/>
        </p:nvGraphicFramePr>
        <p:xfrm>
          <a:off x="66675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516600" y="514050"/>
            <a:ext cx="3751500" cy="66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 7 + 2 - 7 * 4 + 3 5 +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          ^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52" name="Shape 252"/>
          <p:cNvGraphicFramePr/>
          <p:nvPr/>
        </p:nvGraphicFramePr>
        <p:xfrm>
          <a:off x="8001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3" name="Shape 253"/>
          <p:cNvGraphicFramePr/>
          <p:nvPr/>
        </p:nvGraphicFramePr>
        <p:xfrm>
          <a:off x="20193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2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4" name="Shape 254"/>
          <p:cNvGraphicFramePr/>
          <p:nvPr/>
        </p:nvGraphicFramePr>
        <p:xfrm>
          <a:off x="3314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1009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5" name="Shape 255"/>
          <p:cNvGraphicFramePr/>
          <p:nvPr/>
        </p:nvGraphicFramePr>
        <p:xfrm>
          <a:off x="4457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7B7B7"/>
                          </a:solidFill>
                        </a:rPr>
                        <a:t>4</a:t>
                      </a:r>
                      <a:endParaRPr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6" name="Shape 256"/>
          <p:cNvGraphicFramePr/>
          <p:nvPr/>
        </p:nvGraphicFramePr>
        <p:xfrm>
          <a:off x="55245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3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74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7" name="Shape 257"/>
          <p:cNvGraphicFramePr/>
          <p:nvPr/>
        </p:nvGraphicFramePr>
        <p:xfrm>
          <a:off x="66675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</a:rPr>
                        <a:t>8</a:t>
                      </a:r>
                      <a:endParaRPr b="1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74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8" name="Shape 258"/>
          <p:cNvGraphicFramePr/>
          <p:nvPr/>
        </p:nvGraphicFramePr>
        <p:xfrm>
          <a:off x="7886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162425" y="205975"/>
            <a:ext cx="8524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Evaluating Postfix Expressions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457200" y="1200150"/>
            <a:ext cx="47772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initialize an empty stack s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for each token t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if(t is a number)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PUSH(s, t)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else // t is an operator &lt;op&gt;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b =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POP(s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a =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POP(s)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		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PUSH(s, a &lt;op&gt; b)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POP(s)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5400675" y="1328450"/>
            <a:ext cx="3555000" cy="1633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KEY POINT: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Algorithm is expressed in terms of the stack primitives.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5400675" y="3081050"/>
            <a:ext cx="3555000" cy="1633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We don't think about how the primitives are implemented.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Just their "semantics"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Labs Tomorrow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Attend YOUR section!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 will be present for most of the lab sessions (this week only)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Focus: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basics of UNIX if you don't have experience AND/OR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practice 141-type problems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Postfix Expressions</a:t>
            </a:r>
            <a:endParaRPr/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457200" y="1200150"/>
            <a:ext cx="40818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initialize an empty stack s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for each token t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if(t is a number)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PUSH(s, t)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else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b =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POP(s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a =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POP(s)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		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PUSH(s, a &lt;op&gt; b)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POP(s)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4294967295" type="title"/>
          </p:nvPr>
        </p:nvSpPr>
        <p:spPr>
          <a:xfrm>
            <a:off x="273750" y="882075"/>
            <a:ext cx="8572500" cy="21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Implementation Options for a Stack ADT??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implementation choices</a:t>
            </a:r>
            <a:endParaRPr/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Fixed Array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Dynamically Resized Array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Linked List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Fixed-Capacity Implementation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457200" y="1200150"/>
            <a:ext cx="7974600" cy="2139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90" name="Shape 290"/>
          <p:cNvGraphicFramePr/>
          <p:nvPr/>
        </p:nvGraphicFramePr>
        <p:xfrm>
          <a:off x="1973950" y="24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676875"/>
                <a:gridCol w="676875"/>
                <a:gridCol w="676875"/>
                <a:gridCol w="970900"/>
                <a:gridCol w="522975"/>
                <a:gridCol w="536750"/>
                <a:gridCol w="676875"/>
                <a:gridCol w="676875"/>
                <a:gridCol w="4879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91" name="Shape 291"/>
          <p:cNvSpPr txBox="1"/>
          <p:nvPr/>
        </p:nvSpPr>
        <p:spPr>
          <a:xfrm>
            <a:off x="5068450" y="1051200"/>
            <a:ext cx="6726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 txBox="1"/>
          <p:nvPr/>
        </p:nvSpPr>
        <p:spPr>
          <a:xfrm>
            <a:off x="6609975" y="3702150"/>
            <a:ext cx="1424700" cy="54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CAPACITY-1</a:t>
            </a:r>
            <a:endParaRPr/>
          </a:p>
        </p:txBody>
      </p:sp>
      <p:cxnSp>
        <p:nvCxnSpPr>
          <p:cNvPr id="293" name="Shape 293"/>
          <p:cNvCxnSpPr>
            <a:stCxn id="292" idx="0"/>
          </p:cNvCxnSpPr>
          <p:nvPr/>
        </p:nvCxnSpPr>
        <p:spPr>
          <a:xfrm flipH="1" rot="10800000">
            <a:off x="7322325" y="2896350"/>
            <a:ext cx="291900" cy="80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4" name="Shape 294"/>
          <p:cNvSpPr txBox="1"/>
          <p:nvPr/>
        </p:nvSpPr>
        <p:spPr>
          <a:xfrm>
            <a:off x="525650" y="4262700"/>
            <a:ext cx="3106500" cy="712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One chunk of memory</a:t>
            </a:r>
            <a:endParaRPr sz="1800"/>
          </a:p>
        </p:txBody>
      </p:sp>
      <p:sp>
        <p:nvSpPr>
          <p:cNvPr id="295" name="Shape 295"/>
          <p:cNvSpPr txBox="1"/>
          <p:nvPr/>
        </p:nvSpPr>
        <p:spPr>
          <a:xfrm>
            <a:off x="1560625" y="13665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1389300" y="1577900"/>
            <a:ext cx="5618400" cy="295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#define CAPACITY 128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struct STACK{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double items[CAPACITY];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int top;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258100" y="217550"/>
            <a:ext cx="8314500" cy="88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Using a struct to "encapsulate" the state of a stack.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181175" y="1538775"/>
            <a:ext cx="8782500" cy="275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STACK * stk_create(){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STACK * s = new STACK;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s-&gt;top = -1;  // stack initially empty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s;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Shape 3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Creating a stack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/>
        </p:nvSpPr>
        <p:spPr>
          <a:xfrm>
            <a:off x="181175" y="1538775"/>
            <a:ext cx="8782500" cy="275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bool stk_push(STACK * s, double val){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if(s-&gt;top == CAPACITY - 1)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return false;    // failure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s-&gt;top++;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s-&gt;items[s-&gt;top] = val;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Shape 3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 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4294967295" type="title"/>
          </p:nvPr>
        </p:nvSpPr>
        <p:spPr>
          <a:xfrm>
            <a:off x="273750" y="581125"/>
            <a:ext cx="8572500" cy="41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How about a different implementation?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(SAME interface)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Fixed-cap implementation limited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Limitations of 1st implementation</a:t>
            </a:r>
            <a:endParaRPr sz="3000"/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Fixed-capacity implementation: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What if an app needs a bigger stack?</a:t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Alternative: dynamic resized array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			implementation.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168175" y="205975"/>
            <a:ext cx="8797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Case Study:  making our stack dynamic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432225" y="1716850"/>
            <a:ext cx="7999500" cy="254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FIRST: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Let's start to understand the given implementation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(provider)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 homework problems solved?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A) zero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B) 1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C) 2-3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D) 4-5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E) 6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Fixed-Capacity Implementation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457200" y="1200150"/>
            <a:ext cx="7974600" cy="2139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37" name="Shape 337"/>
          <p:cNvGraphicFramePr/>
          <p:nvPr/>
        </p:nvGraphicFramePr>
        <p:xfrm>
          <a:off x="1973950" y="24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676875"/>
                <a:gridCol w="676875"/>
                <a:gridCol w="676875"/>
                <a:gridCol w="970900"/>
                <a:gridCol w="522975"/>
                <a:gridCol w="536750"/>
                <a:gridCol w="676875"/>
                <a:gridCol w="676875"/>
                <a:gridCol w="4879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38" name="Shape 338"/>
          <p:cNvSpPr txBox="1"/>
          <p:nvPr/>
        </p:nvSpPr>
        <p:spPr>
          <a:xfrm>
            <a:off x="5068450" y="1051200"/>
            <a:ext cx="6726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 txBox="1"/>
          <p:nvPr/>
        </p:nvSpPr>
        <p:spPr>
          <a:xfrm>
            <a:off x="6609975" y="3702150"/>
            <a:ext cx="1424700" cy="54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CAPACITY-1</a:t>
            </a:r>
            <a:endParaRPr/>
          </a:p>
        </p:txBody>
      </p:sp>
      <p:cxnSp>
        <p:nvCxnSpPr>
          <p:cNvPr id="340" name="Shape 340"/>
          <p:cNvCxnSpPr>
            <a:stCxn id="339" idx="0"/>
          </p:cNvCxnSpPr>
          <p:nvPr/>
        </p:nvCxnSpPr>
        <p:spPr>
          <a:xfrm flipH="1" rot="10800000">
            <a:off x="7322325" y="2896350"/>
            <a:ext cx="291900" cy="80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1" name="Shape 341"/>
          <p:cNvSpPr txBox="1"/>
          <p:nvPr/>
        </p:nvSpPr>
        <p:spPr>
          <a:xfrm>
            <a:off x="525650" y="4262700"/>
            <a:ext cx="3106500" cy="712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One chunk of memory</a:t>
            </a:r>
            <a:endParaRPr sz="1800"/>
          </a:p>
        </p:txBody>
      </p:sp>
      <p:sp>
        <p:nvSpPr>
          <p:cNvPr id="342" name="Shape 342"/>
          <p:cNvSpPr txBox="1"/>
          <p:nvPr/>
        </p:nvSpPr>
        <p:spPr>
          <a:xfrm>
            <a:off x="1560625" y="13665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Alternative: dynamic allocation of array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457200" y="1200150"/>
            <a:ext cx="3081300" cy="2139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5068450" y="1051200"/>
            <a:ext cx="6726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 txBox="1"/>
          <p:nvPr/>
        </p:nvSpPr>
        <p:spPr>
          <a:xfrm>
            <a:off x="1560625" y="13665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1868650" y="2581050"/>
            <a:ext cx="8643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 txBox="1"/>
          <p:nvPr/>
        </p:nvSpPr>
        <p:spPr>
          <a:xfrm>
            <a:off x="1865425" y="24333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53" name="Shape 353"/>
          <p:cNvGraphicFramePr/>
          <p:nvPr/>
        </p:nvGraphicFramePr>
        <p:xfrm>
          <a:off x="952500" y="438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4" name="Shape 354"/>
          <p:cNvSpPr/>
          <p:nvPr/>
        </p:nvSpPr>
        <p:spPr>
          <a:xfrm>
            <a:off x="856234" y="2697825"/>
            <a:ext cx="1339400" cy="1681650"/>
          </a:xfrm>
          <a:custGeom>
            <a:pathLst>
              <a:path extrusionOk="0" h="67266" w="53576">
                <a:moveTo>
                  <a:pt x="53576" y="0"/>
                </a:moveTo>
                <a:cubicBezTo>
                  <a:pt x="52330" y="6072"/>
                  <a:pt x="54432" y="29974"/>
                  <a:pt x="46102" y="36436"/>
                </a:cubicBezTo>
                <a:cubicBezTo>
                  <a:pt x="37771" y="42897"/>
                  <a:pt x="10834" y="33632"/>
                  <a:pt x="3594" y="38771"/>
                </a:cubicBezTo>
                <a:cubicBezTo>
                  <a:pt x="-3646" y="43909"/>
                  <a:pt x="2814" y="62516"/>
                  <a:pt x="2659" y="6726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sp>
      <p:sp>
        <p:nvSpPr>
          <p:cNvPr id="355" name="Shape 355"/>
          <p:cNvSpPr txBox="1"/>
          <p:nvPr/>
        </p:nvSpPr>
        <p:spPr>
          <a:xfrm>
            <a:off x="6010000" y="2802925"/>
            <a:ext cx="1763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capacity - 1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6" name="Shape 356"/>
          <p:cNvCxnSpPr>
            <a:stCxn id="355" idx="2"/>
          </p:cNvCxnSpPr>
          <p:nvPr/>
        </p:nvCxnSpPr>
        <p:spPr>
          <a:xfrm>
            <a:off x="6891700" y="3293425"/>
            <a:ext cx="1010100" cy="105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7" name="Shape 357"/>
          <p:cNvSpPr txBox="1"/>
          <p:nvPr/>
        </p:nvSpPr>
        <p:spPr>
          <a:xfrm>
            <a:off x="4141075" y="1352550"/>
            <a:ext cx="4611000" cy="97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TWO chunks of memory: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1: the stack struct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2: the items array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Where do we get capacity???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457200" y="1200150"/>
            <a:ext cx="3081300" cy="2139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Shape 364"/>
          <p:cNvSpPr txBox="1"/>
          <p:nvPr/>
        </p:nvSpPr>
        <p:spPr>
          <a:xfrm>
            <a:off x="5068450" y="1051200"/>
            <a:ext cx="6726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 txBox="1"/>
          <p:nvPr/>
        </p:nvSpPr>
        <p:spPr>
          <a:xfrm>
            <a:off x="1560625" y="13665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1868650" y="2581050"/>
            <a:ext cx="8643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 txBox="1"/>
          <p:nvPr/>
        </p:nvSpPr>
        <p:spPr>
          <a:xfrm>
            <a:off x="1865425" y="24333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68" name="Shape 368"/>
          <p:cNvGraphicFramePr/>
          <p:nvPr/>
        </p:nvGraphicFramePr>
        <p:xfrm>
          <a:off x="952500" y="438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9" name="Shape 369"/>
          <p:cNvSpPr/>
          <p:nvPr/>
        </p:nvSpPr>
        <p:spPr>
          <a:xfrm>
            <a:off x="856234" y="2697825"/>
            <a:ext cx="1339400" cy="1681650"/>
          </a:xfrm>
          <a:custGeom>
            <a:pathLst>
              <a:path extrusionOk="0" h="67266" w="53576">
                <a:moveTo>
                  <a:pt x="53576" y="0"/>
                </a:moveTo>
                <a:cubicBezTo>
                  <a:pt x="52330" y="6072"/>
                  <a:pt x="54432" y="29974"/>
                  <a:pt x="46102" y="36436"/>
                </a:cubicBezTo>
                <a:cubicBezTo>
                  <a:pt x="37771" y="42897"/>
                  <a:pt x="10834" y="33632"/>
                  <a:pt x="3594" y="38771"/>
                </a:cubicBezTo>
                <a:cubicBezTo>
                  <a:pt x="-3646" y="43909"/>
                  <a:pt x="2814" y="62516"/>
                  <a:pt x="2659" y="6726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sp>
      <p:sp>
        <p:nvSpPr>
          <p:cNvPr id="370" name="Shape 370"/>
          <p:cNvSpPr txBox="1"/>
          <p:nvPr/>
        </p:nvSpPr>
        <p:spPr>
          <a:xfrm>
            <a:off x="6010000" y="2802925"/>
            <a:ext cx="1763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- 1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1" name="Shape 371"/>
          <p:cNvCxnSpPr>
            <a:stCxn id="370" idx="2"/>
          </p:cNvCxnSpPr>
          <p:nvPr/>
        </p:nvCxnSpPr>
        <p:spPr>
          <a:xfrm>
            <a:off x="6891700" y="3293425"/>
            <a:ext cx="1010100" cy="105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69975" y="205975"/>
            <a:ext cx="9074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Make capacity part of the “state”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457200" y="1200150"/>
            <a:ext cx="3081300" cy="2139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8" name="Shape 378"/>
          <p:cNvSpPr txBox="1"/>
          <p:nvPr/>
        </p:nvSpPr>
        <p:spPr>
          <a:xfrm>
            <a:off x="5068450" y="1051200"/>
            <a:ext cx="6726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 txBox="1"/>
          <p:nvPr/>
        </p:nvSpPr>
        <p:spPr>
          <a:xfrm>
            <a:off x="1560625" y="13665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1868650" y="2581050"/>
            <a:ext cx="8643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 txBox="1"/>
          <p:nvPr/>
        </p:nvSpPr>
        <p:spPr>
          <a:xfrm>
            <a:off x="1865425" y="27381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82" name="Shape 382"/>
          <p:cNvGraphicFramePr/>
          <p:nvPr/>
        </p:nvGraphicFramePr>
        <p:xfrm>
          <a:off x="952500" y="438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3" name="Shape 383"/>
          <p:cNvSpPr/>
          <p:nvPr/>
        </p:nvSpPr>
        <p:spPr>
          <a:xfrm>
            <a:off x="856225" y="2989650"/>
            <a:ext cx="1339400" cy="1389884"/>
          </a:xfrm>
          <a:custGeom>
            <a:pathLst>
              <a:path extrusionOk="0" h="67266" w="53576">
                <a:moveTo>
                  <a:pt x="53576" y="0"/>
                </a:moveTo>
                <a:cubicBezTo>
                  <a:pt x="52330" y="6072"/>
                  <a:pt x="54432" y="29974"/>
                  <a:pt x="46102" y="36436"/>
                </a:cubicBezTo>
                <a:cubicBezTo>
                  <a:pt x="37771" y="42897"/>
                  <a:pt x="10834" y="33632"/>
                  <a:pt x="3594" y="38771"/>
                </a:cubicBezTo>
                <a:cubicBezTo>
                  <a:pt x="-3646" y="43909"/>
                  <a:pt x="2814" y="62516"/>
                  <a:pt x="2659" y="6726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sp>
      <p:sp>
        <p:nvSpPr>
          <p:cNvPr id="384" name="Shape 384"/>
          <p:cNvSpPr txBox="1"/>
          <p:nvPr/>
        </p:nvSpPr>
        <p:spPr>
          <a:xfrm>
            <a:off x="6010000" y="2802925"/>
            <a:ext cx="1763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- 1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85" name="Shape 385"/>
          <p:cNvCxnSpPr>
            <a:stCxn id="384" idx="2"/>
          </p:cNvCxnSpPr>
          <p:nvPr/>
        </p:nvCxnSpPr>
        <p:spPr>
          <a:xfrm>
            <a:off x="6891700" y="3293425"/>
            <a:ext cx="1010100" cy="105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86" name="Shape 386"/>
          <p:cNvSpPr txBox="1"/>
          <p:nvPr/>
        </p:nvSpPr>
        <p:spPr>
          <a:xfrm>
            <a:off x="523600" y="1964725"/>
            <a:ext cx="17634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endParaRPr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2398825" y="20523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???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1062375" y="629100"/>
            <a:ext cx="6934800" cy="359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// struct encapsulating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//   stack with dynamic resizing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struct STACK 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double *items;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int top;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int cap;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/>
        </p:nvSpPr>
        <p:spPr>
          <a:xfrm>
            <a:off x="301050" y="272850"/>
            <a:ext cx="8726400" cy="400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#define INIT_CAP 128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STACK * stk_create(){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STACK * s = new STACK;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s-&gt;items = new double[INIT_CAP];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s-&gt;cap = INIT_CAP;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s-&gt;top = -1;  // stack initially empty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return s;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 that is not full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457200" y="1200150"/>
            <a:ext cx="3081300" cy="2139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4" name="Shape 404"/>
          <p:cNvSpPr txBox="1"/>
          <p:nvPr/>
        </p:nvSpPr>
        <p:spPr>
          <a:xfrm>
            <a:off x="5068450" y="1051200"/>
            <a:ext cx="6726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 txBox="1"/>
          <p:nvPr/>
        </p:nvSpPr>
        <p:spPr>
          <a:xfrm>
            <a:off x="1560625" y="13665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6" name="Shape 406"/>
          <p:cNvSpPr txBox="1"/>
          <p:nvPr/>
        </p:nvSpPr>
        <p:spPr>
          <a:xfrm>
            <a:off x="1868650" y="2581050"/>
            <a:ext cx="8643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 txBox="1"/>
          <p:nvPr/>
        </p:nvSpPr>
        <p:spPr>
          <a:xfrm>
            <a:off x="1865425" y="27381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08" name="Shape 408"/>
          <p:cNvGraphicFramePr/>
          <p:nvPr/>
        </p:nvGraphicFramePr>
        <p:xfrm>
          <a:off x="952500" y="438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409" name="Shape 409"/>
          <p:cNvSpPr/>
          <p:nvPr/>
        </p:nvSpPr>
        <p:spPr>
          <a:xfrm>
            <a:off x="856225" y="2989650"/>
            <a:ext cx="1339400" cy="1389884"/>
          </a:xfrm>
          <a:custGeom>
            <a:pathLst>
              <a:path extrusionOk="0" h="67266" w="53576">
                <a:moveTo>
                  <a:pt x="53576" y="0"/>
                </a:moveTo>
                <a:cubicBezTo>
                  <a:pt x="52330" y="6072"/>
                  <a:pt x="54432" y="29974"/>
                  <a:pt x="46102" y="36436"/>
                </a:cubicBezTo>
                <a:cubicBezTo>
                  <a:pt x="37771" y="42897"/>
                  <a:pt x="10834" y="33632"/>
                  <a:pt x="3594" y="38771"/>
                </a:cubicBezTo>
                <a:cubicBezTo>
                  <a:pt x="-3646" y="43909"/>
                  <a:pt x="2814" y="62516"/>
                  <a:pt x="2659" y="6726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sp>
      <p:sp>
        <p:nvSpPr>
          <p:cNvPr id="410" name="Shape 410"/>
          <p:cNvSpPr txBox="1"/>
          <p:nvPr/>
        </p:nvSpPr>
        <p:spPr>
          <a:xfrm>
            <a:off x="6010000" y="2802925"/>
            <a:ext cx="1763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- 1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1" name="Shape 411"/>
          <p:cNvCxnSpPr>
            <a:stCxn id="410" idx="2"/>
          </p:cNvCxnSpPr>
          <p:nvPr/>
        </p:nvCxnSpPr>
        <p:spPr>
          <a:xfrm>
            <a:off x="6891700" y="3293425"/>
            <a:ext cx="1010100" cy="105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2" name="Shape 412"/>
          <p:cNvSpPr txBox="1"/>
          <p:nvPr/>
        </p:nvSpPr>
        <p:spPr>
          <a:xfrm>
            <a:off x="523600" y="1964725"/>
            <a:ext cx="17634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Shape 413"/>
          <p:cNvSpPr txBox="1"/>
          <p:nvPr/>
        </p:nvSpPr>
        <p:spPr>
          <a:xfrm>
            <a:off x="2398825" y="20523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Full array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457200" y="1200150"/>
            <a:ext cx="3081300" cy="2139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5068450" y="1051200"/>
            <a:ext cx="6726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 txBox="1"/>
          <p:nvPr/>
        </p:nvSpPr>
        <p:spPr>
          <a:xfrm>
            <a:off x="1560625" y="13665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1868650" y="2581050"/>
            <a:ext cx="8643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 txBox="1"/>
          <p:nvPr/>
        </p:nvSpPr>
        <p:spPr>
          <a:xfrm>
            <a:off x="1865425" y="27381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24" name="Shape 424"/>
          <p:cNvGraphicFramePr/>
          <p:nvPr/>
        </p:nvGraphicFramePr>
        <p:xfrm>
          <a:off x="952500" y="438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425" name="Shape 425"/>
          <p:cNvSpPr/>
          <p:nvPr/>
        </p:nvSpPr>
        <p:spPr>
          <a:xfrm>
            <a:off x="856225" y="2989650"/>
            <a:ext cx="1339400" cy="1389884"/>
          </a:xfrm>
          <a:custGeom>
            <a:pathLst>
              <a:path extrusionOk="0" h="67266" w="53576">
                <a:moveTo>
                  <a:pt x="53576" y="0"/>
                </a:moveTo>
                <a:cubicBezTo>
                  <a:pt x="52330" y="6072"/>
                  <a:pt x="54432" y="29974"/>
                  <a:pt x="46102" y="36436"/>
                </a:cubicBezTo>
                <a:cubicBezTo>
                  <a:pt x="37771" y="42897"/>
                  <a:pt x="10834" y="33632"/>
                  <a:pt x="3594" y="38771"/>
                </a:cubicBezTo>
                <a:cubicBezTo>
                  <a:pt x="-3646" y="43909"/>
                  <a:pt x="2814" y="62516"/>
                  <a:pt x="2659" y="6726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sp>
      <p:sp>
        <p:nvSpPr>
          <p:cNvPr id="426" name="Shape 426"/>
          <p:cNvSpPr txBox="1"/>
          <p:nvPr/>
        </p:nvSpPr>
        <p:spPr>
          <a:xfrm>
            <a:off x="6010000" y="2802925"/>
            <a:ext cx="1763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- 1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7" name="Shape 427"/>
          <p:cNvCxnSpPr>
            <a:stCxn id="426" idx="2"/>
          </p:cNvCxnSpPr>
          <p:nvPr/>
        </p:nvCxnSpPr>
        <p:spPr>
          <a:xfrm>
            <a:off x="6891700" y="3293425"/>
            <a:ext cx="1010100" cy="105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8" name="Shape 428"/>
          <p:cNvSpPr txBox="1"/>
          <p:nvPr/>
        </p:nvSpPr>
        <p:spPr>
          <a:xfrm>
            <a:off x="523600" y="1964725"/>
            <a:ext cx="17634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9" name="Shape 429"/>
          <p:cNvSpPr txBox="1"/>
          <p:nvPr/>
        </p:nvSpPr>
        <p:spPr>
          <a:xfrm>
            <a:off x="2398825" y="20523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Ok… now what?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Shape 435"/>
          <p:cNvSpPr txBox="1"/>
          <p:nvPr/>
        </p:nvSpPr>
        <p:spPr>
          <a:xfrm>
            <a:off x="5068450" y="1051200"/>
            <a:ext cx="6726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 txBox="1"/>
          <p:nvPr/>
        </p:nvSpPr>
        <p:spPr>
          <a:xfrm>
            <a:off x="537325" y="1246900"/>
            <a:ext cx="7858500" cy="377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When we first create a stack: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Allocate an items array of some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nominal size</a:t>
            </a:r>
            <a:endParaRPr b="1" i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When the stack is full and there is another push call: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allocate a new array of twice the size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copy data from current array into new array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free old array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set items to point to base addr. of new array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idx="4294967295" type="body"/>
          </p:nvPr>
        </p:nvSpPr>
        <p:spPr>
          <a:xfrm>
            <a:off x="76200" y="270175"/>
            <a:ext cx="1763400" cy="14652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2" name="Shape 442"/>
          <p:cNvSpPr txBox="1"/>
          <p:nvPr/>
        </p:nvSpPr>
        <p:spPr>
          <a:xfrm>
            <a:off x="5068450" y="1051200"/>
            <a:ext cx="6726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 txBox="1"/>
          <p:nvPr/>
        </p:nvSpPr>
        <p:spPr>
          <a:xfrm>
            <a:off x="617850" y="413424"/>
            <a:ext cx="508500" cy="35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4" name="Shape 444"/>
          <p:cNvSpPr txBox="1"/>
          <p:nvPr/>
        </p:nvSpPr>
        <p:spPr>
          <a:xfrm>
            <a:off x="1061473" y="1459262"/>
            <a:ext cx="603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 txBox="1"/>
          <p:nvPr/>
        </p:nvSpPr>
        <p:spPr>
          <a:xfrm>
            <a:off x="906825" y="1310480"/>
            <a:ext cx="508500" cy="21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46" name="Shape 446"/>
          <p:cNvGraphicFramePr/>
          <p:nvPr/>
        </p:nvGraphicFramePr>
        <p:xfrm>
          <a:off x="876300" y="354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447" name="Shape 447"/>
          <p:cNvSpPr txBox="1"/>
          <p:nvPr/>
        </p:nvSpPr>
        <p:spPr>
          <a:xfrm>
            <a:off x="122550" y="776150"/>
            <a:ext cx="1387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8" name="Shape 448"/>
          <p:cNvSpPr txBox="1"/>
          <p:nvPr/>
        </p:nvSpPr>
        <p:spPr>
          <a:xfrm>
            <a:off x="1129050" y="796132"/>
            <a:ext cx="467700" cy="35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9" name="Shape 449"/>
          <p:cNvSpPr txBox="1"/>
          <p:nvPr/>
        </p:nvSpPr>
        <p:spPr>
          <a:xfrm>
            <a:off x="211275" y="1264225"/>
            <a:ext cx="7275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50" name="Shape 450"/>
          <p:cNvGraphicFramePr/>
          <p:nvPr/>
        </p:nvGraphicFramePr>
        <p:xfrm>
          <a:off x="2282950" y="16106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1" name="Shape 451"/>
          <p:cNvSpPr txBox="1"/>
          <p:nvPr/>
        </p:nvSpPr>
        <p:spPr>
          <a:xfrm>
            <a:off x="6431975" y="117775"/>
            <a:ext cx="2587200" cy="50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Resizing a Stack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1059875" y="1423550"/>
            <a:ext cx="72725" cy="2119750"/>
          </a:xfrm>
          <a:custGeom>
            <a:pathLst>
              <a:path extrusionOk="0" h="84790" w="2909">
                <a:moveTo>
                  <a:pt x="2909" y="0"/>
                </a:moveTo>
                <a:cubicBezTo>
                  <a:pt x="2424" y="14131"/>
                  <a:pt x="484" y="70658"/>
                  <a:pt x="0" y="8479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sp>
      <p:sp>
        <p:nvSpPr>
          <p:cNvPr id="453" name="Shape 453"/>
          <p:cNvSpPr txBox="1"/>
          <p:nvPr/>
        </p:nvSpPr>
        <p:spPr>
          <a:xfrm>
            <a:off x="5188525" y="2511125"/>
            <a:ext cx="3907200" cy="35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Allocate new array/buffer 2X size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54" name="Shape 454"/>
          <p:cNvGraphicFramePr/>
          <p:nvPr/>
        </p:nvGraphicFramePr>
        <p:xfrm>
          <a:off x="2350925" y="27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{ADB01EE0-4D09-4C8A-88BC-AA4C2B9A4532}</a:tableStyleId>
              </a:tblPr>
              <a:tblGrid>
                <a:gridCol w="680325"/>
                <a:gridCol w="409125"/>
              </a:tblGrid>
              <a:tr h="356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tmp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455" name="Shape 455"/>
          <p:cNvSpPr/>
          <p:nvPr/>
        </p:nvSpPr>
        <p:spPr>
          <a:xfrm>
            <a:off x="2388889" y="509150"/>
            <a:ext cx="846900" cy="1049475"/>
          </a:xfrm>
          <a:custGeom>
            <a:pathLst>
              <a:path extrusionOk="0" h="41979" w="33876">
                <a:moveTo>
                  <a:pt x="33291" y="0"/>
                </a:moveTo>
                <a:cubicBezTo>
                  <a:pt x="32875" y="3740"/>
                  <a:pt x="35992" y="18219"/>
                  <a:pt x="30797" y="22445"/>
                </a:cubicBezTo>
                <a:cubicBezTo>
                  <a:pt x="25601" y="26670"/>
                  <a:pt x="6829" y="22098"/>
                  <a:pt x="2119" y="25354"/>
                </a:cubicBezTo>
                <a:cubicBezTo>
                  <a:pt x="-2591" y="28609"/>
                  <a:pt x="2464" y="39208"/>
                  <a:pt x="2534" y="4197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sp>
      <p:sp>
        <p:nvSpPr>
          <p:cNvPr id="456" name="Shape 456"/>
          <p:cNvSpPr txBox="1"/>
          <p:nvPr/>
        </p:nvSpPr>
        <p:spPr>
          <a:xfrm>
            <a:off x="4991100" y="2968325"/>
            <a:ext cx="3460200" cy="35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Copy current/old buffer to new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7" name="Shape 457"/>
          <p:cNvSpPr txBox="1"/>
          <p:nvPr/>
        </p:nvSpPr>
        <p:spPr>
          <a:xfrm>
            <a:off x="5219700" y="3425525"/>
            <a:ext cx="1943100" cy="35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free old buffer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8" name="Shape 458"/>
          <p:cNvSpPr txBox="1"/>
          <p:nvPr/>
        </p:nvSpPr>
        <p:spPr>
          <a:xfrm>
            <a:off x="5219700" y="3882725"/>
            <a:ext cx="3460200" cy="35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assign items field to new buff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59" name="Shape 459"/>
          <p:cNvCxnSpPr/>
          <p:nvPr/>
        </p:nvCxnSpPr>
        <p:spPr>
          <a:xfrm flipH="1" rot="10800000">
            <a:off x="1153400" y="1995000"/>
            <a:ext cx="1340400" cy="154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0" name="Shape 460"/>
          <p:cNvCxnSpPr/>
          <p:nvPr/>
        </p:nvCxnSpPr>
        <p:spPr>
          <a:xfrm flipH="1" rot="10800000">
            <a:off x="1485900" y="2036700"/>
            <a:ext cx="1319700" cy="150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1" name="Shape 461"/>
          <p:cNvCxnSpPr/>
          <p:nvPr/>
        </p:nvCxnSpPr>
        <p:spPr>
          <a:xfrm flipH="1" rot="10800000">
            <a:off x="1828800" y="2015700"/>
            <a:ext cx="1361100" cy="152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2" name="Shape 462"/>
          <p:cNvCxnSpPr/>
          <p:nvPr/>
        </p:nvCxnSpPr>
        <p:spPr>
          <a:xfrm flipH="1" rot="10800000">
            <a:off x="2223650" y="2057300"/>
            <a:ext cx="1350900" cy="149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3" name="Shape 463"/>
          <p:cNvCxnSpPr/>
          <p:nvPr/>
        </p:nvCxnSpPr>
        <p:spPr>
          <a:xfrm flipH="1" rot="10800000">
            <a:off x="2608125" y="2026200"/>
            <a:ext cx="1413300" cy="151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4" name="Shape 464"/>
          <p:cNvCxnSpPr/>
          <p:nvPr/>
        </p:nvCxnSpPr>
        <p:spPr>
          <a:xfrm flipH="1" rot="10800000">
            <a:off x="3002975" y="2015800"/>
            <a:ext cx="1350900" cy="151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5" name="Shape 465"/>
          <p:cNvCxnSpPr/>
          <p:nvPr/>
        </p:nvCxnSpPr>
        <p:spPr>
          <a:xfrm flipH="1" rot="10800000">
            <a:off x="3408225" y="2005500"/>
            <a:ext cx="1319700" cy="153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6" name="Shape 466"/>
          <p:cNvCxnSpPr/>
          <p:nvPr/>
        </p:nvCxnSpPr>
        <p:spPr>
          <a:xfrm flipH="1" rot="10800000">
            <a:off x="3761500" y="2015700"/>
            <a:ext cx="1350900" cy="152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67" name="Shape 467"/>
          <p:cNvSpPr/>
          <p:nvPr/>
        </p:nvSpPr>
        <p:spPr>
          <a:xfrm>
            <a:off x="1452000" y="3262750"/>
            <a:ext cx="1387500" cy="10494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68" name="Shape 468"/>
          <p:cNvGraphicFramePr/>
          <p:nvPr/>
        </p:nvGraphicFramePr>
        <p:xfrm>
          <a:off x="2282950" y="1609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469" name="Shape 469"/>
          <p:cNvSpPr/>
          <p:nvPr/>
        </p:nvSpPr>
        <p:spPr>
          <a:xfrm>
            <a:off x="1287610" y="1413175"/>
            <a:ext cx="967225" cy="717375"/>
          </a:xfrm>
          <a:custGeom>
            <a:pathLst>
              <a:path extrusionOk="0" h="28695" w="38689">
                <a:moveTo>
                  <a:pt x="35" y="0"/>
                </a:moveTo>
                <a:cubicBezTo>
                  <a:pt x="450" y="4225"/>
                  <a:pt x="-934" y="20711"/>
                  <a:pt x="2529" y="25353"/>
                </a:cubicBezTo>
                <a:cubicBezTo>
                  <a:pt x="5992" y="29994"/>
                  <a:pt x="14790" y="28470"/>
                  <a:pt x="20817" y="27847"/>
                </a:cubicBezTo>
                <a:cubicBezTo>
                  <a:pt x="26843" y="27223"/>
                  <a:pt x="35710" y="22652"/>
                  <a:pt x="38689" y="2161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sp>
      <p:sp>
        <p:nvSpPr>
          <p:cNvPr id="470" name="Shape 470"/>
          <p:cNvSpPr txBox="1"/>
          <p:nvPr/>
        </p:nvSpPr>
        <p:spPr>
          <a:xfrm>
            <a:off x="1129050" y="811407"/>
            <a:ext cx="467700" cy="35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1" name="Shape 471"/>
          <p:cNvSpPr txBox="1"/>
          <p:nvPr/>
        </p:nvSpPr>
        <p:spPr>
          <a:xfrm>
            <a:off x="5676900" y="4339925"/>
            <a:ext cx="2085000" cy="35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update capacity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338025" y="1361400"/>
            <a:ext cx="8465700" cy="109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1 + (2 + (3 + (4 + (5 + 6))))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>
            <a:off x="69775" y="205975"/>
            <a:ext cx="90309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Exercise:  convert to postfix notation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795225" y="3190200"/>
            <a:ext cx="7545900" cy="109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1 2 3 4 5 6 + + + + +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idx="4294967295" type="body"/>
          </p:nvPr>
        </p:nvSpPr>
        <p:spPr>
          <a:xfrm>
            <a:off x="76200" y="2708575"/>
            <a:ext cx="1763400" cy="14652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7" name="Shape 477"/>
          <p:cNvSpPr txBox="1"/>
          <p:nvPr/>
        </p:nvSpPr>
        <p:spPr>
          <a:xfrm>
            <a:off x="5068450" y="1051200"/>
            <a:ext cx="6726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 txBox="1"/>
          <p:nvPr/>
        </p:nvSpPr>
        <p:spPr>
          <a:xfrm>
            <a:off x="617850" y="2851824"/>
            <a:ext cx="508500" cy="35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1061473" y="3897662"/>
            <a:ext cx="603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 txBox="1"/>
          <p:nvPr/>
        </p:nvSpPr>
        <p:spPr>
          <a:xfrm>
            <a:off x="906825" y="3748880"/>
            <a:ext cx="508500" cy="21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1" name="Shape 481"/>
          <p:cNvSpPr txBox="1"/>
          <p:nvPr/>
        </p:nvSpPr>
        <p:spPr>
          <a:xfrm>
            <a:off x="122550" y="3214550"/>
            <a:ext cx="1387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211275" y="3702625"/>
            <a:ext cx="7275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83" name="Shape 483"/>
          <p:cNvGraphicFramePr/>
          <p:nvPr/>
        </p:nvGraphicFramePr>
        <p:xfrm>
          <a:off x="2282950" y="40490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84" name="Shape 484"/>
          <p:cNvSpPr txBox="1"/>
          <p:nvPr/>
        </p:nvSpPr>
        <p:spPr>
          <a:xfrm>
            <a:off x="5213125" y="117775"/>
            <a:ext cx="3806100" cy="50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Resizing a Stack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85" name="Shape 485"/>
          <p:cNvGraphicFramePr/>
          <p:nvPr/>
        </p:nvGraphicFramePr>
        <p:xfrm>
          <a:off x="2282950" y="4048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486" name="Shape 486"/>
          <p:cNvSpPr/>
          <p:nvPr/>
        </p:nvSpPr>
        <p:spPr>
          <a:xfrm>
            <a:off x="1287610" y="3851575"/>
            <a:ext cx="967225" cy="717375"/>
          </a:xfrm>
          <a:custGeom>
            <a:pathLst>
              <a:path extrusionOk="0" h="28695" w="38689">
                <a:moveTo>
                  <a:pt x="35" y="0"/>
                </a:moveTo>
                <a:cubicBezTo>
                  <a:pt x="450" y="4225"/>
                  <a:pt x="-934" y="20711"/>
                  <a:pt x="2529" y="25353"/>
                </a:cubicBezTo>
                <a:cubicBezTo>
                  <a:pt x="5992" y="29994"/>
                  <a:pt x="14790" y="28470"/>
                  <a:pt x="20817" y="27847"/>
                </a:cubicBezTo>
                <a:cubicBezTo>
                  <a:pt x="26843" y="27223"/>
                  <a:pt x="35710" y="22652"/>
                  <a:pt x="38689" y="2161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sp>
      <p:sp>
        <p:nvSpPr>
          <p:cNvPr id="487" name="Shape 487"/>
          <p:cNvSpPr txBox="1"/>
          <p:nvPr/>
        </p:nvSpPr>
        <p:spPr>
          <a:xfrm>
            <a:off x="1129050" y="3315496"/>
            <a:ext cx="467700" cy="35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8" name="Shape 488"/>
          <p:cNvSpPr txBox="1"/>
          <p:nvPr/>
        </p:nvSpPr>
        <p:spPr>
          <a:xfrm>
            <a:off x="1849825" y="977450"/>
            <a:ext cx="5780700" cy="112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Now, we can perform that stk_push that was requested!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9" name="Shape 489"/>
          <p:cNvSpPr txBox="1"/>
          <p:nvPr/>
        </p:nvSpPr>
        <p:spPr>
          <a:xfrm>
            <a:off x="5389173" y="4099044"/>
            <a:ext cx="315300" cy="3033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push implementation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95" name="Shape 495"/>
          <p:cNvSpPr txBox="1"/>
          <p:nvPr/>
        </p:nvSpPr>
        <p:spPr>
          <a:xfrm>
            <a:off x="174950" y="1306275"/>
            <a:ext cx="7126200" cy="303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// FILE:  stack_d.c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bool stk_push(STACK * s, double val){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if(s-&gt;top == s-&gt;cap - 1)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resize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(s);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s-&gt;top++;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s-&gt;items[s-&gt;top] = val;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return true;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resize helper function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1" name="Shape 501"/>
          <p:cNvSpPr txBox="1"/>
          <p:nvPr/>
        </p:nvSpPr>
        <p:spPr>
          <a:xfrm>
            <a:off x="268250" y="1306275"/>
            <a:ext cx="8229600" cy="366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static void resize(STACK * s) {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double *new_items;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int i;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s-&gt;cap = 2 * s-&gt;cap;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new_items = new double[s-&gt;cap];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for(i=0; i&lt;=s-&gt;top; i++)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new_items[i]= s-&gt;items[i];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delete [] s-&gt;items;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s-&gt;items = new_items;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/>
        </p:nvSpPr>
        <p:spPr>
          <a:xfrm>
            <a:off x="432325" y="319750"/>
            <a:ext cx="8382000" cy="122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Recall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we used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arrays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as the underlying data structure for our implementations of the stack ADT.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7" name="Shape 507"/>
          <p:cNvSpPr txBox="1"/>
          <p:nvPr/>
        </p:nvSpPr>
        <p:spPr>
          <a:xfrm>
            <a:off x="432325" y="1767550"/>
            <a:ext cx="8382000" cy="122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can we use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linked lists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as the underlying data structure instead?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8" name="Shape 508"/>
          <p:cNvSpPr txBox="1"/>
          <p:nvPr/>
        </p:nvSpPr>
        <p:spPr>
          <a:xfrm>
            <a:off x="508525" y="3139150"/>
            <a:ext cx="8382000" cy="158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A: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Sure!  As long as our implementation maintains the same behavior expected of the ADT / interface.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671150" y="1524150"/>
            <a:ext cx="7858800" cy="274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Same STACK ADT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3rd Implementation: Linked Lists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 empty stack...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Shape 519"/>
          <p:cNvSpPr txBox="1"/>
          <p:nvPr/>
        </p:nvSpPr>
        <p:spPr>
          <a:xfrm>
            <a:off x="841925" y="1560700"/>
            <a:ext cx="6650100" cy="2935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struct NODE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int val;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NODE *next;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struct STACK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NODE *top;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int size;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 empty stack...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5" name="Shape 525"/>
          <p:cNvSpPr txBox="1"/>
          <p:nvPr/>
        </p:nvSpPr>
        <p:spPr>
          <a:xfrm>
            <a:off x="2930300" y="1560700"/>
            <a:ext cx="5818500" cy="2935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STACK * stk_create(){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STACK *s;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s = new STACK;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s-&gt;top = NULL;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s-&gt;size = 0;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return s;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6" name="Shape 526"/>
          <p:cNvSpPr txBox="1"/>
          <p:nvPr/>
        </p:nvSpPr>
        <p:spPr>
          <a:xfrm>
            <a:off x="1117600" y="1986850"/>
            <a:ext cx="1650900" cy="114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1969900" y="20856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1927575" y="2664175"/>
            <a:ext cx="747900" cy="36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Let’s do a push of 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1955800" y="1377250"/>
            <a:ext cx="1650900" cy="114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5" name="Shape 535"/>
          <p:cNvSpPr txBox="1"/>
          <p:nvPr/>
        </p:nvSpPr>
        <p:spPr>
          <a:xfrm>
            <a:off x="2731900" y="14760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6" name="Shape 536"/>
          <p:cNvSpPr txBox="1"/>
          <p:nvPr/>
        </p:nvSpPr>
        <p:spPr>
          <a:xfrm>
            <a:off x="2689575" y="2054575"/>
            <a:ext cx="747900" cy="36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7" name="Shape 537"/>
          <p:cNvSpPr txBox="1"/>
          <p:nvPr/>
        </p:nvSpPr>
        <p:spPr>
          <a:xfrm>
            <a:off x="1803400" y="3282250"/>
            <a:ext cx="1650900" cy="114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8" name="Shape 538"/>
          <p:cNvSpPr txBox="1"/>
          <p:nvPr/>
        </p:nvSpPr>
        <p:spPr>
          <a:xfrm>
            <a:off x="2579500" y="33810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9" name="Shape 539"/>
          <p:cNvSpPr txBox="1"/>
          <p:nvPr/>
        </p:nvSpPr>
        <p:spPr>
          <a:xfrm>
            <a:off x="2537175" y="3959575"/>
            <a:ext cx="747900" cy="36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0" name="Shape 540"/>
          <p:cNvSpPr txBox="1"/>
          <p:nvPr/>
        </p:nvSpPr>
        <p:spPr>
          <a:xfrm>
            <a:off x="313275" y="1600200"/>
            <a:ext cx="13548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Before...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1" name="Shape 541"/>
          <p:cNvSpPr txBox="1"/>
          <p:nvPr/>
        </p:nvSpPr>
        <p:spPr>
          <a:xfrm>
            <a:off x="160875" y="3657600"/>
            <a:ext cx="13548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After...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2" name="Shape 542"/>
          <p:cNvSpPr txBox="1"/>
          <p:nvPr/>
        </p:nvSpPr>
        <p:spPr>
          <a:xfrm>
            <a:off x="3894425" y="3282250"/>
            <a:ext cx="1650900" cy="104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3" name="Shape 543"/>
          <p:cNvSpPr txBox="1"/>
          <p:nvPr/>
        </p:nvSpPr>
        <p:spPr>
          <a:xfrm>
            <a:off x="4713100" y="33810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4" name="Shape 544"/>
          <p:cNvSpPr txBox="1"/>
          <p:nvPr/>
        </p:nvSpPr>
        <p:spPr>
          <a:xfrm>
            <a:off x="4713100" y="38382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5" name="Shape 545"/>
          <p:cNvSpPr/>
          <p:nvPr/>
        </p:nvSpPr>
        <p:spPr>
          <a:xfrm>
            <a:off x="2895600" y="3473450"/>
            <a:ext cx="999060" cy="116425"/>
          </a:xfrm>
          <a:custGeom>
            <a:pathLst>
              <a:path extrusionOk="0" h="4657" w="66604">
                <a:moveTo>
                  <a:pt x="0" y="4657"/>
                </a:moveTo>
                <a:cubicBezTo>
                  <a:pt x="4703" y="3904"/>
                  <a:pt x="17121" y="423"/>
                  <a:pt x="28222" y="141"/>
                </a:cubicBezTo>
                <a:cubicBezTo>
                  <a:pt x="39322" y="-141"/>
                  <a:pt x="60207" y="2492"/>
                  <a:pt x="66604" y="296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546" name="Shape 546"/>
          <p:cNvSpPr txBox="1"/>
          <p:nvPr/>
        </p:nvSpPr>
        <p:spPr>
          <a:xfrm>
            <a:off x="228600" y="2452500"/>
            <a:ext cx="685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7" name="Shape 547"/>
          <p:cNvSpPr txBox="1"/>
          <p:nvPr/>
        </p:nvSpPr>
        <p:spPr>
          <a:xfrm>
            <a:off x="646300" y="2438400"/>
            <a:ext cx="395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 txBox="1"/>
          <p:nvPr/>
        </p:nvSpPr>
        <p:spPr>
          <a:xfrm>
            <a:off x="759175" y="2410175"/>
            <a:ext cx="3951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9" name="Shape 549"/>
          <p:cNvCxnSpPr/>
          <p:nvPr/>
        </p:nvCxnSpPr>
        <p:spPr>
          <a:xfrm flipH="1" rot="10800000">
            <a:off x="925675" y="2263325"/>
            <a:ext cx="1004700" cy="3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50" name="Shape 550"/>
          <p:cNvSpPr txBox="1"/>
          <p:nvPr/>
        </p:nvSpPr>
        <p:spPr>
          <a:xfrm>
            <a:off x="90311" y="4357500"/>
            <a:ext cx="685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1" name="Shape 551"/>
          <p:cNvSpPr txBox="1"/>
          <p:nvPr/>
        </p:nvSpPr>
        <p:spPr>
          <a:xfrm>
            <a:off x="508011" y="4343400"/>
            <a:ext cx="395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Shape 552"/>
          <p:cNvSpPr txBox="1"/>
          <p:nvPr/>
        </p:nvSpPr>
        <p:spPr>
          <a:xfrm>
            <a:off x="620886" y="4315175"/>
            <a:ext cx="3951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3" name="Shape 553"/>
          <p:cNvCxnSpPr/>
          <p:nvPr/>
        </p:nvCxnSpPr>
        <p:spPr>
          <a:xfrm flipH="1" rot="10800000">
            <a:off x="787386" y="4168325"/>
            <a:ext cx="1004700" cy="3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/>
        </p:nvSpPr>
        <p:spPr>
          <a:xfrm>
            <a:off x="1955800" y="462850"/>
            <a:ext cx="1650900" cy="114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9" name="Shape 559"/>
          <p:cNvSpPr txBox="1"/>
          <p:nvPr/>
        </p:nvSpPr>
        <p:spPr>
          <a:xfrm>
            <a:off x="2731900" y="5616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0" name="Shape 560"/>
          <p:cNvSpPr txBox="1"/>
          <p:nvPr/>
        </p:nvSpPr>
        <p:spPr>
          <a:xfrm>
            <a:off x="2689575" y="1140175"/>
            <a:ext cx="747900" cy="36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1" name="Shape 561"/>
          <p:cNvSpPr txBox="1"/>
          <p:nvPr/>
        </p:nvSpPr>
        <p:spPr>
          <a:xfrm>
            <a:off x="1727200" y="3358450"/>
            <a:ext cx="1650900" cy="114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2" name="Shape 562"/>
          <p:cNvSpPr txBox="1"/>
          <p:nvPr/>
        </p:nvSpPr>
        <p:spPr>
          <a:xfrm>
            <a:off x="2503300" y="34572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3" name="Shape 563"/>
          <p:cNvSpPr txBox="1"/>
          <p:nvPr/>
        </p:nvSpPr>
        <p:spPr>
          <a:xfrm>
            <a:off x="2460975" y="4035775"/>
            <a:ext cx="747900" cy="36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4" name="Shape 564"/>
          <p:cNvSpPr txBox="1"/>
          <p:nvPr/>
        </p:nvSpPr>
        <p:spPr>
          <a:xfrm>
            <a:off x="313275" y="685800"/>
            <a:ext cx="13548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Before...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5" name="Shape 565"/>
          <p:cNvSpPr txBox="1"/>
          <p:nvPr/>
        </p:nvSpPr>
        <p:spPr>
          <a:xfrm>
            <a:off x="84675" y="3733800"/>
            <a:ext cx="13548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After...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6" name="Shape 566"/>
          <p:cNvSpPr txBox="1"/>
          <p:nvPr/>
        </p:nvSpPr>
        <p:spPr>
          <a:xfrm>
            <a:off x="3818225" y="3358450"/>
            <a:ext cx="1650900" cy="104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7" name="Shape 567"/>
          <p:cNvSpPr txBox="1"/>
          <p:nvPr/>
        </p:nvSpPr>
        <p:spPr>
          <a:xfrm>
            <a:off x="4636900" y="34572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8" name="Shape 568"/>
          <p:cNvSpPr txBox="1"/>
          <p:nvPr/>
        </p:nvSpPr>
        <p:spPr>
          <a:xfrm>
            <a:off x="4636900" y="39144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2819400" y="3549650"/>
            <a:ext cx="999060" cy="116425"/>
          </a:xfrm>
          <a:custGeom>
            <a:pathLst>
              <a:path extrusionOk="0" h="4657" w="66604">
                <a:moveTo>
                  <a:pt x="0" y="4657"/>
                </a:moveTo>
                <a:cubicBezTo>
                  <a:pt x="4703" y="3904"/>
                  <a:pt x="17121" y="423"/>
                  <a:pt x="28222" y="141"/>
                </a:cubicBezTo>
                <a:cubicBezTo>
                  <a:pt x="39322" y="-141"/>
                  <a:pt x="60207" y="2492"/>
                  <a:pt x="66604" y="296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570" name="Shape 570"/>
          <p:cNvSpPr txBox="1"/>
          <p:nvPr/>
        </p:nvSpPr>
        <p:spPr>
          <a:xfrm>
            <a:off x="228600" y="1538100"/>
            <a:ext cx="685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1" name="Shape 571"/>
          <p:cNvSpPr txBox="1"/>
          <p:nvPr/>
        </p:nvSpPr>
        <p:spPr>
          <a:xfrm>
            <a:off x="646300" y="1524000"/>
            <a:ext cx="395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Shape 572"/>
          <p:cNvSpPr txBox="1"/>
          <p:nvPr/>
        </p:nvSpPr>
        <p:spPr>
          <a:xfrm>
            <a:off x="759175" y="1495775"/>
            <a:ext cx="3951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3" name="Shape 573"/>
          <p:cNvCxnSpPr/>
          <p:nvPr/>
        </p:nvCxnSpPr>
        <p:spPr>
          <a:xfrm flipH="1" rot="10800000">
            <a:off x="925675" y="1348925"/>
            <a:ext cx="1004700" cy="3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74" name="Shape 574"/>
          <p:cNvSpPr txBox="1"/>
          <p:nvPr/>
        </p:nvSpPr>
        <p:spPr>
          <a:xfrm>
            <a:off x="14111" y="4433700"/>
            <a:ext cx="685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5" name="Shape 575"/>
          <p:cNvSpPr txBox="1"/>
          <p:nvPr/>
        </p:nvSpPr>
        <p:spPr>
          <a:xfrm>
            <a:off x="431811" y="4419600"/>
            <a:ext cx="395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Shape 576"/>
          <p:cNvSpPr txBox="1"/>
          <p:nvPr/>
        </p:nvSpPr>
        <p:spPr>
          <a:xfrm>
            <a:off x="544686" y="4391375"/>
            <a:ext cx="3951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7" name="Shape 577"/>
          <p:cNvCxnSpPr/>
          <p:nvPr/>
        </p:nvCxnSpPr>
        <p:spPr>
          <a:xfrm flipH="1" rot="10800000">
            <a:off x="711186" y="4244525"/>
            <a:ext cx="1004700" cy="3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78" name="Shape 578"/>
          <p:cNvSpPr txBox="1"/>
          <p:nvPr/>
        </p:nvSpPr>
        <p:spPr>
          <a:xfrm>
            <a:off x="4408225" y="163700"/>
            <a:ext cx="4665000" cy="303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 stk_push(STACK * s, ElemType val){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// ????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Let’s do a push of 99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1803400" y="1301050"/>
            <a:ext cx="1650900" cy="114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5" name="Shape 585"/>
          <p:cNvSpPr txBox="1"/>
          <p:nvPr/>
        </p:nvSpPr>
        <p:spPr>
          <a:xfrm>
            <a:off x="2579500" y="13998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2537175" y="1978375"/>
            <a:ext cx="747900" cy="36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7" name="Shape 587"/>
          <p:cNvSpPr txBox="1"/>
          <p:nvPr/>
        </p:nvSpPr>
        <p:spPr>
          <a:xfrm>
            <a:off x="160875" y="1676400"/>
            <a:ext cx="13548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before...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8" name="Shape 588"/>
          <p:cNvSpPr txBox="1"/>
          <p:nvPr/>
        </p:nvSpPr>
        <p:spPr>
          <a:xfrm>
            <a:off x="3894425" y="1301050"/>
            <a:ext cx="1650900" cy="104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713100" y="13998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0" name="Shape 590"/>
          <p:cNvSpPr txBox="1"/>
          <p:nvPr/>
        </p:nvSpPr>
        <p:spPr>
          <a:xfrm>
            <a:off x="4713100" y="18570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1" name="Shape 591"/>
          <p:cNvSpPr/>
          <p:nvPr/>
        </p:nvSpPr>
        <p:spPr>
          <a:xfrm>
            <a:off x="2895600" y="1492250"/>
            <a:ext cx="999060" cy="116425"/>
          </a:xfrm>
          <a:custGeom>
            <a:pathLst>
              <a:path extrusionOk="0" h="4657" w="66604">
                <a:moveTo>
                  <a:pt x="0" y="4657"/>
                </a:moveTo>
                <a:cubicBezTo>
                  <a:pt x="4703" y="3904"/>
                  <a:pt x="17121" y="423"/>
                  <a:pt x="28222" y="141"/>
                </a:cubicBezTo>
                <a:cubicBezTo>
                  <a:pt x="39322" y="-141"/>
                  <a:pt x="60207" y="2492"/>
                  <a:pt x="66604" y="296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592" name="Shape 592"/>
          <p:cNvSpPr txBox="1"/>
          <p:nvPr/>
        </p:nvSpPr>
        <p:spPr>
          <a:xfrm>
            <a:off x="90311" y="2376300"/>
            <a:ext cx="685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3" name="Shape 593"/>
          <p:cNvSpPr txBox="1"/>
          <p:nvPr/>
        </p:nvSpPr>
        <p:spPr>
          <a:xfrm>
            <a:off x="508011" y="2362200"/>
            <a:ext cx="395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Shape 594"/>
          <p:cNvSpPr txBox="1"/>
          <p:nvPr/>
        </p:nvSpPr>
        <p:spPr>
          <a:xfrm>
            <a:off x="620886" y="2333975"/>
            <a:ext cx="3951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5" name="Shape 595"/>
          <p:cNvCxnSpPr/>
          <p:nvPr/>
        </p:nvCxnSpPr>
        <p:spPr>
          <a:xfrm flipH="1" rot="10800000">
            <a:off x="787386" y="2187125"/>
            <a:ext cx="1004700" cy="3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96" name="Shape 596"/>
          <p:cNvSpPr txBox="1"/>
          <p:nvPr/>
        </p:nvSpPr>
        <p:spPr>
          <a:xfrm>
            <a:off x="1955800" y="3053650"/>
            <a:ext cx="1650900" cy="114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7" name="Shape 597"/>
          <p:cNvSpPr txBox="1"/>
          <p:nvPr/>
        </p:nvSpPr>
        <p:spPr>
          <a:xfrm>
            <a:off x="2731900" y="31524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8" name="Shape 598"/>
          <p:cNvSpPr txBox="1"/>
          <p:nvPr/>
        </p:nvSpPr>
        <p:spPr>
          <a:xfrm>
            <a:off x="2689575" y="3730975"/>
            <a:ext cx="747900" cy="36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9" name="Shape 599"/>
          <p:cNvSpPr txBox="1"/>
          <p:nvPr/>
        </p:nvSpPr>
        <p:spPr>
          <a:xfrm>
            <a:off x="313275" y="3429000"/>
            <a:ext cx="13548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after...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0" name="Shape 600"/>
          <p:cNvSpPr txBox="1"/>
          <p:nvPr/>
        </p:nvSpPr>
        <p:spPr>
          <a:xfrm>
            <a:off x="6409025" y="3053650"/>
            <a:ext cx="1650900" cy="104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1" name="Shape 601"/>
          <p:cNvSpPr txBox="1"/>
          <p:nvPr/>
        </p:nvSpPr>
        <p:spPr>
          <a:xfrm>
            <a:off x="7227700" y="31524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2" name="Shape 602"/>
          <p:cNvSpPr txBox="1"/>
          <p:nvPr/>
        </p:nvSpPr>
        <p:spPr>
          <a:xfrm>
            <a:off x="7227700" y="36096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3" name="Shape 603"/>
          <p:cNvSpPr/>
          <p:nvPr/>
        </p:nvSpPr>
        <p:spPr>
          <a:xfrm>
            <a:off x="3048000" y="3244850"/>
            <a:ext cx="999060" cy="116425"/>
          </a:xfrm>
          <a:custGeom>
            <a:pathLst>
              <a:path extrusionOk="0" h="4657" w="66604">
                <a:moveTo>
                  <a:pt x="0" y="4657"/>
                </a:moveTo>
                <a:cubicBezTo>
                  <a:pt x="4703" y="3904"/>
                  <a:pt x="17121" y="423"/>
                  <a:pt x="28222" y="141"/>
                </a:cubicBezTo>
                <a:cubicBezTo>
                  <a:pt x="39322" y="-141"/>
                  <a:pt x="60207" y="2492"/>
                  <a:pt x="66604" y="296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604" name="Shape 604"/>
          <p:cNvSpPr txBox="1"/>
          <p:nvPr/>
        </p:nvSpPr>
        <p:spPr>
          <a:xfrm>
            <a:off x="242711" y="4128900"/>
            <a:ext cx="685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5" name="Shape 605"/>
          <p:cNvSpPr txBox="1"/>
          <p:nvPr/>
        </p:nvSpPr>
        <p:spPr>
          <a:xfrm>
            <a:off x="660411" y="4114800"/>
            <a:ext cx="395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Shape 606"/>
          <p:cNvSpPr txBox="1"/>
          <p:nvPr/>
        </p:nvSpPr>
        <p:spPr>
          <a:xfrm>
            <a:off x="773286" y="4086575"/>
            <a:ext cx="3951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7" name="Shape 607"/>
          <p:cNvCxnSpPr/>
          <p:nvPr/>
        </p:nvCxnSpPr>
        <p:spPr>
          <a:xfrm flipH="1" rot="10800000">
            <a:off x="939786" y="3939725"/>
            <a:ext cx="1004700" cy="3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08" name="Shape 608"/>
          <p:cNvSpPr txBox="1"/>
          <p:nvPr/>
        </p:nvSpPr>
        <p:spPr>
          <a:xfrm>
            <a:off x="4046825" y="2977450"/>
            <a:ext cx="1650900" cy="1044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9" name="Shape 609"/>
          <p:cNvSpPr txBox="1"/>
          <p:nvPr/>
        </p:nvSpPr>
        <p:spPr>
          <a:xfrm>
            <a:off x="4865500" y="3076225"/>
            <a:ext cx="705600" cy="39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99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0" name="Shape 610"/>
          <p:cNvSpPr txBox="1"/>
          <p:nvPr/>
        </p:nvSpPr>
        <p:spPr>
          <a:xfrm>
            <a:off x="4865500" y="3533425"/>
            <a:ext cx="705600" cy="39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11" name="Shape 611"/>
          <p:cNvCxnSpPr/>
          <p:nvPr/>
        </p:nvCxnSpPr>
        <p:spPr>
          <a:xfrm flipH="1" rot="10800000">
            <a:off x="5175725" y="3448750"/>
            <a:ext cx="1190700" cy="35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69775" y="1361400"/>
            <a:ext cx="8733900" cy="109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(((((1 + 2) + 3) + 4) + 5) + 6)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Shape 146"/>
          <p:cNvSpPr txBox="1"/>
          <p:nvPr>
            <p:ph type="title"/>
          </p:nvPr>
        </p:nvSpPr>
        <p:spPr>
          <a:xfrm>
            <a:off x="69775" y="205975"/>
            <a:ext cx="90309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Exercise:  convert to postfix notation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795225" y="3190200"/>
            <a:ext cx="7545900" cy="109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1 2 + 3 + 4 + 5 + 6 +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/>
          <p:nvPr/>
        </p:nvSpPr>
        <p:spPr>
          <a:xfrm>
            <a:off x="1955800" y="462850"/>
            <a:ext cx="1650900" cy="114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7" name="Shape 617"/>
          <p:cNvSpPr txBox="1"/>
          <p:nvPr/>
        </p:nvSpPr>
        <p:spPr>
          <a:xfrm>
            <a:off x="2731900" y="5616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8" name="Shape 618"/>
          <p:cNvSpPr txBox="1"/>
          <p:nvPr/>
        </p:nvSpPr>
        <p:spPr>
          <a:xfrm>
            <a:off x="2689575" y="1140175"/>
            <a:ext cx="747900" cy="36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9" name="Shape 619"/>
          <p:cNvSpPr txBox="1"/>
          <p:nvPr/>
        </p:nvSpPr>
        <p:spPr>
          <a:xfrm>
            <a:off x="1727200" y="3358450"/>
            <a:ext cx="1650900" cy="114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0" name="Shape 620"/>
          <p:cNvSpPr txBox="1"/>
          <p:nvPr/>
        </p:nvSpPr>
        <p:spPr>
          <a:xfrm>
            <a:off x="2503300" y="34572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1" name="Shape 621"/>
          <p:cNvSpPr txBox="1"/>
          <p:nvPr/>
        </p:nvSpPr>
        <p:spPr>
          <a:xfrm>
            <a:off x="2460975" y="4035775"/>
            <a:ext cx="747900" cy="36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2" name="Shape 622"/>
          <p:cNvSpPr txBox="1"/>
          <p:nvPr/>
        </p:nvSpPr>
        <p:spPr>
          <a:xfrm>
            <a:off x="313275" y="685800"/>
            <a:ext cx="13548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Before...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3" name="Shape 623"/>
          <p:cNvSpPr txBox="1"/>
          <p:nvPr/>
        </p:nvSpPr>
        <p:spPr>
          <a:xfrm>
            <a:off x="84675" y="3733800"/>
            <a:ext cx="13548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After...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4" name="Shape 624"/>
          <p:cNvSpPr txBox="1"/>
          <p:nvPr/>
        </p:nvSpPr>
        <p:spPr>
          <a:xfrm>
            <a:off x="3818225" y="3358450"/>
            <a:ext cx="1650900" cy="104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5" name="Shape 625"/>
          <p:cNvSpPr txBox="1"/>
          <p:nvPr/>
        </p:nvSpPr>
        <p:spPr>
          <a:xfrm>
            <a:off x="4636900" y="34572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6" name="Shape 626"/>
          <p:cNvSpPr txBox="1"/>
          <p:nvPr/>
        </p:nvSpPr>
        <p:spPr>
          <a:xfrm>
            <a:off x="4636900" y="39144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2819400" y="3549650"/>
            <a:ext cx="999060" cy="116425"/>
          </a:xfrm>
          <a:custGeom>
            <a:pathLst>
              <a:path extrusionOk="0" h="4657" w="66604">
                <a:moveTo>
                  <a:pt x="0" y="4657"/>
                </a:moveTo>
                <a:cubicBezTo>
                  <a:pt x="4703" y="3904"/>
                  <a:pt x="17121" y="423"/>
                  <a:pt x="28222" y="141"/>
                </a:cubicBezTo>
                <a:cubicBezTo>
                  <a:pt x="39322" y="-141"/>
                  <a:pt x="60207" y="2492"/>
                  <a:pt x="66604" y="296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628" name="Shape 628"/>
          <p:cNvSpPr txBox="1"/>
          <p:nvPr/>
        </p:nvSpPr>
        <p:spPr>
          <a:xfrm>
            <a:off x="228600" y="1538100"/>
            <a:ext cx="685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9" name="Shape 629"/>
          <p:cNvSpPr txBox="1"/>
          <p:nvPr/>
        </p:nvSpPr>
        <p:spPr>
          <a:xfrm>
            <a:off x="646300" y="1524000"/>
            <a:ext cx="395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Shape 630"/>
          <p:cNvSpPr txBox="1"/>
          <p:nvPr/>
        </p:nvSpPr>
        <p:spPr>
          <a:xfrm>
            <a:off x="759175" y="1495775"/>
            <a:ext cx="3951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1" name="Shape 631"/>
          <p:cNvCxnSpPr/>
          <p:nvPr/>
        </p:nvCxnSpPr>
        <p:spPr>
          <a:xfrm flipH="1" rot="10800000">
            <a:off x="925675" y="1348925"/>
            <a:ext cx="1004700" cy="3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32" name="Shape 632"/>
          <p:cNvSpPr txBox="1"/>
          <p:nvPr/>
        </p:nvSpPr>
        <p:spPr>
          <a:xfrm>
            <a:off x="14111" y="4433700"/>
            <a:ext cx="685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3" name="Shape 633"/>
          <p:cNvSpPr txBox="1"/>
          <p:nvPr/>
        </p:nvSpPr>
        <p:spPr>
          <a:xfrm>
            <a:off x="431811" y="4419600"/>
            <a:ext cx="395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Shape 634"/>
          <p:cNvSpPr txBox="1"/>
          <p:nvPr/>
        </p:nvSpPr>
        <p:spPr>
          <a:xfrm>
            <a:off x="544686" y="4391375"/>
            <a:ext cx="3951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5" name="Shape 635"/>
          <p:cNvCxnSpPr/>
          <p:nvPr/>
        </p:nvCxnSpPr>
        <p:spPr>
          <a:xfrm flipH="1" rot="10800000">
            <a:off x="711186" y="4244525"/>
            <a:ext cx="1004700" cy="3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36" name="Shape 636"/>
          <p:cNvSpPr txBox="1"/>
          <p:nvPr/>
        </p:nvSpPr>
        <p:spPr>
          <a:xfrm>
            <a:off x="4408225" y="163700"/>
            <a:ext cx="4665000" cy="303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 stk_push(STACK *s, int val){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NODE *p = new NODE;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p-&gt;val = val;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p-&gt;next = s-&gt;top;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s-&gt;top = p;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s-&gt;size++;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return 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/>
          <p:nvPr/>
        </p:nvSpPr>
        <p:spPr>
          <a:xfrm>
            <a:off x="5327700" y="2143700"/>
            <a:ext cx="3497400" cy="267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ElemType stk_pop(STACK *s){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NODE *tmp;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// ????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2" name="Shape 642"/>
          <p:cNvSpPr txBox="1"/>
          <p:nvPr/>
        </p:nvSpPr>
        <p:spPr>
          <a:xfrm>
            <a:off x="868275" y="1224850"/>
            <a:ext cx="1266900" cy="837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3" name="Shape 643"/>
          <p:cNvSpPr txBox="1"/>
          <p:nvPr/>
        </p:nvSpPr>
        <p:spPr>
          <a:xfrm>
            <a:off x="1463848" y="1286435"/>
            <a:ext cx="541500" cy="24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4" name="Shape 644"/>
          <p:cNvSpPr txBox="1"/>
          <p:nvPr/>
        </p:nvSpPr>
        <p:spPr>
          <a:xfrm>
            <a:off x="1431375" y="1647148"/>
            <a:ext cx="573900" cy="34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5" name="Shape 645"/>
          <p:cNvSpPr txBox="1"/>
          <p:nvPr/>
        </p:nvSpPr>
        <p:spPr>
          <a:xfrm>
            <a:off x="-228600" y="1819058"/>
            <a:ext cx="5262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6" name="Shape 646"/>
          <p:cNvSpPr txBox="1"/>
          <p:nvPr/>
        </p:nvSpPr>
        <p:spPr>
          <a:xfrm>
            <a:off x="254767" y="1868869"/>
            <a:ext cx="303300" cy="24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7" name="Shape 647"/>
          <p:cNvCxnSpPr/>
          <p:nvPr/>
        </p:nvCxnSpPr>
        <p:spPr>
          <a:xfrm flipH="1" rot="10800000">
            <a:off x="382540" y="1860639"/>
            <a:ext cx="459600" cy="13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48" name="Shape 648"/>
          <p:cNvSpPr txBox="1"/>
          <p:nvPr/>
        </p:nvSpPr>
        <p:spPr>
          <a:xfrm>
            <a:off x="2544675" y="1224850"/>
            <a:ext cx="1266900" cy="837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9" name="Shape 649"/>
          <p:cNvSpPr txBox="1"/>
          <p:nvPr/>
        </p:nvSpPr>
        <p:spPr>
          <a:xfrm>
            <a:off x="3140098" y="1286435"/>
            <a:ext cx="541500" cy="24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3107625" y="1647148"/>
            <a:ext cx="573900" cy="34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1" name="Shape 651"/>
          <p:cNvSpPr txBox="1"/>
          <p:nvPr/>
        </p:nvSpPr>
        <p:spPr>
          <a:xfrm>
            <a:off x="4221075" y="1224850"/>
            <a:ext cx="1266900" cy="837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4816648" y="1286435"/>
            <a:ext cx="541500" cy="24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3" name="Shape 653"/>
          <p:cNvSpPr txBox="1"/>
          <p:nvPr/>
        </p:nvSpPr>
        <p:spPr>
          <a:xfrm>
            <a:off x="4784175" y="1647150"/>
            <a:ext cx="657600" cy="34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54" name="Shape 654"/>
          <p:cNvCxnSpPr/>
          <p:nvPr/>
        </p:nvCxnSpPr>
        <p:spPr>
          <a:xfrm flipH="1" rot="10800000">
            <a:off x="1840900" y="1368550"/>
            <a:ext cx="699900" cy="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655" name="Shape 655"/>
          <p:cNvCxnSpPr/>
          <p:nvPr/>
        </p:nvCxnSpPr>
        <p:spPr>
          <a:xfrm>
            <a:off x="3514550" y="1825725"/>
            <a:ext cx="657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56" name="Shape 656"/>
          <p:cNvSpPr txBox="1"/>
          <p:nvPr/>
        </p:nvSpPr>
        <p:spPr>
          <a:xfrm>
            <a:off x="690825" y="2762125"/>
            <a:ext cx="573900" cy="34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</a:t>
            </a:r>
            <a:endParaRPr b="1"/>
          </a:p>
        </p:txBody>
      </p:sp>
      <p:sp>
        <p:nvSpPr>
          <p:cNvPr id="657" name="Shape 657"/>
          <p:cNvSpPr txBox="1"/>
          <p:nvPr/>
        </p:nvSpPr>
        <p:spPr>
          <a:xfrm>
            <a:off x="72575" y="2799450"/>
            <a:ext cx="541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8" name="Shape 658"/>
          <p:cNvSpPr txBox="1"/>
          <p:nvPr/>
        </p:nvSpPr>
        <p:spPr>
          <a:xfrm>
            <a:off x="767025" y="3295525"/>
            <a:ext cx="573900" cy="34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59" name="Shape 659"/>
          <p:cNvSpPr txBox="1"/>
          <p:nvPr/>
        </p:nvSpPr>
        <p:spPr>
          <a:xfrm>
            <a:off x="148775" y="3332850"/>
            <a:ext cx="541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0" name="Shape 660"/>
          <p:cNvSpPr/>
          <p:nvPr/>
        </p:nvSpPr>
        <p:spPr>
          <a:xfrm>
            <a:off x="1054150" y="1906209"/>
            <a:ext cx="1474125" cy="1603600"/>
          </a:xfrm>
          <a:custGeom>
            <a:pathLst>
              <a:path extrusionOk="0" h="64144" w="58965">
                <a:moveTo>
                  <a:pt x="0" y="63932"/>
                </a:moveTo>
                <a:cubicBezTo>
                  <a:pt x="4666" y="63437"/>
                  <a:pt x="21705" y="65769"/>
                  <a:pt x="27998" y="60962"/>
                </a:cubicBezTo>
                <a:cubicBezTo>
                  <a:pt x="34290" y="56154"/>
                  <a:pt x="34501" y="43852"/>
                  <a:pt x="37754" y="35086"/>
                </a:cubicBezTo>
                <a:cubicBezTo>
                  <a:pt x="41006" y="26319"/>
                  <a:pt x="45672" y="14087"/>
                  <a:pt x="47511" y="8361"/>
                </a:cubicBezTo>
                <a:cubicBezTo>
                  <a:pt x="49349" y="2634"/>
                  <a:pt x="46875" y="2068"/>
                  <a:pt x="48784" y="725"/>
                </a:cubicBezTo>
                <a:cubicBezTo>
                  <a:pt x="50693" y="-618"/>
                  <a:pt x="57268" y="371"/>
                  <a:pt x="58965" y="301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sp>
      <p:sp>
        <p:nvSpPr>
          <p:cNvPr id="661" name="Shape 661"/>
          <p:cNvSpPr/>
          <p:nvPr/>
        </p:nvSpPr>
        <p:spPr>
          <a:xfrm>
            <a:off x="1769375" y="831250"/>
            <a:ext cx="2451697" cy="537316"/>
          </a:xfrm>
          <a:custGeom>
            <a:pathLst>
              <a:path extrusionOk="0" h="26017" w="97648">
                <a:moveTo>
                  <a:pt x="0" y="26017"/>
                </a:moveTo>
                <a:cubicBezTo>
                  <a:pt x="4797" y="23194"/>
                  <a:pt x="18061" y="13316"/>
                  <a:pt x="28786" y="9083"/>
                </a:cubicBezTo>
                <a:cubicBezTo>
                  <a:pt x="39510" y="4849"/>
                  <a:pt x="52869" y="-1734"/>
                  <a:pt x="64346" y="617"/>
                </a:cubicBezTo>
                <a:cubicBezTo>
                  <a:pt x="75823" y="2968"/>
                  <a:pt x="92097" y="19431"/>
                  <a:pt x="97648" y="23194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sp>
      <p:sp>
        <p:nvSpPr>
          <p:cNvPr id="662" name="Shape 662"/>
          <p:cNvSpPr txBox="1"/>
          <p:nvPr/>
        </p:nvSpPr>
        <p:spPr>
          <a:xfrm>
            <a:off x="1431075" y="1653223"/>
            <a:ext cx="573900" cy="34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3" name="Shape 663"/>
          <p:cNvSpPr txBox="1"/>
          <p:nvPr/>
        </p:nvSpPr>
        <p:spPr>
          <a:xfrm>
            <a:off x="690825" y="2762125"/>
            <a:ext cx="573900" cy="34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</a:t>
            </a:r>
            <a:endParaRPr b="1"/>
          </a:p>
        </p:txBody>
      </p:sp>
      <p:sp>
        <p:nvSpPr>
          <p:cNvPr id="664" name="Shape 664"/>
          <p:cNvSpPr txBox="1"/>
          <p:nvPr/>
        </p:nvSpPr>
        <p:spPr>
          <a:xfrm>
            <a:off x="2544675" y="1224850"/>
            <a:ext cx="1266900" cy="837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5" name="Shape 665"/>
          <p:cNvSpPr txBox="1"/>
          <p:nvPr/>
        </p:nvSpPr>
        <p:spPr>
          <a:xfrm>
            <a:off x="3140098" y="1286435"/>
            <a:ext cx="541500" cy="246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6" name="Shape 666"/>
          <p:cNvSpPr txBox="1"/>
          <p:nvPr/>
        </p:nvSpPr>
        <p:spPr>
          <a:xfrm>
            <a:off x="3107625" y="1647148"/>
            <a:ext cx="573900" cy="34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67" name="Shape 667"/>
          <p:cNvCxnSpPr/>
          <p:nvPr/>
        </p:nvCxnSpPr>
        <p:spPr>
          <a:xfrm>
            <a:off x="3514550" y="1825725"/>
            <a:ext cx="657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9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Linked List Practice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7" name="Shape 67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Scenario: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9144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Singly-linked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914400" rtl="0">
              <a:spcBef>
                <a:spcPts val="0"/>
              </a:spcBef>
              <a:spcAft>
                <a:spcPts val="0"/>
              </a:spcAft>
              <a:buSzPts val="30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"Wrapper" object containing: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front pointer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182880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back pointer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Common way to organize lists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3" name="Shape 683"/>
          <p:cNvSpPr txBox="1"/>
          <p:nvPr/>
        </p:nvSpPr>
        <p:spPr>
          <a:xfrm>
            <a:off x="522100" y="2012250"/>
            <a:ext cx="1594500" cy="128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back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4" name="Shape 684"/>
          <p:cNvSpPr txBox="1"/>
          <p:nvPr/>
        </p:nvSpPr>
        <p:spPr>
          <a:xfrm>
            <a:off x="2977450" y="2068700"/>
            <a:ext cx="578400" cy="381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Shape 685"/>
          <p:cNvSpPr txBox="1"/>
          <p:nvPr/>
        </p:nvSpPr>
        <p:spPr>
          <a:xfrm>
            <a:off x="3968050" y="2068700"/>
            <a:ext cx="578400" cy="381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Shape 686"/>
          <p:cNvSpPr txBox="1"/>
          <p:nvPr/>
        </p:nvSpPr>
        <p:spPr>
          <a:xfrm>
            <a:off x="5111050" y="2068700"/>
            <a:ext cx="578400" cy="381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Shape 687"/>
          <p:cNvSpPr txBox="1"/>
          <p:nvPr/>
        </p:nvSpPr>
        <p:spPr>
          <a:xfrm>
            <a:off x="6197605" y="2068700"/>
            <a:ext cx="578400" cy="381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Shape 688"/>
          <p:cNvSpPr txBox="1"/>
          <p:nvPr/>
        </p:nvSpPr>
        <p:spPr>
          <a:xfrm>
            <a:off x="1481675" y="2105350"/>
            <a:ext cx="536100" cy="381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Shape 689"/>
          <p:cNvSpPr txBox="1"/>
          <p:nvPr/>
        </p:nvSpPr>
        <p:spPr>
          <a:xfrm>
            <a:off x="1460525" y="2712175"/>
            <a:ext cx="578400" cy="381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Shape 690"/>
          <p:cNvSpPr/>
          <p:nvPr/>
        </p:nvSpPr>
        <p:spPr>
          <a:xfrm>
            <a:off x="1763900" y="2174519"/>
            <a:ext cx="1213550" cy="134050"/>
          </a:xfrm>
          <a:custGeom>
            <a:pathLst>
              <a:path extrusionOk="0" h="5362" w="48542">
                <a:moveTo>
                  <a:pt x="0" y="5362"/>
                </a:moveTo>
                <a:cubicBezTo>
                  <a:pt x="3668" y="4515"/>
                  <a:pt x="13922" y="846"/>
                  <a:pt x="22013" y="282"/>
                </a:cubicBezTo>
                <a:cubicBezTo>
                  <a:pt x="30103" y="-282"/>
                  <a:pt x="44120" y="1692"/>
                  <a:pt x="48542" y="1975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sp>
      <p:sp>
        <p:nvSpPr>
          <p:cNvPr id="691" name="Shape 691"/>
          <p:cNvSpPr/>
          <p:nvPr/>
        </p:nvSpPr>
        <p:spPr>
          <a:xfrm>
            <a:off x="1735675" y="2477900"/>
            <a:ext cx="4628425" cy="927050"/>
          </a:xfrm>
          <a:custGeom>
            <a:pathLst>
              <a:path extrusionOk="0" h="37082" w="185137">
                <a:moveTo>
                  <a:pt x="0" y="17498"/>
                </a:moveTo>
                <a:cubicBezTo>
                  <a:pt x="8372" y="18815"/>
                  <a:pt x="25117" y="22295"/>
                  <a:pt x="50235" y="25400"/>
                </a:cubicBezTo>
                <a:cubicBezTo>
                  <a:pt x="75352" y="28504"/>
                  <a:pt x="128222" y="40358"/>
                  <a:pt x="150706" y="36125"/>
                </a:cubicBezTo>
                <a:cubicBezTo>
                  <a:pt x="173189" y="31891"/>
                  <a:pt x="179398" y="6020"/>
                  <a:pt x="185137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692" name="Shape 692"/>
          <p:cNvSpPr/>
          <p:nvPr/>
        </p:nvSpPr>
        <p:spPr>
          <a:xfrm>
            <a:off x="3358450" y="2269004"/>
            <a:ext cx="674371" cy="14125"/>
          </a:xfrm>
          <a:custGeom>
            <a:pathLst>
              <a:path extrusionOk="0" h="565" w="19756">
                <a:moveTo>
                  <a:pt x="0" y="0"/>
                </a:moveTo>
                <a:cubicBezTo>
                  <a:pt x="3292" y="94"/>
                  <a:pt x="16463" y="470"/>
                  <a:pt x="19756" y="565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sp>
      <p:sp>
        <p:nvSpPr>
          <p:cNvPr id="693" name="Shape 693"/>
          <p:cNvSpPr/>
          <p:nvPr/>
        </p:nvSpPr>
        <p:spPr>
          <a:xfrm>
            <a:off x="4405475" y="2237989"/>
            <a:ext cx="674371" cy="14125"/>
          </a:xfrm>
          <a:custGeom>
            <a:pathLst>
              <a:path extrusionOk="0" h="565" w="19756">
                <a:moveTo>
                  <a:pt x="0" y="0"/>
                </a:moveTo>
                <a:cubicBezTo>
                  <a:pt x="3292" y="94"/>
                  <a:pt x="16463" y="470"/>
                  <a:pt x="19756" y="565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sp>
      <p:sp>
        <p:nvSpPr>
          <p:cNvPr id="694" name="Shape 694"/>
          <p:cNvSpPr/>
          <p:nvPr/>
        </p:nvSpPr>
        <p:spPr>
          <a:xfrm>
            <a:off x="5540009" y="2277500"/>
            <a:ext cx="674371" cy="14125"/>
          </a:xfrm>
          <a:custGeom>
            <a:pathLst>
              <a:path extrusionOk="0" h="565" w="19756">
                <a:moveTo>
                  <a:pt x="0" y="0"/>
                </a:moveTo>
                <a:cubicBezTo>
                  <a:pt x="3292" y="94"/>
                  <a:pt x="16463" y="470"/>
                  <a:pt x="19756" y="565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sp>
      <p:cxnSp>
        <p:nvCxnSpPr>
          <p:cNvPr id="695" name="Shape 695"/>
          <p:cNvCxnSpPr/>
          <p:nvPr/>
        </p:nvCxnSpPr>
        <p:spPr>
          <a:xfrm flipH="1">
            <a:off x="6621000" y="2195700"/>
            <a:ext cx="84600" cy="16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/>
          <p:nvPr/>
        </p:nvSpPr>
        <p:spPr>
          <a:xfrm>
            <a:off x="730900" y="289600"/>
            <a:ext cx="1914300" cy="1388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front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back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1" name="Shape 701"/>
          <p:cNvSpPr txBox="1"/>
          <p:nvPr/>
        </p:nvSpPr>
        <p:spPr>
          <a:xfrm>
            <a:off x="1601141" y="576180"/>
            <a:ext cx="841500" cy="27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Shape 702"/>
          <p:cNvSpPr txBox="1"/>
          <p:nvPr/>
        </p:nvSpPr>
        <p:spPr>
          <a:xfrm>
            <a:off x="1593427" y="1151654"/>
            <a:ext cx="841500" cy="27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03" name="Shape 703"/>
          <p:cNvGraphicFramePr/>
          <p:nvPr/>
        </p:nvGraphicFramePr>
        <p:xfrm>
          <a:off x="3011425" y="6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{ADB01EE0-4D09-4C8A-88BC-AA4C2B9A4532}</a:tableStyleId>
              </a:tblPr>
              <a:tblGrid>
                <a:gridCol w="667175"/>
                <a:gridCol w="3852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704" name="Shape 704"/>
          <p:cNvCxnSpPr/>
          <p:nvPr/>
        </p:nvCxnSpPr>
        <p:spPr>
          <a:xfrm flipH="1" rot="10800000">
            <a:off x="3910275" y="857625"/>
            <a:ext cx="536400" cy="2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705" name="Shape 705"/>
          <p:cNvCxnSpPr/>
          <p:nvPr/>
        </p:nvCxnSpPr>
        <p:spPr>
          <a:xfrm>
            <a:off x="2021891" y="697380"/>
            <a:ext cx="949500" cy="13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cxnSp>
      <p:graphicFrame>
        <p:nvGraphicFramePr>
          <p:cNvPr id="706" name="Shape 706"/>
          <p:cNvGraphicFramePr/>
          <p:nvPr/>
        </p:nvGraphicFramePr>
        <p:xfrm>
          <a:off x="4459225" y="6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{ADB01EE0-4D09-4C8A-88BC-AA4C2B9A4532}</a:tableStyleId>
              </a:tblPr>
              <a:tblGrid>
                <a:gridCol w="667175"/>
                <a:gridCol w="3852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07" name="Shape 707"/>
          <p:cNvGraphicFramePr/>
          <p:nvPr/>
        </p:nvGraphicFramePr>
        <p:xfrm>
          <a:off x="7659625" y="6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{ADB01EE0-4D09-4C8A-88BC-AA4C2B9A4532}</a:tableStyleId>
              </a:tblPr>
              <a:tblGrid>
                <a:gridCol w="667175"/>
                <a:gridCol w="3852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708" name="Shape 708"/>
          <p:cNvSpPr/>
          <p:nvPr/>
        </p:nvSpPr>
        <p:spPr>
          <a:xfrm>
            <a:off x="2014150" y="1078475"/>
            <a:ext cx="6220200" cy="937050"/>
          </a:xfrm>
          <a:custGeom>
            <a:pathLst>
              <a:path extrusionOk="0" h="37482" w="248808">
                <a:moveTo>
                  <a:pt x="0" y="9257"/>
                </a:moveTo>
                <a:cubicBezTo>
                  <a:pt x="4838" y="13534"/>
                  <a:pt x="12762" y="30364"/>
                  <a:pt x="29031" y="34922"/>
                </a:cubicBezTo>
                <a:cubicBezTo>
                  <a:pt x="45299" y="39480"/>
                  <a:pt x="70683" y="36394"/>
                  <a:pt x="97611" y="36605"/>
                </a:cubicBezTo>
                <a:cubicBezTo>
                  <a:pt x="124538" y="36815"/>
                  <a:pt x="166051" y="37867"/>
                  <a:pt x="190594" y="36184"/>
                </a:cubicBezTo>
                <a:cubicBezTo>
                  <a:pt x="215137" y="34501"/>
                  <a:pt x="235893" y="32537"/>
                  <a:pt x="244869" y="26507"/>
                </a:cubicBezTo>
                <a:cubicBezTo>
                  <a:pt x="253844" y="20476"/>
                  <a:pt x="244518" y="4417"/>
                  <a:pt x="244448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oval"/>
            <a:tailEnd len="lg" w="lg" type="stealth"/>
          </a:ln>
        </p:spPr>
      </p:sp>
      <p:cxnSp>
        <p:nvCxnSpPr>
          <p:cNvPr id="709" name="Shape 709"/>
          <p:cNvCxnSpPr/>
          <p:nvPr/>
        </p:nvCxnSpPr>
        <p:spPr>
          <a:xfrm flipH="1" rot="10800000">
            <a:off x="5337975" y="868150"/>
            <a:ext cx="420600" cy="2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710" name="Shape 710"/>
          <p:cNvCxnSpPr/>
          <p:nvPr/>
        </p:nvCxnSpPr>
        <p:spPr>
          <a:xfrm flipH="1" rot="10800000">
            <a:off x="6063750" y="836600"/>
            <a:ext cx="978300" cy="21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711" name="Shape 711"/>
          <p:cNvCxnSpPr/>
          <p:nvPr/>
        </p:nvCxnSpPr>
        <p:spPr>
          <a:xfrm flipH="1" rot="10800000">
            <a:off x="7231275" y="836575"/>
            <a:ext cx="431400" cy="1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oval"/>
            <a:tailEnd len="lg" w="lg" type="triangle"/>
          </a:ln>
        </p:spPr>
      </p:cxnSp>
      <p:sp>
        <p:nvSpPr>
          <p:cNvPr id="712" name="Shape 712"/>
          <p:cNvSpPr txBox="1"/>
          <p:nvPr/>
        </p:nvSpPr>
        <p:spPr>
          <a:xfrm>
            <a:off x="1416700" y="2956600"/>
            <a:ext cx="1914300" cy="1388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front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back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3" name="Shape 713"/>
          <p:cNvSpPr txBox="1"/>
          <p:nvPr/>
        </p:nvSpPr>
        <p:spPr>
          <a:xfrm>
            <a:off x="2286941" y="3243180"/>
            <a:ext cx="841500" cy="27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Shape 714"/>
          <p:cNvSpPr txBox="1"/>
          <p:nvPr/>
        </p:nvSpPr>
        <p:spPr>
          <a:xfrm>
            <a:off x="2279227" y="3818654"/>
            <a:ext cx="841500" cy="27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Shape 715"/>
          <p:cNvSpPr txBox="1"/>
          <p:nvPr/>
        </p:nvSpPr>
        <p:spPr>
          <a:xfrm>
            <a:off x="1325325" y="4454650"/>
            <a:ext cx="25245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LIST structure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16" name="Shape 716"/>
          <p:cNvGraphicFramePr/>
          <p:nvPr/>
        </p:nvGraphicFramePr>
        <p:xfrm>
          <a:off x="5221225" y="356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{ADB01EE0-4D09-4C8A-88BC-AA4C2B9A4532}</a:tableStyleId>
              </a:tblPr>
              <a:tblGrid>
                <a:gridCol w="687125"/>
                <a:gridCol w="6124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717" name="Shape 717"/>
          <p:cNvSpPr txBox="1"/>
          <p:nvPr/>
        </p:nvSpPr>
        <p:spPr>
          <a:xfrm>
            <a:off x="4678125" y="4226050"/>
            <a:ext cx="25245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NODE structure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18" name="Shape 718"/>
          <p:cNvCxnSpPr/>
          <p:nvPr/>
        </p:nvCxnSpPr>
        <p:spPr>
          <a:xfrm flipH="1" rot="10800000">
            <a:off x="220875" y="2837175"/>
            <a:ext cx="86673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 txBox="1"/>
          <p:nvPr/>
        </p:nvSpPr>
        <p:spPr>
          <a:xfrm>
            <a:off x="1441025" y="218100"/>
            <a:ext cx="4831800" cy="46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struct NODE 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int val;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NODE *next;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struct LIST 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NODE *front;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NODE *back;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/>
          <p:nvPr/>
        </p:nvSpPr>
        <p:spPr>
          <a:xfrm>
            <a:off x="1792100" y="1286925"/>
            <a:ext cx="5241000" cy="3777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lst_length(LIST *l, int x) {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// ??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b="1" sz="1800"/>
          </a:p>
        </p:txBody>
      </p:sp>
      <p:sp>
        <p:nvSpPr>
          <p:cNvPr id="729" name="Shape 7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Warmup:  lst_length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/>
          <p:nvPr/>
        </p:nvSpPr>
        <p:spPr>
          <a:xfrm>
            <a:off x="1792100" y="1286925"/>
            <a:ext cx="5241000" cy="3388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lst_length(LIST *l, int x) {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 *p = l-&gt;front;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n=0;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while(p != NULL) {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n++;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 = p-&gt;next;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return n;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b="1" sz="1800"/>
          </a:p>
        </p:txBody>
      </p:sp>
      <p:sp>
        <p:nvSpPr>
          <p:cNvPr id="735" name="Shape 7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Warmup:  lst_length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/>
          <p:nvPr/>
        </p:nvSpPr>
        <p:spPr>
          <a:xfrm>
            <a:off x="3620900" y="1286925"/>
            <a:ext cx="5241000" cy="3777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 lst_contains(LIST *l, int x) {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 *p;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 ????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/>
          </a:p>
        </p:txBody>
      </p:sp>
      <p:sp>
        <p:nvSpPr>
          <p:cNvPr id="741" name="Shape 7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Warmup:  lst_contains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2" name="Shape 742"/>
          <p:cNvSpPr txBox="1"/>
          <p:nvPr/>
        </p:nvSpPr>
        <p:spPr>
          <a:xfrm>
            <a:off x="374225" y="1361100"/>
            <a:ext cx="3024600" cy="3559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struct NODE 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int val;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NODE *next;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struct LIST 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NODE *front;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NODE *back;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well did you grasp RPN?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A. TOTALLY!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B. Pretty much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C. Sort of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D. Not really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/>
          <p:nvPr/>
        </p:nvSpPr>
        <p:spPr>
          <a:xfrm>
            <a:off x="3620900" y="1286925"/>
            <a:ext cx="5241000" cy="3777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 lst_contains(LIST *l, int x) {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 *p;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if(l-&gt;front == NULL) return false;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 = l-&gt;front;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while(p != NULL) {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if(p-&gt;val == x)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true;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 = p-&gt;next;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/>
          </a:p>
        </p:txBody>
      </p:sp>
      <p:sp>
        <p:nvSpPr>
          <p:cNvPr id="748" name="Shape 7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Warmup:  lst_contains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9" name="Shape 749"/>
          <p:cNvSpPr txBox="1"/>
          <p:nvPr/>
        </p:nvSpPr>
        <p:spPr>
          <a:xfrm>
            <a:off x="374225" y="1361100"/>
            <a:ext cx="3024600" cy="3559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struct NODE 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int val;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NODE *next;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struct LIST 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NODE *front;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NODE *back;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/>
          <p:nvPr/>
        </p:nvSpPr>
        <p:spPr>
          <a:xfrm>
            <a:off x="3620900" y="1286925"/>
            <a:ext cx="5241000" cy="3777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lst_count(LIST *l, int x) {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 *p;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n=0;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 = l-&gt;front;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while(p != NULL) {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if(p-&gt;val == x)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n++;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 = p-&gt;next;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return n;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/>
          </a:p>
        </p:txBody>
      </p:sp>
      <p:sp>
        <p:nvSpPr>
          <p:cNvPr id="755" name="Shape 7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Warmup:  lst_count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6" name="Shape 756"/>
          <p:cNvSpPr txBox="1"/>
          <p:nvPr/>
        </p:nvSpPr>
        <p:spPr>
          <a:xfrm>
            <a:off x="374225" y="1361100"/>
            <a:ext cx="3024600" cy="3559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struct NODE 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int val;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NODE *next;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struct LIST 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NODE *front;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NODE *back;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lst_remove_first(lst, x)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2" name="Shape 76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If x is in the list,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the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occurrence of it is removed and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1 (TRUE) is returned.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Else, 0 (FALSE) is returned.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 txBox="1"/>
          <p:nvPr/>
        </p:nvSpPr>
        <p:spPr>
          <a:xfrm>
            <a:off x="211675" y="1591725"/>
            <a:ext cx="8692500" cy="3443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</a:t>
            </a:r>
            <a:b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removes first occurrence of x (if any). 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Returns 0 or 1 depending on whether</a:t>
            </a:r>
            <a:b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   x was found or not</a:t>
            </a:r>
            <a:b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lst_remove_first(LIST *l, ElemType x)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8" name="Shape 7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lst_remove_first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" name="Shape 773"/>
          <p:cNvGraphicFramePr/>
          <p:nvPr/>
        </p:nvGraphicFramePr>
        <p:xfrm>
          <a:off x="1051275" y="27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4" name="Shape 774"/>
          <p:cNvGraphicFramePr/>
          <p:nvPr/>
        </p:nvGraphicFramePr>
        <p:xfrm>
          <a:off x="2651475" y="27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5" name="Shape 775"/>
          <p:cNvGraphicFramePr/>
          <p:nvPr/>
        </p:nvGraphicFramePr>
        <p:xfrm>
          <a:off x="4327875" y="27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6" name="Shape 776"/>
          <p:cNvGraphicFramePr/>
          <p:nvPr/>
        </p:nvGraphicFramePr>
        <p:xfrm>
          <a:off x="6080475" y="27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777" name="Shape 777"/>
          <p:cNvCxnSpPr/>
          <p:nvPr/>
        </p:nvCxnSpPr>
        <p:spPr>
          <a:xfrm>
            <a:off x="1848550" y="30367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78" name="Shape 778"/>
          <p:cNvCxnSpPr/>
          <p:nvPr/>
        </p:nvCxnSpPr>
        <p:spPr>
          <a:xfrm flipH="1" rot="10800000">
            <a:off x="3485450" y="30508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79" name="Shape 779"/>
          <p:cNvCxnSpPr/>
          <p:nvPr/>
        </p:nvCxnSpPr>
        <p:spPr>
          <a:xfrm>
            <a:off x="5178775" y="30649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80" name="Shape 780"/>
          <p:cNvCxnSpPr/>
          <p:nvPr/>
        </p:nvCxnSpPr>
        <p:spPr>
          <a:xfrm flipH="1" rot="10800000">
            <a:off x="6928550" y="30932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81" name="Shape 781"/>
          <p:cNvCxnSpPr/>
          <p:nvPr/>
        </p:nvCxnSpPr>
        <p:spPr>
          <a:xfrm>
            <a:off x="8170325" y="30931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782" name="Shape 782"/>
          <p:cNvCxnSpPr/>
          <p:nvPr/>
        </p:nvCxnSpPr>
        <p:spPr>
          <a:xfrm>
            <a:off x="138275" y="30367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783" name="Shape 783"/>
          <p:cNvSpPr txBox="1"/>
          <p:nvPr/>
        </p:nvSpPr>
        <p:spPr>
          <a:xfrm>
            <a:off x="282225" y="276575"/>
            <a:ext cx="8734800" cy="190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Example: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suppose we want to delete 14.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First we need to find the first occurrence of 14 (if any)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Use a “walker” pointer?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4" name="Shape 784"/>
          <p:cNvSpPr txBox="1"/>
          <p:nvPr/>
        </p:nvSpPr>
        <p:spPr>
          <a:xfrm>
            <a:off x="1284100" y="41289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85" name="Shape 785"/>
          <p:cNvCxnSpPr>
            <a:stCxn id="784" idx="0"/>
          </p:cNvCxnSpPr>
          <p:nvPr/>
        </p:nvCxnSpPr>
        <p:spPr>
          <a:xfrm rot="10800000">
            <a:off x="1453450" y="3381000"/>
            <a:ext cx="84600" cy="74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86" name="Shape 786"/>
          <p:cNvCxnSpPr>
            <a:stCxn id="787" idx="0"/>
          </p:cNvCxnSpPr>
          <p:nvPr/>
        </p:nvCxnSpPr>
        <p:spPr>
          <a:xfrm rot="10800000">
            <a:off x="3053650" y="3381000"/>
            <a:ext cx="84600" cy="74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87" name="Shape 787"/>
          <p:cNvSpPr txBox="1"/>
          <p:nvPr/>
        </p:nvSpPr>
        <p:spPr>
          <a:xfrm>
            <a:off x="2884300" y="41289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88" name="Shape 788"/>
          <p:cNvCxnSpPr>
            <a:stCxn id="789" idx="0"/>
          </p:cNvCxnSpPr>
          <p:nvPr/>
        </p:nvCxnSpPr>
        <p:spPr>
          <a:xfrm rot="10800000">
            <a:off x="4806250" y="3381000"/>
            <a:ext cx="84600" cy="74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89" name="Shape 789"/>
          <p:cNvSpPr txBox="1"/>
          <p:nvPr/>
        </p:nvSpPr>
        <p:spPr>
          <a:xfrm>
            <a:off x="4636900" y="41289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0" name="Shape 790"/>
          <p:cNvSpPr txBox="1"/>
          <p:nvPr/>
        </p:nvSpPr>
        <p:spPr>
          <a:xfrm>
            <a:off x="5269100" y="4157125"/>
            <a:ext cx="2314200" cy="46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MATCH FOUND!!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1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5" name="Shape 795"/>
          <p:cNvGraphicFramePr/>
          <p:nvPr/>
        </p:nvGraphicFramePr>
        <p:xfrm>
          <a:off x="1051275" y="10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6" name="Shape 796"/>
          <p:cNvGraphicFramePr/>
          <p:nvPr/>
        </p:nvGraphicFramePr>
        <p:xfrm>
          <a:off x="2651475" y="10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7" name="Shape 797"/>
          <p:cNvGraphicFramePr/>
          <p:nvPr/>
        </p:nvGraphicFramePr>
        <p:xfrm>
          <a:off x="4327875" y="10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8" name="Shape 798"/>
          <p:cNvGraphicFramePr/>
          <p:nvPr/>
        </p:nvGraphicFramePr>
        <p:xfrm>
          <a:off x="6080475" y="10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799" name="Shape 799"/>
          <p:cNvCxnSpPr/>
          <p:nvPr/>
        </p:nvCxnSpPr>
        <p:spPr>
          <a:xfrm>
            <a:off x="1848550" y="13603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00" name="Shape 800"/>
          <p:cNvCxnSpPr/>
          <p:nvPr/>
        </p:nvCxnSpPr>
        <p:spPr>
          <a:xfrm flipH="1" rot="10800000">
            <a:off x="3485450" y="13744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01" name="Shape 801"/>
          <p:cNvCxnSpPr/>
          <p:nvPr/>
        </p:nvCxnSpPr>
        <p:spPr>
          <a:xfrm>
            <a:off x="5178775" y="13885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02" name="Shape 802"/>
          <p:cNvCxnSpPr/>
          <p:nvPr/>
        </p:nvCxnSpPr>
        <p:spPr>
          <a:xfrm flipH="1" rot="10800000">
            <a:off x="6928550" y="14168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03" name="Shape 803"/>
          <p:cNvCxnSpPr/>
          <p:nvPr/>
        </p:nvCxnSpPr>
        <p:spPr>
          <a:xfrm>
            <a:off x="8170325" y="14167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804" name="Shape 804"/>
          <p:cNvCxnSpPr/>
          <p:nvPr/>
        </p:nvCxnSpPr>
        <p:spPr>
          <a:xfrm>
            <a:off x="138275" y="13603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805" name="Shape 805"/>
          <p:cNvCxnSpPr>
            <a:stCxn id="806" idx="0"/>
          </p:cNvCxnSpPr>
          <p:nvPr/>
        </p:nvCxnSpPr>
        <p:spPr>
          <a:xfrm rot="10800000">
            <a:off x="4747000" y="1708175"/>
            <a:ext cx="84600" cy="29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06" name="Shape 806"/>
          <p:cNvSpPr txBox="1"/>
          <p:nvPr/>
        </p:nvSpPr>
        <p:spPr>
          <a:xfrm>
            <a:off x="4577650" y="1998875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7" name="Shape 807"/>
          <p:cNvSpPr txBox="1"/>
          <p:nvPr/>
        </p:nvSpPr>
        <p:spPr>
          <a:xfrm>
            <a:off x="282225" y="276575"/>
            <a:ext cx="2771400" cy="56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Ok, now what?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8" name="Shape 808"/>
          <p:cNvSpPr txBox="1"/>
          <p:nvPr/>
        </p:nvSpPr>
        <p:spPr>
          <a:xfrm>
            <a:off x="3254025" y="276575"/>
            <a:ext cx="5706600" cy="56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Let’s draw an AFTER picture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809" name="Shape 809"/>
          <p:cNvGraphicFramePr/>
          <p:nvPr/>
        </p:nvGraphicFramePr>
        <p:xfrm>
          <a:off x="1127475" y="30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10" name="Shape 810"/>
          <p:cNvGraphicFramePr/>
          <p:nvPr/>
        </p:nvGraphicFramePr>
        <p:xfrm>
          <a:off x="2727675" y="30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11" name="Shape 811"/>
          <p:cNvGraphicFramePr/>
          <p:nvPr/>
        </p:nvGraphicFramePr>
        <p:xfrm>
          <a:off x="4404075" y="30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0000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0000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0000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0000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0000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0000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12" name="Shape 812"/>
          <p:cNvGraphicFramePr/>
          <p:nvPr/>
        </p:nvGraphicFramePr>
        <p:xfrm>
          <a:off x="6156675" y="30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813" name="Shape 813"/>
          <p:cNvCxnSpPr/>
          <p:nvPr/>
        </p:nvCxnSpPr>
        <p:spPr>
          <a:xfrm>
            <a:off x="1924750" y="33415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4" name="Shape 814"/>
          <p:cNvCxnSpPr/>
          <p:nvPr/>
        </p:nvCxnSpPr>
        <p:spPr>
          <a:xfrm>
            <a:off x="5254975" y="33697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5" name="Shape 815"/>
          <p:cNvCxnSpPr/>
          <p:nvPr/>
        </p:nvCxnSpPr>
        <p:spPr>
          <a:xfrm flipH="1" rot="10800000">
            <a:off x="7004750" y="33980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6" name="Shape 816"/>
          <p:cNvCxnSpPr/>
          <p:nvPr/>
        </p:nvCxnSpPr>
        <p:spPr>
          <a:xfrm>
            <a:off x="8246525" y="33979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817" name="Shape 817"/>
          <p:cNvCxnSpPr/>
          <p:nvPr/>
        </p:nvCxnSpPr>
        <p:spPr>
          <a:xfrm>
            <a:off x="214475" y="33415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818" name="Shape 818"/>
          <p:cNvSpPr txBox="1"/>
          <p:nvPr/>
        </p:nvSpPr>
        <p:spPr>
          <a:xfrm>
            <a:off x="2960500" y="44337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19" name="Shape 819"/>
          <p:cNvCxnSpPr/>
          <p:nvPr/>
        </p:nvCxnSpPr>
        <p:spPr>
          <a:xfrm rot="10800000">
            <a:off x="4882550" y="3685700"/>
            <a:ext cx="141000" cy="30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20" name="Shape 820"/>
          <p:cNvSpPr txBox="1"/>
          <p:nvPr/>
        </p:nvSpPr>
        <p:spPr>
          <a:xfrm>
            <a:off x="4865500" y="38241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1" name="Shape 821"/>
          <p:cNvSpPr/>
          <p:nvPr/>
        </p:nvSpPr>
        <p:spPr>
          <a:xfrm>
            <a:off x="3541900" y="2663267"/>
            <a:ext cx="2596425" cy="675425"/>
          </a:xfrm>
          <a:custGeom>
            <a:pathLst>
              <a:path extrusionOk="0" h="27017" w="103857">
                <a:moveTo>
                  <a:pt x="0" y="27017"/>
                </a:moveTo>
                <a:cubicBezTo>
                  <a:pt x="5268" y="23442"/>
                  <a:pt x="18625" y="9895"/>
                  <a:pt x="31608" y="5568"/>
                </a:cubicBezTo>
                <a:cubicBezTo>
                  <a:pt x="44590" y="1240"/>
                  <a:pt x="65851" y="-1582"/>
                  <a:pt x="77893" y="1052"/>
                </a:cubicBezTo>
                <a:cubicBezTo>
                  <a:pt x="89934" y="3686"/>
                  <a:pt x="99529" y="17985"/>
                  <a:pt x="103857" y="21372"/>
                </a:cubicBezTo>
              </a:path>
            </a:pathLst>
          </a:custGeom>
          <a:noFill/>
          <a:ln cap="flat" cmpd="sng" w="38100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822" name="Shape 822"/>
          <p:cNvSpPr txBox="1"/>
          <p:nvPr/>
        </p:nvSpPr>
        <p:spPr>
          <a:xfrm>
            <a:off x="705550" y="4120450"/>
            <a:ext cx="3389400" cy="733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How can we access this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next field???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3" name="Shape 823"/>
          <p:cNvSpPr/>
          <p:nvPr/>
        </p:nvSpPr>
        <p:spPr>
          <a:xfrm>
            <a:off x="3598325" y="3508025"/>
            <a:ext cx="28225" cy="733775"/>
          </a:xfrm>
          <a:custGeom>
            <a:pathLst>
              <a:path extrusionOk="0" h="29351" w="1129">
                <a:moveTo>
                  <a:pt x="1129" y="29351"/>
                </a:moveTo>
                <a:cubicBezTo>
                  <a:pt x="940" y="24459"/>
                  <a:pt x="188" y="4891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824" name="Shape 824"/>
          <p:cNvSpPr txBox="1"/>
          <p:nvPr/>
        </p:nvSpPr>
        <p:spPr>
          <a:xfrm>
            <a:off x="5373400" y="4030125"/>
            <a:ext cx="3592800" cy="67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We can’t!!  Not through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walker p at least!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" name="Shape 829"/>
          <p:cNvGraphicFramePr/>
          <p:nvPr/>
        </p:nvGraphicFramePr>
        <p:xfrm>
          <a:off x="1051275" y="18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30" name="Shape 830"/>
          <p:cNvGraphicFramePr/>
          <p:nvPr/>
        </p:nvGraphicFramePr>
        <p:xfrm>
          <a:off x="2651475" y="18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31" name="Shape 831"/>
          <p:cNvGraphicFramePr/>
          <p:nvPr/>
        </p:nvGraphicFramePr>
        <p:xfrm>
          <a:off x="4327875" y="18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32" name="Shape 832"/>
          <p:cNvGraphicFramePr/>
          <p:nvPr/>
        </p:nvGraphicFramePr>
        <p:xfrm>
          <a:off x="6080475" y="18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833" name="Shape 833"/>
          <p:cNvCxnSpPr/>
          <p:nvPr/>
        </p:nvCxnSpPr>
        <p:spPr>
          <a:xfrm>
            <a:off x="1848550" y="21223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34" name="Shape 834"/>
          <p:cNvCxnSpPr/>
          <p:nvPr/>
        </p:nvCxnSpPr>
        <p:spPr>
          <a:xfrm flipH="1" rot="10800000">
            <a:off x="3485450" y="21364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35" name="Shape 835"/>
          <p:cNvCxnSpPr/>
          <p:nvPr/>
        </p:nvCxnSpPr>
        <p:spPr>
          <a:xfrm>
            <a:off x="5178775" y="21505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36" name="Shape 836"/>
          <p:cNvCxnSpPr/>
          <p:nvPr/>
        </p:nvCxnSpPr>
        <p:spPr>
          <a:xfrm flipH="1" rot="10800000">
            <a:off x="6928550" y="21788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37" name="Shape 837"/>
          <p:cNvCxnSpPr/>
          <p:nvPr/>
        </p:nvCxnSpPr>
        <p:spPr>
          <a:xfrm>
            <a:off x="8170325" y="21787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838" name="Shape 838"/>
          <p:cNvCxnSpPr/>
          <p:nvPr/>
        </p:nvCxnSpPr>
        <p:spPr>
          <a:xfrm>
            <a:off x="138275" y="21223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839" name="Shape 839"/>
          <p:cNvCxnSpPr>
            <a:stCxn id="840" idx="0"/>
          </p:cNvCxnSpPr>
          <p:nvPr/>
        </p:nvCxnSpPr>
        <p:spPr>
          <a:xfrm rot="10800000">
            <a:off x="4747000" y="2470175"/>
            <a:ext cx="84600" cy="29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41" name="Shape 841"/>
          <p:cNvSpPr txBox="1"/>
          <p:nvPr/>
        </p:nvSpPr>
        <p:spPr>
          <a:xfrm>
            <a:off x="282225" y="276575"/>
            <a:ext cx="8057400" cy="1227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The problem:  need to hold on to the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predecessor of the match somehow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0" name="Shape 840"/>
          <p:cNvSpPr txBox="1"/>
          <p:nvPr/>
        </p:nvSpPr>
        <p:spPr>
          <a:xfrm>
            <a:off x="4577650" y="2760875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2" name="Shape 842"/>
          <p:cNvSpPr txBox="1"/>
          <p:nvPr/>
        </p:nvSpPr>
        <p:spPr>
          <a:xfrm>
            <a:off x="434625" y="3917250"/>
            <a:ext cx="8057400" cy="78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Solution:  Have walker “lag” by one step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43" name="Shape 843"/>
          <p:cNvCxnSpPr>
            <a:stCxn id="844" idx="0"/>
          </p:cNvCxnSpPr>
          <p:nvPr/>
        </p:nvCxnSpPr>
        <p:spPr>
          <a:xfrm rot="10800000">
            <a:off x="3146800" y="2470175"/>
            <a:ext cx="84600" cy="29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44" name="Shape 844"/>
          <p:cNvSpPr txBox="1"/>
          <p:nvPr/>
        </p:nvSpPr>
        <p:spPr>
          <a:xfrm>
            <a:off x="2977450" y="2760875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5" name="Shape 845"/>
          <p:cNvSpPr txBox="1"/>
          <p:nvPr/>
        </p:nvSpPr>
        <p:spPr>
          <a:xfrm>
            <a:off x="5348100" y="2774250"/>
            <a:ext cx="3144000" cy="63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test:  p-&gt;next-&gt;val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0" name="Shape 850"/>
          <p:cNvGraphicFramePr/>
          <p:nvPr/>
        </p:nvGraphicFramePr>
        <p:xfrm>
          <a:off x="1051275" y="78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1" name="Shape 851"/>
          <p:cNvGraphicFramePr/>
          <p:nvPr/>
        </p:nvGraphicFramePr>
        <p:xfrm>
          <a:off x="2651475" y="78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2" name="Shape 852"/>
          <p:cNvGraphicFramePr/>
          <p:nvPr/>
        </p:nvGraphicFramePr>
        <p:xfrm>
          <a:off x="4327875" y="78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3" name="Shape 853"/>
          <p:cNvGraphicFramePr/>
          <p:nvPr/>
        </p:nvGraphicFramePr>
        <p:xfrm>
          <a:off x="6080475" y="78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854" name="Shape 854"/>
          <p:cNvCxnSpPr/>
          <p:nvPr/>
        </p:nvCxnSpPr>
        <p:spPr>
          <a:xfrm>
            <a:off x="1848550" y="10555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55" name="Shape 855"/>
          <p:cNvCxnSpPr/>
          <p:nvPr/>
        </p:nvCxnSpPr>
        <p:spPr>
          <a:xfrm flipH="1" rot="10800000">
            <a:off x="3485450" y="10696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56" name="Shape 856"/>
          <p:cNvCxnSpPr/>
          <p:nvPr/>
        </p:nvCxnSpPr>
        <p:spPr>
          <a:xfrm>
            <a:off x="5178775" y="10837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57" name="Shape 857"/>
          <p:cNvCxnSpPr/>
          <p:nvPr/>
        </p:nvCxnSpPr>
        <p:spPr>
          <a:xfrm flipH="1" rot="10800000">
            <a:off x="6928550" y="11120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58" name="Shape 858"/>
          <p:cNvCxnSpPr/>
          <p:nvPr/>
        </p:nvCxnSpPr>
        <p:spPr>
          <a:xfrm>
            <a:off x="8170325" y="11119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859" name="Shape 859"/>
          <p:cNvCxnSpPr/>
          <p:nvPr/>
        </p:nvCxnSpPr>
        <p:spPr>
          <a:xfrm>
            <a:off x="138275" y="10555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860" name="Shape 860"/>
          <p:cNvCxnSpPr>
            <a:stCxn id="861" idx="0"/>
          </p:cNvCxnSpPr>
          <p:nvPr/>
        </p:nvCxnSpPr>
        <p:spPr>
          <a:xfrm rot="10800000">
            <a:off x="3146800" y="1403375"/>
            <a:ext cx="84600" cy="29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61" name="Shape 861"/>
          <p:cNvSpPr txBox="1"/>
          <p:nvPr/>
        </p:nvSpPr>
        <p:spPr>
          <a:xfrm>
            <a:off x="2977450" y="1694075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2" name="Shape 862"/>
          <p:cNvSpPr txBox="1"/>
          <p:nvPr/>
        </p:nvSpPr>
        <p:spPr>
          <a:xfrm>
            <a:off x="5348100" y="1707450"/>
            <a:ext cx="3144000" cy="63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test:  p-&gt;next-&gt;val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3" name="Shape 863"/>
          <p:cNvSpPr txBox="1"/>
          <p:nvPr/>
        </p:nvSpPr>
        <p:spPr>
          <a:xfrm>
            <a:off x="1185325" y="2703700"/>
            <a:ext cx="7634100" cy="1594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Danger!  Need to test p-&gt;next for NULL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  Not just 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 txBox="1"/>
          <p:nvPr/>
        </p:nvSpPr>
        <p:spPr>
          <a:xfrm>
            <a:off x="891825" y="493900"/>
            <a:ext cx="7380000" cy="3395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Let’s do some case analysis: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list empty:  easy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list non-empty and match at first position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everything else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 txBox="1"/>
          <p:nvPr/>
        </p:nvSpPr>
        <p:spPr>
          <a:xfrm>
            <a:off x="282225" y="493900"/>
            <a:ext cx="4473300" cy="2590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Let’s do some case analysis: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list empty:  easy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list non-empty and match at first position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everything else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4" name="Shape 874"/>
          <p:cNvSpPr txBox="1"/>
          <p:nvPr/>
        </p:nvSpPr>
        <p:spPr>
          <a:xfrm>
            <a:off x="282225" y="3352800"/>
            <a:ext cx="8720400" cy="1368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CASE 3:  if there is a match, it MUST have a predecessor NODE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front is the first candidate for such a predecessor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5" name="Shape 875"/>
          <p:cNvSpPr txBox="1"/>
          <p:nvPr/>
        </p:nvSpPr>
        <p:spPr>
          <a:xfrm>
            <a:off x="5235225" y="544700"/>
            <a:ext cx="3443100" cy="1580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CASE 2: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remove 1st node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Postfix Expressions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200150"/>
            <a:ext cx="47772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initialize an empty stack s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for each token t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if(t is a number)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PUSH(s, t)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else // t is an operator &lt;op&gt;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b =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POP(s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a =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POP(s)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		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PUSH(s, a &lt;op&gt; b)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POP(s)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5400675" y="1328450"/>
            <a:ext cx="3555000" cy="1633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KEY POINT: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Algorithm is expressed in terms of the stack primitives.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5400675" y="3081050"/>
            <a:ext cx="3555000" cy="1633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We don't think about how the primitives are implemented.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Just their "semantics"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 txBox="1"/>
          <p:nvPr/>
        </p:nvSpPr>
        <p:spPr>
          <a:xfrm>
            <a:off x="191900" y="220125"/>
            <a:ext cx="5241000" cy="461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lst_remove_first(LIST *l, int x)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 *p;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 *tmp;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if(l-&gt;front == NULL) return false;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if(l-&gt;front-&gt;val == x)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lst_pop_front(l);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return true;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// lst non-empty; 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//   no match on 1st elem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/>
          </a:p>
        </p:txBody>
      </p:sp>
      <p:sp>
        <p:nvSpPr>
          <p:cNvPr id="881" name="Shape 881"/>
          <p:cNvSpPr txBox="1"/>
          <p:nvPr/>
        </p:nvSpPr>
        <p:spPr>
          <a:xfrm>
            <a:off x="5559775" y="268100"/>
            <a:ext cx="3612300" cy="46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 = l-&gt;front;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// Can p be NULL???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while(p-&gt;next != NULL)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if(x == p-&gt;next-&gt;val)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tmp = p-&gt;next;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p-&gt;next = tmp-&gt;next;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if(tmp == l-&gt;back) 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l-&gt;back = p;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free(tmp);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return true;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p = p-&gt;next;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 txBox="1"/>
          <p:nvPr/>
        </p:nvSpPr>
        <p:spPr>
          <a:xfrm>
            <a:off x="302000" y="1335642"/>
            <a:ext cx="4543800" cy="3642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 = l-&gt;front;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while(p-&gt;next != NULL)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if(x == p-&gt;next-&gt;val)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tmp = p-&gt;next;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p-&gt;next = tmp-&gt;next;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if(tmp == l-&gt;back) 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    l-&gt;back = p;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free(tmp);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return true;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p = p-&gt;next;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887" name="Shape 887"/>
          <p:cNvGraphicFramePr/>
          <p:nvPr/>
        </p:nvGraphicFramePr>
        <p:xfrm>
          <a:off x="10512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88" name="Shape 888"/>
          <p:cNvGraphicFramePr/>
          <p:nvPr/>
        </p:nvGraphicFramePr>
        <p:xfrm>
          <a:off x="26514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89" name="Shape 889"/>
          <p:cNvGraphicFramePr/>
          <p:nvPr/>
        </p:nvGraphicFramePr>
        <p:xfrm>
          <a:off x="43278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0" name="Shape 890"/>
          <p:cNvGraphicFramePr/>
          <p:nvPr/>
        </p:nvGraphicFramePr>
        <p:xfrm>
          <a:off x="60804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891" name="Shape 891"/>
          <p:cNvCxnSpPr/>
          <p:nvPr/>
        </p:nvCxnSpPr>
        <p:spPr>
          <a:xfrm>
            <a:off x="1848550" y="4459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2" name="Shape 892"/>
          <p:cNvCxnSpPr/>
          <p:nvPr/>
        </p:nvCxnSpPr>
        <p:spPr>
          <a:xfrm flipH="1" rot="10800000">
            <a:off x="3485450" y="4600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3" name="Shape 893"/>
          <p:cNvCxnSpPr/>
          <p:nvPr/>
        </p:nvCxnSpPr>
        <p:spPr>
          <a:xfrm>
            <a:off x="5178775" y="4741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4" name="Shape 894"/>
          <p:cNvCxnSpPr/>
          <p:nvPr/>
        </p:nvCxnSpPr>
        <p:spPr>
          <a:xfrm flipH="1" rot="10800000">
            <a:off x="6928550" y="5024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5" name="Shape 895"/>
          <p:cNvCxnSpPr/>
          <p:nvPr/>
        </p:nvCxnSpPr>
        <p:spPr>
          <a:xfrm>
            <a:off x="8170325" y="5023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896" name="Shape 896"/>
          <p:cNvCxnSpPr/>
          <p:nvPr/>
        </p:nvCxnSpPr>
        <p:spPr>
          <a:xfrm>
            <a:off x="138275" y="4459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897" name="Shape 897"/>
          <p:cNvSpPr txBox="1"/>
          <p:nvPr/>
        </p:nvSpPr>
        <p:spPr>
          <a:xfrm>
            <a:off x="3121383" y="903853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8" name="Shape 898"/>
          <p:cNvSpPr/>
          <p:nvPr/>
        </p:nvSpPr>
        <p:spPr>
          <a:xfrm>
            <a:off x="3005675" y="756350"/>
            <a:ext cx="254000" cy="239900"/>
          </a:xfrm>
          <a:custGeom>
            <a:pathLst>
              <a:path extrusionOk="0" h="9596" w="10160">
                <a:moveTo>
                  <a:pt x="10160" y="9596"/>
                </a:moveTo>
                <a:cubicBezTo>
                  <a:pt x="8466" y="7996"/>
                  <a:pt x="1693" y="1599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899" name="Shape 899"/>
          <p:cNvSpPr txBox="1"/>
          <p:nvPr/>
        </p:nvSpPr>
        <p:spPr>
          <a:xfrm>
            <a:off x="5317075" y="1509900"/>
            <a:ext cx="7197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0" name="Shape 900"/>
          <p:cNvSpPr txBox="1"/>
          <p:nvPr/>
        </p:nvSpPr>
        <p:spPr>
          <a:xfrm>
            <a:off x="6050850" y="1538100"/>
            <a:ext cx="443100" cy="46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Shape 901"/>
          <p:cNvSpPr/>
          <p:nvPr/>
        </p:nvSpPr>
        <p:spPr>
          <a:xfrm>
            <a:off x="4651893" y="784575"/>
            <a:ext cx="1692800" cy="987775"/>
          </a:xfrm>
          <a:custGeom>
            <a:pathLst>
              <a:path extrusionOk="0" h="39511" w="67712">
                <a:moveTo>
                  <a:pt x="64537" y="39511"/>
                </a:moveTo>
                <a:cubicBezTo>
                  <a:pt x="64537" y="36688"/>
                  <a:pt x="71310" y="26246"/>
                  <a:pt x="64537" y="22578"/>
                </a:cubicBezTo>
                <a:cubicBezTo>
                  <a:pt x="57763" y="18909"/>
                  <a:pt x="34339" y="20226"/>
                  <a:pt x="23897" y="17498"/>
                </a:cubicBezTo>
                <a:cubicBezTo>
                  <a:pt x="13454" y="14769"/>
                  <a:pt x="5646" y="9125"/>
                  <a:pt x="1884" y="6209"/>
                </a:cubicBezTo>
                <a:cubicBezTo>
                  <a:pt x="-1878" y="3292"/>
                  <a:pt x="1414" y="1034"/>
                  <a:pt x="132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902" name="Shape 902"/>
          <p:cNvSpPr/>
          <p:nvPr/>
        </p:nvSpPr>
        <p:spPr>
          <a:xfrm>
            <a:off x="3471325" y="643475"/>
            <a:ext cx="2610575" cy="598550"/>
          </a:xfrm>
          <a:custGeom>
            <a:pathLst>
              <a:path extrusionOk="0" h="23942" w="104423">
                <a:moveTo>
                  <a:pt x="0" y="0"/>
                </a:moveTo>
                <a:cubicBezTo>
                  <a:pt x="2728" y="2634"/>
                  <a:pt x="9595" y="11947"/>
                  <a:pt x="16369" y="15804"/>
                </a:cubicBezTo>
                <a:cubicBezTo>
                  <a:pt x="23142" y="19661"/>
                  <a:pt x="29727" y="22201"/>
                  <a:pt x="40640" y="23142"/>
                </a:cubicBezTo>
                <a:cubicBezTo>
                  <a:pt x="51552" y="24082"/>
                  <a:pt x="71214" y="24459"/>
                  <a:pt x="81845" y="21449"/>
                </a:cubicBezTo>
                <a:cubicBezTo>
                  <a:pt x="92475" y="18438"/>
                  <a:pt x="100660" y="7808"/>
                  <a:pt x="104423" y="5080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lg" w="lg" type="oval"/>
            <a:tailEnd len="lg" w="lg" type="triangle"/>
          </a:ln>
        </p:spPr>
      </p:sp>
      <p:graphicFrame>
        <p:nvGraphicFramePr>
          <p:cNvPr id="903" name="Shape 903"/>
          <p:cNvGraphicFramePr/>
          <p:nvPr/>
        </p:nvGraphicFramePr>
        <p:xfrm>
          <a:off x="43278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904" name="Shape 904"/>
          <p:cNvCxnSpPr/>
          <p:nvPr/>
        </p:nvCxnSpPr>
        <p:spPr>
          <a:xfrm>
            <a:off x="5178775" y="474125"/>
            <a:ext cx="888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 txBox="1"/>
          <p:nvPr>
            <p:ph type="title"/>
          </p:nvPr>
        </p:nvSpPr>
        <p:spPr>
          <a:xfrm>
            <a:off x="457200" y="205975"/>
            <a:ext cx="8475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Removing ALL occurrences of x?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0" name="Shape 910"/>
          <p:cNvSpPr txBox="1"/>
          <p:nvPr/>
        </p:nvSpPr>
        <p:spPr>
          <a:xfrm>
            <a:off x="254000" y="1278475"/>
            <a:ext cx="8678400" cy="3781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lst_remove_all_slow(LIST *l, int x) {</a:t>
            </a:r>
            <a:b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n=0;</a:t>
            </a:r>
            <a:b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while(lst_remove_first(l, x))</a:t>
            </a:r>
            <a:b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 n++;</a:t>
            </a:r>
            <a:b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return n;</a:t>
            </a:r>
            <a:b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516600" y="514050"/>
            <a:ext cx="3751500" cy="66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5 7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+ 2 - 7 * 4 + 3 5 + 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^^^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7" name="Shape 167"/>
          <p:cNvGraphicFramePr/>
          <p:nvPr/>
        </p:nvGraphicFramePr>
        <p:xfrm>
          <a:off x="8001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/>
        </p:nvSpPr>
        <p:spPr>
          <a:xfrm>
            <a:off x="516600" y="514050"/>
            <a:ext cx="3751500" cy="66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 7 +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2 - 7 * 4 + 3 5 + 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^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73" name="Shape 173"/>
          <p:cNvGraphicFramePr/>
          <p:nvPr/>
        </p:nvGraphicFramePr>
        <p:xfrm>
          <a:off x="8001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4" name="Shape 174"/>
          <p:cNvGraphicFramePr/>
          <p:nvPr/>
        </p:nvGraphicFramePr>
        <p:xfrm>
          <a:off x="20193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{166B50B5-D00A-48B7-9553-B1593B9BADC5}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