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Source Code Pro"/>
      <p:regular r:id="rId87"/>
      <p:bold r:id="rId88"/>
    </p:embeddedFont>
    <p:embeddedFont>
      <p:font typeface="Source Code Pro Medium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DBBA715-5D7B-43A7-8A12-6AEF204BB78A}">
  <a:tblStyle styleId="{FDBBA715-5D7B-43A7-8A12-6AEF204BB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411FD4-DC75-4704-895D-2BA678424C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SourceCodePro-bold.fntdata"/><Relationship Id="rId43" Type="http://schemas.openxmlformats.org/officeDocument/2006/relationships/slide" Target="slides/slide37.xml"/><Relationship Id="rId87" Type="http://schemas.openxmlformats.org/officeDocument/2006/relationships/font" Target="fonts/SourceCodePro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SourceCodeProMedium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font" Target="fonts/SourceCodeProMedium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02-Fri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Runtime warmup + case-study (linked-list "remove-all").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Formal Definitions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Big-Oh, Big-Omega, Big-Theta: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Soon enough 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Shape 149"/>
          <p:cNvSpPr txBox="1"/>
          <p:nvPr/>
        </p:nvSpPr>
        <p:spPr>
          <a:xfrm>
            <a:off x="147250" y="1982850"/>
            <a:ext cx="88461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now: 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Constant-Time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 </a:t>
            </a:r>
            <a:r>
              <a:rPr b="1" lang="en" sz="24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Linear 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vs. </a:t>
            </a:r>
            <a:r>
              <a:rPr b="1" lang="en" sz="24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Quadratic</a:t>
            </a:r>
            <a:endParaRPr b="1" sz="24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Best-case vs Worst case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consider these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6200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void ex1(int n){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for(j=0; j&lt;n; j++)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cout &lt;&lt; "tick" &lt;&lt; endl;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692275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ex2(int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j=0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j&lt;n;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j=j+2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cout&lt;&lt;"tick"&lt;&lt;endl;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01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92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501625" y="330825"/>
            <a:ext cx="3994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ex1: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692625" y="330825"/>
            <a:ext cx="3994500" cy="10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ex2: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86975" y="2172775"/>
            <a:ext cx="28521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968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6164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96825" y="31616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692625" y="3226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/2)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86975" y="34664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96825" y="1866225"/>
            <a:ext cx="39945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692625" y="18548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=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6164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968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577975" y="35426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/0.5k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 =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Punchline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did not affect the "</a:t>
            </a: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rate of growth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both cases: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problem 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quadruple runtime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vs. Worst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47250" y="1200150"/>
            <a:ext cx="884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may depend on more than "problem size"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Sometimes the data itself can impact runtime.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(You already studied this with insertion sort!)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(best vs. worst case)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constant time operations?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there is no match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match found at a[0].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(No matter how large n is)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 fact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4525" y="1200150"/>
            <a:ext cx="8502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Enable Keyboard Shortcuts in gmail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Much of the behavior is borrowed from vi/vim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h,j,k,l:  left, down, up, right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/&lt;string&gt;   to search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Important Basic Runtimes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Constant time:  O(1)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Linear Time: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𝜭(n)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Quadratic Time: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𝜭(n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Linked-List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(A)  remove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(B)  remove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occurrences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(efficient version: Prog-1)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5327225" y="1284900"/>
            <a:ext cx="2858100" cy="36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Common Linked-List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9975" y="1353075"/>
            <a:ext cx="4383600" cy="31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Two layers: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Top-level / wrapper: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 and back pointers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"Node level"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chain of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Shape 246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{FDBBA715-5D7B-43A7-8A12-6AEF204BB78A}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47" name="Shape 247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graphicFrame>
        <p:nvGraphicFramePr>
          <p:cNvPr id="249" name="Shape 249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{FDBBA715-5D7B-43A7-8A12-6AEF204BB78A}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{FDBBA715-5D7B-43A7-8A12-6AEF204BB78A}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51" name="Shape 251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8" y="13534"/>
                  <a:pt x="12762" y="30364"/>
                  <a:pt x="29031" y="34922"/>
                </a:cubicBezTo>
                <a:cubicBezTo>
                  <a:pt x="45299" y="39480"/>
                  <a:pt x="70683" y="36394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7"/>
                  <a:pt x="244869" y="26507"/>
                </a:cubicBezTo>
                <a:cubicBezTo>
                  <a:pt x="253844" y="20476"/>
                  <a:pt x="244518" y="4417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oval"/>
            <a:tailEnd len="lg" w="lg" type="stealth"/>
          </a:ln>
        </p:spPr>
      </p:sp>
      <p:cxnSp>
        <p:nvCxnSpPr>
          <p:cNvPr id="252" name="Shape 252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53" name="Shape 253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9" name="Shape 259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{FDBBA715-5D7B-43A7-8A12-6AEF204BB78A}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1" name="Shape 261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235800" y="451050"/>
            <a:ext cx="66837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INVARIANT: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front and back are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are non-NULL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one is NULL and the other is non-NULL??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309225" y="2789675"/>
            <a:ext cx="22758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BUG SOMEWHERE!!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Cases: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not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lst_push_front(LIST *lst, int 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 = new NODE;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p-&gt;val = x;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p-&gt;next = lst-&gt;front;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lst-&gt;front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if(lst-&gt;back == NULL)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lst-&gt;back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lst_pop_front(LIST *lst, int &amp;x){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if(lst-&gt;front==NULL)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tmp = lst-&gt;front;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= tmp-&gt;val;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lst-&gt;front = tmp-&gt;next;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tmp;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if(lst-&gt;front == NULL) lst-&gt;back = NULL;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lst_pop_front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lst_remove_first(lst,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false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Revisit stack ADT Monday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Today: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Intro to runtime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Shape 302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06" name="Shape 306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11" name="Shape 311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12" name="Shape 312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Shape 314"/>
          <p:cNvCxnSpPr>
            <a:stCxn id="313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316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6" name="Shape 316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7" name="Shape 317"/>
          <p:cNvCxnSpPr>
            <a:stCxn id="318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Shape 324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Shape 325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Shape 326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7" name="Shape 327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8" name="Shape 328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0" name="Shape 330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33" name="Shape 333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34" name="Shape 334"/>
          <p:cNvCxnSpPr>
            <a:stCxn id="335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8" name="Shape 338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Shape 339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Shape 340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Shape 341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42" name="Shape 342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3" name="Shape 343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5" name="Shape 345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47" name="Shape 347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8" name="Shape 348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5" y="9895"/>
                  <a:pt x="31608" y="5568"/>
                </a:cubicBezTo>
                <a:cubicBezTo>
                  <a:pt x="44590" y="1240"/>
                  <a:pt x="65851" y="-1582"/>
                  <a:pt x="77893" y="1052"/>
                </a:cubicBezTo>
                <a:cubicBezTo>
                  <a:pt x="89934" y="3686"/>
                  <a:pt x="99529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51" name="Shape 351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0" y="24459"/>
                  <a:pt x="188" y="4891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53" name="Shape 353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Shape 358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Shape 359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Shape 360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Shape 361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3" name="Shape 363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4" name="Shape 364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67" name="Shape 367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68" name="Shape 368"/>
          <p:cNvCxnSpPr>
            <a:stCxn id="369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0" name="Shape 370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>
            <a:stCxn id="373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Shape 379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Shape 380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1" name="Shape 381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Shape 382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83" name="Shape 383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5" name="Shape 385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6" name="Shape 386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8" name="Shape 388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89" name="Shape 389"/>
          <p:cNvCxnSpPr>
            <a:stCxn id="390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0" name="Shape 390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dummy;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lst_pop_front(l, dummy);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410" name="Shape 410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if(tmp == l-&gt;back)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302000" y="1335642"/>
            <a:ext cx="45438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 = 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p-&gt;next = tmp-&gt;next;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if(tmp == l-&gt;back) 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l-&gt;back = 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delete tmp;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return true;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16" name="Shape 416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Shape 417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Shape 418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Shape 419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20" name="Shape 420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2" name="Shape 422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26" name="Shape 426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6" y="7996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28" name="Shape 428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8"/>
                  <a:pt x="71310" y="26246"/>
                  <a:pt x="64537" y="22578"/>
                </a:cubicBezTo>
                <a:cubicBezTo>
                  <a:pt x="57763" y="18909"/>
                  <a:pt x="34339" y="20226"/>
                  <a:pt x="23897" y="17498"/>
                </a:cubicBezTo>
                <a:cubicBezTo>
                  <a:pt x="13454" y="14769"/>
                  <a:pt x="5646" y="9125"/>
                  <a:pt x="1884" y="6209"/>
                </a:cubicBezTo>
                <a:cubicBezTo>
                  <a:pt x="-1878" y="3292"/>
                  <a:pt x="1414" y="1034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31" name="Shape 431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5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2" y="24082"/>
                  <a:pt x="71214" y="24459"/>
                  <a:pt x="81845" y="21449"/>
                </a:cubicBezTo>
                <a:cubicBezTo>
                  <a:pt x="92475" y="18438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sp>
      <p:graphicFrame>
        <p:nvGraphicFramePr>
          <p:cNvPr id="432" name="Shape 432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433" name="Shape 433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439" name="Shape 439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if(tmp == l-&gt;back)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lst_remove_first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Runtime Analysis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bool lst_remove_all_slow(LIST *l, ElemType 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while(lst_remove_first(l, 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77" name="Shape 4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lst_remove_first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to think about “runtime”?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47250" y="1200150"/>
            <a:ext cx="87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Measure experimentally - microseconds?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machine details?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CPU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clock rate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memory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language?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compilers?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list_remove_all_slow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0" name="Shape 550"/>
          <p:cNvCxnSpPr>
            <a:stCxn id="545" idx="3"/>
            <a:endCxn id="546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1" name="Shape 551"/>
          <p:cNvCxnSpPr>
            <a:stCxn id="548" idx="3"/>
            <a:endCxn id="549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2" name="Shape 552"/>
          <p:cNvCxnSpPr>
            <a:stCxn id="546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3" name="Shape 553"/>
          <p:cNvCxnSpPr>
            <a:endCxn id="548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4" name="Shape 554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55" name="Shape 555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8" name="Shape 558"/>
          <p:cNvCxnSpPr>
            <a:stCxn id="549" idx="3"/>
            <a:endCxn id="547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59" name="Shape 559"/>
          <p:cNvCxnSpPr>
            <a:stCxn id="547" idx="3"/>
            <a:endCxn id="555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0" name="Shape 560"/>
          <p:cNvCxnSpPr>
            <a:stCxn id="556" idx="3"/>
            <a:endCxn id="557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1" name="Shape 561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62" name="Shape 562"/>
          <p:cNvCxnSpPr>
            <a:stCxn id="555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3" name="Shape 563"/>
          <p:cNvCxnSpPr>
            <a:endCxn id="556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4" name="Shape 564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65" name="Shape 565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6" name="Shape 566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567" name="Shape 567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lst_remove_all_fast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“Asymptotic Analysis”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472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Machine independence (“RAM Model”)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Language independence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Runtime as a function of 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    </a:t>
            </a:r>
            <a:r>
              <a:rPr b="1" i="1" lang="en" u="sng"/>
              <a:t>Problem size</a:t>
            </a:r>
            <a:r>
              <a:rPr b="1" i="1" lang="en"/>
              <a:t> (often “n”)</a:t>
            </a:r>
            <a:endParaRPr b="1" i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IDEA:  capture efficiency of algorithm</a:t>
            </a:r>
            <a:endParaRPr b="1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independent of implementation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597" name="Shape 59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8" name="Shape 598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9" name="Shape 59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00" name="Shape 60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2" name="Shape 602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03" name="Shape 603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04" name="Shape 604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05" name="Shape 605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3"/>
                  <a:pt x="16540" y="11570"/>
                  <a:pt x="15376" y="8387"/>
                </a:cubicBezTo>
                <a:cubicBezTo>
                  <a:pt x="14211" y="5203"/>
                  <a:pt x="11415" y="5125"/>
                  <a:pt x="8853" y="3728"/>
                </a:cubicBezTo>
                <a:cubicBezTo>
                  <a:pt x="6290" y="2330"/>
                  <a:pt x="1475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06" name="Shape 606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6" y="2407"/>
                  <a:pt x="1553" y="6290"/>
                  <a:pt x="4660" y="7455"/>
                </a:cubicBezTo>
                <a:cubicBezTo>
                  <a:pt x="7766" y="8619"/>
                  <a:pt x="15298" y="9629"/>
                  <a:pt x="18638" y="8387"/>
                </a:cubicBezTo>
                <a:cubicBezTo>
                  <a:pt x="21977" y="7144"/>
                  <a:pt x="23685" y="1397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09" name="Shape 609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6" name="Shape 616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7" name="Shape 617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8" name="Shape 618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9" name="Shape 619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20" name="Shape 620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1" name="Shape 621"/>
          <p:cNvCxnSpPr>
            <a:stCxn id="617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22" name="Shape 62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23" name="Shape 62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0" name="Shape 63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1" name="Shape 63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Shape 63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3" name="Shape 633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34" name="Shape 63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5" name="Shape 635"/>
          <p:cNvCxnSpPr>
            <a:stCxn id="63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36" name="Shape 636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7" name="Shape 637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638" name="Shape 638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9" name="Shape 639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40" name="Shape 640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7" y="4193"/>
                  <a:pt x="5047" y="7998"/>
                  <a:pt x="8387" y="8853"/>
                </a:cubicBezTo>
                <a:cubicBezTo>
                  <a:pt x="11726" y="9707"/>
                  <a:pt x="17161" y="9862"/>
                  <a:pt x="20035" y="8387"/>
                </a:cubicBezTo>
                <a:cubicBezTo>
                  <a:pt x="22908" y="6911"/>
                  <a:pt x="24694" y="1397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41" name="Shape 641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9" name="Shape 649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0" name="Shape 650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1" name="Shape 651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2" name="Shape 652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53" name="Shape 653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Shape 654"/>
          <p:cNvCxnSpPr>
            <a:stCxn id="650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55" name="Shape 655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56" name="Shape 656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3" name="Shape 66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4" name="Shape 66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5" name="Shape 66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6" name="Shape 666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67" name="Shape 66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8" name="Shape 668"/>
          <p:cNvCxnSpPr>
            <a:stCxn id="66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69" name="Shape 669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0" name="Shape 670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graphicFrame>
        <p:nvGraphicFramePr>
          <p:cNvPr id="671" name="Shape 671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2" name="Shape 672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73" name="Shape 673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74" name="Shape 674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1" name="Shape 68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2" name="Shape 682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3" name="Shape 68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4" name="Shape 684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85" name="Shape 68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6" name="Shape 686"/>
          <p:cNvCxnSpPr>
            <a:stCxn id="682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687" name="Shape 687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88" name="Shape 688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89" name="Shape 689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8" y="1553"/>
                  <a:pt x="1164" y="7533"/>
                  <a:pt x="4193" y="9319"/>
                </a:cubicBezTo>
                <a:cubicBezTo>
                  <a:pt x="7221" y="11105"/>
                  <a:pt x="14831" y="12036"/>
                  <a:pt x="18171" y="10716"/>
                </a:cubicBezTo>
                <a:cubicBezTo>
                  <a:pt x="21510" y="9395"/>
                  <a:pt x="23218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90" name="Shape 690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1" name="Shape 691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2" name="Shape 692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698" name="Shape 69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9" name="Shape 699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Shape 70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1" name="Shape 701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02" name="Shape 702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3" name="Shape 703"/>
          <p:cNvCxnSpPr>
            <a:stCxn id="699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04" name="Shape 704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5" name="Shape 705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706" name="Shape 706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3" y="543"/>
                  <a:pt x="8852" y="699"/>
                  <a:pt x="11182" y="3262"/>
                </a:cubicBezTo>
                <a:cubicBezTo>
                  <a:pt x="13511" y="5824"/>
                  <a:pt x="13589" y="12036"/>
                  <a:pt x="13978" y="15376"/>
                </a:cubicBezTo>
                <a:cubicBezTo>
                  <a:pt x="14366" y="18715"/>
                  <a:pt x="13589" y="21976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08" name="Shape 708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714" name="Shape 71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5" name="Shape 715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6" name="Shape 71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7" name="Shape 717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18" name="Shape 718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9" name="Shape 719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0" name="Shape 720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21" name="Shape 721"/>
          <p:cNvCxnSpPr>
            <a:stCxn id="719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722" name="Shape 722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23" name="Shape 723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4" name="Shape 724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5" name="Shape 725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6" name="Shape 726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1" y="854"/>
                  <a:pt x="37109" y="-932"/>
                  <a:pt x="24374" y="5125"/>
                </a:cubicBezTo>
                <a:cubicBezTo>
                  <a:pt x="11638" y="11182"/>
                  <a:pt x="-1018" y="26946"/>
                  <a:pt x="146" y="36343"/>
                </a:cubicBezTo>
                <a:cubicBezTo>
                  <a:pt x="1310" y="45739"/>
                  <a:pt x="19481" y="57388"/>
                  <a:pt x="31363" y="61504"/>
                </a:cubicBezTo>
                <a:cubicBezTo>
                  <a:pt x="43244" y="65619"/>
                  <a:pt x="63590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27" name="Shape 727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735" name="Shape 73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6" name="Shape 736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737" name="Shape 73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8" name="Shape 738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9" name="Shape 739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0" name="Shape 740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1" name="Shape 741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2" name="Shape 742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3" name="Shape 743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4" name="Shape 744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45" name="Shape 745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751" name="Shape 751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2" name="Shape 752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753" name="Shape 753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4" name="Shape 754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5" name="Shape 755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6" name="Shape 756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7" name="Shape 757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8" name="Shape 758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59" name="Shape 759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60" name="Shape 760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61" name="Shape 761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2" name="Shape 762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3" name="Shape 763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2" y="233"/>
                  <a:pt x="85353" y="-543"/>
                  <a:pt x="65396" y="1010"/>
                </a:cubicBezTo>
                <a:cubicBezTo>
                  <a:pt x="45438" y="2563"/>
                  <a:pt x="19734" y="5436"/>
                  <a:pt x="9018" y="9397"/>
                </a:cubicBezTo>
                <a:cubicBezTo>
                  <a:pt x="-1698" y="13357"/>
                  <a:pt x="1951" y="13901"/>
                  <a:pt x="1097" y="24773"/>
                </a:cubicBezTo>
                <a:cubicBezTo>
                  <a:pt x="242" y="35644"/>
                  <a:pt x="-1776" y="64377"/>
                  <a:pt x="3893" y="74628"/>
                </a:cubicBezTo>
                <a:cubicBezTo>
                  <a:pt x="9562" y="84878"/>
                  <a:pt x="29908" y="84334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“constant time”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Any operation that boils down to a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constant number of machine instructions.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Equivalently:  an operation that is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independent of problem size. 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time also called O(1) or "Big-Oh of 1"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770" name="Shape 770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1" name="Shape 771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772" name="Shape 772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{96411FD4-DC75-4704-895D-2BA678424C04}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3" name="Shape 773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74" name="Shape 774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6" y="441"/>
                  <a:pt x="9784" y="-723"/>
                  <a:pt x="12580" y="830"/>
                </a:cubicBezTo>
                <a:cubicBezTo>
                  <a:pt x="15375" y="2383"/>
                  <a:pt x="15452" y="4324"/>
                  <a:pt x="16773" y="9683"/>
                </a:cubicBezTo>
                <a:cubicBezTo>
                  <a:pt x="18093" y="15041"/>
                  <a:pt x="19879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75" name="Shape 775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Shape 777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820" name="Shape 820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827" name="Shape 827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834" name="Shape 834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Constant Time Examples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following are generally assumed to be to be O(1):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graphicFrame>
        <p:nvGraphicFramePr>
          <p:cNvPr id="135" name="Shape 135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{FDBBA715-5D7B-43A7-8A12-6AEF204BB78A}</a:tableStyleId>
              </a:tblPr>
              <a:tblGrid>
                <a:gridCol w="3570525"/>
                <a:gridCol w="3668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assignment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10;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arithmetic ops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2*x;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evaluating conditionals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if(x &gt; 10)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setup for function call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(not time for function itself!)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foo(x,y);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accessing array elements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= 0;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de-referencing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p-&gt;x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memory allocation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= malloc(sizeof(NODE));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NOT calloc though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Constant Time Examples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and...</a:t>
            </a:r>
            <a:endParaRPr b="1"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42" name="Shape 142"/>
          <p:cNvSpPr txBox="1"/>
          <p:nvPr/>
        </p:nvSpPr>
        <p:spPr>
          <a:xfrm>
            <a:off x="1074925" y="2096575"/>
            <a:ext cx="6492600" cy="13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cout &lt;&lt; "tick" &lt;&lt; endl;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