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80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88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4" r:id="rId4"/>
    <p:sldMasterId id="214748366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AD7B8993-80D4-480C-BF17-88832E0831EB}">
  <a:tblStyle styleId="{AD7B8993-80D4-480C-BF17-88832E0831E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84" Type="http://schemas.openxmlformats.org/officeDocument/2006/relationships/slide" Target="slides/slide78.xml"/><Relationship Id="rId83" Type="http://schemas.openxmlformats.org/officeDocument/2006/relationships/slide" Target="slides/slide77.xml"/><Relationship Id="rId42" Type="http://schemas.openxmlformats.org/officeDocument/2006/relationships/slide" Target="slides/slide36.xml"/><Relationship Id="rId86" Type="http://schemas.openxmlformats.org/officeDocument/2006/relationships/slide" Target="slides/slide80.xml"/><Relationship Id="rId41" Type="http://schemas.openxmlformats.org/officeDocument/2006/relationships/slide" Target="slides/slide35.xml"/><Relationship Id="rId85" Type="http://schemas.openxmlformats.org/officeDocument/2006/relationships/slide" Target="slides/slide79.xml"/><Relationship Id="rId44" Type="http://schemas.openxmlformats.org/officeDocument/2006/relationships/slide" Target="slides/slide38.xml"/><Relationship Id="rId88" Type="http://schemas.openxmlformats.org/officeDocument/2006/relationships/slide" Target="slides/slide82.xml"/><Relationship Id="rId43" Type="http://schemas.openxmlformats.org/officeDocument/2006/relationships/slide" Target="slides/slide37.xml"/><Relationship Id="rId87" Type="http://schemas.openxmlformats.org/officeDocument/2006/relationships/slide" Target="slides/slide81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89" Type="http://schemas.openxmlformats.org/officeDocument/2006/relationships/slide" Target="slides/slide83.xml"/><Relationship Id="rId80" Type="http://schemas.openxmlformats.org/officeDocument/2006/relationships/slide" Target="slides/slide74.xml"/><Relationship Id="rId82" Type="http://schemas.openxmlformats.org/officeDocument/2006/relationships/slide" Target="slides/slide76.xml"/><Relationship Id="rId81" Type="http://schemas.openxmlformats.org/officeDocument/2006/relationships/slide" Target="slides/slide75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31" Type="http://schemas.openxmlformats.org/officeDocument/2006/relationships/slide" Target="slides/slide25.xml"/><Relationship Id="rId75" Type="http://schemas.openxmlformats.org/officeDocument/2006/relationships/slide" Target="slides/slide69.xml"/><Relationship Id="rId30" Type="http://schemas.openxmlformats.org/officeDocument/2006/relationships/slide" Target="slides/slide24.xml"/><Relationship Id="rId74" Type="http://schemas.openxmlformats.org/officeDocument/2006/relationships/slide" Target="slides/slide68.xml"/><Relationship Id="rId33" Type="http://schemas.openxmlformats.org/officeDocument/2006/relationships/slide" Target="slides/slide27.xml"/><Relationship Id="rId77" Type="http://schemas.openxmlformats.org/officeDocument/2006/relationships/slide" Target="slides/slide71.xml"/><Relationship Id="rId32" Type="http://schemas.openxmlformats.org/officeDocument/2006/relationships/slide" Target="slides/slide26.xml"/><Relationship Id="rId76" Type="http://schemas.openxmlformats.org/officeDocument/2006/relationships/slide" Target="slides/slide70.xml"/><Relationship Id="rId35" Type="http://schemas.openxmlformats.org/officeDocument/2006/relationships/slide" Target="slides/slide29.xml"/><Relationship Id="rId79" Type="http://schemas.openxmlformats.org/officeDocument/2006/relationships/slide" Target="slides/slide73.xml"/><Relationship Id="rId34" Type="http://schemas.openxmlformats.org/officeDocument/2006/relationships/slide" Target="slides/slide28.xml"/><Relationship Id="rId78" Type="http://schemas.openxmlformats.org/officeDocument/2006/relationships/slide" Target="slides/slide72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slide" Target="slides/slide60.xml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68" Type="http://schemas.openxmlformats.org/officeDocument/2006/relationships/slide" Target="slides/slide62.xml"/><Relationship Id="rId23" Type="http://schemas.openxmlformats.org/officeDocument/2006/relationships/slide" Target="slides/slide17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slide" Target="slides/slide6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95" Type="http://schemas.openxmlformats.org/officeDocument/2006/relationships/slide" Target="slides/slide89.xml"/><Relationship Id="rId50" Type="http://schemas.openxmlformats.org/officeDocument/2006/relationships/slide" Target="slides/slide44.xml"/><Relationship Id="rId94" Type="http://schemas.openxmlformats.org/officeDocument/2006/relationships/slide" Target="slides/slide88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91" Type="http://schemas.openxmlformats.org/officeDocument/2006/relationships/slide" Target="slides/slide85.xml"/><Relationship Id="rId90" Type="http://schemas.openxmlformats.org/officeDocument/2006/relationships/slide" Target="slides/slide84.xml"/><Relationship Id="rId93" Type="http://schemas.openxmlformats.org/officeDocument/2006/relationships/slide" Target="slides/slide87.xml"/><Relationship Id="rId92" Type="http://schemas.openxmlformats.org/officeDocument/2006/relationships/slide" Target="slides/slide86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Shape 2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Shape 2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Shape 2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Shape 2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Shape 2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Shape 2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Shape 2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Shape 3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Shape 3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Shape 3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Shape 3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Shape 3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Shape 3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Shape 3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Shape 3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Shape 3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Shape 3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Shape 3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Shape 3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Shape 4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Shape 44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Shape 4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Shape 4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Shape 4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Shape 4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Shape 46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Shape 4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Shape 48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Shape 4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Shape 5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Shape 5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Shape 5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Shape 55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Shape 5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Shape 56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Shape 5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Shape 58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Shape 5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Shape 60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6" name="Shape 6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Shape 62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2" name="Shape 6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Shape 64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" name="Shape 6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Shape 65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5" name="Shape 6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Shape 66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Shape 6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Shape 66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7" name="Shape 6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Shape 67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3" name="Shape 6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Shape 67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9" name="Shape 6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Shape 68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Shape 6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Shape 6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9" name="Shape 6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Shape 69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Shape 6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Shape 71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2" name="Shape 7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Shape 71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Shape 7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Shape 72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6" name="Shape 7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Shape 73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4" name="Shape 7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Shape 7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2" name="Shape 7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Shape 7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9" name="Shape 7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Shape 7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7" name="Shape 7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Shape 76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3" name="Shape 7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Shape 77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3" name="Shape 7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Shape 78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3" name="Shape 7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Shape 79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4" name="Shape 7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Shape 80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5" name="Shape 8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Shape 81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2" name="Shape 8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Shape 81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8" name="Shape 8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2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Shape 82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4" name="Shape 8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Shape 82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0" name="Shape 8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Shape 83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6" name="Shape 8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Shape 84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2" name="Shape 8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6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Shape 84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8" name="Shape 8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2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Shape 85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4" name="Shape 8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Shape 85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0" name="Shape 8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5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Shape 86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7" name="Shape 8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Shape 87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6" name="Shape 8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2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Shape 88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4" name="Shape 8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8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Shape 88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0" name="Shape 8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4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Shape 89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6" name="Shape 8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0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Shape 90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2" name="Shape 9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6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Shape 90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8" name="Shape 9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0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Shape 91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2" name="Shape 9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5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Shape 9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7" name="Shape 9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2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Shape 9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4" name="Shape 9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9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Shape 9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1" name="Shape 9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6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Shape 9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8" name="Shape 9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/>
          <p:nvPr>
            <p:ph type="ctrTitle"/>
          </p:nvPr>
        </p:nvSpPr>
        <p:spPr>
          <a:xfrm>
            <a:off x="457200" y="563760"/>
            <a:ext cx="8229600" cy="300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457200" y="3716392"/>
            <a:ext cx="8229600" cy="123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13" name="Shape 13"/>
          <p:cNvCxnSpPr/>
          <p:nvPr/>
        </p:nvCxnSpPr>
        <p:spPr>
          <a:xfrm>
            <a:off x="457200" y="411480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" name="Shape 14"/>
          <p:cNvCxnSpPr/>
          <p:nvPr/>
        </p:nvCxnSpPr>
        <p:spPr>
          <a:xfrm>
            <a:off x="457200" y="3633383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" name="Shape 15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de-only-2">
  <p:cSld name="BLANK_1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Shape 51"/>
          <p:cNvCxnSpPr/>
          <p:nvPr/>
        </p:nvCxnSpPr>
        <p:spPr>
          <a:xfrm>
            <a:off x="457200" y="113139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" name="Shape 52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" name="Shape 53"/>
          <p:cNvSpPr txBox="1"/>
          <p:nvPr/>
        </p:nvSpPr>
        <p:spPr>
          <a:xfrm>
            <a:off x="182725" y="210250"/>
            <a:ext cx="4179900" cy="4539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4" name="Shape 54"/>
          <p:cNvSpPr txBox="1"/>
          <p:nvPr/>
        </p:nvSpPr>
        <p:spPr>
          <a:xfrm>
            <a:off x="4526125" y="210250"/>
            <a:ext cx="4179900" cy="4539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ctrTitle"/>
          </p:nvPr>
        </p:nvSpPr>
        <p:spPr>
          <a:xfrm>
            <a:off x="457200" y="563760"/>
            <a:ext cx="8229600" cy="300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62" name="Shape 62"/>
          <p:cNvSpPr txBox="1"/>
          <p:nvPr>
            <p:ph idx="1" type="subTitle"/>
          </p:nvPr>
        </p:nvSpPr>
        <p:spPr>
          <a:xfrm>
            <a:off x="457200" y="3716392"/>
            <a:ext cx="8229600" cy="123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63" name="Shape 63"/>
          <p:cNvCxnSpPr/>
          <p:nvPr/>
        </p:nvCxnSpPr>
        <p:spPr>
          <a:xfrm>
            <a:off x="457200" y="411480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" name="Shape 64"/>
          <p:cNvCxnSpPr/>
          <p:nvPr/>
        </p:nvCxnSpPr>
        <p:spPr>
          <a:xfrm>
            <a:off x="457200" y="3633383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" name="Shape 65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69" name="Shape 69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rgbClr val="DA000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" name="Shape 70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4" name="Shape 74"/>
          <p:cNvSpPr txBox="1"/>
          <p:nvPr>
            <p:ph idx="2" type="body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75" name="Shape 75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rgbClr val="DA000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6" name="Shape 76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cxnSp>
        <p:nvCxnSpPr>
          <p:cNvPr id="79" name="Shape 79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0" name="Shape 80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cxnSp>
        <p:nvCxnSpPr>
          <p:cNvPr id="83" name="Shape 83"/>
          <p:cNvCxnSpPr/>
          <p:nvPr/>
        </p:nvCxnSpPr>
        <p:spPr>
          <a:xfrm>
            <a:off x="457200" y="4317761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4" name="Shape 84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6" name="Shape 86"/>
          <p:cNvCxnSpPr/>
          <p:nvPr/>
        </p:nvCxnSpPr>
        <p:spPr>
          <a:xfrm>
            <a:off x="457200" y="113139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7" name="Shape 87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19" name="Shape 19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rgbClr val="DA000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" name="Shape 20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25" name="Shape 25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rgbClr val="DA000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" name="Shape 26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cxnSp>
        <p:nvCxnSpPr>
          <p:cNvPr id="29" name="Shape 29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" name="Shape 30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 1">
  <p:cSld name="TITLE_ONLY_2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457200" y="1806179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+text">
  <p:cSld name="TITLE_ONLY_1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cxnSp>
        <p:nvCxnSpPr>
          <p:cNvPr id="36" name="Shape 36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" name="Shape 37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" name="Shape 38"/>
          <p:cNvSpPr txBox="1"/>
          <p:nvPr/>
        </p:nvSpPr>
        <p:spPr>
          <a:xfrm>
            <a:off x="245275" y="1286500"/>
            <a:ext cx="8585100" cy="3566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cxnSp>
        <p:nvCxnSpPr>
          <p:cNvPr id="41" name="Shape 41"/>
          <p:cNvCxnSpPr/>
          <p:nvPr/>
        </p:nvCxnSpPr>
        <p:spPr>
          <a:xfrm>
            <a:off x="457200" y="4317761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hape 44"/>
          <p:cNvCxnSpPr/>
          <p:nvPr/>
        </p:nvCxnSpPr>
        <p:spPr>
          <a:xfrm>
            <a:off x="457200" y="113139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" name="Shape 45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de-only">
  <p:cSld name="BLANK_1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hape 47"/>
          <p:cNvCxnSpPr/>
          <p:nvPr/>
        </p:nvCxnSpPr>
        <p:spPr>
          <a:xfrm>
            <a:off x="457200" y="113139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" name="Shape 48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" name="Shape 49"/>
          <p:cNvSpPr txBox="1"/>
          <p:nvPr/>
        </p:nvSpPr>
        <p:spPr>
          <a:xfrm>
            <a:off x="182725" y="210250"/>
            <a:ext cx="8504100" cy="4539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3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onsolas"/>
              <a:buNone/>
              <a:defRPr b="1" sz="3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nsolas"/>
              <a:buChar char="●"/>
              <a:defRPr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○"/>
              <a:defRPr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■"/>
              <a:defRPr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●"/>
              <a:defRPr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○"/>
              <a:defRPr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■"/>
              <a:defRPr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●"/>
              <a:defRPr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○"/>
              <a:defRPr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■"/>
              <a:defRPr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/>
        </p:txBody>
      </p:sp>
      <p:cxnSp>
        <p:nvCxnSpPr>
          <p:cNvPr id="8" name="Shape 8"/>
          <p:cNvCxnSpPr/>
          <p:nvPr/>
        </p:nvCxnSpPr>
        <p:spPr>
          <a:xfrm>
            <a:off x="457200" y="5023260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" name="Shape 9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1pPr>
            <a:lvl2pPr lvl="1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2pPr>
            <a:lvl3pPr lvl="2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3pPr>
            <a:lvl4pPr lvl="3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4pPr>
            <a:lvl5pPr lvl="4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5pPr>
            <a:lvl6pPr lvl="5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6pPr>
            <a:lvl7pPr lvl="6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7pPr>
            <a:lvl8pPr lvl="7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8pPr>
            <a:lvl9pPr lvl="8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">
    <p:bg>
      <p:bgPr>
        <a:solidFill>
          <a:schemeClr val="lt1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sz="3000">
                <a:solidFill>
                  <a:schemeClr val="dk1"/>
                </a:solidFill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58" name="Shape 58"/>
          <p:cNvCxnSpPr/>
          <p:nvPr/>
        </p:nvCxnSpPr>
        <p:spPr>
          <a:xfrm>
            <a:off x="457200" y="5023260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" name="Shape 59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1pPr>
            <a:lvl2pPr lvl="1" rtl="0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2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3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1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4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7.xml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8.xml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9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ctrTitle"/>
          </p:nvPr>
        </p:nvSpPr>
        <p:spPr>
          <a:xfrm>
            <a:off x="457200" y="563760"/>
            <a:ext cx="8229600" cy="30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latin typeface="Courier New"/>
                <a:ea typeface="Courier New"/>
                <a:cs typeface="Courier New"/>
                <a:sym typeface="Courier New"/>
              </a:rPr>
              <a:t>Week 03-FRI</a:t>
            </a:r>
            <a:endParaRPr sz="6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3" name="Shape 93"/>
          <p:cNvSpPr txBox="1"/>
          <p:nvPr>
            <p:ph idx="1" type="subTitle"/>
          </p:nvPr>
        </p:nvSpPr>
        <p:spPr>
          <a:xfrm>
            <a:off x="457200" y="3716392"/>
            <a:ext cx="8229600" cy="12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Lab takeaways; prog1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/>
        </p:nvSpPr>
        <p:spPr>
          <a:xfrm>
            <a:off x="891825" y="493900"/>
            <a:ext cx="7380000" cy="33951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Let’s do some case analysis: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rabicPeriod"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list empty:  easy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rabicPeriod"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list non-empty and match at first position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rabicPeriod"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everything else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/>
        </p:nvSpPr>
        <p:spPr>
          <a:xfrm>
            <a:off x="282225" y="493900"/>
            <a:ext cx="4473300" cy="25908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Let’s do some case analysis: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9144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AutoNum type="arabicPeriod"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list empty:  </a:t>
            </a:r>
            <a:r>
              <a:rPr b="1" lang="en" sz="18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easy</a:t>
            </a:r>
            <a:endParaRPr b="1" sz="1800"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9144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AutoNum type="arabicPeriod"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list non-empty and match at first position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9144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AutoNum type="arabicPeriod"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everything else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7" name="Shape 227"/>
          <p:cNvSpPr txBox="1"/>
          <p:nvPr/>
        </p:nvSpPr>
        <p:spPr>
          <a:xfrm>
            <a:off x="282225" y="3352800"/>
            <a:ext cx="8720400" cy="13689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CASE 3:  if there is a match, it </a:t>
            </a:r>
            <a:r>
              <a:rPr b="1" lang="en" sz="18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MUST have a predecessor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NODE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	front is the first candidate for such a predecessor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8" name="Shape 228"/>
          <p:cNvSpPr txBox="1"/>
          <p:nvPr/>
        </p:nvSpPr>
        <p:spPr>
          <a:xfrm>
            <a:off x="5235225" y="544700"/>
            <a:ext cx="3443100" cy="15804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CASE 2:  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same as pop_front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/>
        </p:nvSpPr>
        <p:spPr>
          <a:xfrm>
            <a:off x="191900" y="220125"/>
            <a:ext cx="3894600" cy="4614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bool </a:t>
            </a:r>
            <a:endParaRPr b="1"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remove_first(const T &amp;x) {</a:t>
            </a:r>
            <a:endParaRPr b="1"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Node *p, *tmp;</a:t>
            </a:r>
            <a:endParaRPr b="1"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T dummy;</a:t>
            </a:r>
            <a:endParaRPr b="1"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if(front==nullptr) </a:t>
            </a:r>
            <a:endParaRPr b="1"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return false;</a:t>
            </a:r>
            <a:endParaRPr b="1"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if(front-&gt;data == x) {</a:t>
            </a:r>
            <a:endParaRPr b="1"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pop_front(dummy);</a:t>
            </a:r>
            <a:endParaRPr b="1"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return true;</a:t>
            </a:r>
            <a:endParaRPr b="1"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1"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p = front;</a:t>
            </a:r>
            <a:endParaRPr b="1"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4" name="Shape 234"/>
          <p:cNvSpPr txBox="1"/>
          <p:nvPr/>
        </p:nvSpPr>
        <p:spPr>
          <a:xfrm>
            <a:off x="4287925" y="268100"/>
            <a:ext cx="4884300" cy="4600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while(p-&gt;next != nullptr) {</a:t>
            </a:r>
            <a:endParaRPr b="1" sz="18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if(x == </a:t>
            </a:r>
            <a:r>
              <a:rPr b="1" lang="en" sz="1800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p-&gt;next</a:t>
            </a:r>
            <a:r>
              <a:rPr b="1" lang="en" sz="18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-&gt;data) {</a:t>
            </a:r>
            <a:endParaRPr b="1" sz="18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  tmp = p-&gt;next;</a:t>
            </a:r>
            <a:endParaRPr b="1" sz="18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  p-&gt;next = tmp-&gt;next;</a:t>
            </a:r>
            <a:endParaRPr b="1" sz="18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  if(tmp == back)</a:t>
            </a:r>
            <a:endParaRPr b="1" sz="18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b="1" lang="en" sz="1800">
                <a:solidFill>
                  <a:schemeClr val="dk1"/>
                </a:solidFill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back = p</a:t>
            </a:r>
            <a:r>
              <a:rPr b="1" lang="en" sz="18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8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  delete tmp;</a:t>
            </a:r>
            <a:endParaRPr b="1" sz="18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  return true;</a:t>
            </a:r>
            <a:endParaRPr b="1" sz="18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 b="1" sz="18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p = p-&gt;next;</a:t>
            </a:r>
            <a:endParaRPr b="1" sz="18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}</a:t>
            </a:r>
            <a:endParaRPr b="1" sz="18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return false;</a:t>
            </a:r>
            <a:endParaRPr b="1" sz="18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1" sz="18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/>
          <p:nvPr/>
        </p:nvSpPr>
        <p:spPr>
          <a:xfrm>
            <a:off x="302000" y="1335650"/>
            <a:ext cx="4770900" cy="3642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p=front;</a:t>
            </a:r>
            <a:endParaRPr b="1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while(p-&gt;next != nullptr) {</a:t>
            </a:r>
            <a:endParaRPr b="1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if(x == </a:t>
            </a:r>
            <a:r>
              <a:rPr b="1" lang="en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p-&gt;next</a:t>
            </a: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-&gt;data) {</a:t>
            </a:r>
            <a:endParaRPr b="1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  tmp = p-&gt;next;</a:t>
            </a:r>
            <a:endParaRPr b="1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  p-&gt;next = tmp-&gt;next;</a:t>
            </a:r>
            <a:endParaRPr b="1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  if(tmp == back)</a:t>
            </a:r>
            <a:endParaRPr b="1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b="1" lang="en">
                <a:solidFill>
                  <a:schemeClr val="dk1"/>
                </a:solidFill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back = p</a:t>
            </a: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  delete tmp;</a:t>
            </a:r>
            <a:endParaRPr b="1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  return true;</a:t>
            </a:r>
            <a:endParaRPr b="1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 b="1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p = p-&gt;next;</a:t>
            </a:r>
            <a:endParaRPr b="1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}</a:t>
            </a:r>
            <a:endParaRPr b="1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return false;</a:t>
            </a:r>
            <a:endParaRPr b="1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1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240" name="Shape 240"/>
          <p:cNvGraphicFramePr/>
          <p:nvPr/>
        </p:nvGraphicFramePr>
        <p:xfrm>
          <a:off x="1051275" y="179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{AD7B8993-80D4-480C-BF17-88832E0831EB}</a:tableStyleId>
              </a:tblPr>
              <a:tblGrid>
                <a:gridCol w="640200"/>
                <a:gridCol w="382850"/>
              </a:tblGrid>
              <a:tr h="567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41" name="Shape 241"/>
          <p:cNvGraphicFramePr/>
          <p:nvPr/>
        </p:nvGraphicFramePr>
        <p:xfrm>
          <a:off x="2651475" y="179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{AD7B8993-80D4-480C-BF17-88832E0831EB}</a:tableStyleId>
              </a:tblPr>
              <a:tblGrid>
                <a:gridCol w="640200"/>
                <a:gridCol w="382850"/>
              </a:tblGrid>
              <a:tr h="567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42" name="Shape 242"/>
          <p:cNvGraphicFramePr/>
          <p:nvPr/>
        </p:nvGraphicFramePr>
        <p:xfrm>
          <a:off x="4327875" y="179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{AD7B8993-80D4-480C-BF17-88832E0831EB}</a:tableStyleId>
              </a:tblPr>
              <a:tblGrid>
                <a:gridCol w="640200"/>
                <a:gridCol w="382850"/>
              </a:tblGrid>
              <a:tr h="567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14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43" name="Shape 243"/>
          <p:cNvGraphicFramePr/>
          <p:nvPr/>
        </p:nvGraphicFramePr>
        <p:xfrm>
          <a:off x="6080475" y="179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{AD7B8993-80D4-480C-BF17-88832E0831EB}</a:tableStyleId>
              </a:tblPr>
              <a:tblGrid>
                <a:gridCol w="640200"/>
                <a:gridCol w="382850"/>
              </a:tblGrid>
              <a:tr h="567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18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cxnSp>
        <p:nvCxnSpPr>
          <p:cNvPr id="244" name="Shape 244"/>
          <p:cNvCxnSpPr/>
          <p:nvPr/>
        </p:nvCxnSpPr>
        <p:spPr>
          <a:xfrm>
            <a:off x="1848550" y="445900"/>
            <a:ext cx="804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45" name="Shape 245"/>
          <p:cNvCxnSpPr/>
          <p:nvPr/>
        </p:nvCxnSpPr>
        <p:spPr>
          <a:xfrm flipH="1" rot="10800000">
            <a:off x="3485450" y="460025"/>
            <a:ext cx="818400" cy="14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46" name="Shape 246"/>
          <p:cNvCxnSpPr/>
          <p:nvPr/>
        </p:nvCxnSpPr>
        <p:spPr>
          <a:xfrm>
            <a:off x="5178775" y="474125"/>
            <a:ext cx="888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47" name="Shape 247"/>
          <p:cNvCxnSpPr/>
          <p:nvPr/>
        </p:nvCxnSpPr>
        <p:spPr>
          <a:xfrm flipH="1" rot="10800000">
            <a:off x="6928550" y="502400"/>
            <a:ext cx="959700" cy="56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48" name="Shape 248"/>
          <p:cNvCxnSpPr/>
          <p:nvPr/>
        </p:nvCxnSpPr>
        <p:spPr>
          <a:xfrm>
            <a:off x="8170325" y="502350"/>
            <a:ext cx="7197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dot"/>
            <a:round/>
            <a:headEnd len="lg" w="lg" type="none"/>
            <a:tailEnd len="lg" w="lg" type="none"/>
          </a:ln>
        </p:spPr>
      </p:cxnSp>
      <p:cxnSp>
        <p:nvCxnSpPr>
          <p:cNvPr id="249" name="Shape 249"/>
          <p:cNvCxnSpPr/>
          <p:nvPr/>
        </p:nvCxnSpPr>
        <p:spPr>
          <a:xfrm>
            <a:off x="138275" y="445900"/>
            <a:ext cx="7197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dot"/>
            <a:round/>
            <a:headEnd len="lg" w="lg" type="none"/>
            <a:tailEnd len="lg" w="lg" type="none"/>
          </a:ln>
        </p:spPr>
      </p:cxnSp>
      <p:sp>
        <p:nvSpPr>
          <p:cNvPr id="250" name="Shape 250"/>
          <p:cNvSpPr txBox="1"/>
          <p:nvPr/>
        </p:nvSpPr>
        <p:spPr>
          <a:xfrm>
            <a:off x="3121383" y="903853"/>
            <a:ext cx="507900" cy="4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p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1" name="Shape 251"/>
          <p:cNvSpPr/>
          <p:nvPr/>
        </p:nvSpPr>
        <p:spPr>
          <a:xfrm>
            <a:off x="3005675" y="756350"/>
            <a:ext cx="254000" cy="239900"/>
          </a:xfrm>
          <a:custGeom>
            <a:pathLst>
              <a:path extrusionOk="0" h="9596" w="10160">
                <a:moveTo>
                  <a:pt x="10160" y="9596"/>
                </a:moveTo>
                <a:cubicBezTo>
                  <a:pt x="8466" y="7996"/>
                  <a:pt x="1693" y="1599"/>
                  <a:pt x="0" y="0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sp>
      <p:sp>
        <p:nvSpPr>
          <p:cNvPr id="252" name="Shape 252"/>
          <p:cNvSpPr txBox="1"/>
          <p:nvPr/>
        </p:nvSpPr>
        <p:spPr>
          <a:xfrm>
            <a:off x="5317075" y="1509900"/>
            <a:ext cx="719700" cy="4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tmp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3" name="Shape 253"/>
          <p:cNvSpPr txBox="1"/>
          <p:nvPr/>
        </p:nvSpPr>
        <p:spPr>
          <a:xfrm>
            <a:off x="6050850" y="1538100"/>
            <a:ext cx="443100" cy="465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Shape 254"/>
          <p:cNvSpPr/>
          <p:nvPr/>
        </p:nvSpPr>
        <p:spPr>
          <a:xfrm>
            <a:off x="4651893" y="784575"/>
            <a:ext cx="1692800" cy="987775"/>
          </a:xfrm>
          <a:custGeom>
            <a:pathLst>
              <a:path extrusionOk="0" h="39511" w="67712">
                <a:moveTo>
                  <a:pt x="64537" y="39511"/>
                </a:moveTo>
                <a:cubicBezTo>
                  <a:pt x="64537" y="36688"/>
                  <a:pt x="71310" y="26246"/>
                  <a:pt x="64537" y="22578"/>
                </a:cubicBezTo>
                <a:cubicBezTo>
                  <a:pt x="57763" y="18909"/>
                  <a:pt x="34339" y="20226"/>
                  <a:pt x="23897" y="17498"/>
                </a:cubicBezTo>
                <a:cubicBezTo>
                  <a:pt x="13454" y="14769"/>
                  <a:pt x="5646" y="9125"/>
                  <a:pt x="1884" y="6209"/>
                </a:cubicBezTo>
                <a:cubicBezTo>
                  <a:pt x="-1878" y="3292"/>
                  <a:pt x="1414" y="1034"/>
                  <a:pt x="1320" y="0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sp>
      <p:sp>
        <p:nvSpPr>
          <p:cNvPr id="255" name="Shape 255"/>
          <p:cNvSpPr/>
          <p:nvPr/>
        </p:nvSpPr>
        <p:spPr>
          <a:xfrm>
            <a:off x="3471325" y="643475"/>
            <a:ext cx="2610575" cy="598550"/>
          </a:xfrm>
          <a:custGeom>
            <a:pathLst>
              <a:path extrusionOk="0" h="23942" w="104423">
                <a:moveTo>
                  <a:pt x="0" y="0"/>
                </a:moveTo>
                <a:cubicBezTo>
                  <a:pt x="2728" y="2634"/>
                  <a:pt x="9595" y="11947"/>
                  <a:pt x="16369" y="15804"/>
                </a:cubicBezTo>
                <a:cubicBezTo>
                  <a:pt x="23142" y="19661"/>
                  <a:pt x="29727" y="22201"/>
                  <a:pt x="40640" y="23142"/>
                </a:cubicBezTo>
                <a:cubicBezTo>
                  <a:pt x="51552" y="24082"/>
                  <a:pt x="71214" y="24459"/>
                  <a:pt x="81845" y="21449"/>
                </a:cubicBezTo>
                <a:cubicBezTo>
                  <a:pt x="92475" y="18438"/>
                  <a:pt x="100660" y="7808"/>
                  <a:pt x="104423" y="5080"/>
                </a:cubicBezTo>
              </a:path>
            </a:pathLst>
          </a:custGeom>
          <a:noFill/>
          <a:ln cap="flat" cmpd="sng" w="28575">
            <a:solidFill>
              <a:srgbClr val="00FF00"/>
            </a:solidFill>
            <a:prstDash val="solid"/>
            <a:round/>
            <a:headEnd len="lg" w="lg" type="oval"/>
            <a:tailEnd len="lg" w="lg" type="triangle"/>
          </a:ln>
        </p:spPr>
      </p:sp>
      <p:graphicFrame>
        <p:nvGraphicFramePr>
          <p:cNvPr id="256" name="Shape 256"/>
          <p:cNvGraphicFramePr/>
          <p:nvPr/>
        </p:nvGraphicFramePr>
        <p:xfrm>
          <a:off x="4327875" y="179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{AD7B8993-80D4-480C-BF17-88832E0831EB}</a:tableStyleId>
              </a:tblPr>
              <a:tblGrid>
                <a:gridCol w="640200"/>
                <a:gridCol w="382850"/>
              </a:tblGrid>
              <a:tr h="567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14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0000"/>
                      </a:solidFill>
                      <a:prstDash val="dot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0000"/>
                      </a:solidFill>
                      <a:prstDash val="dot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FF0000"/>
                      </a:solidFill>
                      <a:prstDash val="dot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FF0000"/>
                      </a:solidFill>
                      <a:prstDash val="dot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0000"/>
                      </a:solidFill>
                      <a:prstDash val="dot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0000"/>
                      </a:solidFill>
                      <a:prstDash val="dot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FF0000"/>
                      </a:solidFill>
                      <a:prstDash val="dot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FF0000"/>
                      </a:solidFill>
                      <a:prstDash val="dot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cxnSp>
        <p:nvCxnSpPr>
          <p:cNvPr id="257" name="Shape 257"/>
          <p:cNvCxnSpPr/>
          <p:nvPr/>
        </p:nvCxnSpPr>
        <p:spPr>
          <a:xfrm>
            <a:off x="5178775" y="474125"/>
            <a:ext cx="8889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dot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/>
          <p:nvPr>
            <p:ph type="title"/>
          </p:nvPr>
        </p:nvSpPr>
        <p:spPr>
          <a:xfrm>
            <a:off x="147250" y="205975"/>
            <a:ext cx="891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remove_first (n=list-length)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3" name="Shape 26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Worst-case runtime?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a.  constant time (O(1))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b.  linear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c.  quadratic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remove_first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94675" y="1200150"/>
            <a:ext cx="85920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Worst-case runtime?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a.  O(1)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rgbClr val="000000"/>
                </a:solidFill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b.  linear</a:t>
            </a:r>
            <a:endParaRPr b="1" u="sng">
              <a:solidFill>
                <a:srgbClr val="000000"/>
              </a:solidFill>
              <a:highlight>
                <a:srgbClr val="00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c.  quadratic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		</a:t>
            </a:r>
            <a:endParaRPr/>
          </a:p>
        </p:txBody>
      </p:sp>
      <p:sp>
        <p:nvSpPr>
          <p:cNvPr id="270" name="Shape 270"/>
          <p:cNvSpPr txBox="1"/>
          <p:nvPr/>
        </p:nvSpPr>
        <p:spPr>
          <a:xfrm>
            <a:off x="4753875" y="1386300"/>
            <a:ext cx="4237800" cy="346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Situation:  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x (elem to delete) </a:t>
            </a:r>
            <a:r>
              <a:rPr b="1" i="1" lang="en" sz="1800" u="sng">
                <a:latin typeface="Courier New"/>
                <a:ea typeface="Courier New"/>
                <a:cs typeface="Courier New"/>
                <a:sym typeface="Courier New"/>
              </a:rPr>
              <a:t>not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in the list.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We walk the entire list to figure this out.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Constant time per node in list.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Overall:  linear time.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remove_first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6" name="Shape 276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i="1" lang="en" u="sng">
                <a:latin typeface="Courier New"/>
                <a:ea typeface="Courier New"/>
                <a:cs typeface="Courier New"/>
                <a:sym typeface="Courier New"/>
              </a:rPr>
              <a:t>Best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-case runtime?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a.  constant O(1)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b.  linear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c.  quadratic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lst_remove_first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2" name="Shape 282"/>
          <p:cNvSpPr txBox="1"/>
          <p:nvPr>
            <p:ph idx="1" type="body"/>
          </p:nvPr>
        </p:nvSpPr>
        <p:spPr>
          <a:xfrm>
            <a:off x="128550" y="1200150"/>
            <a:ext cx="50361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Best-case runtime?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a.  Constant O(1)</a:t>
            </a:r>
            <a:endParaRPr>
              <a:solidFill>
                <a:srgbClr val="000000"/>
              </a:solidFill>
              <a:highlight>
                <a:srgbClr val="00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b.  linear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c.  quadratic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3" name="Shape 283"/>
          <p:cNvSpPr txBox="1"/>
          <p:nvPr/>
        </p:nvSpPr>
        <p:spPr>
          <a:xfrm>
            <a:off x="5238175" y="1346350"/>
            <a:ext cx="3828600" cy="2661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Situation:  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We find a match for x at the </a:t>
            </a:r>
            <a:r>
              <a:rPr b="1" i="1" lang="en" sz="1800" u="sng">
                <a:latin typeface="Courier New"/>
                <a:ea typeface="Courier New"/>
                <a:cs typeface="Courier New"/>
                <a:sym typeface="Courier New"/>
              </a:rPr>
              <a:t>first node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!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It is found and removed without having to examine any of the remaining n-1 nodes!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Removing </a:t>
            </a:r>
            <a:r>
              <a:rPr i="1" lang="en">
                <a:latin typeface="Courier New"/>
                <a:ea typeface="Courier New"/>
                <a:cs typeface="Courier New"/>
                <a:sym typeface="Courier New"/>
              </a:rPr>
              <a:t>all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matches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9" name="Shape 289"/>
          <p:cNvSpPr txBox="1"/>
          <p:nvPr>
            <p:ph idx="1" type="body"/>
          </p:nvPr>
        </p:nvSpPr>
        <p:spPr>
          <a:xfrm>
            <a:off x="457200" y="1200150"/>
            <a:ext cx="85044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Remove </a:t>
            </a:r>
            <a:r>
              <a:rPr i="1" lang="en" u="sng">
                <a:latin typeface="Courier New"/>
                <a:ea typeface="Courier New"/>
                <a:cs typeface="Courier New"/>
                <a:sym typeface="Courier New"/>
              </a:rPr>
              <a:t>all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occurrences of x.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Other elements stay in same relative order.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Return:  Number of deletions/matches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/>
          <p:nvPr/>
        </p:nvSpPr>
        <p:spPr>
          <a:xfrm>
            <a:off x="259950" y="1454800"/>
            <a:ext cx="8624100" cy="3309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    int slow_remove_all(const T &amp;x) {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      int n=0;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      while(remove_first(x))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        n++;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      return n;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    }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95" name="Shape 29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An approach using remove_first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From the internet...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287500" y="1221700"/>
            <a:ext cx="4342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void</a:t>
            </a:r>
            <a:r>
              <a:rPr lang="en" sz="1800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en" sz="1800">
                <a:solidFill>
                  <a:srgbClr val="990000"/>
                </a:solidFill>
                <a:latin typeface="Verdana"/>
                <a:ea typeface="Verdana"/>
                <a:cs typeface="Verdana"/>
                <a:sym typeface="Verdana"/>
              </a:rPr>
              <a:t>display</a:t>
            </a:r>
            <a:r>
              <a:rPr lang="en" sz="1800">
                <a:latin typeface="Verdana"/>
                <a:ea typeface="Verdana"/>
                <a:cs typeface="Verdana"/>
                <a:sym typeface="Verdana"/>
              </a:rPr>
              <a:t>()</a:t>
            </a:r>
            <a:br>
              <a:rPr lang="en" sz="1800">
                <a:latin typeface="Verdana"/>
                <a:ea typeface="Verdana"/>
                <a:cs typeface="Verdana"/>
                <a:sym typeface="Verdana"/>
              </a:rPr>
            </a:br>
            <a:r>
              <a:rPr lang="en" sz="1800"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lang="en" sz="1800">
                <a:highlight>
                  <a:srgbClr val="F8F8F8"/>
                </a:highlight>
                <a:latin typeface="Verdana"/>
                <a:ea typeface="Verdana"/>
                <a:cs typeface="Verdana"/>
                <a:sym typeface="Verdana"/>
              </a:rPr>
              <a:t>{</a:t>
            </a:r>
            <a:br>
              <a:rPr lang="en" sz="1800">
                <a:highlight>
                  <a:srgbClr val="F8F8F8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800">
                <a:highlight>
                  <a:srgbClr val="F8F8F8"/>
                </a:highlight>
                <a:latin typeface="Verdana"/>
                <a:ea typeface="Verdana"/>
                <a:cs typeface="Verdana"/>
                <a:sym typeface="Verdana"/>
              </a:rPr>
              <a:t>    node *temp=</a:t>
            </a:r>
            <a:r>
              <a:rPr b="1" lang="en" sz="18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new</a:t>
            </a:r>
            <a:r>
              <a:rPr lang="en" sz="1800">
                <a:highlight>
                  <a:srgbClr val="F8F8F8"/>
                </a:highlight>
                <a:latin typeface="Verdana"/>
                <a:ea typeface="Verdana"/>
                <a:cs typeface="Verdana"/>
                <a:sym typeface="Verdana"/>
              </a:rPr>
              <a:t> node;</a:t>
            </a:r>
            <a:br>
              <a:rPr lang="en" sz="1800">
                <a:highlight>
                  <a:srgbClr val="F8F8F8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800">
                <a:highlight>
                  <a:srgbClr val="F8F8F8"/>
                </a:highlight>
                <a:latin typeface="Verdana"/>
                <a:ea typeface="Verdana"/>
                <a:cs typeface="Verdana"/>
                <a:sym typeface="Verdana"/>
              </a:rPr>
              <a:t>    temp=head;</a:t>
            </a:r>
            <a:br>
              <a:rPr lang="en" sz="1800">
                <a:highlight>
                  <a:srgbClr val="F8F8F8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800">
                <a:highlight>
                  <a:srgbClr val="F8F8F8"/>
                </a:highlight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b="1" lang="en" sz="18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while</a:t>
            </a:r>
            <a:r>
              <a:rPr lang="en" sz="1800">
                <a:highlight>
                  <a:srgbClr val="F8F8F8"/>
                </a:highlight>
                <a:latin typeface="Verdana"/>
                <a:ea typeface="Verdana"/>
                <a:cs typeface="Verdana"/>
                <a:sym typeface="Verdana"/>
              </a:rPr>
              <a:t>(temp!=</a:t>
            </a:r>
            <a:r>
              <a:rPr lang="en" sz="1800">
                <a:solidFill>
                  <a:srgbClr val="008080"/>
                </a:solidFill>
                <a:latin typeface="Verdana"/>
                <a:ea typeface="Verdana"/>
                <a:cs typeface="Verdana"/>
                <a:sym typeface="Verdana"/>
              </a:rPr>
              <a:t>NULL</a:t>
            </a:r>
            <a:r>
              <a:rPr lang="en" sz="1800">
                <a:highlight>
                  <a:srgbClr val="F8F8F8"/>
                </a:highlight>
                <a:latin typeface="Verdana"/>
                <a:ea typeface="Verdana"/>
                <a:cs typeface="Verdana"/>
                <a:sym typeface="Verdana"/>
              </a:rPr>
              <a:t>)</a:t>
            </a:r>
            <a:br>
              <a:rPr lang="en" sz="1800">
                <a:highlight>
                  <a:srgbClr val="F8F8F8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800">
                <a:highlight>
                  <a:srgbClr val="F8F8F8"/>
                </a:highlight>
                <a:latin typeface="Verdana"/>
                <a:ea typeface="Verdana"/>
                <a:cs typeface="Verdana"/>
                <a:sym typeface="Verdana"/>
              </a:rPr>
              <a:t>    {</a:t>
            </a:r>
            <a:br>
              <a:rPr lang="en" sz="1800">
                <a:highlight>
                  <a:srgbClr val="F8F8F8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800">
                <a:highlight>
                  <a:srgbClr val="F8F8F8"/>
                </a:highlight>
                <a:latin typeface="Verdana"/>
                <a:ea typeface="Verdana"/>
                <a:cs typeface="Verdana"/>
                <a:sym typeface="Verdana"/>
              </a:rPr>
              <a:t>      </a:t>
            </a:r>
            <a:r>
              <a:rPr lang="en" sz="1800">
                <a:solidFill>
                  <a:srgbClr val="0086B3"/>
                </a:solidFill>
                <a:latin typeface="Verdana"/>
                <a:ea typeface="Verdana"/>
                <a:cs typeface="Verdana"/>
                <a:sym typeface="Verdana"/>
              </a:rPr>
              <a:t>cout</a:t>
            </a:r>
            <a:r>
              <a:rPr lang="en" sz="1800">
                <a:highlight>
                  <a:srgbClr val="F8F8F8"/>
                </a:highlight>
                <a:latin typeface="Verdana"/>
                <a:ea typeface="Verdana"/>
                <a:cs typeface="Verdana"/>
                <a:sym typeface="Verdana"/>
              </a:rPr>
              <a:t>&lt;&lt;temp-&gt;data&lt;&lt;</a:t>
            </a:r>
            <a:r>
              <a:rPr lang="en" sz="1800">
                <a:solidFill>
                  <a:srgbClr val="DD1144"/>
                </a:solidFill>
                <a:latin typeface="Verdana"/>
                <a:ea typeface="Verdana"/>
                <a:cs typeface="Verdana"/>
                <a:sym typeface="Verdana"/>
              </a:rPr>
              <a:t>"\t"</a:t>
            </a:r>
            <a:r>
              <a:rPr lang="en" sz="1800">
                <a:highlight>
                  <a:srgbClr val="F8F8F8"/>
                </a:highlight>
                <a:latin typeface="Verdana"/>
                <a:ea typeface="Verdana"/>
                <a:cs typeface="Verdana"/>
                <a:sym typeface="Verdana"/>
              </a:rPr>
              <a:t>;</a:t>
            </a:r>
            <a:br>
              <a:rPr lang="en" sz="1800">
                <a:highlight>
                  <a:srgbClr val="F8F8F8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800">
                <a:highlight>
                  <a:srgbClr val="F8F8F8"/>
                </a:highlight>
                <a:latin typeface="Verdana"/>
                <a:ea typeface="Verdana"/>
                <a:cs typeface="Verdana"/>
                <a:sym typeface="Verdana"/>
              </a:rPr>
              <a:t>      temp=temp-&gt;next;</a:t>
            </a:r>
            <a:br>
              <a:rPr lang="en" sz="1800">
                <a:highlight>
                  <a:srgbClr val="F8F8F8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800">
                <a:highlight>
                  <a:srgbClr val="F8F8F8"/>
                </a:highlight>
                <a:latin typeface="Verdana"/>
                <a:ea typeface="Verdana"/>
                <a:cs typeface="Verdana"/>
                <a:sym typeface="Verdana"/>
              </a:rPr>
              <a:t>    }</a:t>
            </a:r>
            <a:br>
              <a:rPr lang="en" sz="1800">
                <a:highlight>
                  <a:srgbClr val="F8F8F8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800">
                <a:highlight>
                  <a:srgbClr val="F8F8F8"/>
                </a:highlight>
                <a:latin typeface="Verdana"/>
                <a:ea typeface="Verdana"/>
                <a:cs typeface="Verdana"/>
                <a:sym typeface="Verdana"/>
              </a:rPr>
              <a:t>  } </a:t>
            </a:r>
            <a:endParaRPr sz="1800"/>
          </a:p>
        </p:txBody>
      </p:sp>
      <p:sp>
        <p:nvSpPr>
          <p:cNvPr id="100" name="Shape 100"/>
          <p:cNvSpPr txBox="1"/>
          <p:nvPr/>
        </p:nvSpPr>
        <p:spPr>
          <a:xfrm>
            <a:off x="4358375" y="1338725"/>
            <a:ext cx="4127100" cy="22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"head" same as our "front"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Correct?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A) looks good to me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B) Nope!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slow_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remove_all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1" name="Shape 30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Runtime when there are </a:t>
            </a:r>
            <a:r>
              <a:rPr i="1" lang="en" u="sng">
                <a:latin typeface="Courier New"/>
                <a:ea typeface="Courier New"/>
                <a:cs typeface="Courier New"/>
                <a:sym typeface="Courier New"/>
              </a:rPr>
              <a:t>zero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matches?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a.  O(1)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b.  linear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c.  quadratic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slow_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remove_all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7" name="Shape 307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Runtime when there are </a:t>
            </a:r>
            <a:r>
              <a:rPr i="1" lang="en" u="sng">
                <a:latin typeface="Courier New"/>
                <a:ea typeface="Courier New"/>
                <a:cs typeface="Courier New"/>
                <a:sym typeface="Courier New"/>
              </a:rPr>
              <a:t>zero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matches?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a.  O(1)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b.  linear</a:t>
            </a:r>
            <a:endParaRPr>
              <a:highlight>
                <a:srgbClr val="00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c.  quadratic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8" name="Shape 308"/>
          <p:cNvSpPr txBox="1"/>
          <p:nvPr/>
        </p:nvSpPr>
        <p:spPr>
          <a:xfrm>
            <a:off x="4638625" y="2009025"/>
            <a:ext cx="4375800" cy="2916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Why?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The first and only call to lst_remove_first traverses the entire list before it concludes there is no match.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(The while loop in lst_remove_all_slow runs exactly once).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slow_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remove_all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4" name="Shape 314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Runtime when there are </a:t>
            </a:r>
            <a:r>
              <a:rPr i="1" lang="en" u="sng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matches?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(a list of n x's)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a.  O(1)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b.  linear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c.  quadratic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slow_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remove_all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0" name="Shape 320"/>
          <p:cNvSpPr txBox="1"/>
          <p:nvPr>
            <p:ph idx="1" type="body"/>
          </p:nvPr>
        </p:nvSpPr>
        <p:spPr>
          <a:xfrm>
            <a:off x="73625" y="1200150"/>
            <a:ext cx="86133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Runtime when there are </a:t>
            </a:r>
            <a:r>
              <a:rPr i="1" lang="en" sz="2400" u="sng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matches?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(a list of n x's)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a.  O(1)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b.  linear</a:t>
            </a:r>
            <a:endParaRPr>
              <a:highlight>
                <a:srgbClr val="00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c.  quadratic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1" name="Shape 321"/>
          <p:cNvSpPr txBox="1"/>
          <p:nvPr/>
        </p:nvSpPr>
        <p:spPr>
          <a:xfrm>
            <a:off x="4302025" y="1704224"/>
            <a:ext cx="4691100" cy="3263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lst_remove_first will: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succeed n times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fail on the n+1'st attempt.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Each successful call takes constant time:</a:t>
            </a:r>
            <a:endParaRPr b="1"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The match is always at the front of the list! O(1)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(The final failing call also takes constant time.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Overall:  a linear number of constant time operations.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slow_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remove_all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7" name="Shape 327"/>
          <p:cNvSpPr txBox="1"/>
          <p:nvPr>
            <p:ph idx="1" type="body"/>
          </p:nvPr>
        </p:nvSpPr>
        <p:spPr>
          <a:xfrm>
            <a:off x="262950" y="1200150"/>
            <a:ext cx="8423700" cy="3725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Two scenarios so far: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zero matches:   linear runtime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 matches:  also linear time....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remove_all_slow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3" name="Shape 33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Best-case runtime?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a.  O(1)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b.  linear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c.  quadratic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slow_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remove_all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9" name="Shape 339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Best-case runtime?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a.  O(1)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b.  linear</a:t>
            </a:r>
            <a:endParaRPr b="1">
              <a:solidFill>
                <a:srgbClr val="000000"/>
              </a:solidFill>
              <a:highlight>
                <a:srgbClr val="00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c.  quadratic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slow_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remove_all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5" name="Shape 345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Worst-case runtime?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a.  O(1)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b.  linear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c.  quadratic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slow_remove_all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1" name="Shape 35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Worst-case runtime?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a.  O(1)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b.  linear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c.  quadratic </a:t>
            </a:r>
            <a:endParaRPr b="1">
              <a:solidFill>
                <a:srgbClr val="000000"/>
              </a:solidFill>
              <a:highlight>
                <a:srgbClr val="00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2" name="Shape 352"/>
          <p:cNvSpPr txBox="1"/>
          <p:nvPr/>
        </p:nvSpPr>
        <p:spPr>
          <a:xfrm>
            <a:off x="4749000" y="2599625"/>
            <a:ext cx="1789800" cy="857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WHY???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Task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8" name="Shape 358"/>
          <p:cNvSpPr txBox="1"/>
          <p:nvPr>
            <p:ph idx="1" type="body"/>
          </p:nvPr>
        </p:nvSpPr>
        <p:spPr>
          <a:xfrm>
            <a:off x="146650" y="1200150"/>
            <a:ext cx="85401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Devise a procedure to generate a list of length-n (given) which: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forces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slow_remove_all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to take quadratic time.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From the internet...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287500" y="1221700"/>
            <a:ext cx="4342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void</a:t>
            </a:r>
            <a:r>
              <a:rPr lang="en" sz="1800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en" sz="1800">
                <a:solidFill>
                  <a:srgbClr val="990000"/>
                </a:solidFill>
                <a:latin typeface="Verdana"/>
                <a:ea typeface="Verdana"/>
                <a:cs typeface="Verdana"/>
                <a:sym typeface="Verdana"/>
              </a:rPr>
              <a:t>display</a:t>
            </a:r>
            <a:r>
              <a:rPr lang="en" sz="1800">
                <a:latin typeface="Verdana"/>
                <a:ea typeface="Verdana"/>
                <a:cs typeface="Verdana"/>
                <a:sym typeface="Verdana"/>
              </a:rPr>
              <a:t>()</a:t>
            </a:r>
            <a:br>
              <a:rPr lang="en" sz="1800">
                <a:latin typeface="Verdana"/>
                <a:ea typeface="Verdana"/>
                <a:cs typeface="Verdana"/>
                <a:sym typeface="Verdana"/>
              </a:rPr>
            </a:br>
            <a:r>
              <a:rPr lang="en" sz="1800"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lang="en" sz="1800">
                <a:highlight>
                  <a:srgbClr val="F8F8F8"/>
                </a:highlight>
                <a:latin typeface="Verdana"/>
                <a:ea typeface="Verdana"/>
                <a:cs typeface="Verdana"/>
                <a:sym typeface="Verdana"/>
              </a:rPr>
              <a:t>{</a:t>
            </a:r>
            <a:br>
              <a:rPr lang="en" sz="1800">
                <a:highlight>
                  <a:srgbClr val="F8F8F8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800">
                <a:highlight>
                  <a:srgbClr val="F8F8F8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800">
                <a:highlight>
                  <a:srgbClr val="FFFF00"/>
                </a:highlight>
                <a:latin typeface="Verdana"/>
                <a:ea typeface="Verdana"/>
                <a:cs typeface="Verdana"/>
                <a:sym typeface="Verdana"/>
              </a:rPr>
              <a:t>   node *temp=</a:t>
            </a:r>
            <a:r>
              <a:rPr b="1" lang="en" sz="1800">
                <a:solidFill>
                  <a:srgbClr val="333333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  <a:sym typeface="Verdana"/>
              </a:rPr>
              <a:t>new</a:t>
            </a:r>
            <a:r>
              <a:rPr lang="en" sz="1800">
                <a:highlight>
                  <a:srgbClr val="FFFF00"/>
                </a:highlight>
                <a:latin typeface="Verdana"/>
                <a:ea typeface="Verdana"/>
                <a:cs typeface="Verdana"/>
                <a:sym typeface="Verdana"/>
              </a:rPr>
              <a:t> node;</a:t>
            </a:r>
            <a:br>
              <a:rPr lang="en" sz="1800">
                <a:highlight>
                  <a:srgbClr val="FFFF00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800">
                <a:highlight>
                  <a:srgbClr val="FFFF00"/>
                </a:highlight>
                <a:latin typeface="Verdana"/>
                <a:ea typeface="Verdana"/>
                <a:cs typeface="Verdana"/>
                <a:sym typeface="Verdana"/>
              </a:rPr>
              <a:t>    temp=head;</a:t>
            </a:r>
            <a:br>
              <a:rPr lang="en" sz="1800">
                <a:highlight>
                  <a:srgbClr val="F8F8F8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800">
                <a:highlight>
                  <a:srgbClr val="F8F8F8"/>
                </a:highlight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b="1" lang="en" sz="18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while</a:t>
            </a:r>
            <a:r>
              <a:rPr lang="en" sz="1800">
                <a:highlight>
                  <a:srgbClr val="F8F8F8"/>
                </a:highlight>
                <a:latin typeface="Verdana"/>
                <a:ea typeface="Verdana"/>
                <a:cs typeface="Verdana"/>
                <a:sym typeface="Verdana"/>
              </a:rPr>
              <a:t>(temp!=</a:t>
            </a:r>
            <a:r>
              <a:rPr lang="en" sz="1800">
                <a:solidFill>
                  <a:srgbClr val="008080"/>
                </a:solidFill>
                <a:latin typeface="Verdana"/>
                <a:ea typeface="Verdana"/>
                <a:cs typeface="Verdana"/>
                <a:sym typeface="Verdana"/>
              </a:rPr>
              <a:t>NULL</a:t>
            </a:r>
            <a:r>
              <a:rPr lang="en" sz="1800">
                <a:highlight>
                  <a:srgbClr val="F8F8F8"/>
                </a:highlight>
                <a:latin typeface="Verdana"/>
                <a:ea typeface="Verdana"/>
                <a:cs typeface="Verdana"/>
                <a:sym typeface="Verdana"/>
              </a:rPr>
              <a:t>)</a:t>
            </a:r>
            <a:br>
              <a:rPr lang="en" sz="1800">
                <a:highlight>
                  <a:srgbClr val="F8F8F8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800">
                <a:highlight>
                  <a:srgbClr val="F8F8F8"/>
                </a:highlight>
                <a:latin typeface="Verdana"/>
                <a:ea typeface="Verdana"/>
                <a:cs typeface="Verdana"/>
                <a:sym typeface="Verdana"/>
              </a:rPr>
              <a:t>    {</a:t>
            </a:r>
            <a:br>
              <a:rPr lang="en" sz="1800">
                <a:highlight>
                  <a:srgbClr val="F8F8F8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800">
                <a:highlight>
                  <a:srgbClr val="F8F8F8"/>
                </a:highlight>
                <a:latin typeface="Verdana"/>
                <a:ea typeface="Verdana"/>
                <a:cs typeface="Verdana"/>
                <a:sym typeface="Verdana"/>
              </a:rPr>
              <a:t>      </a:t>
            </a:r>
            <a:r>
              <a:rPr lang="en" sz="1800">
                <a:solidFill>
                  <a:srgbClr val="0086B3"/>
                </a:solidFill>
                <a:latin typeface="Verdana"/>
                <a:ea typeface="Verdana"/>
                <a:cs typeface="Verdana"/>
                <a:sym typeface="Verdana"/>
              </a:rPr>
              <a:t>cout</a:t>
            </a:r>
            <a:r>
              <a:rPr lang="en" sz="1800">
                <a:highlight>
                  <a:srgbClr val="F8F8F8"/>
                </a:highlight>
                <a:latin typeface="Verdana"/>
                <a:ea typeface="Verdana"/>
                <a:cs typeface="Verdana"/>
                <a:sym typeface="Verdana"/>
              </a:rPr>
              <a:t>&lt;&lt;temp-&gt;data&lt;&lt;</a:t>
            </a:r>
            <a:r>
              <a:rPr lang="en" sz="1800">
                <a:solidFill>
                  <a:srgbClr val="DD1144"/>
                </a:solidFill>
                <a:latin typeface="Verdana"/>
                <a:ea typeface="Verdana"/>
                <a:cs typeface="Verdana"/>
                <a:sym typeface="Verdana"/>
              </a:rPr>
              <a:t>"\t"</a:t>
            </a:r>
            <a:r>
              <a:rPr lang="en" sz="1800">
                <a:highlight>
                  <a:srgbClr val="F8F8F8"/>
                </a:highlight>
                <a:latin typeface="Verdana"/>
                <a:ea typeface="Verdana"/>
                <a:cs typeface="Verdana"/>
                <a:sym typeface="Verdana"/>
              </a:rPr>
              <a:t>;</a:t>
            </a:r>
            <a:br>
              <a:rPr lang="en" sz="1800">
                <a:highlight>
                  <a:srgbClr val="F8F8F8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800">
                <a:highlight>
                  <a:srgbClr val="F8F8F8"/>
                </a:highlight>
                <a:latin typeface="Verdana"/>
                <a:ea typeface="Verdana"/>
                <a:cs typeface="Verdana"/>
                <a:sym typeface="Verdana"/>
              </a:rPr>
              <a:t>      temp=temp-&gt;next;</a:t>
            </a:r>
            <a:br>
              <a:rPr lang="en" sz="1800">
                <a:highlight>
                  <a:srgbClr val="F8F8F8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800">
                <a:highlight>
                  <a:srgbClr val="F8F8F8"/>
                </a:highlight>
                <a:latin typeface="Verdana"/>
                <a:ea typeface="Verdana"/>
                <a:cs typeface="Verdana"/>
                <a:sym typeface="Verdana"/>
              </a:rPr>
              <a:t>    }</a:t>
            </a:r>
            <a:br>
              <a:rPr lang="en" sz="1800">
                <a:highlight>
                  <a:srgbClr val="F8F8F8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800">
                <a:highlight>
                  <a:srgbClr val="F8F8F8"/>
                </a:highlight>
                <a:latin typeface="Verdana"/>
                <a:ea typeface="Verdana"/>
                <a:cs typeface="Verdana"/>
                <a:sym typeface="Verdana"/>
              </a:rPr>
              <a:t>  } </a:t>
            </a:r>
            <a:endParaRPr sz="1800"/>
          </a:p>
        </p:txBody>
      </p:sp>
      <p:sp>
        <p:nvSpPr>
          <p:cNvPr id="107" name="Shape 107"/>
          <p:cNvSpPr txBox="1"/>
          <p:nvPr/>
        </p:nvSpPr>
        <p:spPr>
          <a:xfrm>
            <a:off x="4358375" y="1338725"/>
            <a:ext cx="4127100" cy="22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"head" same as our "front"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Correct?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A) looks good to me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  B) Nope!</a:t>
            </a:r>
            <a:endParaRPr sz="1800">
              <a:highlight>
                <a:srgbClr val="00FF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8" name="Shape 108"/>
          <p:cNvSpPr txBox="1"/>
          <p:nvPr/>
        </p:nvSpPr>
        <p:spPr>
          <a:xfrm>
            <a:off x="3865175" y="3573275"/>
            <a:ext cx="4881900" cy="1187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code has a memory leak!  The </a:t>
            </a:r>
            <a:r>
              <a:rPr lang="en"/>
              <a:t>highlighted</a:t>
            </a:r>
            <a:r>
              <a:rPr lang="en"/>
              <a:t> lines first dynamically allocates a node and uses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temp</a:t>
            </a:r>
            <a:r>
              <a:rPr lang="en"/>
              <a:t> to point to it.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then immediately reassigns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temp</a:t>
            </a:r>
            <a:r>
              <a:rPr lang="en"/>
              <a:t> to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head</a:t>
            </a:r>
            <a:r>
              <a:rPr lang="en"/>
              <a:t>!!!  (So why did they allocate a new node in the first place???)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 txBox="1"/>
          <p:nvPr/>
        </p:nvSpPr>
        <p:spPr>
          <a:xfrm>
            <a:off x="273700" y="1173625"/>
            <a:ext cx="452400" cy="389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4" name="Shape 364"/>
          <p:cNvSpPr txBox="1"/>
          <p:nvPr/>
        </p:nvSpPr>
        <p:spPr>
          <a:xfrm>
            <a:off x="1025425" y="1173625"/>
            <a:ext cx="452400" cy="389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5" name="Shape 365"/>
          <p:cNvSpPr txBox="1"/>
          <p:nvPr/>
        </p:nvSpPr>
        <p:spPr>
          <a:xfrm>
            <a:off x="4222600" y="1178925"/>
            <a:ext cx="452400" cy="389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6" name="Shape 366"/>
          <p:cNvSpPr txBox="1"/>
          <p:nvPr/>
        </p:nvSpPr>
        <p:spPr>
          <a:xfrm>
            <a:off x="2592400" y="1173625"/>
            <a:ext cx="452400" cy="389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7" name="Shape 367"/>
          <p:cNvSpPr txBox="1"/>
          <p:nvPr/>
        </p:nvSpPr>
        <p:spPr>
          <a:xfrm>
            <a:off x="3407500" y="1173625"/>
            <a:ext cx="452400" cy="389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68" name="Shape 368"/>
          <p:cNvCxnSpPr>
            <a:stCxn id="363" idx="3"/>
            <a:endCxn id="364" idx="1"/>
          </p:cNvCxnSpPr>
          <p:nvPr/>
        </p:nvCxnSpPr>
        <p:spPr>
          <a:xfrm>
            <a:off x="726100" y="1368175"/>
            <a:ext cx="299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69" name="Shape 369"/>
          <p:cNvCxnSpPr>
            <a:stCxn id="366" idx="3"/>
            <a:endCxn id="367" idx="1"/>
          </p:cNvCxnSpPr>
          <p:nvPr/>
        </p:nvCxnSpPr>
        <p:spPr>
          <a:xfrm>
            <a:off x="3044800" y="1368175"/>
            <a:ext cx="362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70" name="Shape 370"/>
          <p:cNvCxnSpPr>
            <a:stCxn id="364" idx="3"/>
          </p:cNvCxnSpPr>
          <p:nvPr/>
        </p:nvCxnSpPr>
        <p:spPr>
          <a:xfrm>
            <a:off x="1477825" y="1368175"/>
            <a:ext cx="184200" cy="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71" name="Shape 371"/>
          <p:cNvCxnSpPr>
            <a:endCxn id="366" idx="1"/>
          </p:cNvCxnSpPr>
          <p:nvPr/>
        </p:nvCxnSpPr>
        <p:spPr>
          <a:xfrm>
            <a:off x="2398300" y="1363075"/>
            <a:ext cx="194100" cy="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72" name="Shape 372"/>
          <p:cNvCxnSpPr/>
          <p:nvPr/>
        </p:nvCxnSpPr>
        <p:spPr>
          <a:xfrm>
            <a:off x="1777600" y="1373475"/>
            <a:ext cx="4419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ot"/>
            <a:round/>
            <a:headEnd len="lg" w="lg" type="none"/>
            <a:tailEnd len="lg" w="lg" type="none"/>
          </a:ln>
        </p:spPr>
      </p:cxnSp>
      <p:sp>
        <p:nvSpPr>
          <p:cNvPr id="373" name="Shape 373"/>
          <p:cNvSpPr txBox="1"/>
          <p:nvPr/>
        </p:nvSpPr>
        <p:spPr>
          <a:xfrm>
            <a:off x="4911100" y="1178925"/>
            <a:ext cx="452400" cy="389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4" name="Shape 374"/>
          <p:cNvSpPr txBox="1"/>
          <p:nvPr/>
        </p:nvSpPr>
        <p:spPr>
          <a:xfrm>
            <a:off x="6712425" y="1178925"/>
            <a:ext cx="452400" cy="389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5" name="Shape 375"/>
          <p:cNvSpPr txBox="1"/>
          <p:nvPr/>
        </p:nvSpPr>
        <p:spPr>
          <a:xfrm>
            <a:off x="7419775" y="1178925"/>
            <a:ext cx="452400" cy="389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76" name="Shape 376"/>
          <p:cNvCxnSpPr>
            <a:stCxn id="367" idx="3"/>
            <a:endCxn id="365" idx="1"/>
          </p:cNvCxnSpPr>
          <p:nvPr/>
        </p:nvCxnSpPr>
        <p:spPr>
          <a:xfrm>
            <a:off x="3859900" y="1368175"/>
            <a:ext cx="362700" cy="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77" name="Shape 377"/>
          <p:cNvCxnSpPr>
            <a:stCxn id="365" idx="3"/>
            <a:endCxn id="373" idx="1"/>
          </p:cNvCxnSpPr>
          <p:nvPr/>
        </p:nvCxnSpPr>
        <p:spPr>
          <a:xfrm>
            <a:off x="4675000" y="1373475"/>
            <a:ext cx="23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78" name="Shape 378"/>
          <p:cNvCxnSpPr>
            <a:stCxn id="374" idx="3"/>
            <a:endCxn id="375" idx="1"/>
          </p:cNvCxnSpPr>
          <p:nvPr/>
        </p:nvCxnSpPr>
        <p:spPr>
          <a:xfrm>
            <a:off x="7164825" y="1373475"/>
            <a:ext cx="255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79" name="Shape 379"/>
          <p:cNvCxnSpPr/>
          <p:nvPr/>
        </p:nvCxnSpPr>
        <p:spPr>
          <a:xfrm>
            <a:off x="5789575" y="1373475"/>
            <a:ext cx="4419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ot"/>
            <a:round/>
            <a:headEnd len="lg" w="lg" type="none"/>
            <a:tailEnd len="lg" w="lg" type="none"/>
          </a:ln>
        </p:spPr>
      </p:cxnSp>
      <p:cxnSp>
        <p:nvCxnSpPr>
          <p:cNvPr id="380" name="Shape 380"/>
          <p:cNvCxnSpPr>
            <a:stCxn id="373" idx="3"/>
          </p:cNvCxnSpPr>
          <p:nvPr/>
        </p:nvCxnSpPr>
        <p:spPr>
          <a:xfrm>
            <a:off x="5363500" y="1373475"/>
            <a:ext cx="221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81" name="Shape 381"/>
          <p:cNvCxnSpPr>
            <a:endCxn id="374" idx="1"/>
          </p:cNvCxnSpPr>
          <p:nvPr/>
        </p:nvCxnSpPr>
        <p:spPr>
          <a:xfrm flipH="1" rot="10800000">
            <a:off x="6384825" y="1373475"/>
            <a:ext cx="327600" cy="1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82" name="Shape 382"/>
          <p:cNvCxnSpPr/>
          <p:nvPr/>
        </p:nvCxnSpPr>
        <p:spPr>
          <a:xfrm>
            <a:off x="4270475" y="1888875"/>
            <a:ext cx="3597300" cy="21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triangle"/>
            <a:tailEnd len="lg" w="lg" type="triangle"/>
          </a:ln>
        </p:spPr>
      </p:cxnSp>
      <p:sp>
        <p:nvSpPr>
          <p:cNvPr id="383" name="Shape 383"/>
          <p:cNvSpPr txBox="1"/>
          <p:nvPr/>
        </p:nvSpPr>
        <p:spPr>
          <a:xfrm>
            <a:off x="4675000" y="1975825"/>
            <a:ext cx="2940300" cy="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last n/2 (matches)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84" name="Shape 384"/>
          <p:cNvCxnSpPr/>
          <p:nvPr/>
        </p:nvCxnSpPr>
        <p:spPr>
          <a:xfrm>
            <a:off x="273700" y="1888875"/>
            <a:ext cx="3597300" cy="21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triangle"/>
            <a:tailEnd len="lg" w="lg" type="triangle"/>
          </a:ln>
        </p:spPr>
      </p:cxnSp>
      <p:sp>
        <p:nvSpPr>
          <p:cNvPr id="385" name="Shape 385"/>
          <p:cNvSpPr txBox="1"/>
          <p:nvPr/>
        </p:nvSpPr>
        <p:spPr>
          <a:xfrm>
            <a:off x="798850" y="2054600"/>
            <a:ext cx="2940300" cy="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first n/2 (no match)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86" name="Shape 386"/>
          <p:cNvSpPr txBox="1"/>
          <p:nvPr/>
        </p:nvSpPr>
        <p:spPr>
          <a:xfrm>
            <a:off x="305025" y="410225"/>
            <a:ext cx="2208900" cy="473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Let x be 0.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87" name="Shape 387"/>
          <p:cNvSpPr txBox="1"/>
          <p:nvPr/>
        </p:nvSpPr>
        <p:spPr>
          <a:xfrm>
            <a:off x="157775" y="2713750"/>
            <a:ext cx="8635500" cy="1641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n/2 successful calls to lst_remove_first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Each such call traverses the first n/2 nodes of the list.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Total work:  appx.   </a:t>
            </a:r>
            <a:r>
              <a:rPr b="1" lang="en" sz="18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1" baseline="30000" lang="en" sz="18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 sz="18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/4  (i.e., quadratic!)</a:t>
            </a:r>
            <a:endParaRPr b="1" sz="1800"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3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 material covered in lecture...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 txBox="1"/>
          <p:nvPr/>
        </p:nvSpPr>
        <p:spPr>
          <a:xfrm>
            <a:off x="273700" y="1173625"/>
            <a:ext cx="452400" cy="389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8" name="Shape 398"/>
          <p:cNvSpPr txBox="1"/>
          <p:nvPr/>
        </p:nvSpPr>
        <p:spPr>
          <a:xfrm>
            <a:off x="1025425" y="1173625"/>
            <a:ext cx="452400" cy="389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9" name="Shape 399"/>
          <p:cNvSpPr txBox="1"/>
          <p:nvPr/>
        </p:nvSpPr>
        <p:spPr>
          <a:xfrm>
            <a:off x="4222600" y="1178925"/>
            <a:ext cx="452400" cy="389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0" name="Shape 400"/>
          <p:cNvSpPr txBox="1"/>
          <p:nvPr/>
        </p:nvSpPr>
        <p:spPr>
          <a:xfrm>
            <a:off x="2592400" y="1173625"/>
            <a:ext cx="452400" cy="389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1" name="Shape 401"/>
          <p:cNvSpPr txBox="1"/>
          <p:nvPr/>
        </p:nvSpPr>
        <p:spPr>
          <a:xfrm>
            <a:off x="3407500" y="1173625"/>
            <a:ext cx="452400" cy="389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402" name="Shape 402"/>
          <p:cNvCxnSpPr>
            <a:stCxn id="397" idx="3"/>
            <a:endCxn id="398" idx="1"/>
          </p:cNvCxnSpPr>
          <p:nvPr/>
        </p:nvCxnSpPr>
        <p:spPr>
          <a:xfrm>
            <a:off x="726100" y="1368175"/>
            <a:ext cx="299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03" name="Shape 403"/>
          <p:cNvCxnSpPr>
            <a:stCxn id="400" idx="3"/>
            <a:endCxn id="401" idx="1"/>
          </p:cNvCxnSpPr>
          <p:nvPr/>
        </p:nvCxnSpPr>
        <p:spPr>
          <a:xfrm>
            <a:off x="3044800" y="1368175"/>
            <a:ext cx="362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04" name="Shape 404"/>
          <p:cNvCxnSpPr>
            <a:stCxn id="398" idx="3"/>
          </p:cNvCxnSpPr>
          <p:nvPr/>
        </p:nvCxnSpPr>
        <p:spPr>
          <a:xfrm>
            <a:off x="1477825" y="1368175"/>
            <a:ext cx="184200" cy="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05" name="Shape 405"/>
          <p:cNvCxnSpPr>
            <a:endCxn id="400" idx="1"/>
          </p:cNvCxnSpPr>
          <p:nvPr/>
        </p:nvCxnSpPr>
        <p:spPr>
          <a:xfrm>
            <a:off x="2398300" y="1363075"/>
            <a:ext cx="194100" cy="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06" name="Shape 406"/>
          <p:cNvCxnSpPr/>
          <p:nvPr/>
        </p:nvCxnSpPr>
        <p:spPr>
          <a:xfrm>
            <a:off x="1777600" y="1373475"/>
            <a:ext cx="4419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ot"/>
            <a:round/>
            <a:headEnd len="lg" w="lg" type="none"/>
            <a:tailEnd len="lg" w="lg" type="none"/>
          </a:ln>
        </p:spPr>
      </p:cxnSp>
      <p:sp>
        <p:nvSpPr>
          <p:cNvPr id="407" name="Shape 407"/>
          <p:cNvSpPr txBox="1"/>
          <p:nvPr/>
        </p:nvSpPr>
        <p:spPr>
          <a:xfrm>
            <a:off x="4911100" y="1178925"/>
            <a:ext cx="452400" cy="389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8" name="Shape 408"/>
          <p:cNvSpPr txBox="1"/>
          <p:nvPr/>
        </p:nvSpPr>
        <p:spPr>
          <a:xfrm>
            <a:off x="6712425" y="1178925"/>
            <a:ext cx="452400" cy="389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9" name="Shape 409"/>
          <p:cNvSpPr txBox="1"/>
          <p:nvPr/>
        </p:nvSpPr>
        <p:spPr>
          <a:xfrm>
            <a:off x="7419775" y="1178925"/>
            <a:ext cx="452400" cy="389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410" name="Shape 410"/>
          <p:cNvCxnSpPr>
            <a:stCxn id="401" idx="3"/>
            <a:endCxn id="399" idx="1"/>
          </p:cNvCxnSpPr>
          <p:nvPr/>
        </p:nvCxnSpPr>
        <p:spPr>
          <a:xfrm>
            <a:off x="3859900" y="1368175"/>
            <a:ext cx="362700" cy="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11" name="Shape 411"/>
          <p:cNvCxnSpPr>
            <a:stCxn id="399" idx="3"/>
            <a:endCxn id="407" idx="1"/>
          </p:cNvCxnSpPr>
          <p:nvPr/>
        </p:nvCxnSpPr>
        <p:spPr>
          <a:xfrm>
            <a:off x="4675000" y="1373475"/>
            <a:ext cx="23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12" name="Shape 412"/>
          <p:cNvCxnSpPr>
            <a:stCxn id="408" idx="3"/>
            <a:endCxn id="409" idx="1"/>
          </p:cNvCxnSpPr>
          <p:nvPr/>
        </p:nvCxnSpPr>
        <p:spPr>
          <a:xfrm>
            <a:off x="7164825" y="1373475"/>
            <a:ext cx="255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13" name="Shape 413"/>
          <p:cNvCxnSpPr/>
          <p:nvPr/>
        </p:nvCxnSpPr>
        <p:spPr>
          <a:xfrm>
            <a:off x="5789575" y="1373475"/>
            <a:ext cx="4419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ot"/>
            <a:round/>
            <a:headEnd len="lg" w="lg" type="none"/>
            <a:tailEnd len="lg" w="lg" type="none"/>
          </a:ln>
        </p:spPr>
      </p:cxnSp>
      <p:cxnSp>
        <p:nvCxnSpPr>
          <p:cNvPr id="414" name="Shape 414"/>
          <p:cNvCxnSpPr>
            <a:stCxn id="407" idx="3"/>
          </p:cNvCxnSpPr>
          <p:nvPr/>
        </p:nvCxnSpPr>
        <p:spPr>
          <a:xfrm>
            <a:off x="5363500" y="1373475"/>
            <a:ext cx="221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15" name="Shape 415"/>
          <p:cNvCxnSpPr>
            <a:endCxn id="408" idx="1"/>
          </p:cNvCxnSpPr>
          <p:nvPr/>
        </p:nvCxnSpPr>
        <p:spPr>
          <a:xfrm flipH="1" rot="10800000">
            <a:off x="6384825" y="1373475"/>
            <a:ext cx="327600" cy="1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416" name="Shape 416"/>
          <p:cNvSpPr txBox="1"/>
          <p:nvPr/>
        </p:nvSpPr>
        <p:spPr>
          <a:xfrm>
            <a:off x="305025" y="410225"/>
            <a:ext cx="7114800" cy="473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How about alternating 0's and 1's (n/2 of each)?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7" name="Shape 417"/>
          <p:cNvSpPr txBox="1"/>
          <p:nvPr/>
        </p:nvSpPr>
        <p:spPr>
          <a:xfrm>
            <a:off x="157775" y="2083575"/>
            <a:ext cx="8635500" cy="2271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A) Linear in this case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B) Quadratic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C) something else...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3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 txBox="1"/>
          <p:nvPr/>
        </p:nvSpPr>
        <p:spPr>
          <a:xfrm>
            <a:off x="273700" y="1173625"/>
            <a:ext cx="452400" cy="389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3" name="Shape 423"/>
          <p:cNvSpPr txBox="1"/>
          <p:nvPr/>
        </p:nvSpPr>
        <p:spPr>
          <a:xfrm>
            <a:off x="1025425" y="1173625"/>
            <a:ext cx="452400" cy="389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4" name="Shape 424"/>
          <p:cNvSpPr txBox="1"/>
          <p:nvPr/>
        </p:nvSpPr>
        <p:spPr>
          <a:xfrm>
            <a:off x="4222600" y="1178925"/>
            <a:ext cx="452400" cy="389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5" name="Shape 425"/>
          <p:cNvSpPr txBox="1"/>
          <p:nvPr/>
        </p:nvSpPr>
        <p:spPr>
          <a:xfrm>
            <a:off x="2592400" y="1173625"/>
            <a:ext cx="452400" cy="389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6" name="Shape 426"/>
          <p:cNvSpPr txBox="1"/>
          <p:nvPr/>
        </p:nvSpPr>
        <p:spPr>
          <a:xfrm>
            <a:off x="3407500" y="1173625"/>
            <a:ext cx="452400" cy="389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427" name="Shape 427"/>
          <p:cNvCxnSpPr>
            <a:stCxn id="422" idx="3"/>
            <a:endCxn id="423" idx="1"/>
          </p:cNvCxnSpPr>
          <p:nvPr/>
        </p:nvCxnSpPr>
        <p:spPr>
          <a:xfrm>
            <a:off x="726100" y="1368175"/>
            <a:ext cx="299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28" name="Shape 428"/>
          <p:cNvCxnSpPr>
            <a:stCxn id="425" idx="3"/>
            <a:endCxn id="426" idx="1"/>
          </p:cNvCxnSpPr>
          <p:nvPr/>
        </p:nvCxnSpPr>
        <p:spPr>
          <a:xfrm>
            <a:off x="3044800" y="1368175"/>
            <a:ext cx="362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29" name="Shape 429"/>
          <p:cNvCxnSpPr>
            <a:stCxn id="423" idx="3"/>
          </p:cNvCxnSpPr>
          <p:nvPr/>
        </p:nvCxnSpPr>
        <p:spPr>
          <a:xfrm>
            <a:off x="1477825" y="1368175"/>
            <a:ext cx="184200" cy="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30" name="Shape 430"/>
          <p:cNvCxnSpPr>
            <a:endCxn id="425" idx="1"/>
          </p:cNvCxnSpPr>
          <p:nvPr/>
        </p:nvCxnSpPr>
        <p:spPr>
          <a:xfrm>
            <a:off x="2398300" y="1363075"/>
            <a:ext cx="194100" cy="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31" name="Shape 431"/>
          <p:cNvCxnSpPr/>
          <p:nvPr/>
        </p:nvCxnSpPr>
        <p:spPr>
          <a:xfrm>
            <a:off x="1777600" y="1373475"/>
            <a:ext cx="4419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ot"/>
            <a:round/>
            <a:headEnd len="lg" w="lg" type="none"/>
            <a:tailEnd len="lg" w="lg" type="none"/>
          </a:ln>
        </p:spPr>
      </p:cxnSp>
      <p:sp>
        <p:nvSpPr>
          <p:cNvPr id="432" name="Shape 432"/>
          <p:cNvSpPr txBox="1"/>
          <p:nvPr/>
        </p:nvSpPr>
        <p:spPr>
          <a:xfrm>
            <a:off x="4911100" y="1178925"/>
            <a:ext cx="452400" cy="389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3" name="Shape 433"/>
          <p:cNvSpPr txBox="1"/>
          <p:nvPr/>
        </p:nvSpPr>
        <p:spPr>
          <a:xfrm>
            <a:off x="6712425" y="1178925"/>
            <a:ext cx="452400" cy="389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4" name="Shape 434"/>
          <p:cNvSpPr txBox="1"/>
          <p:nvPr/>
        </p:nvSpPr>
        <p:spPr>
          <a:xfrm>
            <a:off x="7419775" y="1178925"/>
            <a:ext cx="452400" cy="389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435" name="Shape 435"/>
          <p:cNvCxnSpPr>
            <a:stCxn id="426" idx="3"/>
            <a:endCxn id="424" idx="1"/>
          </p:cNvCxnSpPr>
          <p:nvPr/>
        </p:nvCxnSpPr>
        <p:spPr>
          <a:xfrm>
            <a:off x="3859900" y="1368175"/>
            <a:ext cx="362700" cy="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36" name="Shape 436"/>
          <p:cNvCxnSpPr>
            <a:stCxn id="424" idx="3"/>
            <a:endCxn id="432" idx="1"/>
          </p:cNvCxnSpPr>
          <p:nvPr/>
        </p:nvCxnSpPr>
        <p:spPr>
          <a:xfrm>
            <a:off x="4675000" y="1373475"/>
            <a:ext cx="23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37" name="Shape 437"/>
          <p:cNvCxnSpPr>
            <a:stCxn id="433" idx="3"/>
            <a:endCxn id="434" idx="1"/>
          </p:cNvCxnSpPr>
          <p:nvPr/>
        </p:nvCxnSpPr>
        <p:spPr>
          <a:xfrm>
            <a:off x="7164825" y="1373475"/>
            <a:ext cx="255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38" name="Shape 438"/>
          <p:cNvCxnSpPr/>
          <p:nvPr/>
        </p:nvCxnSpPr>
        <p:spPr>
          <a:xfrm>
            <a:off x="5789575" y="1373475"/>
            <a:ext cx="4419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ot"/>
            <a:round/>
            <a:headEnd len="lg" w="lg" type="none"/>
            <a:tailEnd len="lg" w="lg" type="none"/>
          </a:ln>
        </p:spPr>
      </p:cxnSp>
      <p:cxnSp>
        <p:nvCxnSpPr>
          <p:cNvPr id="439" name="Shape 439"/>
          <p:cNvCxnSpPr>
            <a:stCxn id="432" idx="3"/>
          </p:cNvCxnSpPr>
          <p:nvPr/>
        </p:nvCxnSpPr>
        <p:spPr>
          <a:xfrm>
            <a:off x="5363500" y="1373475"/>
            <a:ext cx="221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40" name="Shape 440"/>
          <p:cNvCxnSpPr>
            <a:endCxn id="433" idx="1"/>
          </p:cNvCxnSpPr>
          <p:nvPr/>
        </p:nvCxnSpPr>
        <p:spPr>
          <a:xfrm flipH="1" rot="10800000">
            <a:off x="6384825" y="1373475"/>
            <a:ext cx="327600" cy="1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441" name="Shape 441"/>
          <p:cNvSpPr txBox="1"/>
          <p:nvPr/>
        </p:nvSpPr>
        <p:spPr>
          <a:xfrm>
            <a:off x="305025" y="410225"/>
            <a:ext cx="7022700" cy="473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How about alternating 0's and 1's (n/2 of each)?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42" name="Shape 442"/>
          <p:cNvSpPr txBox="1"/>
          <p:nvPr/>
        </p:nvSpPr>
        <p:spPr>
          <a:xfrm>
            <a:off x="157775" y="2083575"/>
            <a:ext cx="3486000" cy="2271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A) Linear in this case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B) Quadratic</a:t>
            </a:r>
            <a:endParaRPr b="1" sz="1800"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C) something else...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43" name="Shape 443"/>
          <p:cNvSpPr txBox="1"/>
          <p:nvPr/>
        </p:nvSpPr>
        <p:spPr>
          <a:xfrm>
            <a:off x="3859900" y="1934000"/>
            <a:ext cx="4700700" cy="2271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(work it out in hand-written notes...)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30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 txBox="1"/>
          <p:nvPr>
            <p:ph type="title"/>
          </p:nvPr>
        </p:nvSpPr>
        <p:spPr>
          <a:xfrm>
            <a:off x="457200" y="357629"/>
            <a:ext cx="8229600" cy="396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Interesting Problem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remove_all_fast</a:t>
            </a:r>
            <a:endParaRPr sz="3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worst-case:  linear time</a:t>
            </a:r>
            <a:endParaRPr sz="3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IDEA:  one "pass" should be sufficient</a:t>
            </a:r>
            <a:endParaRPr sz="3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hape 453"/>
          <p:cNvSpPr txBox="1"/>
          <p:nvPr>
            <p:ph idx="4294967295" type="title"/>
          </p:nvPr>
        </p:nvSpPr>
        <p:spPr>
          <a:xfrm>
            <a:off x="457200" y="18823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Case Study: insertion sort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Sorting Formulation</a:t>
            </a:r>
            <a:endParaRPr/>
          </a:p>
        </p:txBody>
      </p:sp>
      <p:sp>
        <p:nvSpPr>
          <p:cNvPr id="459" name="Shape 459"/>
          <p:cNvSpPr txBox="1"/>
          <p:nvPr>
            <p:ph idx="1" type="body"/>
          </p:nvPr>
        </p:nvSpPr>
        <p:spPr>
          <a:xfrm>
            <a:off x="457200" y="1200150"/>
            <a:ext cx="8465700" cy="3725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Given: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array of </a:t>
            </a:r>
            <a:r>
              <a:rPr i="1" lang="en" sz="2400">
                <a:latin typeface="Courier New"/>
                <a:ea typeface="Courier New"/>
                <a:cs typeface="Courier New"/>
                <a:sym typeface="Courier New"/>
              </a:rPr>
              <a:t>comparable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elements a[0..n-1]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Task: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reorder elements of a[] such that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   a[i] ≤ a[i+1]  for all i:  0 ≤ i &lt;n-1</a:t>
            </a:r>
            <a:endParaRPr baseline="-25000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Insertion Sort</a:t>
            </a:r>
            <a:endParaRPr/>
          </a:p>
        </p:txBody>
      </p:sp>
      <p:sp>
        <p:nvSpPr>
          <p:cNvPr id="465" name="Shape 465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a[0] on it’s own is a sorted sub-array (bootstrap)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for i=1..n-1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// 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invariants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:  a[0..i-1] are sorted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//              a[0..i-1] is a reordering of initial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//                 values of a[0..i-1]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// Q:  does this hold when i=1?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insert element a[i] into correct position a[0..i]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Shape 47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Inserting an element</a:t>
            </a:r>
            <a:endParaRPr/>
          </a:p>
        </p:txBody>
      </p:sp>
      <p:graphicFrame>
        <p:nvGraphicFramePr>
          <p:cNvPr id="471" name="Shape 471"/>
          <p:cNvGraphicFramePr/>
          <p:nvPr/>
        </p:nvGraphicFramePr>
        <p:xfrm>
          <a:off x="952500" y="2400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{AD7B8993-80D4-480C-BF17-88832E0831EB}</a:tableStyleId>
              </a:tblPr>
              <a:tblGrid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14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17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72" name="Shape 472"/>
          <p:cNvSpPr txBox="1"/>
          <p:nvPr/>
        </p:nvSpPr>
        <p:spPr>
          <a:xfrm>
            <a:off x="4169925" y="3230800"/>
            <a:ext cx="245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473" name="Shape 473"/>
          <p:cNvCxnSpPr/>
          <p:nvPr/>
        </p:nvCxnSpPr>
        <p:spPr>
          <a:xfrm>
            <a:off x="3983075" y="1957250"/>
            <a:ext cx="0" cy="128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74" name="Shape 474"/>
          <p:cNvCxnSpPr/>
          <p:nvPr/>
        </p:nvCxnSpPr>
        <p:spPr>
          <a:xfrm flipH="1" rot="10800000">
            <a:off x="963850" y="3191325"/>
            <a:ext cx="2950500" cy="19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triangle"/>
            <a:tailEnd len="lg" w="lg" type="triangle"/>
          </a:ln>
        </p:spPr>
      </p:cxnSp>
      <p:sp>
        <p:nvSpPr>
          <p:cNvPr id="475" name="Shape 475"/>
          <p:cNvSpPr txBox="1"/>
          <p:nvPr/>
        </p:nvSpPr>
        <p:spPr>
          <a:xfrm>
            <a:off x="952500" y="3221050"/>
            <a:ext cx="2868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sorted from previous iterations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476" name="Shape 476"/>
          <p:cNvCxnSpPr/>
          <p:nvPr/>
        </p:nvCxnSpPr>
        <p:spPr>
          <a:xfrm rot="10800000">
            <a:off x="4287975" y="3080800"/>
            <a:ext cx="4800" cy="226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graphicFrame>
        <p:nvGraphicFramePr>
          <p:cNvPr id="477" name="Shape 477"/>
          <p:cNvGraphicFramePr/>
          <p:nvPr/>
        </p:nvGraphicFramePr>
        <p:xfrm>
          <a:off x="3390900" y="15413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{AD7B8993-80D4-480C-BF17-88832E0831EB}</a:tableStyleId>
              </a:tblPr>
              <a:tblGrid>
                <a:gridCol w="5023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478" name="Shape 478"/>
          <p:cNvCxnSpPr/>
          <p:nvPr/>
        </p:nvCxnSpPr>
        <p:spPr>
          <a:xfrm>
            <a:off x="3638850" y="1957250"/>
            <a:ext cx="9900" cy="4032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lg" w="lg" type="stealth"/>
            <a:tailEnd len="lg" w="lg" type="stealth"/>
          </a:ln>
        </p:spPr>
      </p:cxnSp>
      <p:sp>
        <p:nvSpPr>
          <p:cNvPr id="479" name="Shape 479"/>
          <p:cNvSpPr/>
          <p:nvPr/>
        </p:nvSpPr>
        <p:spPr>
          <a:xfrm>
            <a:off x="3925650" y="1782300"/>
            <a:ext cx="401400" cy="570775"/>
          </a:xfrm>
          <a:custGeom>
            <a:pathLst>
              <a:path extrusionOk="0" h="22831" w="16056">
                <a:moveTo>
                  <a:pt x="15842" y="22831"/>
                </a:moveTo>
                <a:cubicBezTo>
                  <a:pt x="15764" y="20423"/>
                  <a:pt x="16540" y="11570"/>
                  <a:pt x="15376" y="8387"/>
                </a:cubicBezTo>
                <a:cubicBezTo>
                  <a:pt x="14211" y="5203"/>
                  <a:pt x="11415" y="5125"/>
                  <a:pt x="8853" y="3728"/>
                </a:cubicBezTo>
                <a:cubicBezTo>
                  <a:pt x="6290" y="2330"/>
                  <a:pt x="1475" y="621"/>
                  <a:pt x="0" y="0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480" name="Shape 480"/>
          <p:cNvSpPr txBox="1"/>
          <p:nvPr/>
        </p:nvSpPr>
        <p:spPr>
          <a:xfrm>
            <a:off x="4285775" y="1728425"/>
            <a:ext cx="617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copy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81" name="Shape 481"/>
          <p:cNvSpPr txBox="1"/>
          <p:nvPr/>
        </p:nvSpPr>
        <p:spPr>
          <a:xfrm>
            <a:off x="2769050" y="1979350"/>
            <a:ext cx="827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compare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82" name="Shape 482"/>
          <p:cNvSpPr/>
          <p:nvPr/>
        </p:nvSpPr>
        <p:spPr>
          <a:xfrm>
            <a:off x="3646075" y="2749125"/>
            <a:ext cx="617375" cy="224775"/>
          </a:xfrm>
          <a:custGeom>
            <a:pathLst>
              <a:path extrusionOk="0" h="8991" w="24695">
                <a:moveTo>
                  <a:pt x="0" y="1398"/>
                </a:moveTo>
                <a:cubicBezTo>
                  <a:pt x="776" y="2407"/>
                  <a:pt x="1553" y="6290"/>
                  <a:pt x="4660" y="7455"/>
                </a:cubicBezTo>
                <a:cubicBezTo>
                  <a:pt x="7766" y="8619"/>
                  <a:pt x="15298" y="9629"/>
                  <a:pt x="18638" y="8387"/>
                </a:cubicBezTo>
                <a:cubicBezTo>
                  <a:pt x="21977" y="7144"/>
                  <a:pt x="23685" y="1397"/>
                  <a:pt x="24695" y="0"/>
                </a:cubicBezTo>
              </a:path>
            </a:pathLst>
          </a:cu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483" name="Shape 483"/>
          <p:cNvSpPr txBox="1"/>
          <p:nvPr/>
        </p:nvSpPr>
        <p:spPr>
          <a:xfrm>
            <a:off x="3188875" y="2782625"/>
            <a:ext cx="861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slide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Inserting an element</a:t>
            </a:r>
            <a:endParaRPr/>
          </a:p>
        </p:txBody>
      </p:sp>
      <p:sp>
        <p:nvSpPr>
          <p:cNvPr id="489" name="Shape 489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490" name="Shape 490"/>
          <p:cNvGraphicFramePr/>
          <p:nvPr/>
        </p:nvGraphicFramePr>
        <p:xfrm>
          <a:off x="952500" y="2400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{AD7B8993-80D4-480C-BF17-88832E0831EB}</a:tableStyleId>
              </a:tblPr>
              <a:tblGrid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14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17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17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solidFill>
                      <a:srgbClr val="E066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91" name="Shape 491"/>
          <p:cNvSpPr txBox="1"/>
          <p:nvPr/>
        </p:nvSpPr>
        <p:spPr>
          <a:xfrm>
            <a:off x="4169925" y="3078400"/>
            <a:ext cx="245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492" name="Shape 492"/>
          <p:cNvCxnSpPr/>
          <p:nvPr/>
        </p:nvCxnSpPr>
        <p:spPr>
          <a:xfrm>
            <a:off x="3983075" y="1957250"/>
            <a:ext cx="0" cy="128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93" name="Shape 493"/>
          <p:cNvCxnSpPr/>
          <p:nvPr/>
        </p:nvCxnSpPr>
        <p:spPr>
          <a:xfrm flipH="1" rot="10800000">
            <a:off x="963850" y="3038925"/>
            <a:ext cx="2950500" cy="19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triangle"/>
            <a:tailEnd len="lg" w="lg" type="triangle"/>
          </a:ln>
        </p:spPr>
      </p:cxnSp>
      <p:sp>
        <p:nvSpPr>
          <p:cNvPr id="494" name="Shape 494"/>
          <p:cNvSpPr txBox="1"/>
          <p:nvPr/>
        </p:nvSpPr>
        <p:spPr>
          <a:xfrm>
            <a:off x="952500" y="3221050"/>
            <a:ext cx="2868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sorted from previous iterations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495" name="Shape 495"/>
          <p:cNvCxnSpPr>
            <a:stCxn id="491" idx="0"/>
          </p:cNvCxnSpPr>
          <p:nvPr/>
        </p:nvCxnSpPr>
        <p:spPr>
          <a:xfrm rot="10800000">
            <a:off x="4287975" y="2852200"/>
            <a:ext cx="4800" cy="226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graphicFrame>
        <p:nvGraphicFramePr>
          <p:cNvPr id="496" name="Shape 496"/>
          <p:cNvGraphicFramePr/>
          <p:nvPr/>
        </p:nvGraphicFramePr>
        <p:xfrm>
          <a:off x="3390900" y="15413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{AD7B8993-80D4-480C-BF17-88832E0831EB}</a:tableStyleId>
              </a:tblPr>
              <a:tblGrid>
                <a:gridCol w="5023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497" name="Shape 497"/>
          <p:cNvCxnSpPr/>
          <p:nvPr/>
        </p:nvCxnSpPr>
        <p:spPr>
          <a:xfrm>
            <a:off x="3638850" y="1957250"/>
            <a:ext cx="9900" cy="4032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lg" w="lg" type="stealth"/>
            <a:tailEnd len="lg" w="lg" type="stealth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Fix?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287500" y="1221700"/>
            <a:ext cx="4342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void</a:t>
            </a:r>
            <a:r>
              <a:rPr lang="en" sz="1800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en" sz="1800">
                <a:solidFill>
                  <a:srgbClr val="990000"/>
                </a:solidFill>
                <a:latin typeface="Verdana"/>
                <a:ea typeface="Verdana"/>
                <a:cs typeface="Verdana"/>
                <a:sym typeface="Verdana"/>
              </a:rPr>
              <a:t>display</a:t>
            </a:r>
            <a:r>
              <a:rPr lang="en" sz="1800">
                <a:latin typeface="Verdana"/>
                <a:ea typeface="Verdana"/>
                <a:cs typeface="Verdana"/>
                <a:sym typeface="Verdana"/>
              </a:rPr>
              <a:t>()</a:t>
            </a:r>
            <a:br>
              <a:rPr lang="en" sz="1800">
                <a:latin typeface="Verdana"/>
                <a:ea typeface="Verdana"/>
                <a:cs typeface="Verdana"/>
                <a:sym typeface="Verdana"/>
              </a:rPr>
            </a:br>
            <a:r>
              <a:rPr lang="en" sz="1800"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lang="en" sz="1800">
                <a:highlight>
                  <a:srgbClr val="F8F8F8"/>
                </a:highlight>
                <a:latin typeface="Verdana"/>
                <a:ea typeface="Verdana"/>
                <a:cs typeface="Verdana"/>
                <a:sym typeface="Verdana"/>
              </a:rPr>
              <a:t>{</a:t>
            </a:r>
            <a:br>
              <a:rPr lang="en" sz="1800">
                <a:highlight>
                  <a:srgbClr val="F8F8F8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800">
                <a:highlight>
                  <a:srgbClr val="F8F8F8"/>
                </a:highlight>
                <a:latin typeface="Verdana"/>
                <a:ea typeface="Verdana"/>
                <a:cs typeface="Verdana"/>
                <a:sym typeface="Verdana"/>
              </a:rPr>
              <a:t>    node *temp; </a:t>
            </a:r>
            <a:r>
              <a:rPr lang="en" sz="1800">
                <a:highlight>
                  <a:srgbClr val="E06666"/>
                </a:highlight>
                <a:latin typeface="Verdana"/>
                <a:ea typeface="Verdana"/>
                <a:cs typeface="Verdana"/>
                <a:sym typeface="Verdana"/>
              </a:rPr>
              <a:t>// =</a:t>
            </a:r>
            <a:r>
              <a:rPr b="1" lang="en" sz="1800">
                <a:solidFill>
                  <a:srgbClr val="333333"/>
                </a:solidFill>
                <a:highlight>
                  <a:srgbClr val="E06666"/>
                </a:highlight>
                <a:latin typeface="Verdana"/>
                <a:ea typeface="Verdana"/>
                <a:cs typeface="Verdana"/>
                <a:sym typeface="Verdana"/>
              </a:rPr>
              <a:t>new</a:t>
            </a:r>
            <a:r>
              <a:rPr lang="en" sz="1800">
                <a:highlight>
                  <a:srgbClr val="E06666"/>
                </a:highlight>
                <a:latin typeface="Verdana"/>
                <a:ea typeface="Verdana"/>
                <a:cs typeface="Verdana"/>
                <a:sym typeface="Verdana"/>
              </a:rPr>
              <a:t> node;</a:t>
            </a:r>
            <a:br>
              <a:rPr lang="en" sz="1800">
                <a:highlight>
                  <a:srgbClr val="E06666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800">
                <a:highlight>
                  <a:srgbClr val="F8F8F8"/>
                </a:highlight>
                <a:latin typeface="Verdana"/>
                <a:ea typeface="Verdana"/>
                <a:cs typeface="Verdana"/>
                <a:sym typeface="Verdana"/>
              </a:rPr>
              <a:t>    temp=head;</a:t>
            </a:r>
            <a:br>
              <a:rPr lang="en" sz="1800">
                <a:highlight>
                  <a:srgbClr val="F8F8F8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800">
                <a:highlight>
                  <a:srgbClr val="F8F8F8"/>
                </a:highlight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b="1" lang="en" sz="18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while</a:t>
            </a:r>
            <a:r>
              <a:rPr lang="en" sz="1800">
                <a:highlight>
                  <a:srgbClr val="F8F8F8"/>
                </a:highlight>
                <a:latin typeface="Verdana"/>
                <a:ea typeface="Verdana"/>
                <a:cs typeface="Verdana"/>
                <a:sym typeface="Verdana"/>
              </a:rPr>
              <a:t>(temp!=</a:t>
            </a:r>
            <a:r>
              <a:rPr lang="en" sz="1800">
                <a:solidFill>
                  <a:srgbClr val="008080"/>
                </a:solidFill>
                <a:latin typeface="Verdana"/>
                <a:ea typeface="Verdana"/>
                <a:cs typeface="Verdana"/>
                <a:sym typeface="Verdana"/>
              </a:rPr>
              <a:t>NULL</a:t>
            </a:r>
            <a:r>
              <a:rPr lang="en" sz="1800">
                <a:highlight>
                  <a:srgbClr val="F8F8F8"/>
                </a:highlight>
                <a:latin typeface="Verdana"/>
                <a:ea typeface="Verdana"/>
                <a:cs typeface="Verdana"/>
                <a:sym typeface="Verdana"/>
              </a:rPr>
              <a:t>)</a:t>
            </a:r>
            <a:br>
              <a:rPr lang="en" sz="1800">
                <a:highlight>
                  <a:srgbClr val="F8F8F8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800">
                <a:highlight>
                  <a:srgbClr val="F8F8F8"/>
                </a:highlight>
                <a:latin typeface="Verdana"/>
                <a:ea typeface="Verdana"/>
                <a:cs typeface="Verdana"/>
                <a:sym typeface="Verdana"/>
              </a:rPr>
              <a:t>    {</a:t>
            </a:r>
            <a:br>
              <a:rPr lang="en" sz="1800">
                <a:highlight>
                  <a:srgbClr val="F8F8F8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800">
                <a:highlight>
                  <a:srgbClr val="F8F8F8"/>
                </a:highlight>
                <a:latin typeface="Verdana"/>
                <a:ea typeface="Verdana"/>
                <a:cs typeface="Verdana"/>
                <a:sym typeface="Verdana"/>
              </a:rPr>
              <a:t>      </a:t>
            </a:r>
            <a:r>
              <a:rPr lang="en" sz="1800">
                <a:solidFill>
                  <a:srgbClr val="0086B3"/>
                </a:solidFill>
                <a:latin typeface="Verdana"/>
                <a:ea typeface="Verdana"/>
                <a:cs typeface="Verdana"/>
                <a:sym typeface="Verdana"/>
              </a:rPr>
              <a:t>cout</a:t>
            </a:r>
            <a:r>
              <a:rPr lang="en" sz="1800">
                <a:highlight>
                  <a:srgbClr val="F8F8F8"/>
                </a:highlight>
                <a:latin typeface="Verdana"/>
                <a:ea typeface="Verdana"/>
                <a:cs typeface="Verdana"/>
                <a:sym typeface="Verdana"/>
              </a:rPr>
              <a:t>&lt;&lt;temp-&gt;data&lt;&lt;</a:t>
            </a:r>
            <a:r>
              <a:rPr lang="en" sz="1800">
                <a:solidFill>
                  <a:srgbClr val="DD1144"/>
                </a:solidFill>
                <a:latin typeface="Verdana"/>
                <a:ea typeface="Verdana"/>
                <a:cs typeface="Verdana"/>
                <a:sym typeface="Verdana"/>
              </a:rPr>
              <a:t>"\t"</a:t>
            </a:r>
            <a:r>
              <a:rPr lang="en" sz="1800">
                <a:highlight>
                  <a:srgbClr val="F8F8F8"/>
                </a:highlight>
                <a:latin typeface="Verdana"/>
                <a:ea typeface="Verdana"/>
                <a:cs typeface="Verdana"/>
                <a:sym typeface="Verdana"/>
              </a:rPr>
              <a:t>;</a:t>
            </a:r>
            <a:br>
              <a:rPr lang="en" sz="1800">
                <a:highlight>
                  <a:srgbClr val="F8F8F8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800">
                <a:highlight>
                  <a:srgbClr val="F8F8F8"/>
                </a:highlight>
                <a:latin typeface="Verdana"/>
                <a:ea typeface="Verdana"/>
                <a:cs typeface="Verdana"/>
                <a:sym typeface="Verdana"/>
              </a:rPr>
              <a:t>      temp=temp-&gt;next;</a:t>
            </a:r>
            <a:br>
              <a:rPr lang="en" sz="1800">
                <a:highlight>
                  <a:srgbClr val="F8F8F8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800">
                <a:highlight>
                  <a:srgbClr val="F8F8F8"/>
                </a:highlight>
                <a:latin typeface="Verdana"/>
                <a:ea typeface="Verdana"/>
                <a:cs typeface="Verdana"/>
                <a:sym typeface="Verdana"/>
              </a:rPr>
              <a:t>    }</a:t>
            </a:r>
            <a:br>
              <a:rPr lang="en" sz="1800">
                <a:highlight>
                  <a:srgbClr val="F8F8F8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800">
                <a:highlight>
                  <a:srgbClr val="F8F8F8"/>
                </a:highlight>
                <a:latin typeface="Verdana"/>
                <a:ea typeface="Verdana"/>
                <a:cs typeface="Verdana"/>
                <a:sym typeface="Verdana"/>
              </a:rPr>
              <a:t>  } </a:t>
            </a:r>
            <a:endParaRPr sz="1800"/>
          </a:p>
        </p:txBody>
      </p:sp>
      <p:sp>
        <p:nvSpPr>
          <p:cNvPr id="115" name="Shape 115"/>
          <p:cNvSpPr txBox="1"/>
          <p:nvPr/>
        </p:nvSpPr>
        <p:spPr>
          <a:xfrm>
            <a:off x="4740875" y="1338725"/>
            <a:ext cx="3744600" cy="2224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FIX... get rid of the new statement.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hape 50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Inserting an element</a:t>
            </a:r>
            <a:endParaRPr/>
          </a:p>
        </p:txBody>
      </p:sp>
      <p:sp>
        <p:nvSpPr>
          <p:cNvPr id="503" name="Shape 50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504" name="Shape 504"/>
          <p:cNvGraphicFramePr/>
          <p:nvPr/>
        </p:nvGraphicFramePr>
        <p:xfrm>
          <a:off x="952500" y="2400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{AD7B8993-80D4-480C-BF17-88832E0831EB}</a:tableStyleId>
              </a:tblPr>
              <a:tblGrid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14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17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17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505" name="Shape 505"/>
          <p:cNvSpPr txBox="1"/>
          <p:nvPr/>
        </p:nvSpPr>
        <p:spPr>
          <a:xfrm>
            <a:off x="4169925" y="3078400"/>
            <a:ext cx="245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506" name="Shape 506"/>
          <p:cNvCxnSpPr/>
          <p:nvPr/>
        </p:nvCxnSpPr>
        <p:spPr>
          <a:xfrm>
            <a:off x="3983075" y="1957250"/>
            <a:ext cx="0" cy="128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07" name="Shape 507"/>
          <p:cNvCxnSpPr/>
          <p:nvPr/>
        </p:nvCxnSpPr>
        <p:spPr>
          <a:xfrm flipH="1" rot="10800000">
            <a:off x="963850" y="3267525"/>
            <a:ext cx="2950500" cy="19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triangle"/>
            <a:tailEnd len="lg" w="lg" type="triangle"/>
          </a:ln>
        </p:spPr>
      </p:cxnSp>
      <p:sp>
        <p:nvSpPr>
          <p:cNvPr id="508" name="Shape 508"/>
          <p:cNvSpPr txBox="1"/>
          <p:nvPr/>
        </p:nvSpPr>
        <p:spPr>
          <a:xfrm>
            <a:off x="952500" y="3221050"/>
            <a:ext cx="2868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sorted from previous iterations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509" name="Shape 509"/>
          <p:cNvCxnSpPr>
            <a:stCxn id="505" idx="0"/>
          </p:cNvCxnSpPr>
          <p:nvPr/>
        </p:nvCxnSpPr>
        <p:spPr>
          <a:xfrm rot="10800000">
            <a:off x="4287975" y="2852200"/>
            <a:ext cx="4800" cy="226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graphicFrame>
        <p:nvGraphicFramePr>
          <p:cNvPr id="510" name="Shape 510"/>
          <p:cNvGraphicFramePr/>
          <p:nvPr/>
        </p:nvGraphicFramePr>
        <p:xfrm>
          <a:off x="2781300" y="15413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{AD7B8993-80D4-480C-BF17-88832E0831EB}</a:tableStyleId>
              </a:tblPr>
              <a:tblGrid>
                <a:gridCol w="5023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511" name="Shape 511"/>
          <p:cNvCxnSpPr/>
          <p:nvPr/>
        </p:nvCxnSpPr>
        <p:spPr>
          <a:xfrm>
            <a:off x="3029250" y="1957250"/>
            <a:ext cx="9900" cy="4032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lg" w="lg" type="stealth"/>
            <a:tailEnd len="lg" w="lg" type="stealth"/>
          </a:ln>
        </p:spPr>
      </p:cxnSp>
      <p:graphicFrame>
        <p:nvGraphicFramePr>
          <p:cNvPr id="512" name="Shape 512"/>
          <p:cNvGraphicFramePr/>
          <p:nvPr/>
        </p:nvGraphicFramePr>
        <p:xfrm>
          <a:off x="3390900" y="15413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{AD7B8993-80D4-480C-BF17-88832E0831EB}</a:tableStyleId>
              </a:tblPr>
              <a:tblGrid>
                <a:gridCol w="5023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513" name="Shape 513"/>
          <p:cNvCxnSpPr/>
          <p:nvPr/>
        </p:nvCxnSpPr>
        <p:spPr>
          <a:xfrm>
            <a:off x="3638850" y="1957250"/>
            <a:ext cx="9900" cy="4032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lg" w="lg" type="stealth"/>
            <a:tailEnd len="lg" w="lg" type="stealth"/>
          </a:ln>
        </p:spPr>
      </p:cxnSp>
      <p:sp>
        <p:nvSpPr>
          <p:cNvPr id="514" name="Shape 514"/>
          <p:cNvSpPr/>
          <p:nvPr/>
        </p:nvSpPr>
        <p:spPr>
          <a:xfrm>
            <a:off x="2993775" y="2749125"/>
            <a:ext cx="640650" cy="238325"/>
          </a:xfrm>
          <a:custGeom>
            <a:pathLst>
              <a:path extrusionOk="0" h="9533" w="25626">
                <a:moveTo>
                  <a:pt x="0" y="3261"/>
                </a:moveTo>
                <a:cubicBezTo>
                  <a:pt x="1397" y="4193"/>
                  <a:pt x="5047" y="7998"/>
                  <a:pt x="8387" y="8853"/>
                </a:cubicBezTo>
                <a:cubicBezTo>
                  <a:pt x="11726" y="9707"/>
                  <a:pt x="17161" y="9862"/>
                  <a:pt x="20035" y="8387"/>
                </a:cubicBezTo>
                <a:cubicBezTo>
                  <a:pt x="22908" y="6911"/>
                  <a:pt x="24694" y="1397"/>
                  <a:pt x="25626" y="0"/>
                </a:cubicBezTo>
              </a:path>
            </a:pathLst>
          </a:cu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515" name="Shape 515"/>
          <p:cNvSpPr txBox="1"/>
          <p:nvPr/>
        </p:nvSpPr>
        <p:spPr>
          <a:xfrm>
            <a:off x="3052025" y="3145175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Shape 516"/>
          <p:cNvSpPr txBox="1"/>
          <p:nvPr/>
        </p:nvSpPr>
        <p:spPr>
          <a:xfrm>
            <a:off x="2960275" y="2935025"/>
            <a:ext cx="861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slide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5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5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600"/>
                                        <p:tgtEl>
                                          <p:spTgt spid="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Shape 52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Inserting an element</a:t>
            </a:r>
            <a:endParaRPr/>
          </a:p>
        </p:txBody>
      </p:sp>
      <p:sp>
        <p:nvSpPr>
          <p:cNvPr id="522" name="Shape 522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523" name="Shape 523"/>
          <p:cNvGraphicFramePr/>
          <p:nvPr/>
        </p:nvGraphicFramePr>
        <p:xfrm>
          <a:off x="952500" y="2400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{AD7B8993-80D4-480C-BF17-88832E0831EB}</a:tableStyleId>
              </a:tblPr>
              <a:tblGrid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14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14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17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524" name="Shape 524"/>
          <p:cNvSpPr txBox="1"/>
          <p:nvPr/>
        </p:nvSpPr>
        <p:spPr>
          <a:xfrm>
            <a:off x="4169925" y="3078400"/>
            <a:ext cx="245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525" name="Shape 525"/>
          <p:cNvCxnSpPr/>
          <p:nvPr/>
        </p:nvCxnSpPr>
        <p:spPr>
          <a:xfrm>
            <a:off x="3983075" y="1957250"/>
            <a:ext cx="0" cy="128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26" name="Shape 526"/>
          <p:cNvCxnSpPr/>
          <p:nvPr/>
        </p:nvCxnSpPr>
        <p:spPr>
          <a:xfrm flipH="1" rot="10800000">
            <a:off x="963850" y="3038925"/>
            <a:ext cx="2950500" cy="19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triangle"/>
            <a:tailEnd len="lg" w="lg" type="triangle"/>
          </a:ln>
        </p:spPr>
      </p:cxnSp>
      <p:sp>
        <p:nvSpPr>
          <p:cNvPr id="527" name="Shape 527"/>
          <p:cNvSpPr txBox="1"/>
          <p:nvPr/>
        </p:nvSpPr>
        <p:spPr>
          <a:xfrm>
            <a:off x="952500" y="3221050"/>
            <a:ext cx="2868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sorted from previous iterations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528" name="Shape 528"/>
          <p:cNvCxnSpPr>
            <a:stCxn id="524" idx="0"/>
          </p:cNvCxnSpPr>
          <p:nvPr/>
        </p:nvCxnSpPr>
        <p:spPr>
          <a:xfrm rot="10800000">
            <a:off x="4287975" y="2852200"/>
            <a:ext cx="4800" cy="226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graphicFrame>
        <p:nvGraphicFramePr>
          <p:cNvPr id="529" name="Shape 529"/>
          <p:cNvGraphicFramePr/>
          <p:nvPr/>
        </p:nvGraphicFramePr>
        <p:xfrm>
          <a:off x="2781300" y="15413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{AD7B8993-80D4-480C-BF17-88832E0831EB}</a:tableStyleId>
              </a:tblPr>
              <a:tblGrid>
                <a:gridCol w="5023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530" name="Shape 530"/>
          <p:cNvCxnSpPr/>
          <p:nvPr/>
        </p:nvCxnSpPr>
        <p:spPr>
          <a:xfrm>
            <a:off x="3029250" y="1957250"/>
            <a:ext cx="9900" cy="4032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lg" w="lg" type="stealth"/>
            <a:tailEnd len="lg" w="lg" type="stealth"/>
          </a:ln>
        </p:spPr>
      </p:cxn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Shape 53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Inserting an element</a:t>
            </a:r>
            <a:endParaRPr/>
          </a:p>
        </p:txBody>
      </p:sp>
      <p:sp>
        <p:nvSpPr>
          <p:cNvPr id="536" name="Shape 536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537" name="Shape 537"/>
          <p:cNvGraphicFramePr/>
          <p:nvPr/>
        </p:nvGraphicFramePr>
        <p:xfrm>
          <a:off x="952500" y="2400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{AD7B8993-80D4-480C-BF17-88832E0831EB}</a:tableStyleId>
              </a:tblPr>
              <a:tblGrid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14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14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17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538" name="Shape 538"/>
          <p:cNvSpPr txBox="1"/>
          <p:nvPr/>
        </p:nvSpPr>
        <p:spPr>
          <a:xfrm>
            <a:off x="4169925" y="3078400"/>
            <a:ext cx="245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539" name="Shape 539"/>
          <p:cNvCxnSpPr/>
          <p:nvPr/>
        </p:nvCxnSpPr>
        <p:spPr>
          <a:xfrm>
            <a:off x="3983075" y="1957250"/>
            <a:ext cx="0" cy="128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40" name="Shape 540"/>
          <p:cNvCxnSpPr/>
          <p:nvPr/>
        </p:nvCxnSpPr>
        <p:spPr>
          <a:xfrm flipH="1" rot="10800000">
            <a:off x="963850" y="3191325"/>
            <a:ext cx="2950500" cy="19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triangle"/>
            <a:tailEnd len="lg" w="lg" type="triangle"/>
          </a:ln>
        </p:spPr>
      </p:cxnSp>
      <p:sp>
        <p:nvSpPr>
          <p:cNvPr id="541" name="Shape 541"/>
          <p:cNvSpPr txBox="1"/>
          <p:nvPr/>
        </p:nvSpPr>
        <p:spPr>
          <a:xfrm>
            <a:off x="952500" y="3221050"/>
            <a:ext cx="2868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sorted from previous iterations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542" name="Shape 542"/>
          <p:cNvCxnSpPr>
            <a:stCxn id="538" idx="0"/>
          </p:cNvCxnSpPr>
          <p:nvPr/>
        </p:nvCxnSpPr>
        <p:spPr>
          <a:xfrm rot="10800000">
            <a:off x="4287975" y="2852200"/>
            <a:ext cx="4800" cy="226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graphicFrame>
        <p:nvGraphicFramePr>
          <p:cNvPr id="543" name="Shape 543"/>
          <p:cNvGraphicFramePr/>
          <p:nvPr/>
        </p:nvGraphicFramePr>
        <p:xfrm>
          <a:off x="2171700" y="15413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{AD7B8993-80D4-480C-BF17-88832E0831EB}</a:tableStyleId>
              </a:tblPr>
              <a:tblGrid>
                <a:gridCol w="5023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544" name="Shape 544"/>
          <p:cNvCxnSpPr/>
          <p:nvPr/>
        </p:nvCxnSpPr>
        <p:spPr>
          <a:xfrm>
            <a:off x="2419650" y="1957250"/>
            <a:ext cx="9900" cy="4032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lg" w="lg" type="stealth"/>
            <a:tailEnd len="lg" w="lg" type="stealth"/>
          </a:ln>
        </p:spPr>
      </p:cxnSp>
      <p:graphicFrame>
        <p:nvGraphicFramePr>
          <p:cNvPr id="545" name="Shape 545"/>
          <p:cNvGraphicFramePr/>
          <p:nvPr/>
        </p:nvGraphicFramePr>
        <p:xfrm>
          <a:off x="2857500" y="15413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{AD7B8993-80D4-480C-BF17-88832E0831EB}</a:tableStyleId>
              </a:tblPr>
              <a:tblGrid>
                <a:gridCol w="5023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546" name="Shape 546"/>
          <p:cNvCxnSpPr/>
          <p:nvPr/>
        </p:nvCxnSpPr>
        <p:spPr>
          <a:xfrm>
            <a:off x="3105450" y="1957250"/>
            <a:ext cx="9900" cy="4032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lg" w="lg" type="stealth"/>
            <a:tailEnd len="lg" w="lg" type="stealth"/>
          </a:ln>
        </p:spPr>
      </p:cxnSp>
      <p:sp>
        <p:nvSpPr>
          <p:cNvPr id="547" name="Shape 547"/>
          <p:cNvSpPr/>
          <p:nvPr/>
        </p:nvSpPr>
        <p:spPr>
          <a:xfrm>
            <a:off x="2481250" y="2772425"/>
            <a:ext cx="605700" cy="284400"/>
          </a:xfrm>
          <a:custGeom>
            <a:pathLst>
              <a:path extrusionOk="0" h="11376" w="24228">
                <a:moveTo>
                  <a:pt x="0" y="0"/>
                </a:moveTo>
                <a:cubicBezTo>
                  <a:pt x="698" y="1553"/>
                  <a:pt x="1164" y="7533"/>
                  <a:pt x="4193" y="9319"/>
                </a:cubicBezTo>
                <a:cubicBezTo>
                  <a:pt x="7221" y="11105"/>
                  <a:pt x="14831" y="12036"/>
                  <a:pt x="18171" y="10716"/>
                </a:cubicBezTo>
                <a:cubicBezTo>
                  <a:pt x="21510" y="9395"/>
                  <a:pt x="23218" y="2951"/>
                  <a:pt x="24228" y="1398"/>
                </a:cubicBezTo>
              </a:path>
            </a:pathLst>
          </a:cu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548" name="Shape 548"/>
          <p:cNvSpPr txBox="1"/>
          <p:nvPr/>
        </p:nvSpPr>
        <p:spPr>
          <a:xfrm>
            <a:off x="1969675" y="2782625"/>
            <a:ext cx="861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slide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5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5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Shape 55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Inserting an element</a:t>
            </a:r>
            <a:endParaRPr/>
          </a:p>
        </p:txBody>
      </p:sp>
      <p:sp>
        <p:nvSpPr>
          <p:cNvPr id="554" name="Shape 554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555" name="Shape 555"/>
          <p:cNvGraphicFramePr/>
          <p:nvPr/>
        </p:nvGraphicFramePr>
        <p:xfrm>
          <a:off x="952500" y="2400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{AD7B8993-80D4-480C-BF17-88832E0831EB}</a:tableStyleId>
              </a:tblPr>
              <a:tblGrid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14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17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556" name="Shape 556"/>
          <p:cNvSpPr txBox="1"/>
          <p:nvPr/>
        </p:nvSpPr>
        <p:spPr>
          <a:xfrm>
            <a:off x="4169925" y="3078400"/>
            <a:ext cx="245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557" name="Shape 557"/>
          <p:cNvCxnSpPr/>
          <p:nvPr/>
        </p:nvCxnSpPr>
        <p:spPr>
          <a:xfrm>
            <a:off x="3983075" y="1957250"/>
            <a:ext cx="0" cy="128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58" name="Shape 558"/>
          <p:cNvCxnSpPr/>
          <p:nvPr/>
        </p:nvCxnSpPr>
        <p:spPr>
          <a:xfrm flipH="1" rot="10800000">
            <a:off x="963850" y="3191325"/>
            <a:ext cx="2950500" cy="19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triangle"/>
            <a:tailEnd len="lg" w="lg" type="triangle"/>
          </a:ln>
        </p:spPr>
      </p:cxnSp>
      <p:sp>
        <p:nvSpPr>
          <p:cNvPr id="559" name="Shape 559"/>
          <p:cNvSpPr txBox="1"/>
          <p:nvPr/>
        </p:nvSpPr>
        <p:spPr>
          <a:xfrm>
            <a:off x="952500" y="3221050"/>
            <a:ext cx="2868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sorted from previous iterations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560" name="Shape 560"/>
          <p:cNvCxnSpPr>
            <a:stCxn id="556" idx="0"/>
          </p:cNvCxnSpPr>
          <p:nvPr/>
        </p:nvCxnSpPr>
        <p:spPr>
          <a:xfrm rot="10800000">
            <a:off x="4287975" y="2852200"/>
            <a:ext cx="4800" cy="226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graphicFrame>
        <p:nvGraphicFramePr>
          <p:cNvPr id="561" name="Shape 561"/>
          <p:cNvGraphicFramePr/>
          <p:nvPr/>
        </p:nvGraphicFramePr>
        <p:xfrm>
          <a:off x="2171700" y="15413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{AD7B8993-80D4-480C-BF17-88832E0831EB}</a:tableStyleId>
              </a:tblPr>
              <a:tblGrid>
                <a:gridCol w="5023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562" name="Shape 562"/>
          <p:cNvCxnSpPr/>
          <p:nvPr/>
        </p:nvCxnSpPr>
        <p:spPr>
          <a:xfrm>
            <a:off x="2419650" y="1957250"/>
            <a:ext cx="9900" cy="4032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lg" w="lg" type="stealth"/>
            <a:tailEnd len="lg" w="lg" type="stealth"/>
          </a:ln>
        </p:spPr>
      </p:cxnSp>
      <p:sp>
        <p:nvSpPr>
          <p:cNvPr id="563" name="Shape 563"/>
          <p:cNvSpPr/>
          <p:nvPr/>
        </p:nvSpPr>
        <p:spPr>
          <a:xfrm>
            <a:off x="2481250" y="2772425"/>
            <a:ext cx="605700" cy="284400"/>
          </a:xfrm>
          <a:custGeom>
            <a:pathLst>
              <a:path extrusionOk="0" h="11376" w="24228">
                <a:moveTo>
                  <a:pt x="0" y="0"/>
                </a:moveTo>
                <a:cubicBezTo>
                  <a:pt x="698" y="1553"/>
                  <a:pt x="1164" y="7533"/>
                  <a:pt x="4193" y="9319"/>
                </a:cubicBezTo>
                <a:cubicBezTo>
                  <a:pt x="7221" y="11105"/>
                  <a:pt x="14831" y="12036"/>
                  <a:pt x="18171" y="10716"/>
                </a:cubicBezTo>
                <a:cubicBezTo>
                  <a:pt x="21510" y="9395"/>
                  <a:pt x="23218" y="2951"/>
                  <a:pt x="24228" y="1398"/>
                </a:cubicBezTo>
              </a:path>
            </a:pathLst>
          </a:cu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564" name="Shape 564"/>
          <p:cNvSpPr txBox="1"/>
          <p:nvPr/>
        </p:nvSpPr>
        <p:spPr>
          <a:xfrm>
            <a:off x="1969675" y="2782625"/>
            <a:ext cx="861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slide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565" name="Shape 565"/>
          <p:cNvGraphicFramePr/>
          <p:nvPr/>
        </p:nvGraphicFramePr>
        <p:xfrm>
          <a:off x="1562100" y="15413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{AD7B8993-80D4-480C-BF17-88832E0831EB}</a:tableStyleId>
              </a:tblPr>
              <a:tblGrid>
                <a:gridCol w="5023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566" name="Shape 566"/>
          <p:cNvCxnSpPr/>
          <p:nvPr/>
        </p:nvCxnSpPr>
        <p:spPr>
          <a:xfrm>
            <a:off x="1810050" y="1957250"/>
            <a:ext cx="9900" cy="4032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lg" w="lg" type="stealth"/>
            <a:tailEnd len="lg" w="lg" type="stealth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5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Inserting an element</a:t>
            </a:r>
            <a:endParaRPr/>
          </a:p>
        </p:txBody>
      </p:sp>
      <p:graphicFrame>
        <p:nvGraphicFramePr>
          <p:cNvPr id="572" name="Shape 572"/>
          <p:cNvGraphicFramePr/>
          <p:nvPr/>
        </p:nvGraphicFramePr>
        <p:xfrm>
          <a:off x="952500" y="2400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{AD7B8993-80D4-480C-BF17-88832E0831EB}</a:tableStyleId>
              </a:tblPr>
              <a:tblGrid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solidFill>
                      <a:srgbClr val="93C47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14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17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573" name="Shape 573"/>
          <p:cNvSpPr txBox="1"/>
          <p:nvPr/>
        </p:nvSpPr>
        <p:spPr>
          <a:xfrm>
            <a:off x="4169925" y="3078400"/>
            <a:ext cx="245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574" name="Shape 574"/>
          <p:cNvCxnSpPr/>
          <p:nvPr/>
        </p:nvCxnSpPr>
        <p:spPr>
          <a:xfrm>
            <a:off x="3983075" y="1957250"/>
            <a:ext cx="0" cy="128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75" name="Shape 575"/>
          <p:cNvCxnSpPr/>
          <p:nvPr/>
        </p:nvCxnSpPr>
        <p:spPr>
          <a:xfrm flipH="1" rot="10800000">
            <a:off x="963850" y="3038925"/>
            <a:ext cx="2950500" cy="19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triangle"/>
            <a:tailEnd len="lg" w="lg" type="triangle"/>
          </a:ln>
        </p:spPr>
      </p:cxnSp>
      <p:sp>
        <p:nvSpPr>
          <p:cNvPr id="576" name="Shape 576"/>
          <p:cNvSpPr txBox="1"/>
          <p:nvPr/>
        </p:nvSpPr>
        <p:spPr>
          <a:xfrm>
            <a:off x="952500" y="3221050"/>
            <a:ext cx="2868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sorted from previous iterations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577" name="Shape 577"/>
          <p:cNvCxnSpPr>
            <a:stCxn id="573" idx="0"/>
          </p:cNvCxnSpPr>
          <p:nvPr/>
        </p:nvCxnSpPr>
        <p:spPr>
          <a:xfrm rot="10800000">
            <a:off x="4287975" y="2852200"/>
            <a:ext cx="4800" cy="226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graphicFrame>
        <p:nvGraphicFramePr>
          <p:cNvPr id="578" name="Shape 578"/>
          <p:cNvGraphicFramePr/>
          <p:nvPr/>
        </p:nvGraphicFramePr>
        <p:xfrm>
          <a:off x="1638300" y="15413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{AD7B8993-80D4-480C-BF17-88832E0831EB}</a:tableStyleId>
              </a:tblPr>
              <a:tblGrid>
                <a:gridCol w="5023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579" name="Shape 579"/>
          <p:cNvCxnSpPr/>
          <p:nvPr/>
        </p:nvCxnSpPr>
        <p:spPr>
          <a:xfrm>
            <a:off x="1883825" y="1940613"/>
            <a:ext cx="9900" cy="4032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lg" w="lg" type="stealth"/>
            <a:tailEnd len="lg" w="lg" type="stealth"/>
          </a:ln>
        </p:spPr>
      </p:cxnSp>
      <p:sp>
        <p:nvSpPr>
          <p:cNvPr id="580" name="Shape 580"/>
          <p:cNvSpPr txBox="1"/>
          <p:nvPr/>
        </p:nvSpPr>
        <p:spPr>
          <a:xfrm>
            <a:off x="2367175" y="1284825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Too big!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81" name="Shape 581"/>
          <p:cNvSpPr/>
          <p:nvPr/>
        </p:nvSpPr>
        <p:spPr>
          <a:xfrm>
            <a:off x="2131800" y="1793950"/>
            <a:ext cx="354300" cy="582425"/>
          </a:xfrm>
          <a:custGeom>
            <a:pathLst>
              <a:path extrusionOk="0" h="23297" w="14172">
                <a:moveTo>
                  <a:pt x="0" y="0"/>
                </a:moveTo>
                <a:cubicBezTo>
                  <a:pt x="1863" y="543"/>
                  <a:pt x="8852" y="699"/>
                  <a:pt x="11182" y="3262"/>
                </a:cubicBezTo>
                <a:cubicBezTo>
                  <a:pt x="13511" y="5824"/>
                  <a:pt x="13589" y="12036"/>
                  <a:pt x="13978" y="15376"/>
                </a:cubicBezTo>
                <a:cubicBezTo>
                  <a:pt x="14366" y="18715"/>
                  <a:pt x="13589" y="21976"/>
                  <a:pt x="13512" y="23297"/>
                </a:cubicBezTo>
              </a:path>
            </a:pathLst>
          </a:cu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582" name="Shape 582"/>
          <p:cNvSpPr txBox="1"/>
          <p:nvPr/>
        </p:nvSpPr>
        <p:spPr>
          <a:xfrm>
            <a:off x="2443375" y="1818225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 goes here!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5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57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Shape 58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Insertion process redux</a:t>
            </a:r>
            <a:endParaRPr/>
          </a:p>
        </p:txBody>
      </p:sp>
      <p:graphicFrame>
        <p:nvGraphicFramePr>
          <p:cNvPr id="588" name="Shape 588"/>
          <p:cNvGraphicFramePr/>
          <p:nvPr/>
        </p:nvGraphicFramePr>
        <p:xfrm>
          <a:off x="952500" y="2400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{AD7B8993-80D4-480C-BF17-88832E0831EB}</a:tableStyleId>
              </a:tblPr>
              <a:tblGrid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14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17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589" name="Shape 589"/>
          <p:cNvSpPr txBox="1"/>
          <p:nvPr/>
        </p:nvSpPr>
        <p:spPr>
          <a:xfrm>
            <a:off x="4169925" y="3002200"/>
            <a:ext cx="245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590" name="Shape 590"/>
          <p:cNvCxnSpPr/>
          <p:nvPr/>
        </p:nvCxnSpPr>
        <p:spPr>
          <a:xfrm>
            <a:off x="3983075" y="1957250"/>
            <a:ext cx="0" cy="128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91" name="Shape 591"/>
          <p:cNvCxnSpPr/>
          <p:nvPr/>
        </p:nvCxnSpPr>
        <p:spPr>
          <a:xfrm rot="10800000">
            <a:off x="4287975" y="2852200"/>
            <a:ext cx="4800" cy="226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graphicFrame>
        <p:nvGraphicFramePr>
          <p:cNvPr id="592" name="Shape 592"/>
          <p:cNvGraphicFramePr/>
          <p:nvPr/>
        </p:nvGraphicFramePr>
        <p:xfrm>
          <a:off x="952500" y="3771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{AD7B8993-80D4-480C-BF17-88832E0831EB}</a:tableStyleId>
              </a:tblPr>
              <a:tblGrid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14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17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593" name="Shape 593"/>
          <p:cNvSpPr txBox="1"/>
          <p:nvPr/>
        </p:nvSpPr>
        <p:spPr>
          <a:xfrm>
            <a:off x="4169925" y="4526200"/>
            <a:ext cx="245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594" name="Shape 594"/>
          <p:cNvCxnSpPr/>
          <p:nvPr/>
        </p:nvCxnSpPr>
        <p:spPr>
          <a:xfrm>
            <a:off x="3983075" y="3100250"/>
            <a:ext cx="0" cy="128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95" name="Shape 595"/>
          <p:cNvCxnSpPr>
            <a:stCxn id="593" idx="0"/>
          </p:cNvCxnSpPr>
          <p:nvPr/>
        </p:nvCxnSpPr>
        <p:spPr>
          <a:xfrm rot="10800000">
            <a:off x="4287975" y="4300000"/>
            <a:ext cx="4800" cy="226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graphicFrame>
        <p:nvGraphicFramePr>
          <p:cNvPr id="596" name="Shape 596"/>
          <p:cNvGraphicFramePr/>
          <p:nvPr/>
        </p:nvGraphicFramePr>
        <p:xfrm>
          <a:off x="2324100" y="13889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{AD7B8993-80D4-480C-BF17-88832E0831EB}</a:tableStyleId>
              </a:tblPr>
              <a:tblGrid>
                <a:gridCol w="5023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597" name="Shape 597"/>
          <p:cNvCxnSpPr/>
          <p:nvPr/>
        </p:nvCxnSpPr>
        <p:spPr>
          <a:xfrm>
            <a:off x="3634425" y="2807375"/>
            <a:ext cx="547500" cy="9435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98" name="Shape 598"/>
          <p:cNvCxnSpPr/>
          <p:nvPr/>
        </p:nvCxnSpPr>
        <p:spPr>
          <a:xfrm>
            <a:off x="3017038" y="2839650"/>
            <a:ext cx="559200" cy="885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99" name="Shape 599"/>
          <p:cNvCxnSpPr/>
          <p:nvPr/>
        </p:nvCxnSpPr>
        <p:spPr>
          <a:xfrm>
            <a:off x="2411350" y="2795725"/>
            <a:ext cx="547500" cy="931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600" name="Shape 600"/>
          <p:cNvSpPr/>
          <p:nvPr/>
        </p:nvSpPr>
        <p:spPr>
          <a:xfrm>
            <a:off x="462435" y="1793950"/>
            <a:ext cx="1960575" cy="1945300"/>
          </a:xfrm>
          <a:custGeom>
            <a:pathLst>
              <a:path extrusionOk="0" h="77812" w="78423">
                <a:moveTo>
                  <a:pt x="76559" y="0"/>
                </a:moveTo>
                <a:cubicBezTo>
                  <a:pt x="67861" y="854"/>
                  <a:pt x="37109" y="-932"/>
                  <a:pt x="24374" y="5125"/>
                </a:cubicBezTo>
                <a:cubicBezTo>
                  <a:pt x="11638" y="11182"/>
                  <a:pt x="-1018" y="26946"/>
                  <a:pt x="146" y="36343"/>
                </a:cubicBezTo>
                <a:cubicBezTo>
                  <a:pt x="1310" y="45739"/>
                  <a:pt x="19481" y="57388"/>
                  <a:pt x="31363" y="61504"/>
                </a:cubicBezTo>
                <a:cubicBezTo>
                  <a:pt x="43244" y="65619"/>
                  <a:pt x="63590" y="58320"/>
                  <a:pt x="71434" y="61038"/>
                </a:cubicBezTo>
                <a:cubicBezTo>
                  <a:pt x="79277" y="63756"/>
                  <a:pt x="77258" y="75016"/>
                  <a:pt x="78423" y="77812"/>
                </a:cubicBezTo>
              </a:path>
            </a:pathLst>
          </a:cu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601" name="Shape 601"/>
          <p:cNvSpPr txBox="1"/>
          <p:nvPr/>
        </p:nvSpPr>
        <p:spPr>
          <a:xfrm>
            <a:off x="3450600" y="1896150"/>
            <a:ext cx="416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j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02" name="Shape 602"/>
          <p:cNvSpPr txBox="1"/>
          <p:nvPr/>
        </p:nvSpPr>
        <p:spPr>
          <a:xfrm>
            <a:off x="2841000" y="1896150"/>
            <a:ext cx="416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j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03" name="Shape 603"/>
          <p:cNvSpPr txBox="1"/>
          <p:nvPr/>
        </p:nvSpPr>
        <p:spPr>
          <a:xfrm>
            <a:off x="2307600" y="1896150"/>
            <a:ext cx="416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j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0"/>
                                        <p:tgtEl>
                                          <p:spTgt spid="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6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100"/>
                                        <p:tgtEl>
                                          <p:spTgt spid="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6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100"/>
                                        <p:tgtEl>
                                          <p:spTgt spid="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200"/>
                                        <p:tgtEl>
                                          <p:spTgt spid="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0"/>
                                        <p:tgtEl>
                                          <p:spTgt spid="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Shape 60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about next value?</a:t>
            </a:r>
            <a:endParaRPr/>
          </a:p>
        </p:txBody>
      </p:sp>
      <p:graphicFrame>
        <p:nvGraphicFramePr>
          <p:cNvPr id="609" name="Shape 609"/>
          <p:cNvGraphicFramePr/>
          <p:nvPr/>
        </p:nvGraphicFramePr>
        <p:xfrm>
          <a:off x="952500" y="2857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{AD7B8993-80D4-480C-BF17-88832E0831EB}</a:tableStyleId>
              </a:tblPr>
              <a:tblGrid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14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17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610" name="Shape 610"/>
          <p:cNvCxnSpPr/>
          <p:nvPr/>
        </p:nvCxnSpPr>
        <p:spPr>
          <a:xfrm>
            <a:off x="4577950" y="2096825"/>
            <a:ext cx="0" cy="1293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graphicFrame>
        <p:nvGraphicFramePr>
          <p:cNvPr id="611" name="Shape 611"/>
          <p:cNvGraphicFramePr/>
          <p:nvPr/>
        </p:nvGraphicFramePr>
        <p:xfrm>
          <a:off x="952500" y="3771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{AD7B8993-80D4-480C-BF17-88832E0831EB}</a:tableStyleId>
              </a:tblPr>
              <a:tblGrid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14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17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612" name="Shape 612"/>
          <p:cNvGraphicFramePr/>
          <p:nvPr/>
        </p:nvGraphicFramePr>
        <p:xfrm>
          <a:off x="3410600" y="1485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{AD7B8993-80D4-480C-BF17-88832E0831EB}</a:tableStyleId>
              </a:tblPr>
              <a:tblGrid>
                <a:gridCol w="413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613" name="Shape 613"/>
          <p:cNvCxnSpPr/>
          <p:nvPr/>
        </p:nvCxnSpPr>
        <p:spPr>
          <a:xfrm>
            <a:off x="4240150" y="3273300"/>
            <a:ext cx="617400" cy="4893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614" name="Shape 614"/>
          <p:cNvCxnSpPr/>
          <p:nvPr/>
        </p:nvCxnSpPr>
        <p:spPr>
          <a:xfrm>
            <a:off x="3634425" y="3284950"/>
            <a:ext cx="582300" cy="4776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615" name="Shape 615"/>
          <p:cNvCxnSpPr/>
          <p:nvPr/>
        </p:nvCxnSpPr>
        <p:spPr>
          <a:xfrm>
            <a:off x="3005425" y="3261650"/>
            <a:ext cx="605700" cy="501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616" name="Shape 616"/>
          <p:cNvCxnSpPr/>
          <p:nvPr/>
        </p:nvCxnSpPr>
        <p:spPr>
          <a:xfrm>
            <a:off x="2472025" y="3261650"/>
            <a:ext cx="605700" cy="501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617" name="Shape 617"/>
          <p:cNvCxnSpPr/>
          <p:nvPr/>
        </p:nvCxnSpPr>
        <p:spPr>
          <a:xfrm>
            <a:off x="1862425" y="3261650"/>
            <a:ext cx="605700" cy="501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618" name="Shape 618"/>
          <p:cNvCxnSpPr/>
          <p:nvPr/>
        </p:nvCxnSpPr>
        <p:spPr>
          <a:xfrm>
            <a:off x="1252825" y="3261650"/>
            <a:ext cx="605700" cy="501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619" name="Shape 619"/>
          <p:cNvSpPr txBox="1"/>
          <p:nvPr/>
        </p:nvSpPr>
        <p:spPr>
          <a:xfrm>
            <a:off x="388900" y="2343150"/>
            <a:ext cx="582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j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Shape 62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about next value?</a:t>
            </a:r>
            <a:endParaRPr/>
          </a:p>
        </p:txBody>
      </p:sp>
      <p:graphicFrame>
        <p:nvGraphicFramePr>
          <p:cNvPr id="625" name="Shape 625"/>
          <p:cNvGraphicFramePr/>
          <p:nvPr/>
        </p:nvGraphicFramePr>
        <p:xfrm>
          <a:off x="952500" y="2857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{AD7B8993-80D4-480C-BF17-88832E0831EB}</a:tableStyleId>
              </a:tblPr>
              <a:tblGrid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14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17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626" name="Shape 626"/>
          <p:cNvCxnSpPr/>
          <p:nvPr/>
        </p:nvCxnSpPr>
        <p:spPr>
          <a:xfrm>
            <a:off x="4577950" y="2096825"/>
            <a:ext cx="0" cy="1293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graphicFrame>
        <p:nvGraphicFramePr>
          <p:cNvPr id="627" name="Shape 627"/>
          <p:cNvGraphicFramePr/>
          <p:nvPr/>
        </p:nvGraphicFramePr>
        <p:xfrm>
          <a:off x="952500" y="3771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{AD7B8993-80D4-480C-BF17-88832E0831EB}</a:tableStyleId>
              </a:tblPr>
              <a:tblGrid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14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17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628" name="Shape 628"/>
          <p:cNvGraphicFramePr/>
          <p:nvPr/>
        </p:nvGraphicFramePr>
        <p:xfrm>
          <a:off x="3410600" y="1485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{AD7B8993-80D4-480C-BF17-88832E0831EB}</a:tableStyleId>
              </a:tblPr>
              <a:tblGrid>
                <a:gridCol w="413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629" name="Shape 629"/>
          <p:cNvCxnSpPr/>
          <p:nvPr/>
        </p:nvCxnSpPr>
        <p:spPr>
          <a:xfrm>
            <a:off x="4240150" y="3273300"/>
            <a:ext cx="617400" cy="4893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630" name="Shape 630"/>
          <p:cNvCxnSpPr/>
          <p:nvPr/>
        </p:nvCxnSpPr>
        <p:spPr>
          <a:xfrm>
            <a:off x="3634425" y="3284950"/>
            <a:ext cx="582300" cy="4776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631" name="Shape 631"/>
          <p:cNvCxnSpPr/>
          <p:nvPr/>
        </p:nvCxnSpPr>
        <p:spPr>
          <a:xfrm>
            <a:off x="3005425" y="3261650"/>
            <a:ext cx="605700" cy="501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632" name="Shape 632"/>
          <p:cNvCxnSpPr/>
          <p:nvPr/>
        </p:nvCxnSpPr>
        <p:spPr>
          <a:xfrm>
            <a:off x="2472025" y="3261650"/>
            <a:ext cx="605700" cy="501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633" name="Shape 633"/>
          <p:cNvCxnSpPr/>
          <p:nvPr/>
        </p:nvCxnSpPr>
        <p:spPr>
          <a:xfrm>
            <a:off x="1862425" y="3261650"/>
            <a:ext cx="605700" cy="501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634" name="Shape 634"/>
          <p:cNvCxnSpPr/>
          <p:nvPr/>
        </p:nvCxnSpPr>
        <p:spPr>
          <a:xfrm>
            <a:off x="1252825" y="3261650"/>
            <a:ext cx="605700" cy="501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635" name="Shape 635"/>
          <p:cNvSpPr txBox="1"/>
          <p:nvPr/>
        </p:nvSpPr>
        <p:spPr>
          <a:xfrm>
            <a:off x="388900" y="2114550"/>
            <a:ext cx="582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j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636" name="Shape 636"/>
          <p:cNvCxnSpPr/>
          <p:nvPr/>
        </p:nvCxnSpPr>
        <p:spPr>
          <a:xfrm flipH="1">
            <a:off x="675850" y="2495550"/>
            <a:ext cx="4200" cy="235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637" name="Shape 637"/>
          <p:cNvSpPr/>
          <p:nvPr/>
        </p:nvSpPr>
        <p:spPr>
          <a:xfrm>
            <a:off x="356575" y="2878700"/>
            <a:ext cx="582300" cy="3711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8" name="Shape 638"/>
          <p:cNvSpPr/>
          <p:nvPr/>
        </p:nvSpPr>
        <p:spPr>
          <a:xfrm>
            <a:off x="170731" y="1780359"/>
            <a:ext cx="3219100" cy="2156900"/>
          </a:xfrm>
          <a:custGeom>
            <a:pathLst>
              <a:path extrusionOk="0" h="86276" w="128764">
                <a:moveTo>
                  <a:pt x="128764" y="78"/>
                </a:moveTo>
                <a:cubicBezTo>
                  <a:pt x="118202" y="233"/>
                  <a:pt x="85353" y="-543"/>
                  <a:pt x="65396" y="1010"/>
                </a:cubicBezTo>
                <a:cubicBezTo>
                  <a:pt x="45438" y="2563"/>
                  <a:pt x="19734" y="5436"/>
                  <a:pt x="9018" y="9397"/>
                </a:cubicBezTo>
                <a:cubicBezTo>
                  <a:pt x="-1698" y="13357"/>
                  <a:pt x="1951" y="13901"/>
                  <a:pt x="1097" y="24773"/>
                </a:cubicBezTo>
                <a:cubicBezTo>
                  <a:pt x="242" y="35644"/>
                  <a:pt x="-1776" y="64377"/>
                  <a:pt x="3893" y="74628"/>
                </a:cubicBezTo>
                <a:cubicBezTo>
                  <a:pt x="9562" y="84878"/>
                  <a:pt x="29908" y="84334"/>
                  <a:pt x="35111" y="86276"/>
                </a:cubicBezTo>
              </a:path>
            </a:pathLst>
          </a:custGeom>
          <a:noFill/>
          <a:ln cap="flat" cmpd="sng" w="28575">
            <a:solidFill>
              <a:srgbClr val="FF0000"/>
            </a:solidFill>
            <a:prstDash val="solid"/>
            <a:round/>
            <a:headEnd len="lg" w="lg" type="none"/>
            <a:tailEnd len="lg" w="lg" type="stealth"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Shape 64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about this case?</a:t>
            </a:r>
            <a:endParaRPr/>
          </a:p>
        </p:txBody>
      </p:sp>
      <p:graphicFrame>
        <p:nvGraphicFramePr>
          <p:cNvPr id="644" name="Shape 644"/>
          <p:cNvGraphicFramePr/>
          <p:nvPr/>
        </p:nvGraphicFramePr>
        <p:xfrm>
          <a:off x="876300" y="2324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{AD7B8993-80D4-480C-BF17-88832E0831EB}</a:tableStyleId>
              </a:tblPr>
              <a:tblGrid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14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17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20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solidFill>
                      <a:srgbClr val="B6D7A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645" name="Shape 645"/>
          <p:cNvCxnSpPr/>
          <p:nvPr/>
        </p:nvCxnSpPr>
        <p:spPr>
          <a:xfrm>
            <a:off x="5108455" y="1759000"/>
            <a:ext cx="11700" cy="1479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graphicFrame>
        <p:nvGraphicFramePr>
          <p:cNvPr id="646" name="Shape 646"/>
          <p:cNvGraphicFramePr/>
          <p:nvPr/>
        </p:nvGraphicFramePr>
        <p:xfrm>
          <a:off x="4333100" y="1257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{AD7B8993-80D4-480C-BF17-88832E0831EB}</a:tableStyleId>
              </a:tblPr>
              <a:tblGrid>
                <a:gridCol w="5178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20</a:t>
                      </a:r>
                      <a:endParaRPr b="1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647" name="Shape 647"/>
          <p:cNvCxnSpPr/>
          <p:nvPr/>
        </p:nvCxnSpPr>
        <p:spPr>
          <a:xfrm>
            <a:off x="4601250" y="1642525"/>
            <a:ext cx="163200" cy="6408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lg" w="lg" type="triangle"/>
            <a:tailEnd len="lg" w="lg" type="triangle"/>
          </a:ln>
        </p:spPr>
      </p:cxnSp>
      <p:sp>
        <p:nvSpPr>
          <p:cNvPr id="648" name="Shape 648"/>
          <p:cNvSpPr/>
          <p:nvPr/>
        </p:nvSpPr>
        <p:spPr>
          <a:xfrm>
            <a:off x="4880825" y="1458700"/>
            <a:ext cx="512525" cy="824475"/>
          </a:xfrm>
          <a:custGeom>
            <a:pathLst>
              <a:path extrusionOk="0" h="32979" w="20501">
                <a:moveTo>
                  <a:pt x="0" y="364"/>
                </a:moveTo>
                <a:cubicBezTo>
                  <a:pt x="2096" y="441"/>
                  <a:pt x="9784" y="-723"/>
                  <a:pt x="12580" y="830"/>
                </a:cubicBezTo>
                <a:cubicBezTo>
                  <a:pt x="15375" y="2383"/>
                  <a:pt x="15452" y="4324"/>
                  <a:pt x="16773" y="9683"/>
                </a:cubicBezTo>
                <a:cubicBezTo>
                  <a:pt x="18093" y="15041"/>
                  <a:pt x="19879" y="29096"/>
                  <a:pt x="20501" y="32979"/>
                </a:cubicBezTo>
              </a:path>
            </a:pathLst>
          </a:custGeom>
          <a:noFill/>
          <a:ln cap="flat" cmpd="sng" w="28575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sp>
      <p:sp>
        <p:nvSpPr>
          <p:cNvPr id="649" name="Shape 649"/>
          <p:cNvSpPr txBox="1"/>
          <p:nvPr/>
        </p:nvSpPr>
        <p:spPr>
          <a:xfrm>
            <a:off x="5257922" y="2850069"/>
            <a:ext cx="396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i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50" name="Shape 650"/>
          <p:cNvSpPr txBox="1"/>
          <p:nvPr/>
        </p:nvSpPr>
        <p:spPr>
          <a:xfrm>
            <a:off x="4630364" y="2850069"/>
            <a:ext cx="396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j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51" name="Shape 651"/>
          <p:cNvSpPr txBox="1"/>
          <p:nvPr/>
        </p:nvSpPr>
        <p:spPr>
          <a:xfrm>
            <a:off x="3315575" y="1734325"/>
            <a:ext cx="1246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Too Big!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52" name="Shape 652"/>
          <p:cNvSpPr txBox="1"/>
          <p:nvPr/>
        </p:nvSpPr>
        <p:spPr>
          <a:xfrm>
            <a:off x="5347000" y="1388950"/>
            <a:ext cx="1548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write 20 over 20 (no harm)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Shape 65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 Code</a:t>
            </a:r>
            <a:endParaRPr/>
          </a:p>
        </p:txBody>
      </p:sp>
      <p:sp>
        <p:nvSpPr>
          <p:cNvPr id="658" name="Shape 658"/>
          <p:cNvSpPr txBox="1"/>
          <p:nvPr>
            <p:ph idx="1" type="body"/>
          </p:nvPr>
        </p:nvSpPr>
        <p:spPr>
          <a:xfrm>
            <a:off x="457200" y="1123950"/>
            <a:ext cx="8229600" cy="3725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// PRECONDITION:  a[0..i-1] sorted in non-decreasing order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void insert(int a[], int i) {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int j, x;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  x = a[i];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  j = i-1;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  while(j&gt;=0 &amp;&amp; x &lt; a[j]) {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      a[j+1] = a[j];  // slide to right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      j--;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  // now x belongs in slot j+1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  a[j+1] = x;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/>
        </p:nvSpPr>
        <p:spPr>
          <a:xfrm>
            <a:off x="211675" y="1591725"/>
            <a:ext cx="8692500" cy="34431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/*</a:t>
            </a:r>
            <a:br>
              <a:rPr b="1" lang="en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 removes first occurrence of x (if any). </a:t>
            </a:r>
            <a:endParaRPr b="1" sz="2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 Returns true or false depending on whether</a:t>
            </a:r>
            <a:br>
              <a:rPr b="1" lang="en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    x was found or not</a:t>
            </a:r>
            <a:br>
              <a:rPr b="1" lang="en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*/</a:t>
            </a:r>
            <a:endParaRPr b="1" sz="2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bool remove_first(</a:t>
            </a:r>
            <a:r>
              <a:rPr b="1" lang="en" sz="2400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const T &amp;x</a:t>
            </a:r>
            <a:r>
              <a:rPr b="1" lang="en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2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1" name="Shape 12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remove_first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Shape 66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 Insertion Sort</a:t>
            </a:r>
            <a:endParaRPr/>
          </a:p>
        </p:txBody>
      </p:sp>
      <p:sp>
        <p:nvSpPr>
          <p:cNvPr id="664" name="Shape 664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void isort(int a[], int n) {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 for(i=1; i&lt;n; i++)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    insert(a, i);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Shape 66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Or… without subroutine</a:t>
            </a:r>
            <a:endParaRPr/>
          </a:p>
        </p:txBody>
      </p:sp>
      <p:sp>
        <p:nvSpPr>
          <p:cNvPr id="670" name="Shape 670"/>
          <p:cNvSpPr txBox="1"/>
          <p:nvPr>
            <p:ph idx="1" type="body"/>
          </p:nvPr>
        </p:nvSpPr>
        <p:spPr>
          <a:xfrm>
            <a:off x="457200" y="1123950"/>
            <a:ext cx="4371000" cy="38265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void isort(int a[], int n) {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int i, j, x;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for(i=1; i&lt;n; i++){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    x = a[i];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    j = i-1;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    while(j&gt;=0 &amp;&amp; </a:t>
            </a:r>
            <a:r>
              <a:rPr b="1" lang="en" sz="14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x &lt; a[j]</a:t>
            </a: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        a[j+1] = a[j];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        j--;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    }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    // now x belongs in slot j+1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    a[j+1] = x;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Shape 67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isort: 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Worst Case ??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76" name="Shape 676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Discuss!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Shape 68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isort:  Best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Case ??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82" name="Shape 682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Discuss!!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Shape 691"/>
          <p:cNvSpPr txBox="1"/>
          <p:nvPr>
            <p:ph idx="4294967295" type="title"/>
          </p:nvPr>
        </p:nvSpPr>
        <p:spPr>
          <a:xfrm>
            <a:off x="457200" y="-22622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Big-Oh Definition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92" name="Shape 692"/>
          <p:cNvSpPr txBox="1"/>
          <p:nvPr>
            <p:ph idx="4294967295" type="body"/>
          </p:nvPr>
        </p:nvSpPr>
        <p:spPr>
          <a:xfrm>
            <a:off x="157775" y="834775"/>
            <a:ext cx="8940600" cy="32778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Given two integer functions </a:t>
            </a:r>
            <a:r>
              <a:rPr b="1" lang="en" sz="24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T(n)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and </a:t>
            </a:r>
            <a:r>
              <a:rPr b="1" lang="en" sz="24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f(n)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, we say that: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T(n) is O(f(n))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if and only if there exist constants </a:t>
            </a:r>
            <a:r>
              <a:rPr b="1" lang="en" sz="24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c&gt;0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(real) and </a:t>
            </a:r>
            <a:r>
              <a:rPr b="1" lang="en" sz="24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1" baseline="-25000" lang="en" sz="24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24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&gt;0 (int)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such that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T(n)≤ cf(n)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for </a:t>
            </a:r>
            <a:r>
              <a:rPr b="1" i="1" lang="en" sz="2400">
                <a:latin typeface="Courier New"/>
                <a:ea typeface="Courier New"/>
                <a:cs typeface="Courier New"/>
                <a:sym typeface="Courier New"/>
              </a:rPr>
              <a:t>all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n ≥ n</a:t>
            </a:r>
            <a:r>
              <a:rPr b="1" baseline="-25000" lang="en" sz="2400"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b="1" baseline="-25000" sz="2400"/>
          </a:p>
        </p:txBody>
      </p:sp>
      <p:sp>
        <p:nvSpPr>
          <p:cNvPr id="693" name="Shape 693"/>
          <p:cNvSpPr txBox="1"/>
          <p:nvPr/>
        </p:nvSpPr>
        <p:spPr>
          <a:xfrm>
            <a:off x="702275" y="4239725"/>
            <a:ext cx="7538700" cy="588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f(n) is an “asymptotic </a:t>
            </a:r>
            <a:r>
              <a:rPr b="1" i="1" lang="en" sz="2400" u="sng">
                <a:latin typeface="Consolas"/>
                <a:ea typeface="Consolas"/>
                <a:cs typeface="Consolas"/>
                <a:sym typeface="Consolas"/>
              </a:rPr>
              <a:t>upper-bound”</a:t>
            </a: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 on T(n) </a:t>
            </a:r>
            <a:endParaRPr b="1" sz="2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Shape 698"/>
          <p:cNvSpPr/>
          <p:nvPr/>
        </p:nvSpPr>
        <p:spPr>
          <a:xfrm>
            <a:off x="2084050" y="231400"/>
            <a:ext cx="6994800" cy="43125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9" name="Shape 699"/>
          <p:cNvSpPr/>
          <p:nvPr/>
        </p:nvSpPr>
        <p:spPr>
          <a:xfrm>
            <a:off x="2097825" y="1178051"/>
            <a:ext cx="6921221" cy="2734893"/>
          </a:xfrm>
          <a:custGeom>
            <a:pathLst>
              <a:path extrusionOk="0" h="102239" w="180076">
                <a:moveTo>
                  <a:pt x="0" y="102239"/>
                </a:moveTo>
                <a:cubicBezTo>
                  <a:pt x="15867" y="102239"/>
                  <a:pt x="31791" y="99595"/>
                  <a:pt x="47123" y="95507"/>
                </a:cubicBezTo>
                <a:cubicBezTo>
                  <a:pt x="54407" y="93564"/>
                  <a:pt x="62802" y="95329"/>
                  <a:pt x="69422" y="91720"/>
                </a:cubicBezTo>
                <a:cubicBezTo>
                  <a:pt x="75927" y="88171"/>
                  <a:pt x="83083" y="85525"/>
                  <a:pt x="88776" y="80781"/>
                </a:cubicBezTo>
                <a:cubicBezTo>
                  <a:pt x="93575" y="76780"/>
                  <a:pt x="96471" y="70140"/>
                  <a:pt x="102239" y="67738"/>
                </a:cubicBezTo>
                <a:cubicBezTo>
                  <a:pt x="111711" y="63792"/>
                  <a:pt x="121939" y="61469"/>
                  <a:pt x="130849" y="56379"/>
                </a:cubicBezTo>
                <a:cubicBezTo>
                  <a:pt x="141792" y="50125"/>
                  <a:pt x="148775" y="38559"/>
                  <a:pt x="156514" y="28610"/>
                </a:cubicBezTo>
                <a:cubicBezTo>
                  <a:pt x="164098" y="18857"/>
                  <a:pt x="174548" y="11048"/>
                  <a:pt x="180076" y="0"/>
                </a:cubicBezTo>
              </a:path>
            </a:pathLst>
          </a:custGeom>
          <a:noFill/>
          <a:ln cap="flat" cmpd="sng" w="28575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700" name="Shape 700"/>
          <p:cNvSpPr/>
          <p:nvPr/>
        </p:nvSpPr>
        <p:spPr>
          <a:xfrm>
            <a:off x="2118875" y="1472575"/>
            <a:ext cx="6921428" cy="2840067"/>
          </a:xfrm>
          <a:custGeom>
            <a:pathLst>
              <a:path extrusionOk="0" h="103501" w="273899">
                <a:moveTo>
                  <a:pt x="0" y="103501"/>
                </a:moveTo>
                <a:cubicBezTo>
                  <a:pt x="14233" y="103501"/>
                  <a:pt x="28298" y="100343"/>
                  <a:pt x="42494" y="99293"/>
                </a:cubicBezTo>
                <a:cubicBezTo>
                  <a:pt x="61867" y="97858"/>
                  <a:pt x="81560" y="98315"/>
                  <a:pt x="100556" y="94245"/>
                </a:cubicBezTo>
                <a:cubicBezTo>
                  <a:pt x="110618" y="92089"/>
                  <a:pt x="119916" y="87007"/>
                  <a:pt x="130007" y="84988"/>
                </a:cubicBezTo>
                <a:cubicBezTo>
                  <a:pt x="146108" y="81766"/>
                  <a:pt x="162460" y="79712"/>
                  <a:pt x="178392" y="75732"/>
                </a:cubicBezTo>
                <a:cubicBezTo>
                  <a:pt x="183018" y="74576"/>
                  <a:pt x="186749" y="71132"/>
                  <a:pt x="191014" y="69000"/>
                </a:cubicBezTo>
                <a:cubicBezTo>
                  <a:pt x="200387" y="64311"/>
                  <a:pt x="210524" y="61158"/>
                  <a:pt x="219624" y="55958"/>
                </a:cubicBezTo>
                <a:cubicBezTo>
                  <a:pt x="223932" y="53495"/>
                  <a:pt x="225283" y="47239"/>
                  <a:pt x="229722" y="45019"/>
                </a:cubicBezTo>
                <a:cubicBezTo>
                  <a:pt x="234949" y="42403"/>
                  <a:pt x="240377" y="39924"/>
                  <a:pt x="244868" y="36183"/>
                </a:cubicBezTo>
                <a:cubicBezTo>
                  <a:pt x="248992" y="32746"/>
                  <a:pt x="250430" y="26973"/>
                  <a:pt x="253704" y="22719"/>
                </a:cubicBezTo>
                <a:cubicBezTo>
                  <a:pt x="257163" y="18221"/>
                  <a:pt x="262735" y="15793"/>
                  <a:pt x="266747" y="11780"/>
                </a:cubicBezTo>
                <a:cubicBezTo>
                  <a:pt x="269994" y="8530"/>
                  <a:pt x="270650" y="3248"/>
                  <a:pt x="273899" y="0"/>
                </a:cubicBezTo>
              </a:path>
            </a:pathLst>
          </a:custGeom>
          <a:noFill/>
          <a:ln cap="flat" cmpd="sng" w="28575">
            <a:solidFill>
              <a:srgbClr val="00FF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701" name="Shape 701"/>
          <p:cNvSpPr/>
          <p:nvPr/>
        </p:nvSpPr>
        <p:spPr>
          <a:xfrm>
            <a:off x="2118875" y="231404"/>
            <a:ext cx="6900201" cy="4047148"/>
          </a:xfrm>
          <a:custGeom>
            <a:pathLst>
              <a:path extrusionOk="0" h="103501" w="273899">
                <a:moveTo>
                  <a:pt x="0" y="103501"/>
                </a:moveTo>
                <a:cubicBezTo>
                  <a:pt x="14233" y="103501"/>
                  <a:pt x="28298" y="100343"/>
                  <a:pt x="42494" y="99293"/>
                </a:cubicBezTo>
                <a:cubicBezTo>
                  <a:pt x="61867" y="97858"/>
                  <a:pt x="81560" y="98315"/>
                  <a:pt x="100556" y="94245"/>
                </a:cubicBezTo>
                <a:cubicBezTo>
                  <a:pt x="110618" y="92089"/>
                  <a:pt x="119916" y="87007"/>
                  <a:pt x="130007" y="84988"/>
                </a:cubicBezTo>
                <a:cubicBezTo>
                  <a:pt x="146108" y="81766"/>
                  <a:pt x="162460" y="79712"/>
                  <a:pt x="178392" y="75732"/>
                </a:cubicBezTo>
                <a:cubicBezTo>
                  <a:pt x="183018" y="74576"/>
                  <a:pt x="186749" y="71132"/>
                  <a:pt x="191014" y="69000"/>
                </a:cubicBezTo>
                <a:cubicBezTo>
                  <a:pt x="200387" y="64311"/>
                  <a:pt x="210524" y="61158"/>
                  <a:pt x="219624" y="55958"/>
                </a:cubicBezTo>
                <a:cubicBezTo>
                  <a:pt x="223932" y="53495"/>
                  <a:pt x="225283" y="47239"/>
                  <a:pt x="229722" y="45019"/>
                </a:cubicBezTo>
                <a:cubicBezTo>
                  <a:pt x="234949" y="42403"/>
                  <a:pt x="240377" y="39924"/>
                  <a:pt x="244868" y="36183"/>
                </a:cubicBezTo>
                <a:cubicBezTo>
                  <a:pt x="248992" y="32746"/>
                  <a:pt x="250430" y="26973"/>
                  <a:pt x="253704" y="22719"/>
                </a:cubicBezTo>
                <a:cubicBezTo>
                  <a:pt x="257163" y="18221"/>
                  <a:pt x="262735" y="15793"/>
                  <a:pt x="266747" y="11780"/>
                </a:cubicBezTo>
                <a:cubicBezTo>
                  <a:pt x="269994" y="8530"/>
                  <a:pt x="270650" y="3248"/>
                  <a:pt x="273899" y="0"/>
                </a:cubicBezTo>
              </a:path>
            </a:pathLst>
          </a:custGeom>
          <a:noFill/>
          <a:ln cap="flat" cmpd="sng" w="28575">
            <a:solidFill>
              <a:srgbClr val="0000FF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702" name="Shape 702"/>
          <p:cNvSpPr txBox="1"/>
          <p:nvPr/>
        </p:nvSpPr>
        <p:spPr>
          <a:xfrm>
            <a:off x="2858200" y="4449275"/>
            <a:ext cx="883500" cy="4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Courier New"/>
                <a:ea typeface="Courier New"/>
                <a:cs typeface="Courier New"/>
                <a:sym typeface="Courier New"/>
              </a:rPr>
              <a:t>n </a:t>
            </a:r>
            <a:endParaRPr b="1" sz="30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703" name="Shape 703"/>
          <p:cNvCxnSpPr/>
          <p:nvPr/>
        </p:nvCxnSpPr>
        <p:spPr>
          <a:xfrm>
            <a:off x="3418725" y="4764825"/>
            <a:ext cx="1641000" cy="10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704" name="Shape 704"/>
          <p:cNvSpPr txBox="1"/>
          <p:nvPr/>
        </p:nvSpPr>
        <p:spPr>
          <a:xfrm>
            <a:off x="231400" y="568000"/>
            <a:ext cx="1188600" cy="609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T(n)</a:t>
            </a:r>
            <a:endParaRPr b="1" sz="30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05" name="Shape 705"/>
          <p:cNvSpPr txBox="1"/>
          <p:nvPr/>
        </p:nvSpPr>
        <p:spPr>
          <a:xfrm>
            <a:off x="241926" y="1482400"/>
            <a:ext cx="1188600" cy="609900"/>
          </a:xfrm>
          <a:prstGeom prst="rect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f(n)</a:t>
            </a:r>
            <a:endParaRPr b="1" sz="300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06" name="Shape 706"/>
          <p:cNvSpPr txBox="1"/>
          <p:nvPr/>
        </p:nvSpPr>
        <p:spPr>
          <a:xfrm>
            <a:off x="76200" y="2549200"/>
            <a:ext cx="1855200" cy="6099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c(f(n))</a:t>
            </a:r>
            <a:endParaRPr b="1" sz="30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707" name="Shape 707"/>
          <p:cNvCxnSpPr/>
          <p:nvPr/>
        </p:nvCxnSpPr>
        <p:spPr>
          <a:xfrm>
            <a:off x="7657400" y="262950"/>
            <a:ext cx="52500" cy="43125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dot"/>
            <a:round/>
            <a:headEnd len="lg" w="lg" type="none"/>
            <a:tailEnd len="lg" w="lg" type="none"/>
          </a:ln>
        </p:spPr>
      </p:cxnSp>
      <p:cxnSp>
        <p:nvCxnSpPr>
          <p:cNvPr id="708" name="Shape 708"/>
          <p:cNvCxnSpPr/>
          <p:nvPr/>
        </p:nvCxnSpPr>
        <p:spPr>
          <a:xfrm>
            <a:off x="8772350" y="852000"/>
            <a:ext cx="0" cy="536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stealth"/>
            <a:tailEnd len="lg" w="lg" type="stealth"/>
          </a:ln>
        </p:spPr>
      </p:cxnSp>
      <p:sp>
        <p:nvSpPr>
          <p:cNvPr id="709" name="Shape 709"/>
          <p:cNvSpPr txBox="1"/>
          <p:nvPr/>
        </p:nvSpPr>
        <p:spPr>
          <a:xfrm>
            <a:off x="7489100" y="4423050"/>
            <a:ext cx="652200" cy="6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1" baseline="-25000" lang="en" sz="2400"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b="1" baseline="-25000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Shape 71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Example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15" name="Shape 715"/>
          <p:cNvSpPr txBox="1"/>
          <p:nvPr>
            <p:ph idx="1" type="body"/>
          </p:nvPr>
        </p:nvSpPr>
        <p:spPr>
          <a:xfrm>
            <a:off x="457200" y="1200150"/>
            <a:ext cx="8229600" cy="24393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Claim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:   3n</a:t>
            </a:r>
            <a:r>
              <a:rPr baseline="30000" lang="en" sz="24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is O(n</a:t>
            </a:r>
            <a:r>
              <a:rPr baseline="30000" lang="en" sz="24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Task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:  find "witnesses" c and n</a:t>
            </a:r>
            <a:r>
              <a:rPr baseline="-25000" lang="en" sz="2400"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such that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3n</a:t>
            </a:r>
            <a:r>
              <a:rPr baseline="30000" lang="en" sz="24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≤ </a:t>
            </a:r>
            <a:r>
              <a:rPr lang="en" sz="24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aseline="30000" lang="en" sz="24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 for all n ≥ n</a:t>
            </a:r>
            <a:r>
              <a:rPr baseline="-25000" lang="en" sz="2400"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baseline="-25000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16" name="Shape 716"/>
          <p:cNvSpPr txBox="1"/>
          <p:nvPr/>
        </p:nvSpPr>
        <p:spPr>
          <a:xfrm>
            <a:off x="158000" y="3691950"/>
            <a:ext cx="3471000" cy="1335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That's not too hard!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Let c=3 and n</a:t>
            </a:r>
            <a:r>
              <a:rPr b="1" baseline="-25000" lang="en" sz="1800"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=1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17" name="Shape 717"/>
          <p:cNvSpPr txBox="1"/>
          <p:nvPr/>
        </p:nvSpPr>
        <p:spPr>
          <a:xfrm>
            <a:off x="3744550" y="3744550"/>
            <a:ext cx="5017200" cy="1188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Let's check if this is true: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3n</a:t>
            </a:r>
            <a:r>
              <a:rPr b="1" baseline="30000" lang="en" sz="18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≤ </a:t>
            </a:r>
            <a:r>
              <a:rPr b="1" lang="en" sz="18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1" baseline="30000" lang="en" sz="18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for n ≥ 1   ???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Shape 722"/>
          <p:cNvSpPr txBox="1"/>
          <p:nvPr>
            <p:ph type="title"/>
          </p:nvPr>
        </p:nvSpPr>
        <p:spPr>
          <a:xfrm>
            <a:off x="158000" y="205975"/>
            <a:ext cx="8813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Example: how about the reverse?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23" name="Shape 723"/>
          <p:cNvSpPr txBox="1"/>
          <p:nvPr>
            <p:ph idx="1" type="body"/>
          </p:nvPr>
        </p:nvSpPr>
        <p:spPr>
          <a:xfrm>
            <a:off x="457200" y="1200150"/>
            <a:ext cx="8229600" cy="2141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TRUE or FALSE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:   n</a:t>
            </a:r>
            <a:r>
              <a:rPr baseline="30000" lang="en" sz="24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is O(3n</a:t>
            </a:r>
            <a:r>
              <a:rPr baseline="30000" lang="en" sz="24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(a) TRUE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(b) FALSE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Shape 728"/>
          <p:cNvSpPr txBox="1"/>
          <p:nvPr>
            <p:ph type="title"/>
          </p:nvPr>
        </p:nvSpPr>
        <p:spPr>
          <a:xfrm>
            <a:off x="158000" y="205975"/>
            <a:ext cx="8813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Example: how about the reverse?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29" name="Shape 729"/>
          <p:cNvSpPr txBox="1"/>
          <p:nvPr>
            <p:ph idx="1" type="body"/>
          </p:nvPr>
        </p:nvSpPr>
        <p:spPr>
          <a:xfrm>
            <a:off x="457200" y="1200150"/>
            <a:ext cx="8229600" cy="19599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TRUE or FALSE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:   n</a:t>
            </a:r>
            <a:r>
              <a:rPr baseline="30000" lang="en" sz="24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is O(3n</a:t>
            </a:r>
            <a:r>
              <a:rPr baseline="30000" lang="en" sz="24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(a) TRUE</a:t>
            </a:r>
            <a:endParaRPr b="1" sz="2400">
              <a:highlight>
                <a:srgbClr val="00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(b) FALSE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30" name="Shape 730"/>
          <p:cNvSpPr txBox="1"/>
          <p:nvPr/>
        </p:nvSpPr>
        <p:spPr>
          <a:xfrm>
            <a:off x="328450" y="3230775"/>
            <a:ext cx="2177100" cy="1779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TRY: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c=1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1" baseline="-25000" lang="en" sz="2400"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=1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31" name="Shape 731"/>
          <p:cNvSpPr txBox="1"/>
          <p:nvPr/>
        </p:nvSpPr>
        <p:spPr>
          <a:xfrm>
            <a:off x="2667075" y="3268875"/>
            <a:ext cx="6404400" cy="1705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When f(n)=O(g(n)) and g(n)=O(f(n)), we say f and g are "asymptotically equivalent" or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f(n)=</a:t>
            </a: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𝛳(g(n))  (revisit in a couple of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slides)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6" name="Shape 126"/>
          <p:cNvGraphicFramePr/>
          <p:nvPr/>
        </p:nvGraphicFramePr>
        <p:xfrm>
          <a:off x="1051275" y="2770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{AD7B8993-80D4-480C-BF17-88832E0831EB}</a:tableStyleId>
              </a:tblPr>
              <a:tblGrid>
                <a:gridCol w="640200"/>
                <a:gridCol w="382850"/>
              </a:tblGrid>
              <a:tr h="567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27" name="Shape 127"/>
          <p:cNvGraphicFramePr/>
          <p:nvPr/>
        </p:nvGraphicFramePr>
        <p:xfrm>
          <a:off x="2651475" y="2770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{AD7B8993-80D4-480C-BF17-88832E0831EB}</a:tableStyleId>
              </a:tblPr>
              <a:tblGrid>
                <a:gridCol w="640200"/>
                <a:gridCol w="382850"/>
              </a:tblGrid>
              <a:tr h="567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28" name="Shape 128"/>
          <p:cNvGraphicFramePr/>
          <p:nvPr/>
        </p:nvGraphicFramePr>
        <p:xfrm>
          <a:off x="4327875" y="2770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{AD7B8993-80D4-480C-BF17-88832E0831EB}</a:tableStyleId>
              </a:tblPr>
              <a:tblGrid>
                <a:gridCol w="640200"/>
                <a:gridCol w="382850"/>
              </a:tblGrid>
              <a:tr h="567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14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29" name="Shape 129"/>
          <p:cNvGraphicFramePr/>
          <p:nvPr/>
        </p:nvGraphicFramePr>
        <p:xfrm>
          <a:off x="6080475" y="2770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{AD7B8993-80D4-480C-BF17-88832E0831EB}</a:tableStyleId>
              </a:tblPr>
              <a:tblGrid>
                <a:gridCol w="640200"/>
                <a:gridCol w="382850"/>
              </a:tblGrid>
              <a:tr h="567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18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cxnSp>
        <p:nvCxnSpPr>
          <p:cNvPr id="130" name="Shape 130"/>
          <p:cNvCxnSpPr/>
          <p:nvPr/>
        </p:nvCxnSpPr>
        <p:spPr>
          <a:xfrm>
            <a:off x="1848550" y="3036700"/>
            <a:ext cx="804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31" name="Shape 131"/>
          <p:cNvCxnSpPr/>
          <p:nvPr/>
        </p:nvCxnSpPr>
        <p:spPr>
          <a:xfrm flipH="1" rot="10800000">
            <a:off x="3485450" y="3050825"/>
            <a:ext cx="818400" cy="14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32" name="Shape 132"/>
          <p:cNvCxnSpPr/>
          <p:nvPr/>
        </p:nvCxnSpPr>
        <p:spPr>
          <a:xfrm>
            <a:off x="5178775" y="3064925"/>
            <a:ext cx="888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33" name="Shape 133"/>
          <p:cNvCxnSpPr/>
          <p:nvPr/>
        </p:nvCxnSpPr>
        <p:spPr>
          <a:xfrm flipH="1" rot="10800000">
            <a:off x="6928550" y="3093200"/>
            <a:ext cx="959700" cy="56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34" name="Shape 134"/>
          <p:cNvCxnSpPr/>
          <p:nvPr/>
        </p:nvCxnSpPr>
        <p:spPr>
          <a:xfrm>
            <a:off x="8170325" y="3093150"/>
            <a:ext cx="7197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dot"/>
            <a:round/>
            <a:headEnd len="lg" w="lg" type="none"/>
            <a:tailEnd len="lg" w="lg" type="none"/>
          </a:ln>
        </p:spPr>
      </p:cxnSp>
      <p:cxnSp>
        <p:nvCxnSpPr>
          <p:cNvPr id="135" name="Shape 135"/>
          <p:cNvCxnSpPr/>
          <p:nvPr/>
        </p:nvCxnSpPr>
        <p:spPr>
          <a:xfrm>
            <a:off x="138275" y="3036700"/>
            <a:ext cx="7197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dot"/>
            <a:round/>
            <a:headEnd len="lg" w="lg" type="none"/>
            <a:tailEnd len="lg" w="lg" type="none"/>
          </a:ln>
        </p:spPr>
      </p:cxnSp>
      <p:sp>
        <p:nvSpPr>
          <p:cNvPr id="136" name="Shape 136"/>
          <p:cNvSpPr txBox="1"/>
          <p:nvPr/>
        </p:nvSpPr>
        <p:spPr>
          <a:xfrm>
            <a:off x="282225" y="276575"/>
            <a:ext cx="8734800" cy="1905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Example:  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suppose we want to delete 14.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First we need to find the first occurrence of 14 (if any)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Use a “walker” pointer?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7" name="Shape 137"/>
          <p:cNvSpPr txBox="1"/>
          <p:nvPr/>
        </p:nvSpPr>
        <p:spPr>
          <a:xfrm>
            <a:off x="1284100" y="4128900"/>
            <a:ext cx="507900" cy="46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p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38" name="Shape 138"/>
          <p:cNvCxnSpPr>
            <a:stCxn id="137" idx="0"/>
          </p:cNvCxnSpPr>
          <p:nvPr/>
        </p:nvCxnSpPr>
        <p:spPr>
          <a:xfrm rot="10800000">
            <a:off x="1453450" y="3381000"/>
            <a:ext cx="84600" cy="747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39" name="Shape 139"/>
          <p:cNvCxnSpPr>
            <a:stCxn id="140" idx="0"/>
          </p:cNvCxnSpPr>
          <p:nvPr/>
        </p:nvCxnSpPr>
        <p:spPr>
          <a:xfrm rot="10800000">
            <a:off x="3053650" y="3381000"/>
            <a:ext cx="84600" cy="747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40" name="Shape 140"/>
          <p:cNvSpPr txBox="1"/>
          <p:nvPr/>
        </p:nvSpPr>
        <p:spPr>
          <a:xfrm>
            <a:off x="2884300" y="4128900"/>
            <a:ext cx="507900" cy="46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p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41" name="Shape 141"/>
          <p:cNvCxnSpPr>
            <a:stCxn id="142" idx="0"/>
          </p:cNvCxnSpPr>
          <p:nvPr/>
        </p:nvCxnSpPr>
        <p:spPr>
          <a:xfrm rot="10800000">
            <a:off x="4806250" y="3381000"/>
            <a:ext cx="84600" cy="747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42" name="Shape 142"/>
          <p:cNvSpPr txBox="1"/>
          <p:nvPr/>
        </p:nvSpPr>
        <p:spPr>
          <a:xfrm>
            <a:off x="4636900" y="4128900"/>
            <a:ext cx="507900" cy="46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p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3" name="Shape 143"/>
          <p:cNvSpPr txBox="1"/>
          <p:nvPr/>
        </p:nvSpPr>
        <p:spPr>
          <a:xfrm>
            <a:off x="5269100" y="4157125"/>
            <a:ext cx="2314200" cy="465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MATCH FOUND!!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1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10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700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700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Shape 736"/>
          <p:cNvSpPr txBox="1"/>
          <p:nvPr>
            <p:ph idx="4294967295" type="title"/>
          </p:nvPr>
        </p:nvSpPr>
        <p:spPr>
          <a:xfrm>
            <a:off x="457200" y="-98822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Example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37" name="Shape 737"/>
          <p:cNvSpPr txBox="1"/>
          <p:nvPr>
            <p:ph idx="4294967295" type="body"/>
          </p:nvPr>
        </p:nvSpPr>
        <p:spPr>
          <a:xfrm>
            <a:off x="2819400" y="133350"/>
            <a:ext cx="6239400" cy="19872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Claim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:   4n</a:t>
            </a:r>
            <a:r>
              <a:rPr baseline="30000" lang="en" sz="1800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+2n</a:t>
            </a:r>
            <a:r>
              <a:rPr baseline="30000" lang="en" sz="18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-5 is O(n</a:t>
            </a:r>
            <a:r>
              <a:rPr baseline="30000" lang="en" sz="1800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Task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:  find "witnesses" c and n</a:t>
            </a:r>
            <a:r>
              <a:rPr baseline="-25000" lang="en" sz="1800"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such that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4n</a:t>
            </a:r>
            <a:r>
              <a:rPr baseline="30000" lang="en" sz="1800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+2n</a:t>
            </a:r>
            <a:r>
              <a:rPr baseline="30000" lang="en" sz="18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-5 ≤ </a:t>
            </a:r>
            <a:r>
              <a:rPr lang="en" sz="18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aseline="30000" lang="en" sz="1800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for all n ≥ n</a:t>
            </a:r>
            <a:r>
              <a:rPr baseline="-25000" lang="en" sz="1800"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baseline="-25000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38" name="Shape 738"/>
          <p:cNvSpPr txBox="1"/>
          <p:nvPr/>
        </p:nvSpPr>
        <p:spPr>
          <a:xfrm>
            <a:off x="158000" y="2167950"/>
            <a:ext cx="2382000" cy="1689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How about these: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Let c=6 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and 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n</a:t>
            </a:r>
            <a:r>
              <a:rPr b="1" baseline="-25000" lang="en" sz="1800"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=1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39" name="Shape 739"/>
          <p:cNvSpPr txBox="1"/>
          <p:nvPr/>
        </p:nvSpPr>
        <p:spPr>
          <a:xfrm>
            <a:off x="2621700" y="2233725"/>
            <a:ext cx="6386400" cy="2748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Let's check if this is true: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4n</a:t>
            </a:r>
            <a:r>
              <a:rPr b="1" baseline="30000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1" lang="en" sz="1800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2n</a:t>
            </a:r>
            <a:r>
              <a:rPr b="1" baseline="30000" lang="en" sz="1800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-5 ≤ 4n</a:t>
            </a:r>
            <a:r>
              <a:rPr b="1" baseline="30000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1" lang="en" sz="1800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2n</a:t>
            </a:r>
            <a:r>
              <a:rPr b="1" baseline="30000" lang="en" sz="1800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-5    because </a:t>
            </a:r>
            <a:r>
              <a:rPr b="1" lang="en" sz="1800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1" baseline="30000" lang="en" sz="1800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 sz="1800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 ≤ n</a:t>
            </a:r>
            <a:r>
              <a:rPr b="1" baseline="30000" lang="en" sz="1800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 b="1" sz="1800">
              <a:solidFill>
                <a:schemeClr val="dk1"/>
              </a:solidFill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 for all n≥1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≤ 4n</a:t>
            </a:r>
            <a:r>
              <a:rPr b="1" baseline="30000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+2n</a:t>
            </a:r>
            <a:r>
              <a:rPr b="1" baseline="30000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because </a:t>
            </a:r>
            <a:r>
              <a:rPr b="1" lang="en" sz="1800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-5 &lt; 0</a:t>
            </a:r>
            <a:endParaRPr b="1" sz="1800">
              <a:solidFill>
                <a:schemeClr val="dk1"/>
              </a:solidFill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= 6n</a:t>
            </a:r>
            <a:r>
              <a:rPr b="1" baseline="30000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 b="1" baseline="30000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baseline="30000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             </a:t>
            </a:r>
            <a:endParaRPr b="1" baseline="30000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Thus,  </a:t>
            </a: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4n</a:t>
            </a:r>
            <a:r>
              <a:rPr b="1" baseline="30000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+2n</a:t>
            </a:r>
            <a:r>
              <a:rPr b="1" baseline="30000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-5 ≤ 6n</a:t>
            </a:r>
            <a:r>
              <a:rPr b="1" baseline="30000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for all n≥1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Shape 74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Big-Omega Definition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45" name="Shape 745"/>
          <p:cNvSpPr txBox="1"/>
          <p:nvPr>
            <p:ph idx="1" type="body"/>
          </p:nvPr>
        </p:nvSpPr>
        <p:spPr>
          <a:xfrm>
            <a:off x="457200" y="1200150"/>
            <a:ext cx="8229600" cy="23043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Given two integer functions T(n) and f(n), we say that: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T(n) = Ω(f(n)) if and only if there exist constants c&gt;0 (real) and n</a:t>
            </a:r>
            <a:r>
              <a:rPr b="1" baseline="-25000" lang="en" sz="1800"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&gt;0 (int) such that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T(n)≥ cf(n) for all n ≥ n</a:t>
            </a:r>
            <a:r>
              <a:rPr b="1" baseline="-25000" lang="en" sz="1800"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b="1" baseline="-25000" sz="1800"/>
          </a:p>
        </p:txBody>
      </p:sp>
      <p:sp>
        <p:nvSpPr>
          <p:cNvPr id="746" name="Shape 746"/>
          <p:cNvSpPr txBox="1"/>
          <p:nvPr/>
        </p:nvSpPr>
        <p:spPr>
          <a:xfrm>
            <a:off x="702275" y="3706325"/>
            <a:ext cx="7538700" cy="857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f(n) is an “asymptotic </a:t>
            </a:r>
            <a:r>
              <a:rPr b="1" i="1" lang="en" sz="1800" u="sng">
                <a:latin typeface="Consolas"/>
                <a:ea typeface="Consolas"/>
                <a:cs typeface="Consolas"/>
                <a:sym typeface="Consolas"/>
              </a:rPr>
              <a:t>lower-bound”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on T(n) 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Shape 75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Big-Theta Definition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52" name="Shape 752"/>
          <p:cNvSpPr txBox="1"/>
          <p:nvPr>
            <p:ph idx="1" type="body"/>
          </p:nvPr>
        </p:nvSpPr>
        <p:spPr>
          <a:xfrm>
            <a:off x="457200" y="1200150"/>
            <a:ext cx="8229600" cy="23043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Given two integer functions T(n) and f(n), we say that: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T(n) is 𝞡(f(n)) if and only if 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T(n) = O(f(n)) </a:t>
            </a:r>
            <a:r>
              <a:rPr b="1" i="1" lang="en" sz="1800"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endParaRPr b="1" i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T(n) = Ω(f(n)) 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baseline="-25000" sz="1800"/>
          </a:p>
        </p:txBody>
      </p:sp>
      <p:sp>
        <p:nvSpPr>
          <p:cNvPr id="753" name="Shape 753"/>
          <p:cNvSpPr txBox="1"/>
          <p:nvPr/>
        </p:nvSpPr>
        <p:spPr>
          <a:xfrm>
            <a:off x="702275" y="3706325"/>
            <a:ext cx="7538700" cy="857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T(N) and f(n) are “asymptotically equivalent” -- they grow at the same rate.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54" name="Shape 754"/>
          <p:cNvSpPr txBox="1"/>
          <p:nvPr/>
        </p:nvSpPr>
        <p:spPr>
          <a:xfrm>
            <a:off x="4699075" y="2343575"/>
            <a:ext cx="3184200" cy="1034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equivalently: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T(n) = O(f(n)) and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f(n) = O(T(n))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Shape 75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Big-Oh Comments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60" name="Shape 760"/>
          <p:cNvSpPr txBox="1"/>
          <p:nvPr>
            <p:ph idx="1" type="body"/>
          </p:nvPr>
        </p:nvSpPr>
        <p:spPr>
          <a:xfrm>
            <a:off x="457200" y="1200150"/>
            <a:ext cx="8229600" cy="25416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The constants c and n</a:t>
            </a:r>
            <a:r>
              <a:rPr b="1" baseline="-25000" lang="en" sz="1800"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are sometimes called “</a:t>
            </a:r>
            <a:r>
              <a:rPr b="1" lang="en" sz="1800" u="sng">
                <a:latin typeface="Courier New"/>
                <a:ea typeface="Courier New"/>
                <a:cs typeface="Courier New"/>
                <a:sym typeface="Courier New"/>
              </a:rPr>
              <a:t>witnesses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”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They are also not, in general, unique: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Multiple values typically can show the property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Shape 76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Ratio rule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66" name="Shape 766"/>
          <p:cNvSpPr/>
          <p:nvPr/>
        </p:nvSpPr>
        <p:spPr>
          <a:xfrm>
            <a:off x="1774425" y="1445500"/>
            <a:ext cx="604166" cy="3034800"/>
          </a:xfrm>
          <a:custGeom>
            <a:pathLst>
              <a:path extrusionOk="0" h="121904" w="25786">
                <a:moveTo>
                  <a:pt x="18891" y="0"/>
                </a:moveTo>
                <a:cubicBezTo>
                  <a:pt x="17439" y="1270"/>
                  <a:pt x="11573" y="-1391"/>
                  <a:pt x="10183" y="7620"/>
                </a:cubicBezTo>
                <a:cubicBezTo>
                  <a:pt x="8792" y="16631"/>
                  <a:pt x="12239" y="45236"/>
                  <a:pt x="10546" y="54066"/>
                </a:cubicBezTo>
                <a:cubicBezTo>
                  <a:pt x="8852" y="62895"/>
                  <a:pt x="204" y="58903"/>
                  <a:pt x="23" y="60597"/>
                </a:cubicBezTo>
                <a:cubicBezTo>
                  <a:pt x="-158" y="62290"/>
                  <a:pt x="7340" y="54973"/>
                  <a:pt x="9457" y="64226"/>
                </a:cubicBezTo>
                <a:cubicBezTo>
                  <a:pt x="11573" y="73479"/>
                  <a:pt x="10001" y="106620"/>
                  <a:pt x="12723" y="116115"/>
                </a:cubicBezTo>
                <a:cubicBezTo>
                  <a:pt x="15444" y="125609"/>
                  <a:pt x="23608" y="120348"/>
                  <a:pt x="25786" y="121195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767" name="Shape 767"/>
          <p:cNvSpPr txBox="1"/>
          <p:nvPr/>
        </p:nvSpPr>
        <p:spPr>
          <a:xfrm>
            <a:off x="2393100" y="4059900"/>
            <a:ext cx="6624000" cy="6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∞    </a:t>
            </a:r>
            <a:r>
              <a:rPr b="1"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Then </a:t>
            </a:r>
            <a:r>
              <a:rPr b="1" i="1"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g(n)=O(f(n))</a:t>
            </a:r>
            <a:r>
              <a:rPr b="1"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and </a:t>
            </a:r>
            <a:r>
              <a:rPr b="1" i="1"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f(n)≠O(g(n))</a:t>
            </a:r>
            <a:endParaRPr sz="1800"/>
          </a:p>
        </p:txBody>
      </p:sp>
      <p:pic>
        <p:nvPicPr>
          <p:cNvPr id="768" name="Shape 7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2568500"/>
            <a:ext cx="1522375" cy="743900"/>
          </a:xfrm>
          <a:prstGeom prst="rect">
            <a:avLst/>
          </a:prstGeom>
          <a:noFill/>
          <a:ln>
            <a:noFill/>
          </a:ln>
        </p:spPr>
      </p:pic>
      <p:sp>
        <p:nvSpPr>
          <p:cNvPr id="769" name="Shape 769"/>
          <p:cNvSpPr txBox="1"/>
          <p:nvPr/>
        </p:nvSpPr>
        <p:spPr>
          <a:xfrm>
            <a:off x="2304200" y="1547125"/>
            <a:ext cx="6767100" cy="69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0    Then </a:t>
            </a:r>
            <a:r>
              <a:rPr b="1" i="1" lang="en" sz="2400">
                <a:latin typeface="Consolas"/>
                <a:ea typeface="Consolas"/>
                <a:cs typeface="Consolas"/>
                <a:sym typeface="Consolas"/>
              </a:rPr>
              <a:t>f(n)=O(g(n))</a:t>
            </a: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 and </a:t>
            </a:r>
            <a:r>
              <a:rPr b="1" i="1" lang="en" sz="2400">
                <a:latin typeface="Consolas"/>
                <a:ea typeface="Consolas"/>
                <a:cs typeface="Consolas"/>
                <a:sym typeface="Consolas"/>
              </a:rPr>
              <a:t>g(n)≠O(f(n))</a:t>
            </a:r>
            <a:endParaRPr b="1" i="1"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70" name="Shape 770"/>
          <p:cNvSpPr txBox="1"/>
          <p:nvPr/>
        </p:nvSpPr>
        <p:spPr>
          <a:xfrm>
            <a:off x="2304200" y="2613925"/>
            <a:ext cx="6767100" cy="10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constant </a:t>
            </a:r>
            <a:r>
              <a:rPr b="1" i="1" lang="en" sz="2400">
                <a:latin typeface="Consolas"/>
                <a:ea typeface="Consolas"/>
                <a:cs typeface="Consolas"/>
                <a:sym typeface="Consolas"/>
              </a:rPr>
              <a:t>c&gt;0</a:t>
            </a: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    Then </a:t>
            </a:r>
            <a:r>
              <a:rPr b="1" i="1" lang="en" sz="2400">
                <a:latin typeface="Consolas"/>
                <a:ea typeface="Consolas"/>
                <a:cs typeface="Consolas"/>
                <a:sym typeface="Consolas"/>
              </a:rPr>
              <a:t>f(n)=O(g(n))</a:t>
            </a: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 and</a:t>
            </a:r>
            <a:endParaRPr b="1"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                     </a:t>
            </a:r>
            <a:r>
              <a:rPr b="1" i="1" lang="en" sz="2400">
                <a:latin typeface="Consolas"/>
                <a:ea typeface="Consolas"/>
                <a:cs typeface="Consolas"/>
                <a:sym typeface="Consolas"/>
              </a:rPr>
              <a:t>g(n)=O(f(n))</a:t>
            </a:r>
            <a:endParaRPr b="1" i="1"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743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4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i="1" lang="en" sz="24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f(n)=Θ(g(n)</a:t>
            </a:r>
            <a:r>
              <a:rPr b="1" i="1" lang="en" sz="2400"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1" i="1" sz="2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Shape 77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Discussion:  first case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76" name="Shape 776"/>
          <p:cNvSpPr txBox="1"/>
          <p:nvPr/>
        </p:nvSpPr>
        <p:spPr>
          <a:xfrm>
            <a:off x="2913800" y="1394725"/>
            <a:ext cx="5497200" cy="69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400">
                <a:latin typeface="Courier New"/>
                <a:ea typeface="Courier New"/>
                <a:cs typeface="Courier New"/>
                <a:sym typeface="Courier New"/>
              </a:rPr>
              <a:t>f(n)=O(g(n))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and </a:t>
            </a:r>
            <a:r>
              <a:rPr b="1" i="1" lang="en" sz="2400">
                <a:latin typeface="Courier New"/>
                <a:ea typeface="Courier New"/>
                <a:cs typeface="Courier New"/>
                <a:sym typeface="Courier New"/>
              </a:rPr>
              <a:t>g(n)≠O(f(n))</a:t>
            </a:r>
            <a:endParaRPr b="1" i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777" name="Shape 7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403725"/>
            <a:ext cx="1834050" cy="765675"/>
          </a:xfrm>
          <a:prstGeom prst="rect">
            <a:avLst/>
          </a:prstGeom>
          <a:noFill/>
          <a:ln>
            <a:noFill/>
          </a:ln>
        </p:spPr>
      </p:pic>
      <p:sp>
        <p:nvSpPr>
          <p:cNvPr id="778" name="Shape 778"/>
          <p:cNvSpPr txBox="1"/>
          <p:nvPr/>
        </p:nvSpPr>
        <p:spPr>
          <a:xfrm>
            <a:off x="214150" y="2555850"/>
            <a:ext cx="2349600" cy="1683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Example: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400">
                <a:latin typeface="Courier New"/>
                <a:ea typeface="Courier New"/>
                <a:cs typeface="Courier New"/>
                <a:sym typeface="Courier New"/>
              </a:rPr>
              <a:t>f(n)=2n</a:t>
            </a:r>
            <a:r>
              <a:rPr b="1" baseline="30000" i="1" lang="en" sz="24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b="1" i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400">
                <a:latin typeface="Courier New"/>
                <a:ea typeface="Courier New"/>
                <a:cs typeface="Courier New"/>
                <a:sym typeface="Courier New"/>
              </a:rPr>
              <a:t>g(n)=4n</a:t>
            </a:r>
            <a:r>
              <a:rPr b="1" baseline="30000" i="1" lang="en" sz="2400"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 b="1" i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30000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79" name="Shape 779"/>
          <p:cNvSpPr txBox="1"/>
          <p:nvPr/>
        </p:nvSpPr>
        <p:spPr>
          <a:xfrm>
            <a:off x="3048075" y="2218400"/>
            <a:ext cx="5905500" cy="1173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Also known as a "</a:t>
            </a:r>
            <a:r>
              <a:rPr b="1" lang="en" sz="18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little-Oh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" relationship: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400">
                <a:latin typeface="Courier New"/>
                <a:ea typeface="Courier New"/>
                <a:cs typeface="Courier New"/>
                <a:sym typeface="Courier New"/>
              </a:rPr>
              <a:t>f(n)=o(g(n))</a:t>
            </a:r>
            <a:endParaRPr b="1" i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80" name="Shape 780"/>
          <p:cNvSpPr txBox="1"/>
          <p:nvPr/>
        </p:nvSpPr>
        <p:spPr>
          <a:xfrm>
            <a:off x="3002700" y="3421075"/>
            <a:ext cx="5959800" cy="1507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In English: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latin typeface="Courier New"/>
                <a:ea typeface="Courier New"/>
                <a:cs typeface="Courier New"/>
                <a:sym typeface="Courier New"/>
              </a:rPr>
              <a:t>"g(n) is an asymptotic </a:t>
            </a:r>
            <a:r>
              <a:rPr b="1" i="1" lang="en" sz="18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upper-bound</a:t>
            </a:r>
            <a:r>
              <a:rPr b="1" i="1" lang="en" sz="1800">
                <a:latin typeface="Courier New"/>
                <a:ea typeface="Courier New"/>
                <a:cs typeface="Courier New"/>
                <a:sym typeface="Courier New"/>
              </a:rPr>
              <a:t> on f(n), but this bound is not tight -- i.e., they diverge."</a:t>
            </a:r>
            <a:endParaRPr b="1" i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Shape 78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Discussion:  second case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86" name="Shape 786"/>
          <p:cNvSpPr txBox="1"/>
          <p:nvPr/>
        </p:nvSpPr>
        <p:spPr>
          <a:xfrm>
            <a:off x="61750" y="2860650"/>
            <a:ext cx="3040800" cy="1959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Example: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400">
                <a:latin typeface="Courier New"/>
                <a:ea typeface="Courier New"/>
                <a:cs typeface="Courier New"/>
                <a:sym typeface="Courier New"/>
              </a:rPr>
              <a:t>f(n)=100n</a:t>
            </a:r>
            <a:r>
              <a:rPr b="1" baseline="30000" i="1" lang="en" sz="24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b="1" i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400">
                <a:latin typeface="Courier New"/>
                <a:ea typeface="Courier New"/>
                <a:cs typeface="Courier New"/>
                <a:sym typeface="Courier New"/>
              </a:rPr>
              <a:t>g(n)=(0.01)n</a:t>
            </a:r>
            <a:r>
              <a:rPr b="1" baseline="30000" i="1" lang="en" sz="24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b="1" i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30000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87" name="Shape 787"/>
          <p:cNvSpPr txBox="1"/>
          <p:nvPr/>
        </p:nvSpPr>
        <p:spPr>
          <a:xfrm>
            <a:off x="3200475" y="2218400"/>
            <a:ext cx="5905500" cy="1173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Also known as a "</a:t>
            </a:r>
            <a:r>
              <a:rPr b="1" lang="en" sz="18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Big-Theta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" relationship: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400">
                <a:latin typeface="Courier New"/>
                <a:ea typeface="Courier New"/>
                <a:cs typeface="Courier New"/>
                <a:sym typeface="Courier New"/>
              </a:rPr>
              <a:t>f(n) = 𝜃(g(n))</a:t>
            </a:r>
            <a:endParaRPr b="1" i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88" name="Shape 788"/>
          <p:cNvSpPr txBox="1"/>
          <p:nvPr/>
        </p:nvSpPr>
        <p:spPr>
          <a:xfrm>
            <a:off x="3155100" y="3421075"/>
            <a:ext cx="5959800" cy="1507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In English: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latin typeface="Courier New"/>
                <a:ea typeface="Courier New"/>
                <a:cs typeface="Courier New"/>
                <a:sym typeface="Courier New"/>
              </a:rPr>
              <a:t>"f(n) and g(n) are asymptotically equivalent"</a:t>
            </a:r>
            <a:endParaRPr b="1" i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789" name="Shape 7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475" y="1308757"/>
            <a:ext cx="1774425" cy="733650"/>
          </a:xfrm>
          <a:prstGeom prst="rect">
            <a:avLst/>
          </a:prstGeom>
          <a:noFill/>
          <a:ln>
            <a:noFill/>
          </a:ln>
        </p:spPr>
      </p:pic>
      <p:sp>
        <p:nvSpPr>
          <p:cNvPr id="790" name="Shape 790"/>
          <p:cNvSpPr txBox="1"/>
          <p:nvPr/>
        </p:nvSpPr>
        <p:spPr>
          <a:xfrm>
            <a:off x="214150" y="2116800"/>
            <a:ext cx="2699700" cy="4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(c constant; c&gt;0)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91" name="Shape 791"/>
          <p:cNvSpPr txBox="1"/>
          <p:nvPr/>
        </p:nvSpPr>
        <p:spPr>
          <a:xfrm>
            <a:off x="2839425" y="1291300"/>
            <a:ext cx="6023400" cy="82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Then </a:t>
            </a:r>
            <a:r>
              <a:rPr b="1" i="1"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f(n)=O(g(n))</a:t>
            </a:r>
            <a:r>
              <a:rPr b="1"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and </a:t>
            </a:r>
            <a:r>
              <a:rPr b="1" i="1"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g(n)=O(f(n))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Shape 79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Discussion:  third case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97" name="Shape 797"/>
          <p:cNvSpPr txBox="1"/>
          <p:nvPr/>
        </p:nvSpPr>
        <p:spPr>
          <a:xfrm>
            <a:off x="61750" y="2860650"/>
            <a:ext cx="2777700" cy="1959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Example: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400">
                <a:latin typeface="Courier New"/>
                <a:ea typeface="Courier New"/>
                <a:cs typeface="Courier New"/>
                <a:sym typeface="Courier New"/>
              </a:rPr>
              <a:t>f(n)= n</a:t>
            </a:r>
            <a:r>
              <a:rPr b="1" baseline="30000" i="1" lang="en" sz="24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b="1" i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400">
                <a:latin typeface="Courier New"/>
                <a:ea typeface="Courier New"/>
                <a:cs typeface="Courier New"/>
                <a:sym typeface="Courier New"/>
              </a:rPr>
              <a:t>g(n)= 100n</a:t>
            </a:r>
            <a:endParaRPr b="1" i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30000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98" name="Shape 798"/>
          <p:cNvSpPr txBox="1"/>
          <p:nvPr/>
        </p:nvSpPr>
        <p:spPr>
          <a:xfrm>
            <a:off x="2913850" y="2218400"/>
            <a:ext cx="6192000" cy="1173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Also known as a "</a:t>
            </a:r>
            <a:r>
              <a:rPr b="1" lang="en" sz="18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Little-Omega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" relationship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400">
                <a:latin typeface="Courier New"/>
                <a:ea typeface="Courier New"/>
                <a:cs typeface="Courier New"/>
                <a:sym typeface="Courier New"/>
              </a:rPr>
              <a:t>f(n) = ω(g(n))</a:t>
            </a:r>
            <a:endParaRPr b="1" i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99" name="Shape 799"/>
          <p:cNvSpPr txBox="1"/>
          <p:nvPr/>
        </p:nvSpPr>
        <p:spPr>
          <a:xfrm>
            <a:off x="3155100" y="3421075"/>
            <a:ext cx="5959800" cy="1507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In English: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latin typeface="Courier New"/>
                <a:ea typeface="Courier New"/>
                <a:cs typeface="Courier New"/>
                <a:sym typeface="Courier New"/>
              </a:rPr>
              <a:t>"g(n) is an asymptotic lower-bound but the bound is not tight -- i.e, they diverge"</a:t>
            </a:r>
            <a:endParaRPr b="1" i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00" name="Shape 800"/>
          <p:cNvSpPr txBox="1"/>
          <p:nvPr/>
        </p:nvSpPr>
        <p:spPr>
          <a:xfrm>
            <a:off x="214150" y="2116800"/>
            <a:ext cx="2699700" cy="4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(c constant; c&gt;0)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01" name="Shape 801"/>
          <p:cNvSpPr txBox="1"/>
          <p:nvPr/>
        </p:nvSpPr>
        <p:spPr>
          <a:xfrm>
            <a:off x="2839425" y="1291300"/>
            <a:ext cx="6023400" cy="82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Then </a:t>
            </a:r>
            <a:r>
              <a:rPr b="1" i="1"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g(n)=O(f(n))</a:t>
            </a:r>
            <a:r>
              <a:rPr b="1"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and </a:t>
            </a:r>
            <a:r>
              <a:rPr b="1" i="1"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f(n)≠O(g(n))</a:t>
            </a:r>
            <a:endParaRPr/>
          </a:p>
        </p:txBody>
      </p:sp>
      <p:pic>
        <p:nvPicPr>
          <p:cNvPr id="802" name="Shape 8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291971"/>
            <a:ext cx="2213288" cy="8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Shape 80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Some Equivalencies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08" name="Shape 808"/>
          <p:cNvSpPr txBox="1"/>
          <p:nvPr/>
        </p:nvSpPr>
        <p:spPr>
          <a:xfrm>
            <a:off x="118000" y="1732175"/>
            <a:ext cx="8944500" cy="716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latin typeface="Courier New"/>
                <a:ea typeface="Courier New"/>
                <a:cs typeface="Courier New"/>
                <a:sym typeface="Courier New"/>
              </a:rPr>
              <a:t>f(n)=θ(g(n))    if and only if f(n)=O(g(n)) and </a:t>
            </a:r>
            <a:r>
              <a:rPr b="1" i="1" lang="en" sz="18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f(n)=Ω(g(n))</a:t>
            </a:r>
            <a:endParaRPr b="1" i="1" sz="1800"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09" name="Shape 809"/>
          <p:cNvSpPr txBox="1"/>
          <p:nvPr/>
        </p:nvSpPr>
        <p:spPr>
          <a:xfrm>
            <a:off x="118000" y="3103775"/>
            <a:ext cx="8944500" cy="716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latin typeface="Courier New"/>
                <a:ea typeface="Courier New"/>
                <a:cs typeface="Courier New"/>
                <a:sym typeface="Courier New"/>
              </a:rPr>
              <a:t>f(n)=θ(g(n))    if and only if f(n)=O(g(n)) and </a:t>
            </a:r>
            <a:r>
              <a:rPr b="1" i="1" lang="en" sz="18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g(n)=O(f(n))</a:t>
            </a:r>
            <a:endParaRPr b="1" i="1" sz="1800"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3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Shape 81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TRUE or FALSE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15" name="Shape 815"/>
          <p:cNvSpPr txBox="1"/>
          <p:nvPr>
            <p:ph idx="1" type="body"/>
          </p:nvPr>
        </p:nvSpPr>
        <p:spPr>
          <a:xfrm>
            <a:off x="181500" y="1200150"/>
            <a:ext cx="88083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"The worst case runtime of selection sort is O(n</a:t>
            </a:r>
            <a:r>
              <a:rPr b="1" baseline="30000" lang="en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)"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(a) TRUE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(b) FALSE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8" name="Shape 148"/>
          <p:cNvGraphicFramePr/>
          <p:nvPr/>
        </p:nvGraphicFramePr>
        <p:xfrm>
          <a:off x="1051275" y="1093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{AD7B8993-80D4-480C-BF17-88832E0831EB}</a:tableStyleId>
              </a:tblPr>
              <a:tblGrid>
                <a:gridCol w="640200"/>
                <a:gridCol w="382850"/>
              </a:tblGrid>
              <a:tr h="567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49" name="Shape 149"/>
          <p:cNvGraphicFramePr/>
          <p:nvPr/>
        </p:nvGraphicFramePr>
        <p:xfrm>
          <a:off x="2651475" y="1093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{AD7B8993-80D4-480C-BF17-88832E0831EB}</a:tableStyleId>
              </a:tblPr>
              <a:tblGrid>
                <a:gridCol w="640200"/>
                <a:gridCol w="382850"/>
              </a:tblGrid>
              <a:tr h="567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50" name="Shape 150"/>
          <p:cNvGraphicFramePr/>
          <p:nvPr/>
        </p:nvGraphicFramePr>
        <p:xfrm>
          <a:off x="4327875" y="1093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{AD7B8993-80D4-480C-BF17-88832E0831EB}</a:tableStyleId>
              </a:tblPr>
              <a:tblGrid>
                <a:gridCol w="640200"/>
                <a:gridCol w="382850"/>
              </a:tblGrid>
              <a:tr h="567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14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51" name="Shape 151"/>
          <p:cNvGraphicFramePr/>
          <p:nvPr/>
        </p:nvGraphicFramePr>
        <p:xfrm>
          <a:off x="6080475" y="1093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{AD7B8993-80D4-480C-BF17-88832E0831EB}</a:tableStyleId>
              </a:tblPr>
              <a:tblGrid>
                <a:gridCol w="640200"/>
                <a:gridCol w="382850"/>
              </a:tblGrid>
              <a:tr h="567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18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cxnSp>
        <p:nvCxnSpPr>
          <p:cNvPr id="152" name="Shape 152"/>
          <p:cNvCxnSpPr/>
          <p:nvPr/>
        </p:nvCxnSpPr>
        <p:spPr>
          <a:xfrm>
            <a:off x="1848550" y="1360300"/>
            <a:ext cx="804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53" name="Shape 153"/>
          <p:cNvCxnSpPr/>
          <p:nvPr/>
        </p:nvCxnSpPr>
        <p:spPr>
          <a:xfrm flipH="1" rot="10800000">
            <a:off x="3485450" y="1374425"/>
            <a:ext cx="818400" cy="14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54" name="Shape 154"/>
          <p:cNvCxnSpPr/>
          <p:nvPr/>
        </p:nvCxnSpPr>
        <p:spPr>
          <a:xfrm>
            <a:off x="5178775" y="1388525"/>
            <a:ext cx="888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55" name="Shape 155"/>
          <p:cNvCxnSpPr/>
          <p:nvPr/>
        </p:nvCxnSpPr>
        <p:spPr>
          <a:xfrm flipH="1" rot="10800000">
            <a:off x="6928550" y="1416800"/>
            <a:ext cx="959700" cy="56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56" name="Shape 156"/>
          <p:cNvCxnSpPr/>
          <p:nvPr/>
        </p:nvCxnSpPr>
        <p:spPr>
          <a:xfrm>
            <a:off x="8170325" y="1416750"/>
            <a:ext cx="7197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dot"/>
            <a:round/>
            <a:headEnd len="lg" w="lg" type="none"/>
            <a:tailEnd len="lg" w="lg" type="none"/>
          </a:ln>
        </p:spPr>
      </p:cxnSp>
      <p:cxnSp>
        <p:nvCxnSpPr>
          <p:cNvPr id="157" name="Shape 157"/>
          <p:cNvCxnSpPr/>
          <p:nvPr/>
        </p:nvCxnSpPr>
        <p:spPr>
          <a:xfrm>
            <a:off x="138275" y="1360300"/>
            <a:ext cx="7197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dot"/>
            <a:round/>
            <a:headEnd len="lg" w="lg" type="none"/>
            <a:tailEnd len="lg" w="lg" type="none"/>
          </a:ln>
        </p:spPr>
      </p:cxnSp>
      <p:cxnSp>
        <p:nvCxnSpPr>
          <p:cNvPr id="158" name="Shape 158"/>
          <p:cNvCxnSpPr>
            <a:stCxn id="159" idx="0"/>
          </p:cNvCxnSpPr>
          <p:nvPr/>
        </p:nvCxnSpPr>
        <p:spPr>
          <a:xfrm rot="10800000">
            <a:off x="4747000" y="1708175"/>
            <a:ext cx="84600" cy="290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59" name="Shape 159"/>
          <p:cNvSpPr txBox="1"/>
          <p:nvPr/>
        </p:nvSpPr>
        <p:spPr>
          <a:xfrm>
            <a:off x="4577650" y="1998875"/>
            <a:ext cx="507900" cy="4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p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0" name="Shape 160"/>
          <p:cNvSpPr txBox="1"/>
          <p:nvPr/>
        </p:nvSpPr>
        <p:spPr>
          <a:xfrm>
            <a:off x="282225" y="276575"/>
            <a:ext cx="2771400" cy="567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Ok, now what?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1" name="Shape 161"/>
          <p:cNvSpPr txBox="1"/>
          <p:nvPr/>
        </p:nvSpPr>
        <p:spPr>
          <a:xfrm>
            <a:off x="3254025" y="276575"/>
            <a:ext cx="5706600" cy="567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Let’s draw an AFTER picture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162" name="Shape 162"/>
          <p:cNvGraphicFramePr/>
          <p:nvPr/>
        </p:nvGraphicFramePr>
        <p:xfrm>
          <a:off x="1127475" y="3074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{AD7B8993-80D4-480C-BF17-88832E0831EB}</a:tableStyleId>
              </a:tblPr>
              <a:tblGrid>
                <a:gridCol w="640200"/>
                <a:gridCol w="382850"/>
              </a:tblGrid>
              <a:tr h="567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63" name="Shape 163"/>
          <p:cNvGraphicFramePr/>
          <p:nvPr/>
        </p:nvGraphicFramePr>
        <p:xfrm>
          <a:off x="2727675" y="3074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{AD7B8993-80D4-480C-BF17-88832E0831EB}</a:tableStyleId>
              </a:tblPr>
              <a:tblGrid>
                <a:gridCol w="640200"/>
                <a:gridCol w="382850"/>
              </a:tblGrid>
              <a:tr h="567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64" name="Shape 164"/>
          <p:cNvGraphicFramePr/>
          <p:nvPr/>
        </p:nvGraphicFramePr>
        <p:xfrm>
          <a:off x="4404075" y="3074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{AD7B8993-80D4-480C-BF17-88832E0831EB}</a:tableStyleId>
              </a:tblPr>
              <a:tblGrid>
                <a:gridCol w="640200"/>
                <a:gridCol w="382850"/>
              </a:tblGrid>
              <a:tr h="567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14</a:t>
                      </a:r>
                      <a:endParaRPr b="1" sz="1800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0000"/>
                      </a:solidFill>
                      <a:prstDash val="dash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0000"/>
                      </a:solidFill>
                      <a:prstDash val="dash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FF0000"/>
                      </a:solidFill>
                      <a:prstDash val="dash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FF0000"/>
                      </a:solidFill>
                      <a:prstDash val="dash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0000"/>
                      </a:solidFill>
                      <a:prstDash val="dash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0000"/>
                      </a:solidFill>
                      <a:prstDash val="dash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FF0000"/>
                      </a:solidFill>
                      <a:prstDash val="dash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FF0000"/>
                      </a:solidFill>
                      <a:prstDash val="dash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65" name="Shape 165"/>
          <p:cNvGraphicFramePr/>
          <p:nvPr/>
        </p:nvGraphicFramePr>
        <p:xfrm>
          <a:off x="6156675" y="3074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{AD7B8993-80D4-480C-BF17-88832E0831EB}</a:tableStyleId>
              </a:tblPr>
              <a:tblGrid>
                <a:gridCol w="640200"/>
                <a:gridCol w="382850"/>
              </a:tblGrid>
              <a:tr h="567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18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cxnSp>
        <p:nvCxnSpPr>
          <p:cNvPr id="166" name="Shape 166"/>
          <p:cNvCxnSpPr/>
          <p:nvPr/>
        </p:nvCxnSpPr>
        <p:spPr>
          <a:xfrm>
            <a:off x="1924750" y="3341500"/>
            <a:ext cx="804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67" name="Shape 167"/>
          <p:cNvCxnSpPr/>
          <p:nvPr/>
        </p:nvCxnSpPr>
        <p:spPr>
          <a:xfrm>
            <a:off x="5254975" y="3369725"/>
            <a:ext cx="888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68" name="Shape 168"/>
          <p:cNvCxnSpPr/>
          <p:nvPr/>
        </p:nvCxnSpPr>
        <p:spPr>
          <a:xfrm flipH="1" rot="10800000">
            <a:off x="7004750" y="3398000"/>
            <a:ext cx="959700" cy="56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69" name="Shape 169"/>
          <p:cNvCxnSpPr/>
          <p:nvPr/>
        </p:nvCxnSpPr>
        <p:spPr>
          <a:xfrm>
            <a:off x="8246525" y="3397950"/>
            <a:ext cx="7197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dot"/>
            <a:round/>
            <a:headEnd len="lg" w="lg" type="none"/>
            <a:tailEnd len="lg" w="lg" type="none"/>
          </a:ln>
        </p:spPr>
      </p:cxnSp>
      <p:cxnSp>
        <p:nvCxnSpPr>
          <p:cNvPr id="170" name="Shape 170"/>
          <p:cNvCxnSpPr/>
          <p:nvPr/>
        </p:nvCxnSpPr>
        <p:spPr>
          <a:xfrm>
            <a:off x="214475" y="3341500"/>
            <a:ext cx="7197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dot"/>
            <a:round/>
            <a:headEnd len="lg" w="lg" type="none"/>
            <a:tailEnd len="lg" w="lg" type="none"/>
          </a:ln>
        </p:spPr>
      </p:cxnSp>
      <p:sp>
        <p:nvSpPr>
          <p:cNvPr id="171" name="Shape 171"/>
          <p:cNvSpPr txBox="1"/>
          <p:nvPr/>
        </p:nvSpPr>
        <p:spPr>
          <a:xfrm>
            <a:off x="2960500" y="4433700"/>
            <a:ext cx="507900" cy="46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72" name="Shape 172"/>
          <p:cNvCxnSpPr/>
          <p:nvPr/>
        </p:nvCxnSpPr>
        <p:spPr>
          <a:xfrm rot="10800000">
            <a:off x="4882550" y="3685700"/>
            <a:ext cx="141000" cy="302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73" name="Shape 173"/>
          <p:cNvSpPr txBox="1"/>
          <p:nvPr/>
        </p:nvSpPr>
        <p:spPr>
          <a:xfrm>
            <a:off x="4865500" y="3824100"/>
            <a:ext cx="507900" cy="46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p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4" name="Shape 174"/>
          <p:cNvSpPr/>
          <p:nvPr/>
        </p:nvSpPr>
        <p:spPr>
          <a:xfrm>
            <a:off x="3541900" y="2663267"/>
            <a:ext cx="2596425" cy="675425"/>
          </a:xfrm>
          <a:custGeom>
            <a:pathLst>
              <a:path extrusionOk="0" h="27017" w="103857">
                <a:moveTo>
                  <a:pt x="0" y="27017"/>
                </a:moveTo>
                <a:cubicBezTo>
                  <a:pt x="5268" y="23442"/>
                  <a:pt x="18625" y="9895"/>
                  <a:pt x="31608" y="5568"/>
                </a:cubicBezTo>
                <a:cubicBezTo>
                  <a:pt x="44590" y="1240"/>
                  <a:pt x="65851" y="-1582"/>
                  <a:pt x="77893" y="1052"/>
                </a:cubicBezTo>
                <a:cubicBezTo>
                  <a:pt x="89934" y="3686"/>
                  <a:pt x="99529" y="17985"/>
                  <a:pt x="103857" y="21372"/>
                </a:cubicBezTo>
              </a:path>
            </a:pathLst>
          </a:custGeom>
          <a:noFill/>
          <a:ln cap="flat" cmpd="sng" w="38100">
            <a:solidFill>
              <a:srgbClr val="00FF00"/>
            </a:solidFill>
            <a:prstDash val="solid"/>
            <a:round/>
            <a:headEnd len="lg" w="lg" type="none"/>
            <a:tailEnd len="lg" w="lg" type="triangle"/>
          </a:ln>
        </p:spPr>
      </p:sp>
      <p:sp>
        <p:nvSpPr>
          <p:cNvPr id="175" name="Shape 175"/>
          <p:cNvSpPr txBox="1"/>
          <p:nvPr/>
        </p:nvSpPr>
        <p:spPr>
          <a:xfrm>
            <a:off x="705550" y="4120450"/>
            <a:ext cx="3389400" cy="733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How can we access this 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next field???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6" name="Shape 176"/>
          <p:cNvSpPr/>
          <p:nvPr/>
        </p:nvSpPr>
        <p:spPr>
          <a:xfrm>
            <a:off x="3598325" y="3508025"/>
            <a:ext cx="28225" cy="733775"/>
          </a:xfrm>
          <a:custGeom>
            <a:pathLst>
              <a:path extrusionOk="0" h="29351" w="1129">
                <a:moveTo>
                  <a:pt x="1129" y="29351"/>
                </a:moveTo>
                <a:cubicBezTo>
                  <a:pt x="940" y="24459"/>
                  <a:pt x="188" y="4891"/>
                  <a:pt x="0" y="0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sp>
      <p:sp>
        <p:nvSpPr>
          <p:cNvPr id="177" name="Shape 177"/>
          <p:cNvSpPr txBox="1"/>
          <p:nvPr/>
        </p:nvSpPr>
        <p:spPr>
          <a:xfrm>
            <a:off x="5373400" y="4030125"/>
            <a:ext cx="3592800" cy="675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We can’t!!  Not through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walker p at least!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Shape 82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TRUE or FALSE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21" name="Shape 821"/>
          <p:cNvSpPr txBox="1"/>
          <p:nvPr>
            <p:ph idx="1" type="body"/>
          </p:nvPr>
        </p:nvSpPr>
        <p:spPr>
          <a:xfrm>
            <a:off x="181500" y="1200150"/>
            <a:ext cx="88083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"The worst case runtime of selection sort is O(n</a:t>
            </a:r>
            <a:r>
              <a:rPr b="1" baseline="30000" lang="en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)"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(a) TRUE</a:t>
            </a:r>
            <a:endParaRPr b="1">
              <a:highlight>
                <a:srgbClr val="00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(b) FALSE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5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Shape 82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TRUE or FALSE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27" name="Shape 827"/>
          <p:cNvSpPr txBox="1"/>
          <p:nvPr>
            <p:ph idx="1" type="body"/>
          </p:nvPr>
        </p:nvSpPr>
        <p:spPr>
          <a:xfrm>
            <a:off x="181500" y="1200150"/>
            <a:ext cx="88083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"The worst case runtime of selection sort is O(n</a:t>
            </a:r>
            <a:r>
              <a:rPr b="1" baseline="30000" lang="en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)"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(a) TRUE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(b) FALSE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Shape 83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TRUE or FALSE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33" name="Shape 833"/>
          <p:cNvSpPr txBox="1"/>
          <p:nvPr>
            <p:ph idx="1" type="body"/>
          </p:nvPr>
        </p:nvSpPr>
        <p:spPr>
          <a:xfrm>
            <a:off x="181500" y="1200150"/>
            <a:ext cx="88083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"The worst case runtime of selection sort is O(n</a:t>
            </a:r>
            <a:r>
              <a:rPr b="1" baseline="30000" lang="en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)"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(a) TRUE</a:t>
            </a:r>
            <a:endParaRPr b="1">
              <a:highlight>
                <a:srgbClr val="00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(b) FALSE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Shape 83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TRUE or FALSE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39" name="Shape 839"/>
          <p:cNvSpPr txBox="1"/>
          <p:nvPr>
            <p:ph idx="1" type="body"/>
          </p:nvPr>
        </p:nvSpPr>
        <p:spPr>
          <a:xfrm>
            <a:off x="181500" y="1200150"/>
            <a:ext cx="88083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"The worst case runtime of selection sort is 𝛩(n</a:t>
            </a:r>
            <a:r>
              <a:rPr b="1" baseline="30000" lang="en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)"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(a) TRUE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(b) FALSE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3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Shape 84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TRUE or FALSE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45" name="Shape 845"/>
          <p:cNvSpPr txBox="1"/>
          <p:nvPr>
            <p:ph idx="1" type="body"/>
          </p:nvPr>
        </p:nvSpPr>
        <p:spPr>
          <a:xfrm>
            <a:off x="181500" y="1200150"/>
            <a:ext cx="88083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"The worst case runtime of selection sort is 𝛩(n</a:t>
            </a:r>
            <a:r>
              <a:rPr b="1" baseline="30000" lang="en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)"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(a) TRUE</a:t>
            </a:r>
            <a:endParaRPr b="1">
              <a:highlight>
                <a:srgbClr val="00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(b) FALSE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Shape 85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TRUE or FALSE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51" name="Shape 851"/>
          <p:cNvSpPr txBox="1"/>
          <p:nvPr>
            <p:ph idx="1" type="body"/>
          </p:nvPr>
        </p:nvSpPr>
        <p:spPr>
          <a:xfrm>
            <a:off x="181500" y="1200150"/>
            <a:ext cx="88083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"The worst case runtime of selection sort is 𝛩(n</a:t>
            </a:r>
            <a:r>
              <a:rPr b="1" baseline="30000" lang="en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)"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(a) TRUE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(b) FALSE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Shape 85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TRUE or FALSE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57" name="Shape 857"/>
          <p:cNvSpPr txBox="1"/>
          <p:nvPr>
            <p:ph idx="1" type="body"/>
          </p:nvPr>
        </p:nvSpPr>
        <p:spPr>
          <a:xfrm>
            <a:off x="181500" y="1200150"/>
            <a:ext cx="88083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"The worst case runtime of selection sort is 𝛩(n</a:t>
            </a:r>
            <a:r>
              <a:rPr b="1" baseline="30000" lang="en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)"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(a) TRUE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highlight>
                  <a:srgbClr val="E06666"/>
                </a:highlight>
                <a:latin typeface="Courier New"/>
                <a:ea typeface="Courier New"/>
                <a:cs typeface="Courier New"/>
                <a:sym typeface="Courier New"/>
              </a:rPr>
              <a:t>(b) FALSE</a:t>
            </a:r>
            <a:endParaRPr b="1">
              <a:highlight>
                <a:srgbClr val="E06666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Shape 86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Logarithms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63" name="Shape 863"/>
          <p:cNvSpPr txBox="1"/>
          <p:nvPr>
            <p:ph idx="1" type="body"/>
          </p:nvPr>
        </p:nvSpPr>
        <p:spPr>
          <a:xfrm>
            <a:off x="457200" y="1319900"/>
            <a:ext cx="6881700" cy="9438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FACT:  </a:t>
            </a:r>
            <a:r>
              <a:rPr i="1" lang="en"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aseline="-25000" i="1" lang="en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i="1" lang="en">
                <a:latin typeface="Courier New"/>
                <a:ea typeface="Courier New"/>
                <a:cs typeface="Courier New"/>
                <a:sym typeface="Courier New"/>
              </a:rPr>
              <a:t>(n) = O(n)</a:t>
            </a:r>
            <a:endParaRPr i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i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i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64" name="Shape 864"/>
          <p:cNvSpPr txBox="1"/>
          <p:nvPr>
            <p:ph idx="1" type="body"/>
          </p:nvPr>
        </p:nvSpPr>
        <p:spPr>
          <a:xfrm>
            <a:off x="457200" y="2425225"/>
            <a:ext cx="6881700" cy="24855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(a) TRUE 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i="1" lang="en">
                <a:latin typeface="Courier New"/>
                <a:ea typeface="Courier New"/>
                <a:cs typeface="Courier New"/>
                <a:sym typeface="Courier New"/>
              </a:rPr>
              <a:t>            log</a:t>
            </a:r>
            <a:r>
              <a:rPr baseline="-25000" i="1" lang="en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i="1" lang="en">
                <a:latin typeface="Courier New"/>
                <a:ea typeface="Courier New"/>
                <a:cs typeface="Courier New"/>
                <a:sym typeface="Courier New"/>
              </a:rPr>
              <a:t>(n) = 𝛩(n)</a:t>
            </a:r>
            <a:endParaRPr i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(b) FALSE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i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8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Shape 86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Logarithms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70" name="Shape 870"/>
          <p:cNvSpPr txBox="1"/>
          <p:nvPr>
            <p:ph idx="1" type="body"/>
          </p:nvPr>
        </p:nvSpPr>
        <p:spPr>
          <a:xfrm>
            <a:off x="152400" y="1319900"/>
            <a:ext cx="5366700" cy="9438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FACT:  </a:t>
            </a:r>
            <a:r>
              <a:rPr i="1" lang="en"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aseline="-25000" i="1" lang="en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i="1" lang="en">
                <a:latin typeface="Courier New"/>
                <a:ea typeface="Courier New"/>
                <a:cs typeface="Courier New"/>
                <a:sym typeface="Courier New"/>
              </a:rPr>
              <a:t>(n) = O(n)</a:t>
            </a:r>
            <a:endParaRPr i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i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i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71" name="Shape 871"/>
          <p:cNvSpPr txBox="1"/>
          <p:nvPr>
            <p:ph idx="1" type="body"/>
          </p:nvPr>
        </p:nvSpPr>
        <p:spPr>
          <a:xfrm>
            <a:off x="76200" y="2425225"/>
            <a:ext cx="5874600" cy="24855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(a) TRUE 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i="1" lang="en">
                <a:latin typeface="Courier New"/>
                <a:ea typeface="Courier New"/>
                <a:cs typeface="Courier New"/>
                <a:sym typeface="Courier New"/>
              </a:rPr>
              <a:t>           log</a:t>
            </a:r>
            <a:r>
              <a:rPr baseline="-25000" i="1" lang="en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i="1" lang="en">
                <a:latin typeface="Courier New"/>
                <a:ea typeface="Courier New"/>
                <a:cs typeface="Courier New"/>
                <a:sym typeface="Courier New"/>
              </a:rPr>
              <a:t>(n) = 𝛩(n)</a:t>
            </a:r>
            <a:endParaRPr i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highlight>
                  <a:srgbClr val="E06666"/>
                </a:highlight>
                <a:latin typeface="Courier New"/>
                <a:ea typeface="Courier New"/>
                <a:cs typeface="Courier New"/>
                <a:sym typeface="Courier New"/>
              </a:rPr>
              <a:t>(b) FALSE</a:t>
            </a:r>
            <a:endParaRPr>
              <a:highlight>
                <a:srgbClr val="E0666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i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72" name="Shape 872"/>
          <p:cNvSpPr txBox="1"/>
          <p:nvPr/>
        </p:nvSpPr>
        <p:spPr>
          <a:xfrm>
            <a:off x="6039825" y="1215100"/>
            <a:ext cx="3020700" cy="1836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Log(n) grows </a:t>
            </a:r>
            <a:r>
              <a:rPr b="1" i="1" lang="en" sz="18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much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more slowly than n.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In fact log(n) grows </a:t>
            </a:r>
            <a:r>
              <a:rPr b="1" i="1" lang="en" sz="18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exponentially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slower than n.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73" name="Shape 873"/>
          <p:cNvSpPr txBox="1"/>
          <p:nvPr/>
        </p:nvSpPr>
        <p:spPr>
          <a:xfrm>
            <a:off x="6039825" y="3150925"/>
            <a:ext cx="2951700" cy="1674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An </a:t>
            </a:r>
            <a:r>
              <a:rPr b="1" i="1" lang="en" sz="18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algorithm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with logarithmic runtime is </a:t>
            </a:r>
            <a:r>
              <a:rPr b="1" i="1" lang="en" sz="18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exponentially faster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than a linear time algorithm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7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Shape 878"/>
          <p:cNvSpPr txBox="1"/>
          <p:nvPr>
            <p:ph type="title"/>
          </p:nvPr>
        </p:nvSpPr>
        <p:spPr>
          <a:xfrm>
            <a:off x="108925" y="205975"/>
            <a:ext cx="89898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Comparison by Removing Common Factors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79" name="Shape 879"/>
          <p:cNvSpPr txBox="1"/>
          <p:nvPr/>
        </p:nvSpPr>
        <p:spPr>
          <a:xfrm>
            <a:off x="81700" y="1656050"/>
            <a:ext cx="4390500" cy="1578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Consider: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1" baseline="30000" lang="en" sz="24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 versus  nlog(n)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80" name="Shape 880"/>
          <p:cNvSpPr txBox="1"/>
          <p:nvPr/>
        </p:nvSpPr>
        <p:spPr>
          <a:xfrm>
            <a:off x="4577500" y="1463750"/>
            <a:ext cx="4581000" cy="1814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This question is equivalent to: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n   versus   log(n)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81" name="Shape 881"/>
          <p:cNvSpPr txBox="1"/>
          <p:nvPr/>
        </p:nvSpPr>
        <p:spPr>
          <a:xfrm>
            <a:off x="1261000" y="3450375"/>
            <a:ext cx="6740100" cy="1460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Thus, a 𝛩(nlog(n)) time algorithm is asymptotically faster than a </a:t>
            </a: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𝛩(n</a:t>
            </a:r>
            <a:r>
              <a:rPr b="1" baseline="30000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time algorithm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2" name="Shape 182"/>
          <p:cNvGraphicFramePr/>
          <p:nvPr/>
        </p:nvGraphicFramePr>
        <p:xfrm>
          <a:off x="1051275" y="1855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{AD7B8993-80D4-480C-BF17-88832E0831EB}</a:tableStyleId>
              </a:tblPr>
              <a:tblGrid>
                <a:gridCol w="640200"/>
                <a:gridCol w="382850"/>
              </a:tblGrid>
              <a:tr h="567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83" name="Shape 183"/>
          <p:cNvGraphicFramePr/>
          <p:nvPr/>
        </p:nvGraphicFramePr>
        <p:xfrm>
          <a:off x="2651475" y="1855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{AD7B8993-80D4-480C-BF17-88832E0831EB}</a:tableStyleId>
              </a:tblPr>
              <a:tblGrid>
                <a:gridCol w="640200"/>
                <a:gridCol w="382850"/>
              </a:tblGrid>
              <a:tr h="567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84" name="Shape 184"/>
          <p:cNvGraphicFramePr/>
          <p:nvPr/>
        </p:nvGraphicFramePr>
        <p:xfrm>
          <a:off x="4327875" y="1855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{AD7B8993-80D4-480C-BF17-88832E0831EB}</a:tableStyleId>
              </a:tblPr>
              <a:tblGrid>
                <a:gridCol w="640200"/>
                <a:gridCol w="382850"/>
              </a:tblGrid>
              <a:tr h="567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14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85" name="Shape 185"/>
          <p:cNvGraphicFramePr/>
          <p:nvPr/>
        </p:nvGraphicFramePr>
        <p:xfrm>
          <a:off x="6080475" y="1855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{AD7B8993-80D4-480C-BF17-88832E0831EB}</a:tableStyleId>
              </a:tblPr>
              <a:tblGrid>
                <a:gridCol w="640200"/>
                <a:gridCol w="382850"/>
              </a:tblGrid>
              <a:tr h="567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18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cxnSp>
        <p:nvCxnSpPr>
          <p:cNvPr id="186" name="Shape 186"/>
          <p:cNvCxnSpPr/>
          <p:nvPr/>
        </p:nvCxnSpPr>
        <p:spPr>
          <a:xfrm>
            <a:off x="1848550" y="2122300"/>
            <a:ext cx="804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87" name="Shape 187"/>
          <p:cNvCxnSpPr/>
          <p:nvPr/>
        </p:nvCxnSpPr>
        <p:spPr>
          <a:xfrm flipH="1" rot="10800000">
            <a:off x="3485450" y="2136425"/>
            <a:ext cx="818400" cy="14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88" name="Shape 188"/>
          <p:cNvCxnSpPr/>
          <p:nvPr/>
        </p:nvCxnSpPr>
        <p:spPr>
          <a:xfrm>
            <a:off x="5178775" y="2150525"/>
            <a:ext cx="888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89" name="Shape 189"/>
          <p:cNvCxnSpPr/>
          <p:nvPr/>
        </p:nvCxnSpPr>
        <p:spPr>
          <a:xfrm flipH="1" rot="10800000">
            <a:off x="6928550" y="2178800"/>
            <a:ext cx="959700" cy="56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90" name="Shape 190"/>
          <p:cNvCxnSpPr/>
          <p:nvPr/>
        </p:nvCxnSpPr>
        <p:spPr>
          <a:xfrm>
            <a:off x="8170325" y="2178750"/>
            <a:ext cx="7197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dot"/>
            <a:round/>
            <a:headEnd len="lg" w="lg" type="none"/>
            <a:tailEnd len="lg" w="lg" type="none"/>
          </a:ln>
        </p:spPr>
      </p:cxnSp>
      <p:cxnSp>
        <p:nvCxnSpPr>
          <p:cNvPr id="191" name="Shape 191"/>
          <p:cNvCxnSpPr/>
          <p:nvPr/>
        </p:nvCxnSpPr>
        <p:spPr>
          <a:xfrm>
            <a:off x="138275" y="2122300"/>
            <a:ext cx="7197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dot"/>
            <a:round/>
            <a:headEnd len="lg" w="lg" type="none"/>
            <a:tailEnd len="lg" w="lg" type="none"/>
          </a:ln>
        </p:spPr>
      </p:cxnSp>
      <p:cxnSp>
        <p:nvCxnSpPr>
          <p:cNvPr id="192" name="Shape 192"/>
          <p:cNvCxnSpPr>
            <a:stCxn id="193" idx="0"/>
          </p:cNvCxnSpPr>
          <p:nvPr/>
        </p:nvCxnSpPr>
        <p:spPr>
          <a:xfrm rot="10800000">
            <a:off x="4747000" y="2470175"/>
            <a:ext cx="84600" cy="290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94" name="Shape 194"/>
          <p:cNvSpPr txBox="1"/>
          <p:nvPr/>
        </p:nvSpPr>
        <p:spPr>
          <a:xfrm>
            <a:off x="282225" y="276575"/>
            <a:ext cx="8057400" cy="1227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The problem:  need to hold on to the 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  predecessor of the match somehow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3" name="Shape 193"/>
          <p:cNvSpPr txBox="1"/>
          <p:nvPr/>
        </p:nvSpPr>
        <p:spPr>
          <a:xfrm>
            <a:off x="4577650" y="2760875"/>
            <a:ext cx="507900" cy="4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p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5" name="Shape 195"/>
          <p:cNvSpPr txBox="1"/>
          <p:nvPr/>
        </p:nvSpPr>
        <p:spPr>
          <a:xfrm>
            <a:off x="434625" y="3917250"/>
            <a:ext cx="8057400" cy="787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Solution:  Have walker “lag” by one step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96" name="Shape 196"/>
          <p:cNvCxnSpPr>
            <a:stCxn id="197" idx="0"/>
          </p:cNvCxnSpPr>
          <p:nvPr/>
        </p:nvCxnSpPr>
        <p:spPr>
          <a:xfrm rot="10800000">
            <a:off x="3146800" y="2470175"/>
            <a:ext cx="84600" cy="290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97" name="Shape 197"/>
          <p:cNvSpPr txBox="1"/>
          <p:nvPr/>
        </p:nvSpPr>
        <p:spPr>
          <a:xfrm>
            <a:off x="2977450" y="2760875"/>
            <a:ext cx="507900" cy="4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p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8" name="Shape 198"/>
          <p:cNvSpPr txBox="1"/>
          <p:nvPr/>
        </p:nvSpPr>
        <p:spPr>
          <a:xfrm>
            <a:off x="5348100" y="2774250"/>
            <a:ext cx="3144000" cy="633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test:  p-&gt;next-&gt;data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5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Shape 88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TRUE or FALSE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87" name="Shape 887"/>
          <p:cNvSpPr txBox="1"/>
          <p:nvPr>
            <p:ph idx="1" type="body"/>
          </p:nvPr>
        </p:nvSpPr>
        <p:spPr>
          <a:xfrm>
            <a:off x="181500" y="1200150"/>
            <a:ext cx="88083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"nlog(n)=O(n</a:t>
            </a:r>
            <a:r>
              <a:rPr b="1" baseline="30000" lang="en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)"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(a) TRUE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(b) FALSE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Shape 89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TRUE or FALSE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93" name="Shape 893"/>
          <p:cNvSpPr txBox="1"/>
          <p:nvPr>
            <p:ph idx="1" type="body"/>
          </p:nvPr>
        </p:nvSpPr>
        <p:spPr>
          <a:xfrm>
            <a:off x="181500" y="1200150"/>
            <a:ext cx="88083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"nlog(n)=O(n</a:t>
            </a:r>
            <a:r>
              <a:rPr b="1" baseline="30000" lang="en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)"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(a) TRUE</a:t>
            </a:r>
            <a:endParaRPr b="1">
              <a:highlight>
                <a:srgbClr val="00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(b) FALSE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7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Shape 89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TRUE or FALSE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99" name="Shape 899"/>
          <p:cNvSpPr txBox="1"/>
          <p:nvPr>
            <p:ph idx="1" type="body"/>
          </p:nvPr>
        </p:nvSpPr>
        <p:spPr>
          <a:xfrm>
            <a:off x="181500" y="1200150"/>
            <a:ext cx="88083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"nlog(n)=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𝛩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(n</a:t>
            </a:r>
            <a:r>
              <a:rPr b="1" baseline="30000" lang="en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)"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(a) TRUE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(b) FALSE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3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Shape 90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TRUE or FALSE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05" name="Shape 905"/>
          <p:cNvSpPr txBox="1"/>
          <p:nvPr>
            <p:ph idx="1" type="body"/>
          </p:nvPr>
        </p:nvSpPr>
        <p:spPr>
          <a:xfrm>
            <a:off x="181500" y="1200150"/>
            <a:ext cx="88083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"nlog(n)=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𝛩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(n</a:t>
            </a:r>
            <a:r>
              <a:rPr b="1" baseline="30000" lang="en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)"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(a) TRUE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highlight>
                  <a:srgbClr val="EA9999"/>
                </a:highlight>
                <a:latin typeface="Courier New"/>
                <a:ea typeface="Courier New"/>
                <a:cs typeface="Courier New"/>
                <a:sym typeface="Courier New"/>
              </a:rPr>
              <a:t>(b) FALSE</a:t>
            </a:r>
            <a:endParaRPr b="1">
              <a:highlight>
                <a:srgbClr val="EA9999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9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3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Shape 914"/>
          <p:cNvSpPr txBox="1"/>
          <p:nvPr>
            <p:ph type="title"/>
          </p:nvPr>
        </p:nvSpPr>
        <p:spPr>
          <a:xfrm>
            <a:off x="457200" y="1806172"/>
            <a:ext cx="8229600" cy="170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Big-Oh, Big-Omega, Big-Theta: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Formal Definitions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8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Shape 91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Big-Oh Definition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20" name="Shape 920"/>
          <p:cNvSpPr txBox="1"/>
          <p:nvPr>
            <p:ph idx="1" type="body"/>
          </p:nvPr>
        </p:nvSpPr>
        <p:spPr>
          <a:xfrm>
            <a:off x="457200" y="1200150"/>
            <a:ext cx="8229600" cy="23043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Given two integer functions T(n) and f(n), we say that: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T(n) is O(f(n)) if and only if there exist constants c&gt;0 (real) and n</a:t>
            </a:r>
            <a:r>
              <a:rPr b="1" baseline="-25000" lang="en" sz="1800"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&gt;0 (int) such that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T(n)≤ cf(n) for all n ≥ n</a:t>
            </a:r>
            <a:r>
              <a:rPr b="1" baseline="-25000" lang="en" sz="1800"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b="1" baseline="-25000" sz="1800"/>
          </a:p>
        </p:txBody>
      </p:sp>
      <p:sp>
        <p:nvSpPr>
          <p:cNvPr id="921" name="Shape 921"/>
          <p:cNvSpPr txBox="1"/>
          <p:nvPr/>
        </p:nvSpPr>
        <p:spPr>
          <a:xfrm>
            <a:off x="702275" y="3706325"/>
            <a:ext cx="7538700" cy="857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f(n) is an “asymptotic </a:t>
            </a:r>
            <a:r>
              <a:rPr b="1" i="1" lang="en" sz="1800" u="sng">
                <a:latin typeface="Consolas"/>
                <a:ea typeface="Consolas"/>
                <a:cs typeface="Consolas"/>
                <a:sym typeface="Consolas"/>
              </a:rPr>
              <a:t>upper-bound”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on T(n) 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5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Shape 92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Big-Omega Definition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27" name="Shape 927"/>
          <p:cNvSpPr txBox="1"/>
          <p:nvPr>
            <p:ph idx="1" type="body"/>
          </p:nvPr>
        </p:nvSpPr>
        <p:spPr>
          <a:xfrm>
            <a:off x="457200" y="1200150"/>
            <a:ext cx="8229600" cy="23043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Given two integer functions T(n) and f(n), we say that: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T(n) = Ω(f(n)) if and only if there exist constants c&gt;0 (real) and n</a:t>
            </a:r>
            <a:r>
              <a:rPr b="1" baseline="-25000" lang="en" sz="1800"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&gt;0 (int) such that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T(n)≥ cf(n) for all n ≥ n</a:t>
            </a:r>
            <a:r>
              <a:rPr b="1" baseline="-25000" lang="en" sz="1800"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b="1" baseline="-25000" sz="1800"/>
          </a:p>
        </p:txBody>
      </p:sp>
      <p:sp>
        <p:nvSpPr>
          <p:cNvPr id="928" name="Shape 928"/>
          <p:cNvSpPr txBox="1"/>
          <p:nvPr/>
        </p:nvSpPr>
        <p:spPr>
          <a:xfrm>
            <a:off x="702275" y="3706325"/>
            <a:ext cx="7538700" cy="857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f(n) is an “asymptotic </a:t>
            </a:r>
            <a:r>
              <a:rPr b="1" i="1" lang="en" sz="1800" u="sng">
                <a:latin typeface="Consolas"/>
                <a:ea typeface="Consolas"/>
                <a:cs typeface="Consolas"/>
                <a:sym typeface="Consolas"/>
              </a:rPr>
              <a:t>lower-bound”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on T(n) 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2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Shape 93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Big-Theta Definition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34" name="Shape 934"/>
          <p:cNvSpPr txBox="1"/>
          <p:nvPr>
            <p:ph idx="1" type="body"/>
          </p:nvPr>
        </p:nvSpPr>
        <p:spPr>
          <a:xfrm>
            <a:off x="457200" y="1200150"/>
            <a:ext cx="8229600" cy="23043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Given two integer functions T(n) and f(n), we say that: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T(n) is 𝛳(f(n)) if and only if 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T(n) = O(f(n)) </a:t>
            </a:r>
            <a:r>
              <a:rPr b="1" i="1" lang="en" sz="1800"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endParaRPr b="1" i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T(n) = Ω(f(n)) 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baseline="-25000" sz="1800"/>
          </a:p>
        </p:txBody>
      </p:sp>
      <p:sp>
        <p:nvSpPr>
          <p:cNvPr id="935" name="Shape 935"/>
          <p:cNvSpPr txBox="1"/>
          <p:nvPr/>
        </p:nvSpPr>
        <p:spPr>
          <a:xfrm>
            <a:off x="702275" y="3706325"/>
            <a:ext cx="7538700" cy="857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T(N) and f(n) are “asymptotically equivalent” -- they grow at the same rate.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9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Shape 94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Big-Oh Comments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41" name="Shape 941"/>
          <p:cNvSpPr txBox="1"/>
          <p:nvPr>
            <p:ph idx="1" type="body"/>
          </p:nvPr>
        </p:nvSpPr>
        <p:spPr>
          <a:xfrm>
            <a:off x="457200" y="1200150"/>
            <a:ext cx="8229600" cy="25416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The constants c and n</a:t>
            </a:r>
            <a:r>
              <a:rPr b="1" baseline="-25000" lang="en" sz="1800"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are sometimes called “</a:t>
            </a:r>
            <a:r>
              <a:rPr b="1" lang="en" sz="1800" u="sng">
                <a:latin typeface="Courier New"/>
                <a:ea typeface="Courier New"/>
                <a:cs typeface="Courier New"/>
                <a:sym typeface="Courier New"/>
              </a:rPr>
              <a:t>witnesses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”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They are also not, in general, unique: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Multiple values typically can show the property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3" name="Shape 203"/>
          <p:cNvGraphicFramePr/>
          <p:nvPr/>
        </p:nvGraphicFramePr>
        <p:xfrm>
          <a:off x="1051275" y="788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{AD7B8993-80D4-480C-BF17-88832E0831EB}</a:tableStyleId>
              </a:tblPr>
              <a:tblGrid>
                <a:gridCol w="640200"/>
                <a:gridCol w="382850"/>
              </a:tblGrid>
              <a:tr h="567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04" name="Shape 204"/>
          <p:cNvGraphicFramePr/>
          <p:nvPr/>
        </p:nvGraphicFramePr>
        <p:xfrm>
          <a:off x="2651475" y="788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{AD7B8993-80D4-480C-BF17-88832E0831EB}</a:tableStyleId>
              </a:tblPr>
              <a:tblGrid>
                <a:gridCol w="640200"/>
                <a:gridCol w="382850"/>
              </a:tblGrid>
              <a:tr h="567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05" name="Shape 205"/>
          <p:cNvGraphicFramePr/>
          <p:nvPr/>
        </p:nvGraphicFramePr>
        <p:xfrm>
          <a:off x="4327875" y="788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{AD7B8993-80D4-480C-BF17-88832E0831EB}</a:tableStyleId>
              </a:tblPr>
              <a:tblGrid>
                <a:gridCol w="640200"/>
                <a:gridCol w="382850"/>
              </a:tblGrid>
              <a:tr h="567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14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06" name="Shape 206"/>
          <p:cNvGraphicFramePr/>
          <p:nvPr/>
        </p:nvGraphicFramePr>
        <p:xfrm>
          <a:off x="6080475" y="788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{AD7B8993-80D4-480C-BF17-88832E0831EB}</a:tableStyleId>
              </a:tblPr>
              <a:tblGrid>
                <a:gridCol w="640200"/>
                <a:gridCol w="382850"/>
              </a:tblGrid>
              <a:tr h="567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18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cxnSp>
        <p:nvCxnSpPr>
          <p:cNvPr id="207" name="Shape 207"/>
          <p:cNvCxnSpPr/>
          <p:nvPr/>
        </p:nvCxnSpPr>
        <p:spPr>
          <a:xfrm>
            <a:off x="1848550" y="1055500"/>
            <a:ext cx="804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08" name="Shape 208"/>
          <p:cNvCxnSpPr/>
          <p:nvPr/>
        </p:nvCxnSpPr>
        <p:spPr>
          <a:xfrm flipH="1" rot="10800000">
            <a:off x="3485450" y="1069625"/>
            <a:ext cx="818400" cy="14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09" name="Shape 209"/>
          <p:cNvCxnSpPr/>
          <p:nvPr/>
        </p:nvCxnSpPr>
        <p:spPr>
          <a:xfrm>
            <a:off x="5178775" y="1083725"/>
            <a:ext cx="888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10" name="Shape 210"/>
          <p:cNvCxnSpPr/>
          <p:nvPr/>
        </p:nvCxnSpPr>
        <p:spPr>
          <a:xfrm flipH="1" rot="10800000">
            <a:off x="6928550" y="1112000"/>
            <a:ext cx="959700" cy="56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11" name="Shape 211"/>
          <p:cNvCxnSpPr/>
          <p:nvPr/>
        </p:nvCxnSpPr>
        <p:spPr>
          <a:xfrm>
            <a:off x="8170325" y="1111950"/>
            <a:ext cx="7197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dot"/>
            <a:round/>
            <a:headEnd len="lg" w="lg" type="none"/>
            <a:tailEnd len="lg" w="lg" type="none"/>
          </a:ln>
        </p:spPr>
      </p:cxnSp>
      <p:cxnSp>
        <p:nvCxnSpPr>
          <p:cNvPr id="212" name="Shape 212"/>
          <p:cNvCxnSpPr/>
          <p:nvPr/>
        </p:nvCxnSpPr>
        <p:spPr>
          <a:xfrm>
            <a:off x="138275" y="1055500"/>
            <a:ext cx="7197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dot"/>
            <a:round/>
            <a:headEnd len="lg" w="lg" type="none"/>
            <a:tailEnd len="lg" w="lg" type="none"/>
          </a:ln>
        </p:spPr>
      </p:cxnSp>
      <p:cxnSp>
        <p:nvCxnSpPr>
          <p:cNvPr id="213" name="Shape 213"/>
          <p:cNvCxnSpPr>
            <a:stCxn id="214" idx="0"/>
          </p:cNvCxnSpPr>
          <p:nvPr/>
        </p:nvCxnSpPr>
        <p:spPr>
          <a:xfrm rot="10800000">
            <a:off x="3146800" y="1403375"/>
            <a:ext cx="84600" cy="290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14" name="Shape 214"/>
          <p:cNvSpPr txBox="1"/>
          <p:nvPr/>
        </p:nvSpPr>
        <p:spPr>
          <a:xfrm>
            <a:off x="2977450" y="1694075"/>
            <a:ext cx="507900" cy="4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p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5" name="Shape 215"/>
          <p:cNvSpPr txBox="1"/>
          <p:nvPr/>
        </p:nvSpPr>
        <p:spPr>
          <a:xfrm>
            <a:off x="5348100" y="1707450"/>
            <a:ext cx="3144000" cy="633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test:  p-&gt;next-&gt;data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6" name="Shape 216"/>
          <p:cNvSpPr txBox="1"/>
          <p:nvPr/>
        </p:nvSpPr>
        <p:spPr>
          <a:xfrm>
            <a:off x="1185325" y="2703700"/>
            <a:ext cx="7634100" cy="15945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Danger!  Need to test p-&gt;next for NULL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			  Not just p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Custom 218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MySwiss">
  <a:themeElements>
    <a:clrScheme name="Custom 218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