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</p:sldIdLst>
  <p:sldSz cy="5143500" cx="9144000"/>
  <p:notesSz cx="6858000" cy="9144000"/>
  <p:embeddedFontLst>
    <p:embeddedFont>
      <p:font typeface="Source Code Pro"/>
      <p:regular r:id="rId128"/>
      <p:bold r:id="rId129"/>
    </p:embeddedFont>
    <p:embeddedFont>
      <p:font typeface="Source Code Pro Medium"/>
      <p:regular r:id="rId130"/>
      <p:bold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4C4F01-4EF2-42CC-9022-9EAEEEA6E02C}">
  <a:tblStyle styleId="{2B4C4F01-4EF2-42CC-9022-9EAEEEA6E0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0C872B-2060-4F09-824E-F6C3F68C4C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054C29-9F98-43EC-AC48-4FFDE8C9C7A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SourceCodePro-bold.fntdata"/><Relationship Id="rId128" Type="http://schemas.openxmlformats.org/officeDocument/2006/relationships/font" Target="fonts/SourceCodePro-regular.fntdata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SourceCodeProMedium-bold.fntdata"/><Relationship Id="rId130" Type="http://schemas.openxmlformats.org/officeDocument/2006/relationships/font" Target="fonts/SourceCodeProMedium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Shape 1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Shape 1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Shape 1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Shape 1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03-MON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HW1, Runtime intro continued.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Punchline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did not affect the "</a:t>
            </a: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rate of growth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both cases: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problem 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quadruple runtime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380750" y="2210175"/>
            <a:ext cx="3543000" cy="17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Both are in the class/set of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Quadratic Functions.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8" name="Shape 1028"/>
          <p:cNvSpPr txBox="1"/>
          <p:nvPr/>
        </p:nvSpPr>
        <p:spPr>
          <a:xfrm>
            <a:off x="118000" y="17321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f(n)=Ω(g(n))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9" name="Shape 1029"/>
          <p:cNvSpPr txBox="1"/>
          <p:nvPr/>
        </p:nvSpPr>
        <p:spPr>
          <a:xfrm>
            <a:off x="118000" y="31037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g(n)=O(f(n))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4" name="Shape 1084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Shape 165"/>
          <p:cNvGraphicFramePr/>
          <p:nvPr/>
        </p:nvGraphicFramePr>
        <p:xfrm>
          <a:off x="56419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{2B4C4F01-4EF2-42CC-9022-9EAEEEA6E02C}</a:tableStyleId>
              </a:tblPr>
              <a:tblGrid>
                <a:gridCol w="3342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sum = 0;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for(i=1; i&lt;=n; i=i+1)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= 2*sum +  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6" name="Shape 166"/>
          <p:cNvSpPr txBox="1"/>
          <p:nvPr/>
        </p:nvSpPr>
        <p:spPr>
          <a:xfrm>
            <a:off x="76200" y="457200"/>
            <a:ext cx="5459400" cy="450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Exactly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how many “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atomic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” operations does this code snippet perform, in terms of n?  We will call the following atomic: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Assignment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Arithmetic operations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Comparisons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example, every time line 4 is executed, there are 3 atomic operations: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multiplication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addition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assignment</a:t>
            </a:r>
            <a:endParaRPr sz="1800"/>
          </a:p>
        </p:txBody>
      </p:sp>
      <p:sp>
        <p:nvSpPr>
          <p:cNvPr id="167" name="Shape 167"/>
          <p:cNvSpPr txBox="1"/>
          <p:nvPr/>
        </p:nvSpPr>
        <p:spPr>
          <a:xfrm>
            <a:off x="5607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Shape 1090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Shape 1099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0" name="Shape 1100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1" name="Shape 1101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Shape 110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0" name="Shape 1140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41" name="Shape 1141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48" name="Shape 1148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Shape 172"/>
          <p:cNvGraphicFramePr/>
          <p:nvPr/>
        </p:nvGraphicFramePr>
        <p:xfrm>
          <a:off x="670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{2B4C4F01-4EF2-42CC-9022-9EAEEEA6E02C}</a:tableStyleId>
              </a:tblPr>
              <a:tblGrid>
                <a:gridCol w="4162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</a:t>
                      </a:r>
                      <a:r>
                        <a:rPr lang="en" sz="1800"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= 0;</a:t>
                      </a:r>
                      <a:endParaRPr sz="1800">
                        <a:highlight>
                          <a:srgbClr val="FFFF0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</a:t>
                      </a:r>
                      <a:r>
                        <a:rPr lang="en" sz="1800">
                          <a:highlight>
                            <a:srgbClr val="B4A7D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i=1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lang="en" sz="1800">
                          <a:highlight>
                            <a:srgbClr val="00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i&lt;=n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lang="en" sz="1800">
                          <a:highlight>
                            <a:srgbClr val="EA999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3" name="Shape 173"/>
          <p:cNvSpPr txBox="1"/>
          <p:nvPr/>
        </p:nvSpPr>
        <p:spPr>
          <a:xfrm>
            <a:off x="273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4387900" y="2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{D10C872B-2060-4F09-824E-F6C3F68C4C91}</a:tableStyleId>
              </a:tblPr>
              <a:tblGrid>
                <a:gridCol w="1414250"/>
                <a:gridCol w="2430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atomic operations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 of times executed?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(n+1)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Shape 175"/>
          <p:cNvSpPr/>
          <p:nvPr/>
        </p:nvSpPr>
        <p:spPr>
          <a:xfrm>
            <a:off x="6426150" y="93285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426150" y="13019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426150" y="17178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426150" y="21337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2625" y="3003575"/>
            <a:ext cx="3926100" cy="168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GRAND TOTAL: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B4A7D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3n</a:t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 6n + 3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079950" y="3034325"/>
            <a:ext cx="4931700" cy="1619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What is most important?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The runtime is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Much less tedious to determine!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426150" y="250290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1155" name="Shape 115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28600" y="16764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a[i]*a[i] + a[i]*b[i];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800600" y="15240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a[i]*(a[i]+b[i]);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164025" y="205975"/>
            <a:ext cx="85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Can you speedup fooA with equivalent but faster fooB?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254225" y="3190775"/>
            <a:ext cx="2748000" cy="42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faster update of tot 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71750" y="323275"/>
            <a:ext cx="45105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tot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b[i];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766775" y="309925"/>
            <a:ext cx="42954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b[i]);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535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7059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6n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7n + 4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2779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4303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8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= 6n + 4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fooA vs. fooB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fooB is faster.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both are still in the "linear class"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Runtime grows as the same rate.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VOCAB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We have reduced the "runtime coefficient"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But: NO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asymptotic improvement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This is an example of: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"CODE TUNING"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212" name="Shape 212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1" y="99595"/>
                  <a:pt x="47123" y="95507"/>
                </a:cubicBezTo>
                <a:cubicBezTo>
                  <a:pt x="54407" y="93564"/>
                  <a:pt x="62802" y="95329"/>
                  <a:pt x="69422" y="91720"/>
                </a:cubicBezTo>
                <a:cubicBezTo>
                  <a:pt x="75927" y="88171"/>
                  <a:pt x="83083" y="85525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2"/>
                  <a:pt x="121939" y="61469"/>
                  <a:pt x="130849" y="56379"/>
                </a:cubicBezTo>
                <a:cubicBezTo>
                  <a:pt x="141792" y="50125"/>
                  <a:pt x="148775" y="38559"/>
                  <a:pt x="156514" y="28610"/>
                </a:cubicBezTo>
                <a:cubicBezTo>
                  <a:pt x="164098" y="18857"/>
                  <a:pt x="174548" y="11048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9" name="Shape 219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0" name="Shape 220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1" name="Shape 221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228" name="Shape 228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HW1 - most requested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31500" y="1200150"/>
            <a:ext cx="8656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(23%) Problem 2:  recursive squaring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(22%) Problem 5:  recursive foo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(counting ticks)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(18%) Problem 1:  has_dups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265" name="Shape 26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lower-bound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272" name="Shape 272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</a:t>
            </a:r>
            <a:r>
              <a:rPr b="1"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asymptotically equivalent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vs. Worst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47250" y="1200150"/>
            <a:ext cx="884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may depend on more than "problem size"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Sometimes the data itself can impact runtime.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(You already studied this with insertion sort!)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(best vs. worst case)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4612775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constant time operations?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Shape 2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there is no match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match found at a[0].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(No matter how large n is)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Runtime Analysis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Important Basic Runtimes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Constant time:  O(1)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Linear Time: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𝜭(n)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Quadratic Time: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𝜭(n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Linked-List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(A)  remove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(B)  remove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occurrences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(efficient version: Prog-1)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5327225" y="1284900"/>
            <a:ext cx="2858100" cy="36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Common Linked-List Setup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79975" y="1353075"/>
            <a:ext cx="4383600" cy="31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Two layers: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Top-level / wrapper: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 and back pointers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"Node level"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chain of nodes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Shape 340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{D10C872B-2060-4F09-824E-F6C3F68C4C91}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41" name="Shape 341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42" name="Shape 342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graphicFrame>
        <p:nvGraphicFramePr>
          <p:cNvPr id="343" name="Shape 343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{D10C872B-2060-4F09-824E-F6C3F68C4C91}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Shape 344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{D10C872B-2060-4F09-824E-F6C3F68C4C91}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45" name="Shape 345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8" y="13534"/>
                  <a:pt x="12762" y="30364"/>
                  <a:pt x="29031" y="34922"/>
                </a:cubicBezTo>
                <a:cubicBezTo>
                  <a:pt x="45299" y="39480"/>
                  <a:pt x="70683" y="36394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7"/>
                  <a:pt x="244869" y="26507"/>
                </a:cubicBezTo>
                <a:cubicBezTo>
                  <a:pt x="253844" y="20476"/>
                  <a:pt x="244518" y="4417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stealth"/>
          </a:ln>
        </p:spPr>
      </p:sp>
      <p:cxnSp>
        <p:nvCxnSpPr>
          <p:cNvPr id="346" name="Shape 346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48" name="Shape 348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{D10C872B-2060-4F09-824E-F6C3F68C4C91}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54" name="Shape 354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Shape 355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35800" y="451050"/>
            <a:ext cx="66837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INVARIANT: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front and back are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are non-NULL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one is NULL and the other is non-NULL??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309225" y="2789675"/>
            <a:ext cx="22758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BUG SOMEWHERE!!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Cases: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not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lst_push_front(LIST *lst, int 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 = new NODE;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p-&gt;val = x;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p-&gt;next = lst-&gt;front;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lst-&gt;front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if(lst-&gt;back == NULL)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lst-&gt;back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lst_pop_front(LIST *lst, int &amp;x){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if(lst-&gt;front==NULL)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tmp = lst-&gt;front;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= tmp-&gt;val;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lst-&gt;front = tmp-&gt;next;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tmp;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if(lst-&gt;front == NULL) lst-&gt;back = NULL;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lst_pop_front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lst_remove_first(lst,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false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47250" y="1200150"/>
            <a:ext cx="878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Constant time Operations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Problem size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Rate of runtime growth as a function of problem size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Shape 396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Shape 397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Shape 398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00" name="Shape 400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2" name="Shape 402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4" name="Shape 404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06" name="Shape 406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Shape 408"/>
          <p:cNvCxnSpPr>
            <a:stCxn id="407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410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0" name="Shape 410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1" name="Shape 411"/>
          <p:cNvCxnSpPr>
            <a:stCxn id="412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" name="Shape 418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Shape 419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0" name="Shape 420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1" name="Shape 421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22" name="Shape 422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3" name="Shape 423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5" name="Shape 425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6" name="Shape 426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27" name="Shape 427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28" name="Shape 428"/>
          <p:cNvCxnSpPr>
            <a:stCxn id="429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9" name="Shape 429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2" name="Shape 432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Shape 433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4" name="Shape 434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Shape 435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36" name="Shape 436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8" name="Shape 438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9" name="Shape 439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40" name="Shape 440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41" name="Shape 441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2" name="Shape 442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5" y="9895"/>
                  <a:pt x="31608" y="5568"/>
                </a:cubicBezTo>
                <a:cubicBezTo>
                  <a:pt x="44590" y="1240"/>
                  <a:pt x="65851" y="-1582"/>
                  <a:pt x="77893" y="1052"/>
                </a:cubicBezTo>
                <a:cubicBezTo>
                  <a:pt x="89934" y="3686"/>
                  <a:pt x="99529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45" name="Shape 445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0" y="24459"/>
                  <a:pt x="188" y="4891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47" name="Shape 447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Shape 452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3" name="Shape 453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4" name="Shape 454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Shape 455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56" name="Shape 456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7" name="Shape 457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8" name="Shape 458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9" name="Shape 459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0" name="Shape 460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61" name="Shape 461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62" name="Shape 462"/>
          <p:cNvCxnSpPr>
            <a:stCxn id="463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4" name="Shape 464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6" name="Shape 466"/>
          <p:cNvCxnSpPr>
            <a:stCxn id="467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7" name="Shape 467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Shape 473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Shape 474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Shape 475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Shape 476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77" name="Shape 477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9" name="Shape 479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0" name="Shape 480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1" name="Shape 481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>
            <a:stCxn id="484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4" name="Shape 484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dummy;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lst_pop_front(l, dummy);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504" name="Shape 504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if(tmp == l-&gt;back)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302000" y="1335642"/>
            <a:ext cx="45438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 = 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p-&gt;next = tmp-&gt;next;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if(tmp == l-&gt;back) 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  l-&gt;back = 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delete tmp;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return true;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10" name="Shape 510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1" name="Shape 511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2" name="Shape 512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Shape 513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14" name="Shape 514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5" name="Shape 515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6" name="Shape 516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7" name="Shape 517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8" name="Shape 518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20" name="Shape 520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6" y="7996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22" name="Shape 522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8"/>
                  <a:pt x="71310" y="26246"/>
                  <a:pt x="64537" y="22578"/>
                </a:cubicBezTo>
                <a:cubicBezTo>
                  <a:pt x="57763" y="18909"/>
                  <a:pt x="34339" y="20226"/>
                  <a:pt x="23897" y="17498"/>
                </a:cubicBezTo>
                <a:cubicBezTo>
                  <a:pt x="13454" y="14769"/>
                  <a:pt x="5646" y="9125"/>
                  <a:pt x="1884" y="6209"/>
                </a:cubicBezTo>
                <a:cubicBezTo>
                  <a:pt x="-1878" y="3292"/>
                  <a:pt x="1414" y="1034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25" name="Shape 525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5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2" y="24082"/>
                  <a:pt x="71214" y="24459"/>
                  <a:pt x="81845" y="21449"/>
                </a:cubicBezTo>
                <a:cubicBezTo>
                  <a:pt x="92475" y="18438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sp>
      <p:graphicFrame>
        <p:nvGraphicFramePr>
          <p:cNvPr id="526" name="Shape 526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27" name="Shape 527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533" name="Shape 533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if(tmp == l-&gt;back)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lst_remove_first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“constant time”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Any operation that boils down to a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constant number of machine instructions.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Equivalently:  an operation that is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independent of problem size. 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time also called O(1) or "Big-Oh of 1"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bool lst_remove_all_slow(LIST *l, ElemType x) {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n=0;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while(lst_remove_first(l, x))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n++;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return n;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71" name="Shape 5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lst_remove_first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Formal Definitions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Big-Oh, Big-Omega, Big-Theta: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Soon enough 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3" name="Shape 123"/>
          <p:cNvSpPr txBox="1"/>
          <p:nvPr/>
        </p:nvSpPr>
        <p:spPr>
          <a:xfrm>
            <a:off x="147250" y="1982850"/>
            <a:ext cx="8846100" cy="26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now: 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Constant-Time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 </a:t>
            </a:r>
            <a:r>
              <a:rPr b="1" lang="en" sz="24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Linear 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vs. </a:t>
            </a:r>
            <a:r>
              <a:rPr b="1" lang="en" sz="24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Quadratic</a:t>
            </a:r>
            <a:endParaRPr b="1" sz="2400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Best-case vs Worst case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4" name="Shape 644"/>
          <p:cNvCxnSpPr>
            <a:stCxn id="639" idx="3"/>
            <a:endCxn id="640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5" name="Shape 645"/>
          <p:cNvCxnSpPr>
            <a:stCxn id="642" idx="3"/>
            <a:endCxn id="643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6" name="Shape 646"/>
          <p:cNvCxnSpPr>
            <a:stCxn id="640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7" name="Shape 647"/>
          <p:cNvCxnSpPr>
            <a:endCxn id="642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8" name="Shape 648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649" name="Shape 649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2" name="Shape 652"/>
          <p:cNvCxnSpPr>
            <a:stCxn id="643" idx="3"/>
            <a:endCxn id="641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3" name="Shape 653"/>
          <p:cNvCxnSpPr>
            <a:stCxn id="641" idx="3"/>
            <a:endCxn id="649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4" name="Shape 654"/>
          <p:cNvCxnSpPr>
            <a:stCxn id="650" idx="3"/>
            <a:endCxn id="651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5" name="Shape 655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656" name="Shape 656"/>
          <p:cNvCxnSpPr>
            <a:stCxn id="649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7" name="Shape 657"/>
          <p:cNvCxnSpPr>
            <a:endCxn id="650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8" name="Shape 658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59" name="Shape 659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Shape 660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61" name="Shape 661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lst_remove_all_fast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consider these 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6200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void ex1(int n){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for(j=0; j&lt;n; j++)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cout &lt;&lt; "tick" &lt;&lt; endl;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92275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ex2(int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j=0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 j&lt;n;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j=j+2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cout&lt;&lt;"tick"&lt;&lt;endl;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01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692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691" name="Shape 691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2" name="Shape 692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3" name="Shape 693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4" name="Shape 694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95" name="Shape 695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6" name="Shape 696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97" name="Shape 697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8" name="Shape 698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99" name="Shape 699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3"/>
                  <a:pt x="16540" y="11570"/>
                  <a:pt x="15376" y="8387"/>
                </a:cubicBezTo>
                <a:cubicBezTo>
                  <a:pt x="14211" y="5203"/>
                  <a:pt x="11415" y="5125"/>
                  <a:pt x="8853" y="3728"/>
                </a:cubicBezTo>
                <a:cubicBezTo>
                  <a:pt x="6290" y="2330"/>
                  <a:pt x="1475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00" name="Shape 700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6" y="2407"/>
                  <a:pt x="1553" y="6290"/>
                  <a:pt x="4660" y="7455"/>
                </a:cubicBezTo>
                <a:cubicBezTo>
                  <a:pt x="7766" y="8619"/>
                  <a:pt x="15298" y="9629"/>
                  <a:pt x="18638" y="8387"/>
                </a:cubicBezTo>
                <a:cubicBezTo>
                  <a:pt x="21977" y="7144"/>
                  <a:pt x="23685" y="1397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03" name="Shape 703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0" name="Shape 71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1" name="Shape 711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2" name="Shape 71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3" name="Shape 713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14" name="Shape 714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5" name="Shape 715"/>
          <p:cNvCxnSpPr>
            <a:stCxn id="711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16" name="Shape 716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7" name="Shape 717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4" name="Shape 72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5" name="Shape 725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Shape 72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7" name="Shape 727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28" name="Shape 728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9" name="Shape 729"/>
          <p:cNvCxnSpPr>
            <a:stCxn id="725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30" name="Shape 730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1" name="Shape 731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732" name="Shape 732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3" name="Shape 733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34" name="Shape 734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7" y="4193"/>
                  <a:pt x="5047" y="7998"/>
                  <a:pt x="8387" y="8853"/>
                </a:cubicBezTo>
                <a:cubicBezTo>
                  <a:pt x="11726" y="9707"/>
                  <a:pt x="17161" y="9862"/>
                  <a:pt x="20035" y="8387"/>
                </a:cubicBezTo>
                <a:cubicBezTo>
                  <a:pt x="22908" y="6911"/>
                  <a:pt x="24694" y="1397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35" name="Shape 735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3" name="Shape 74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4" name="Shape 744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5" name="Shape 74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6" name="Shape 746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47" name="Shape 74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8" name="Shape 748"/>
          <p:cNvCxnSpPr>
            <a:stCxn id="744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49" name="Shape 749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0" name="Shape 750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7" name="Shape 75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8" name="Shape 758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9" name="Shape 75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0" name="Shape 76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61" name="Shape 76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2" name="Shape 762"/>
          <p:cNvCxnSpPr>
            <a:stCxn id="758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63" name="Shape 763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4" name="Shape 764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765" name="Shape 765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6" name="Shape 766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67" name="Shape 767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68" name="Shape 768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5" name="Shape 77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6" name="Shape 77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7" name="Shape 77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8" name="Shape 778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79" name="Shape 77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0" name="Shape 780"/>
          <p:cNvCxnSpPr>
            <a:stCxn id="77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81" name="Shape 781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82" name="Shape 782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83" name="Shape 783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4" name="Shape 784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85" name="Shape 785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86" name="Shape 786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792" name="Shape 79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3" name="Shape 793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4" name="Shape 79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5" name="Shape 795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96" name="Shape 79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7" name="Shape 797"/>
          <p:cNvCxnSpPr>
            <a:stCxn id="793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98" name="Shape 798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9" name="Shape 799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800" name="Shape 800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3" y="543"/>
                  <a:pt x="8852" y="699"/>
                  <a:pt x="11182" y="3262"/>
                </a:cubicBezTo>
                <a:cubicBezTo>
                  <a:pt x="13511" y="5824"/>
                  <a:pt x="13589" y="12036"/>
                  <a:pt x="13978" y="15376"/>
                </a:cubicBezTo>
                <a:cubicBezTo>
                  <a:pt x="14366" y="18715"/>
                  <a:pt x="13589" y="21976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02" name="Shape 802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808" name="Shape 80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9" name="Shape 809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0" name="Shape 81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1" name="Shape 811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812" name="Shape 812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3" name="Shape 813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4" name="Shape 814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5" name="Shape 815"/>
          <p:cNvCxnSpPr>
            <a:stCxn id="813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816" name="Shape 816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7" name="Shape 817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8" name="Shape 818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9" name="Shape 819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0" name="Shape 820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1" y="854"/>
                  <a:pt x="37109" y="-932"/>
                  <a:pt x="24374" y="5125"/>
                </a:cubicBezTo>
                <a:cubicBezTo>
                  <a:pt x="11638" y="11182"/>
                  <a:pt x="-1018" y="26946"/>
                  <a:pt x="146" y="36343"/>
                </a:cubicBezTo>
                <a:cubicBezTo>
                  <a:pt x="1310" y="45739"/>
                  <a:pt x="19481" y="57388"/>
                  <a:pt x="31363" y="61504"/>
                </a:cubicBezTo>
                <a:cubicBezTo>
                  <a:pt x="43244" y="65619"/>
                  <a:pt x="63590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21" name="Shape 821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Shape 823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29" name="Shape 829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0" name="Shape 830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831" name="Shape 831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2" name="Shape 832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3" name="Shape 833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4" name="Shape 834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5" name="Shape 835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6" name="Shape 836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7" name="Shape 837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38" name="Shape 838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9" name="Shape 839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45" name="Shape 845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6" name="Shape 846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847" name="Shape 847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8" name="Shape 848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9" name="Shape 849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0" name="Shape 850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1" name="Shape 851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2" name="Shape 852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3" name="Shape 853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4" name="Shape 854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55" name="Shape 855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6" name="Shape 856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7" name="Shape 857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2" y="233"/>
                  <a:pt x="85353" y="-543"/>
                  <a:pt x="65396" y="1010"/>
                </a:cubicBezTo>
                <a:cubicBezTo>
                  <a:pt x="45438" y="2563"/>
                  <a:pt x="19734" y="5436"/>
                  <a:pt x="9018" y="9397"/>
                </a:cubicBezTo>
                <a:cubicBezTo>
                  <a:pt x="-1698" y="13357"/>
                  <a:pt x="1951" y="13901"/>
                  <a:pt x="1097" y="24773"/>
                </a:cubicBezTo>
                <a:cubicBezTo>
                  <a:pt x="242" y="35644"/>
                  <a:pt x="-1776" y="64377"/>
                  <a:pt x="3893" y="74628"/>
                </a:cubicBezTo>
                <a:cubicBezTo>
                  <a:pt x="9562" y="84878"/>
                  <a:pt x="29908" y="84334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501625" y="330825"/>
            <a:ext cx="3994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ex1: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92625" y="330825"/>
            <a:ext cx="3994500" cy="109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ex2: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86975" y="2172775"/>
            <a:ext cx="28521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1968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6164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96825" y="31616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92625" y="3226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/2)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864" name="Shape 864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5" name="Shape 865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866" name="Shape 866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{AD054C29-9F98-43EC-AC48-4FFDE8C9C7A9}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7" name="Shape 867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68" name="Shape 868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6" y="441"/>
                  <a:pt x="9784" y="-723"/>
                  <a:pt x="12580" y="830"/>
                </a:cubicBezTo>
                <a:cubicBezTo>
                  <a:pt x="15375" y="2383"/>
                  <a:pt x="15452" y="4324"/>
                  <a:pt x="16773" y="9683"/>
                </a:cubicBezTo>
                <a:cubicBezTo>
                  <a:pt x="18093" y="15041"/>
                  <a:pt x="19879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69" name="Shape 869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Shape 871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Shape 912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913" name="Shape 913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1" y="99595"/>
                  <a:pt x="47123" y="95507"/>
                </a:cubicBezTo>
                <a:cubicBezTo>
                  <a:pt x="54407" y="93564"/>
                  <a:pt x="62802" y="95329"/>
                  <a:pt x="69422" y="91720"/>
                </a:cubicBezTo>
                <a:cubicBezTo>
                  <a:pt x="75927" y="88171"/>
                  <a:pt x="83083" y="85525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2"/>
                  <a:pt x="121939" y="61469"/>
                  <a:pt x="130849" y="56379"/>
                </a:cubicBezTo>
                <a:cubicBezTo>
                  <a:pt x="141792" y="50125"/>
                  <a:pt x="148775" y="38559"/>
                  <a:pt x="156514" y="28610"/>
                </a:cubicBezTo>
                <a:cubicBezTo>
                  <a:pt x="164098" y="18857"/>
                  <a:pt x="174548" y="11048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20" name="Shape 920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21" name="Shape 921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22" name="Shape 922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3" name="Shape 923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4" name="Shape 924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7" name="Shape 927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28" name="Shape 928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29" name="Shape 929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86975" y="34664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96825" y="1866225"/>
            <a:ext cx="3994500" cy="13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692625" y="18548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=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164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968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577975" y="35426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/0.5k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 =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Shape 950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Shape 957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Shape 958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9" name="Shape 959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66" name="Shape 966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2" name="Shape 972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973" name="Shape 973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Ratio rule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1774425" y="1445500"/>
            <a:ext cx="604166" cy="3034800"/>
          </a:xfrm>
          <a:custGeom>
            <a:pathLst>
              <a:path extrusionOk="0" h="121904" w="25786">
                <a:moveTo>
                  <a:pt x="18891" y="0"/>
                </a:moveTo>
                <a:cubicBezTo>
                  <a:pt x="17439" y="1270"/>
                  <a:pt x="11573" y="-1391"/>
                  <a:pt x="10183" y="7620"/>
                </a:cubicBezTo>
                <a:cubicBezTo>
                  <a:pt x="8792" y="16631"/>
                  <a:pt x="12239" y="45236"/>
                  <a:pt x="10546" y="54066"/>
                </a:cubicBezTo>
                <a:cubicBezTo>
                  <a:pt x="8852" y="62895"/>
                  <a:pt x="204" y="58903"/>
                  <a:pt x="23" y="60597"/>
                </a:cubicBezTo>
                <a:cubicBezTo>
                  <a:pt x="-158" y="62290"/>
                  <a:pt x="7340" y="54973"/>
                  <a:pt x="9457" y="64226"/>
                </a:cubicBezTo>
                <a:cubicBezTo>
                  <a:pt x="11573" y="73479"/>
                  <a:pt x="10001" y="106620"/>
                  <a:pt x="12723" y="116115"/>
                </a:cubicBezTo>
                <a:cubicBezTo>
                  <a:pt x="15444" y="125609"/>
                  <a:pt x="23608" y="120348"/>
                  <a:pt x="25786" y="121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87" name="Shape 987"/>
          <p:cNvSpPr txBox="1"/>
          <p:nvPr/>
        </p:nvSpPr>
        <p:spPr>
          <a:xfrm>
            <a:off x="2393100" y="4059900"/>
            <a:ext cx="662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∞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 sz="1800"/>
          </a:p>
        </p:txBody>
      </p:sp>
      <p:pic>
        <p:nvPicPr>
          <p:cNvPr id="988" name="Shape 9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2568500"/>
            <a:ext cx="1522375" cy="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 txBox="1"/>
          <p:nvPr/>
        </p:nvSpPr>
        <p:spPr>
          <a:xfrm>
            <a:off x="2304200" y="1547125"/>
            <a:ext cx="6767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g(n)≠O(f(n))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2304200" y="2613925"/>
            <a:ext cx="67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c&gt;0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f(n)=Θ(g(n)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first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Shape 996"/>
          <p:cNvSpPr txBox="1"/>
          <p:nvPr/>
        </p:nvSpPr>
        <p:spPr>
          <a:xfrm>
            <a:off x="2913800" y="1394725"/>
            <a:ext cx="54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g(n)≠O(f(n))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7" name="Shape 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3725"/>
            <a:ext cx="1834050" cy="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 txBox="1"/>
          <p:nvPr/>
        </p:nvSpPr>
        <p:spPr>
          <a:xfrm>
            <a:off x="214150" y="2555850"/>
            <a:ext cx="2349600" cy="16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f(n)=2n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g(n)=4n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30480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30027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upper-bound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 on f(n), but this bound is not tight -- i.e., they diverge."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second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Shape 1006"/>
          <p:cNvSpPr txBox="1"/>
          <p:nvPr/>
        </p:nvSpPr>
        <p:spPr>
          <a:xfrm>
            <a:off x="61750" y="2860650"/>
            <a:ext cx="30408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f(n)=100n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g(n)=(0.01)n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Shape 1007"/>
          <p:cNvSpPr txBox="1"/>
          <p:nvPr/>
        </p:nvSpPr>
        <p:spPr>
          <a:xfrm>
            <a:off x="32004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Big-Theta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𝜃(g(n))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Shape 1008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"f(n) and g(n) are asymptotically equivalent"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Shape 10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08757"/>
            <a:ext cx="1774425" cy="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third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7" name="Shape 1017"/>
          <p:cNvSpPr txBox="1"/>
          <p:nvPr/>
        </p:nvSpPr>
        <p:spPr>
          <a:xfrm>
            <a:off x="61750" y="2860650"/>
            <a:ext cx="27777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 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 100n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Shape 1018"/>
          <p:cNvSpPr txBox="1"/>
          <p:nvPr/>
        </p:nvSpPr>
        <p:spPr>
          <a:xfrm>
            <a:off x="2913850" y="2218400"/>
            <a:ext cx="61920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Little-Omega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ω(g(n))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lower-bound but the bound is not tight -- i.e, they diverge"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1" name="Shape 102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/>
          </a:p>
        </p:txBody>
      </p:sp>
      <p:pic>
        <p:nvPicPr>
          <p:cNvPr id="1022" name="Shape 10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1971"/>
            <a:ext cx="221328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