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</p:sldIdLst>
  <p:sldSz cy="5143500" cx="9144000"/>
  <p:notesSz cx="6858000" cy="9144000"/>
  <p:embeddedFontLst>
    <p:embeddedFont>
      <p:font typeface="Source Code Pro"/>
      <p:regular r:id="rId133"/>
      <p:bold r:id="rId134"/>
    </p:embeddedFont>
    <p:embeddedFont>
      <p:font typeface="Source Code Pro Medium"/>
      <p:regular r:id="rId135"/>
      <p:bold r:id="rId1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841AB7D-E23F-44A8-B311-8D6C86583FBC}">
  <a:tblStyle styleId="{9841AB7D-E23F-44A8-B311-8D6C86583F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24DFC1E-5722-4F45-8BD6-AC22B4DC1EF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834B14B-E2CE-46A7-915D-A8C3DBCDA45C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9" Type="http://schemas.openxmlformats.org/officeDocument/2006/relationships/slide" Target="slides/slide123.xml"/><Relationship Id="rId128" Type="http://schemas.openxmlformats.org/officeDocument/2006/relationships/slide" Target="slides/slide122.xml"/><Relationship Id="rId127" Type="http://schemas.openxmlformats.org/officeDocument/2006/relationships/slide" Target="slides/slide121.xml"/><Relationship Id="rId126" Type="http://schemas.openxmlformats.org/officeDocument/2006/relationships/slide" Target="slides/slide120.xml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slide" Target="slides/slide119.xml"/><Relationship Id="rId29" Type="http://schemas.openxmlformats.org/officeDocument/2006/relationships/slide" Target="slides/slide23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2" Type="http://schemas.openxmlformats.org/officeDocument/2006/relationships/slide" Target="slides/slide126.xml"/><Relationship Id="rId131" Type="http://schemas.openxmlformats.org/officeDocument/2006/relationships/slide" Target="slides/slide125.xml"/><Relationship Id="rId130" Type="http://schemas.openxmlformats.org/officeDocument/2006/relationships/slide" Target="slides/slide124.xml"/><Relationship Id="rId136" Type="http://schemas.openxmlformats.org/officeDocument/2006/relationships/font" Target="fonts/SourceCodeProMedium-bold.fntdata"/><Relationship Id="rId135" Type="http://schemas.openxmlformats.org/officeDocument/2006/relationships/font" Target="fonts/SourceCodeProMedium-regular.fntdata"/><Relationship Id="rId134" Type="http://schemas.openxmlformats.org/officeDocument/2006/relationships/font" Target="fonts/SourceCodePro-bold.fntdata"/><Relationship Id="rId133" Type="http://schemas.openxmlformats.org/officeDocument/2006/relationships/font" Target="fonts/SourceCodePro-regular.fntdata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Shape 9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Shape 9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Shape 99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Shape 9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Shape 100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Shape 10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Shape 101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Shape 10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Shape 102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Shape 10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Shape 103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Shape 10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Shape 104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Shape 10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Shape 104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Shape 10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Shape 10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Shape 106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Shape 10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Shape 106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Shape 10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Shape 107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Shape 10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Shape 107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Shape 10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Shape 108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Shape 10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Shape 109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Shape 10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Shape 109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Shape 10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Shape 110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Shape 1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Shape 111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Shape 1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Shape 112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Shape 1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Shape 112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Shape 1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Shape 113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Shape 1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Shape 113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Shape 1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Shape 114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Shape 1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Shape 1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Shape 1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Shape 1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Shape 1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Shape 1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Shape 1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Shape 1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Shape 1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Shape 5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Shape 5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Shape 5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Shape 5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Shape 5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Shape 5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Shape 5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Shape 5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Shape 5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Shape 5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Shape 5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Shape 6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Shape 6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Shape 6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Shape 6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Shape 6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Shape 6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Shape 6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Shape 6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Shape 6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Shape 6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Shape 6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Shape 6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Shape 7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Shape 7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Shape 7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Shape 7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hape 76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Shape 7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Shape 7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Shape 8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Shape 81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Shape 8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Shape 8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Shape 85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Shape 8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Shape 87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Shape 8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Shape 88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Shape 8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Shape 89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Shape 8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Shape 89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Shape 8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Shape 90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Shape 9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Shape 91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Shape 9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Shape 91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Shape 9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Shape 9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Shape 9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Shape 92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Shape 9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Shape 94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Shape 9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Shape 95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Shape 9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Shape 95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Shape 9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Shape 96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Shape 9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Shape 9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Shape 9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Shape 9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Shape 9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3" name="Shape 13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Shape 14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-only-2">
  <p:cSld name="BLANK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hape 51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" name="Shape 5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Shape 53"/>
          <p:cNvSpPr txBox="1"/>
          <p:nvPr/>
        </p:nvSpPr>
        <p:spPr>
          <a:xfrm>
            <a:off x="182725" y="210250"/>
            <a:ext cx="4179900" cy="4539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" name="Shape 54"/>
          <p:cNvSpPr txBox="1"/>
          <p:nvPr/>
        </p:nvSpPr>
        <p:spPr>
          <a:xfrm>
            <a:off x="4526125" y="210250"/>
            <a:ext cx="4179900" cy="4539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63" name="Shape 63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Shape 64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Shape 6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69" name="Shape 6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Shape 7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75" name="Shape 7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Shape 7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79" name="Shape 7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Shape 8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83" name="Shape 83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Shape 8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hape 86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Shape 8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9" name="Shape 1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25" name="Shape 2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29" name="Shape 2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1">
  <p:cSld name="TITLE_ONLY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1806179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+text">
  <p:cSld name="TITLE_ONLY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36" name="Shape 36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Shape 3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Shape 38"/>
          <p:cNvSpPr txBox="1"/>
          <p:nvPr/>
        </p:nvSpPr>
        <p:spPr>
          <a:xfrm>
            <a:off x="245275" y="1286500"/>
            <a:ext cx="8585100" cy="3566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41" name="Shape 41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hape 44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-only">
  <p:cSld name="BLANK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hape 47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Shape 49"/>
          <p:cNvSpPr txBox="1"/>
          <p:nvPr/>
        </p:nvSpPr>
        <p:spPr>
          <a:xfrm>
            <a:off x="182725" y="210250"/>
            <a:ext cx="8504100" cy="4539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onsolas"/>
              <a:buNone/>
              <a:defRPr b="1" sz="3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Char char="●"/>
              <a:defRPr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○"/>
              <a:defRPr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■"/>
              <a:defRPr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●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■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●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■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cxnSp>
        <p:nvCxnSpPr>
          <p:cNvPr id="8" name="Shape 8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" name="Shape 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8" name="Shape 58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Shape 5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2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3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4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6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Week 03-WED</a:t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 Runtime intro continued + Prog1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158000" y="205975"/>
            <a:ext cx="8813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The reverse?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57200" y="1200150"/>
            <a:ext cx="8229600" cy="2141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 (0.1)n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is O(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200n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Shape 9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Big-Oh Comments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2" name="Shape 992"/>
          <p:cNvSpPr txBox="1"/>
          <p:nvPr>
            <p:ph idx="1" type="body"/>
          </p:nvPr>
        </p:nvSpPr>
        <p:spPr>
          <a:xfrm>
            <a:off x="457200" y="1200150"/>
            <a:ext cx="8229600" cy="2541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The constants c and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are sometimes called “</a:t>
            </a:r>
            <a:r>
              <a:rPr b="1" lang="en" sz="1800" u="sng">
                <a:latin typeface="Courier New"/>
                <a:ea typeface="Courier New"/>
                <a:cs typeface="Courier New"/>
                <a:sym typeface="Courier New"/>
              </a:rPr>
              <a:t>witnesses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They are also not, in general, unique: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Multiple values typically can show the property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Shape 9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Ratio rule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8" name="Shape 998"/>
          <p:cNvSpPr/>
          <p:nvPr/>
        </p:nvSpPr>
        <p:spPr>
          <a:xfrm>
            <a:off x="1774425" y="1445500"/>
            <a:ext cx="604166" cy="3034800"/>
          </a:xfrm>
          <a:custGeom>
            <a:pathLst>
              <a:path extrusionOk="0" h="121904" w="25786">
                <a:moveTo>
                  <a:pt x="18891" y="0"/>
                </a:moveTo>
                <a:cubicBezTo>
                  <a:pt x="17439" y="1270"/>
                  <a:pt x="11573" y="-1391"/>
                  <a:pt x="10183" y="7620"/>
                </a:cubicBezTo>
                <a:cubicBezTo>
                  <a:pt x="8792" y="16631"/>
                  <a:pt x="12239" y="45236"/>
                  <a:pt x="10546" y="54066"/>
                </a:cubicBezTo>
                <a:cubicBezTo>
                  <a:pt x="8852" y="62895"/>
                  <a:pt x="204" y="58903"/>
                  <a:pt x="23" y="60597"/>
                </a:cubicBezTo>
                <a:cubicBezTo>
                  <a:pt x="-158" y="62290"/>
                  <a:pt x="7340" y="54973"/>
                  <a:pt x="9457" y="64226"/>
                </a:cubicBezTo>
                <a:cubicBezTo>
                  <a:pt x="11573" y="73479"/>
                  <a:pt x="10001" y="106620"/>
                  <a:pt x="12723" y="116115"/>
                </a:cubicBezTo>
                <a:cubicBezTo>
                  <a:pt x="15444" y="125609"/>
                  <a:pt x="23608" y="120348"/>
                  <a:pt x="25786" y="121195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99" name="Shape 999"/>
          <p:cNvSpPr txBox="1"/>
          <p:nvPr/>
        </p:nvSpPr>
        <p:spPr>
          <a:xfrm>
            <a:off x="2393100" y="4059900"/>
            <a:ext cx="66240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∞    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 </a:t>
            </a:r>
            <a:r>
              <a:rPr b="1" i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g(n)=O(f(n))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b="1" i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f(n)≠O(g(n))</a:t>
            </a:r>
            <a:endParaRPr sz="1800"/>
          </a:p>
        </p:txBody>
      </p:sp>
      <p:pic>
        <p:nvPicPr>
          <p:cNvPr id="1000" name="Shape 1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2568500"/>
            <a:ext cx="1522375" cy="74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1" name="Shape 1001"/>
          <p:cNvSpPr txBox="1"/>
          <p:nvPr/>
        </p:nvSpPr>
        <p:spPr>
          <a:xfrm>
            <a:off x="2304200" y="1547125"/>
            <a:ext cx="67671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0    Then </a:t>
            </a: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f(n)=O(g(n))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g(n)≠O(f(n))</a:t>
            </a:r>
            <a:endParaRPr b="1" i="1"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2" name="Shape 1002"/>
          <p:cNvSpPr txBox="1"/>
          <p:nvPr/>
        </p:nvSpPr>
        <p:spPr>
          <a:xfrm>
            <a:off x="2304200" y="2613925"/>
            <a:ext cx="67671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constant </a:t>
            </a: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c&gt;0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   Then </a:t>
            </a: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f(n)=O(g(n))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and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g(n)=O(f(n))</a:t>
            </a:r>
            <a:endParaRPr b="1" i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743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1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f(n)=Θ(g(n)</a:t>
            </a: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i="1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Shape 10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Discussion:  first case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8" name="Shape 1008"/>
          <p:cNvSpPr txBox="1"/>
          <p:nvPr/>
        </p:nvSpPr>
        <p:spPr>
          <a:xfrm>
            <a:off x="2913800" y="1394725"/>
            <a:ext cx="54972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f(n)=O(g(n))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and </a:t>
            </a: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g(n)≠O(f(n))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09" name="Shape 10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403725"/>
            <a:ext cx="1834050" cy="76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0" name="Shape 1010"/>
          <p:cNvSpPr txBox="1"/>
          <p:nvPr/>
        </p:nvSpPr>
        <p:spPr>
          <a:xfrm>
            <a:off x="214150" y="2555850"/>
            <a:ext cx="2349600" cy="168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Example: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f(n)=2n</a:t>
            </a:r>
            <a:r>
              <a:rPr b="1" baseline="30000" i="1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g(n)=4n</a:t>
            </a:r>
            <a:r>
              <a:rPr b="1" baseline="30000" i="1" lang="en" sz="24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30000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1" name="Shape 1011"/>
          <p:cNvSpPr txBox="1"/>
          <p:nvPr/>
        </p:nvSpPr>
        <p:spPr>
          <a:xfrm>
            <a:off x="3048075" y="2218400"/>
            <a:ext cx="5905500" cy="117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Also known as a "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little-Oh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" relationship: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f(n)=o(g(n))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2" name="Shape 1012"/>
          <p:cNvSpPr txBox="1"/>
          <p:nvPr/>
        </p:nvSpPr>
        <p:spPr>
          <a:xfrm>
            <a:off x="3002700" y="3421075"/>
            <a:ext cx="5959800" cy="150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 English: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"g(n) is an asymptotic </a:t>
            </a:r>
            <a:r>
              <a:rPr b="1" i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upper-bound</a:t>
            </a: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 on f(n), but this bound is not tight -- i.e., they diverge."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Shape 10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Discussion:  second case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8" name="Shape 1018"/>
          <p:cNvSpPr txBox="1"/>
          <p:nvPr/>
        </p:nvSpPr>
        <p:spPr>
          <a:xfrm>
            <a:off x="61750" y="2860650"/>
            <a:ext cx="3040800" cy="195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Example: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f(n)=100n</a:t>
            </a:r>
            <a:r>
              <a:rPr b="1" baseline="30000" i="1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g(n)=(0.01)n</a:t>
            </a:r>
            <a:r>
              <a:rPr b="1" baseline="30000" i="1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30000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9" name="Shape 1019"/>
          <p:cNvSpPr txBox="1"/>
          <p:nvPr/>
        </p:nvSpPr>
        <p:spPr>
          <a:xfrm>
            <a:off x="3200475" y="2218400"/>
            <a:ext cx="5905500" cy="117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Also known as a "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Big-Theta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" relationship: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f(n) = 𝜃(g(n))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0" name="Shape 1020"/>
          <p:cNvSpPr txBox="1"/>
          <p:nvPr/>
        </p:nvSpPr>
        <p:spPr>
          <a:xfrm>
            <a:off x="3155100" y="3421075"/>
            <a:ext cx="5959800" cy="150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 English: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"f(n) and g(n) are asymptotically equivalent"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21" name="Shape 10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475" y="1308757"/>
            <a:ext cx="1774425" cy="7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2" name="Shape 1022"/>
          <p:cNvSpPr txBox="1"/>
          <p:nvPr/>
        </p:nvSpPr>
        <p:spPr>
          <a:xfrm>
            <a:off x="214150" y="2116800"/>
            <a:ext cx="26997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(c constant; c&gt;0)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3" name="Shape 1023"/>
          <p:cNvSpPr txBox="1"/>
          <p:nvPr/>
        </p:nvSpPr>
        <p:spPr>
          <a:xfrm>
            <a:off x="2839425" y="1291300"/>
            <a:ext cx="60234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 </a:t>
            </a:r>
            <a:r>
              <a:rPr b="1" i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f(n)=O(g(n))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b="1" i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g(n)=O(f(n))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hape 10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Discussion:  third case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9" name="Shape 1029"/>
          <p:cNvSpPr txBox="1"/>
          <p:nvPr/>
        </p:nvSpPr>
        <p:spPr>
          <a:xfrm>
            <a:off x="61750" y="2860650"/>
            <a:ext cx="2777700" cy="195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Example: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f(n)= n</a:t>
            </a:r>
            <a:r>
              <a:rPr b="1" baseline="30000" i="1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g(n)= 100n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30000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0" name="Shape 1030"/>
          <p:cNvSpPr txBox="1"/>
          <p:nvPr/>
        </p:nvSpPr>
        <p:spPr>
          <a:xfrm>
            <a:off x="2913850" y="2218400"/>
            <a:ext cx="6192000" cy="117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Also known as a "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Little-Omega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" relationship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f(n) = ω(g(n))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1" name="Shape 1031"/>
          <p:cNvSpPr txBox="1"/>
          <p:nvPr/>
        </p:nvSpPr>
        <p:spPr>
          <a:xfrm>
            <a:off x="3155100" y="3421075"/>
            <a:ext cx="5959800" cy="150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 English: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"g(n) is an asymptotic lower-bound but the bound is not tight -- i.e, they diverge"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2" name="Shape 1032"/>
          <p:cNvSpPr txBox="1"/>
          <p:nvPr/>
        </p:nvSpPr>
        <p:spPr>
          <a:xfrm>
            <a:off x="214150" y="2116800"/>
            <a:ext cx="26997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(c constant; c&gt;0)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3" name="Shape 1033"/>
          <p:cNvSpPr txBox="1"/>
          <p:nvPr/>
        </p:nvSpPr>
        <p:spPr>
          <a:xfrm>
            <a:off x="2839425" y="1291300"/>
            <a:ext cx="60234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 </a:t>
            </a:r>
            <a:r>
              <a:rPr b="1" i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g(n)=O(f(n))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b="1" i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f(n)≠O(g(n))</a:t>
            </a:r>
            <a:endParaRPr/>
          </a:p>
        </p:txBody>
      </p:sp>
      <p:pic>
        <p:nvPicPr>
          <p:cNvPr id="1034" name="Shape 10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291971"/>
            <a:ext cx="2213288" cy="8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Shape 10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Some Equivalencies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0" name="Shape 1040"/>
          <p:cNvSpPr txBox="1"/>
          <p:nvPr/>
        </p:nvSpPr>
        <p:spPr>
          <a:xfrm>
            <a:off x="118000" y="1732175"/>
            <a:ext cx="8944500" cy="716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f(n)=θ(g(n))    if and only if f(n)=O(g(n)) and </a:t>
            </a:r>
            <a:r>
              <a:rPr b="1" i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f(n)=Ω(g(n))</a:t>
            </a:r>
            <a:endParaRPr b="1" i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1" name="Shape 1041"/>
          <p:cNvSpPr txBox="1"/>
          <p:nvPr/>
        </p:nvSpPr>
        <p:spPr>
          <a:xfrm>
            <a:off x="118000" y="3103775"/>
            <a:ext cx="8944500" cy="716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f(n)=θ(g(n))    if and only if f(n)=O(g(n)) and </a:t>
            </a:r>
            <a:r>
              <a:rPr b="1" i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g(n)=O(f(n))</a:t>
            </a:r>
            <a:endParaRPr b="1" i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Shape 10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7" name="Shape 1047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"The worst case runtime of selection sort is O(n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Shape 10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3" name="Shape 1053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"The worst case runtime of selection sort is O(n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Shape 10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9" name="Shape 1059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"The worst case runtime of selection sort is O(n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Shape 10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5" name="Shape 1065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"The worst case runtime of selection sort is O(n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Shape 10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1" name="Shape 1071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"The worst case runtime of selection sort is 𝛩(n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Shape 10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7" name="Shape 1077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"The worst case runtime of selection sort is 𝛩(n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Shape 10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3" name="Shape 1083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"The worst case runtime of selection sort is 𝛩(n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9" name="Shape 1089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"The worst case runtime of selection sort is 𝛩(n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E06666"/>
                </a:highlight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highlight>
                <a:srgbClr val="E0666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Shape 10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Logarithms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5" name="Shape 1095"/>
          <p:cNvSpPr txBox="1"/>
          <p:nvPr>
            <p:ph idx="1" type="body"/>
          </p:nvPr>
        </p:nvSpPr>
        <p:spPr>
          <a:xfrm>
            <a:off x="457200" y="1319900"/>
            <a:ext cx="6881700" cy="943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FACT: 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aseline="-25000" i="1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(n) = O(n)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6" name="Shape 1096"/>
          <p:cNvSpPr txBox="1"/>
          <p:nvPr>
            <p:ph idx="1" type="body"/>
          </p:nvPr>
        </p:nvSpPr>
        <p:spPr>
          <a:xfrm>
            <a:off x="457200" y="2425225"/>
            <a:ext cx="6881700" cy="2485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(a) TRUE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            log</a:t>
            </a:r>
            <a:r>
              <a:rPr baseline="-25000" i="1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(n) = 𝛩(n)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Shape 11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Logarithms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2" name="Shape 1102"/>
          <p:cNvSpPr txBox="1"/>
          <p:nvPr>
            <p:ph idx="1" type="body"/>
          </p:nvPr>
        </p:nvSpPr>
        <p:spPr>
          <a:xfrm>
            <a:off x="152400" y="1319900"/>
            <a:ext cx="5366700" cy="943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FACT: 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aseline="-25000" i="1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(n) = O(n)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3" name="Shape 1103"/>
          <p:cNvSpPr txBox="1"/>
          <p:nvPr>
            <p:ph idx="1" type="body"/>
          </p:nvPr>
        </p:nvSpPr>
        <p:spPr>
          <a:xfrm>
            <a:off x="76200" y="2425225"/>
            <a:ext cx="5874600" cy="2485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(a) TRUE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           log</a:t>
            </a:r>
            <a:r>
              <a:rPr baseline="-25000" i="1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(n) = 𝛩(n)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06666"/>
                </a:highlight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>
              <a:highlight>
                <a:srgbClr val="E0666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4" name="Shape 1104"/>
          <p:cNvSpPr txBox="1"/>
          <p:nvPr/>
        </p:nvSpPr>
        <p:spPr>
          <a:xfrm>
            <a:off x="6039825" y="1215100"/>
            <a:ext cx="3020700" cy="183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Log(n) grows </a:t>
            </a:r>
            <a:r>
              <a:rPr b="1" i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much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more slowly than n.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 fact log(n) grows </a:t>
            </a:r>
            <a:r>
              <a:rPr b="1" i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exponentially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slower than n.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5" name="Shape 1105"/>
          <p:cNvSpPr txBox="1"/>
          <p:nvPr/>
        </p:nvSpPr>
        <p:spPr>
          <a:xfrm>
            <a:off x="6039825" y="3150925"/>
            <a:ext cx="2951700" cy="167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An </a:t>
            </a:r>
            <a:r>
              <a:rPr b="1" i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algorithm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with logarithmic runtime is </a:t>
            </a:r>
            <a:r>
              <a:rPr b="1" i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exponentially faster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than a linear time algorithm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Shape 1110"/>
          <p:cNvSpPr txBox="1"/>
          <p:nvPr>
            <p:ph type="title"/>
          </p:nvPr>
        </p:nvSpPr>
        <p:spPr>
          <a:xfrm>
            <a:off x="108925" y="205975"/>
            <a:ext cx="8989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Comparison by Removing Common Factors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1" name="Shape 1111"/>
          <p:cNvSpPr txBox="1"/>
          <p:nvPr/>
        </p:nvSpPr>
        <p:spPr>
          <a:xfrm>
            <a:off x="81700" y="1656050"/>
            <a:ext cx="4390500" cy="157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Consider: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versus  nlog(n)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2" name="Shape 1112"/>
          <p:cNvSpPr txBox="1"/>
          <p:nvPr/>
        </p:nvSpPr>
        <p:spPr>
          <a:xfrm>
            <a:off x="4577500" y="1463750"/>
            <a:ext cx="4581000" cy="181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This question is equivalent to: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   versus   log(n)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3" name="Shape 1113"/>
          <p:cNvSpPr txBox="1"/>
          <p:nvPr/>
        </p:nvSpPr>
        <p:spPr>
          <a:xfrm>
            <a:off x="1261000" y="3450375"/>
            <a:ext cx="6740100" cy="146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Thus, a 𝛩(nlog(n)) time algorithm is asymptotically faster than a 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𝛩(n</a:t>
            </a:r>
            <a:r>
              <a:rPr b="1" baseline="30000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time algorithm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Shape 11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9" name="Shape 1119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"nlog(n)=O(n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Shape 11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5" name="Shape 1125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"nlog(n)=O(n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Shape 11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1" name="Shape 1131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"nlog(n)=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𝛩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Key Concepts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147250" y="1200150"/>
            <a:ext cx="8782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Constant time Operations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Problem size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Rate of runtime growth as a function of problem size</a:t>
            </a:r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Shape 11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7" name="Shape 1137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"nlog(n)=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𝛩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EA9999"/>
                </a:highlight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highlight>
                <a:srgbClr val="EA9999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Shape 1146"/>
          <p:cNvSpPr txBox="1"/>
          <p:nvPr>
            <p:ph type="title"/>
          </p:nvPr>
        </p:nvSpPr>
        <p:spPr>
          <a:xfrm>
            <a:off x="457200" y="1806172"/>
            <a:ext cx="82296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Big-Oh, Big-Omega, Big-Theta: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Formal Definitions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Shape 11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Big-Oh Definition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2" name="Shape 1152"/>
          <p:cNvSpPr txBox="1"/>
          <p:nvPr>
            <p:ph idx="1" type="body"/>
          </p:nvPr>
        </p:nvSpPr>
        <p:spPr>
          <a:xfrm>
            <a:off x="457200" y="1200150"/>
            <a:ext cx="8229600" cy="2304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Given two integer functions T(n) and f(n), we say that: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 is O(f(n)) if and only if there exist constants c&gt;0 (real) and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&gt;0 (int) such that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T(n)≤ cf(n) for all n ≥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baseline="-25000" sz="1800"/>
          </a:p>
        </p:txBody>
      </p:sp>
      <p:sp>
        <p:nvSpPr>
          <p:cNvPr id="1153" name="Shape 1153"/>
          <p:cNvSpPr txBox="1"/>
          <p:nvPr/>
        </p:nvSpPr>
        <p:spPr>
          <a:xfrm>
            <a:off x="702275" y="3706325"/>
            <a:ext cx="75387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f(n) is an “asymptotic </a:t>
            </a:r>
            <a:r>
              <a:rPr b="1" i="1" lang="en" sz="1800" u="sng">
                <a:latin typeface="Consolas"/>
                <a:ea typeface="Consolas"/>
                <a:cs typeface="Consolas"/>
                <a:sym typeface="Consolas"/>
              </a:rPr>
              <a:t>upper-bound”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on T(n)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Shape 11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Big-Omega Definition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9" name="Shape 1159"/>
          <p:cNvSpPr txBox="1"/>
          <p:nvPr>
            <p:ph idx="1" type="body"/>
          </p:nvPr>
        </p:nvSpPr>
        <p:spPr>
          <a:xfrm>
            <a:off x="457200" y="1200150"/>
            <a:ext cx="8229600" cy="2304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Given two integer functions T(n) and f(n), we say that: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 = Ω(f(n)) if and only if there exist constants c&gt;0 (real) and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&gt;0 (int) such that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T(n)≥ cf(n) for all n ≥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baseline="-25000" sz="1800"/>
          </a:p>
        </p:txBody>
      </p:sp>
      <p:sp>
        <p:nvSpPr>
          <p:cNvPr id="1160" name="Shape 1160"/>
          <p:cNvSpPr txBox="1"/>
          <p:nvPr/>
        </p:nvSpPr>
        <p:spPr>
          <a:xfrm>
            <a:off x="702275" y="3706325"/>
            <a:ext cx="75387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f(n) is an “asymptotic </a:t>
            </a:r>
            <a:r>
              <a:rPr b="1" i="1" lang="en" sz="1800" u="sng">
                <a:latin typeface="Consolas"/>
                <a:ea typeface="Consolas"/>
                <a:cs typeface="Consolas"/>
                <a:sym typeface="Consolas"/>
              </a:rPr>
              <a:t>lower-bound”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on T(n)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Shape 11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Big-Theta Definition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6" name="Shape 1166"/>
          <p:cNvSpPr txBox="1"/>
          <p:nvPr>
            <p:ph idx="1" type="body"/>
          </p:nvPr>
        </p:nvSpPr>
        <p:spPr>
          <a:xfrm>
            <a:off x="457200" y="1200150"/>
            <a:ext cx="8229600" cy="2304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Given two integer functions T(n) and f(n), we say that: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 is 𝛳(f(n)) if and only if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T(n) = O(f(n)) </a:t>
            </a: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T(n) = Ω(f(n))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baseline="-25000" sz="1800"/>
          </a:p>
        </p:txBody>
      </p:sp>
      <p:sp>
        <p:nvSpPr>
          <p:cNvPr id="1167" name="Shape 1167"/>
          <p:cNvSpPr txBox="1"/>
          <p:nvPr/>
        </p:nvSpPr>
        <p:spPr>
          <a:xfrm>
            <a:off x="702275" y="3706325"/>
            <a:ext cx="75387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T(N) and f(n) are “asymptotically equivalent” -- they grow at the same rate.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Shape 11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Big-Oh Comments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3" name="Shape 1173"/>
          <p:cNvSpPr txBox="1"/>
          <p:nvPr>
            <p:ph idx="1" type="body"/>
          </p:nvPr>
        </p:nvSpPr>
        <p:spPr>
          <a:xfrm>
            <a:off x="457200" y="1200150"/>
            <a:ext cx="8229600" cy="2541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The constants c and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are sometimes called “</a:t>
            </a:r>
            <a:r>
              <a:rPr b="1" lang="en" sz="1800" u="sng">
                <a:latin typeface="Courier New"/>
                <a:ea typeface="Courier New"/>
                <a:cs typeface="Courier New"/>
                <a:sym typeface="Courier New"/>
              </a:rPr>
              <a:t>witnesses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They are also not, in general, unique: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Multiple values typically can show the property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4294967295"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Big-Oh Definition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Shape 166"/>
          <p:cNvSpPr txBox="1"/>
          <p:nvPr>
            <p:ph idx="4294967295" type="body"/>
          </p:nvPr>
        </p:nvSpPr>
        <p:spPr>
          <a:xfrm>
            <a:off x="157775" y="834775"/>
            <a:ext cx="8940600" cy="327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Given two integer functions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T(n)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and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f(n)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, we say that: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T(n) is O(f(n))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if and only if there exist constants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c&gt;0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(real) and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-25000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&gt;0 (int)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such that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T(n)≤ cf(n)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for </a:t>
            </a: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n ≥ n</a:t>
            </a:r>
            <a:r>
              <a:rPr b="1" baseline="-25000" lang="en" sz="24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baseline="-25000" sz="2400"/>
          </a:p>
        </p:txBody>
      </p:sp>
      <p:sp>
        <p:nvSpPr>
          <p:cNvPr id="167" name="Shape 167"/>
          <p:cNvSpPr txBox="1"/>
          <p:nvPr/>
        </p:nvSpPr>
        <p:spPr>
          <a:xfrm>
            <a:off x="702275" y="4239725"/>
            <a:ext cx="7538700" cy="58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f(n) is an “asymptotic </a:t>
            </a:r>
            <a:r>
              <a:rPr b="1" i="1" lang="en" sz="2400" u="sng">
                <a:latin typeface="Consolas"/>
                <a:ea typeface="Consolas"/>
                <a:cs typeface="Consolas"/>
                <a:sym typeface="Consolas"/>
              </a:rPr>
              <a:t>upper-bound”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on T(n) 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2084050" y="231400"/>
            <a:ext cx="6994800" cy="4312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2097825" y="1178051"/>
            <a:ext cx="6921221" cy="2734893"/>
          </a:xfrm>
          <a:custGeom>
            <a:pathLst>
              <a:path extrusionOk="0" h="102239" w="180076">
                <a:moveTo>
                  <a:pt x="0" y="102239"/>
                </a:moveTo>
                <a:cubicBezTo>
                  <a:pt x="15867" y="102239"/>
                  <a:pt x="31791" y="99595"/>
                  <a:pt x="47123" y="95507"/>
                </a:cubicBezTo>
                <a:cubicBezTo>
                  <a:pt x="54407" y="93564"/>
                  <a:pt x="62802" y="95329"/>
                  <a:pt x="69422" y="91720"/>
                </a:cubicBezTo>
                <a:cubicBezTo>
                  <a:pt x="75927" y="88171"/>
                  <a:pt x="83083" y="85525"/>
                  <a:pt x="88776" y="80781"/>
                </a:cubicBezTo>
                <a:cubicBezTo>
                  <a:pt x="93575" y="76780"/>
                  <a:pt x="96471" y="70140"/>
                  <a:pt x="102239" y="67738"/>
                </a:cubicBezTo>
                <a:cubicBezTo>
                  <a:pt x="111711" y="63792"/>
                  <a:pt x="121939" y="61469"/>
                  <a:pt x="130849" y="56379"/>
                </a:cubicBezTo>
                <a:cubicBezTo>
                  <a:pt x="141792" y="50125"/>
                  <a:pt x="148775" y="38559"/>
                  <a:pt x="156514" y="28610"/>
                </a:cubicBezTo>
                <a:cubicBezTo>
                  <a:pt x="164098" y="18857"/>
                  <a:pt x="174548" y="11048"/>
                  <a:pt x="180076" y="0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74" name="Shape 174"/>
          <p:cNvSpPr/>
          <p:nvPr/>
        </p:nvSpPr>
        <p:spPr>
          <a:xfrm>
            <a:off x="2118875" y="1472575"/>
            <a:ext cx="6921428" cy="2840067"/>
          </a:xfrm>
          <a:custGeom>
            <a:pathLst>
              <a:path extrusionOk="0" h="103501" w="273899">
                <a:moveTo>
                  <a:pt x="0" y="103501"/>
                </a:moveTo>
                <a:cubicBezTo>
                  <a:pt x="14233" y="103501"/>
                  <a:pt x="28298" y="100343"/>
                  <a:pt x="42494" y="99293"/>
                </a:cubicBezTo>
                <a:cubicBezTo>
                  <a:pt x="61867" y="97858"/>
                  <a:pt x="81560" y="98315"/>
                  <a:pt x="100556" y="94245"/>
                </a:cubicBezTo>
                <a:cubicBezTo>
                  <a:pt x="110618" y="92089"/>
                  <a:pt x="119916" y="87007"/>
                  <a:pt x="130007" y="84988"/>
                </a:cubicBezTo>
                <a:cubicBezTo>
                  <a:pt x="146108" y="81766"/>
                  <a:pt x="162460" y="79712"/>
                  <a:pt x="178392" y="75732"/>
                </a:cubicBezTo>
                <a:cubicBezTo>
                  <a:pt x="183018" y="74576"/>
                  <a:pt x="186749" y="71132"/>
                  <a:pt x="191014" y="69000"/>
                </a:cubicBezTo>
                <a:cubicBezTo>
                  <a:pt x="200387" y="64311"/>
                  <a:pt x="210524" y="61158"/>
                  <a:pt x="219624" y="55958"/>
                </a:cubicBezTo>
                <a:cubicBezTo>
                  <a:pt x="223932" y="53495"/>
                  <a:pt x="225283" y="47239"/>
                  <a:pt x="229722" y="45019"/>
                </a:cubicBezTo>
                <a:cubicBezTo>
                  <a:pt x="234949" y="42403"/>
                  <a:pt x="240377" y="39924"/>
                  <a:pt x="244868" y="36183"/>
                </a:cubicBezTo>
                <a:cubicBezTo>
                  <a:pt x="248992" y="32746"/>
                  <a:pt x="250430" y="26973"/>
                  <a:pt x="253704" y="22719"/>
                </a:cubicBezTo>
                <a:cubicBezTo>
                  <a:pt x="257163" y="18221"/>
                  <a:pt x="262735" y="15793"/>
                  <a:pt x="266747" y="11780"/>
                </a:cubicBezTo>
                <a:cubicBezTo>
                  <a:pt x="269994" y="8530"/>
                  <a:pt x="270650" y="3248"/>
                  <a:pt x="273899" y="0"/>
                </a:cubicBezTo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75" name="Shape 175"/>
          <p:cNvSpPr/>
          <p:nvPr/>
        </p:nvSpPr>
        <p:spPr>
          <a:xfrm>
            <a:off x="2118875" y="231404"/>
            <a:ext cx="6900201" cy="4047148"/>
          </a:xfrm>
          <a:custGeom>
            <a:pathLst>
              <a:path extrusionOk="0" h="103501" w="273899">
                <a:moveTo>
                  <a:pt x="0" y="103501"/>
                </a:moveTo>
                <a:cubicBezTo>
                  <a:pt x="14233" y="103501"/>
                  <a:pt x="28298" y="100343"/>
                  <a:pt x="42494" y="99293"/>
                </a:cubicBezTo>
                <a:cubicBezTo>
                  <a:pt x="61867" y="97858"/>
                  <a:pt x="81560" y="98315"/>
                  <a:pt x="100556" y="94245"/>
                </a:cubicBezTo>
                <a:cubicBezTo>
                  <a:pt x="110618" y="92089"/>
                  <a:pt x="119916" y="87007"/>
                  <a:pt x="130007" y="84988"/>
                </a:cubicBezTo>
                <a:cubicBezTo>
                  <a:pt x="146108" y="81766"/>
                  <a:pt x="162460" y="79712"/>
                  <a:pt x="178392" y="75732"/>
                </a:cubicBezTo>
                <a:cubicBezTo>
                  <a:pt x="183018" y="74576"/>
                  <a:pt x="186749" y="71132"/>
                  <a:pt x="191014" y="69000"/>
                </a:cubicBezTo>
                <a:cubicBezTo>
                  <a:pt x="200387" y="64311"/>
                  <a:pt x="210524" y="61158"/>
                  <a:pt x="219624" y="55958"/>
                </a:cubicBezTo>
                <a:cubicBezTo>
                  <a:pt x="223932" y="53495"/>
                  <a:pt x="225283" y="47239"/>
                  <a:pt x="229722" y="45019"/>
                </a:cubicBezTo>
                <a:cubicBezTo>
                  <a:pt x="234949" y="42403"/>
                  <a:pt x="240377" y="39924"/>
                  <a:pt x="244868" y="36183"/>
                </a:cubicBezTo>
                <a:cubicBezTo>
                  <a:pt x="248992" y="32746"/>
                  <a:pt x="250430" y="26973"/>
                  <a:pt x="253704" y="22719"/>
                </a:cubicBezTo>
                <a:cubicBezTo>
                  <a:pt x="257163" y="18221"/>
                  <a:pt x="262735" y="15793"/>
                  <a:pt x="266747" y="11780"/>
                </a:cubicBezTo>
                <a:cubicBezTo>
                  <a:pt x="269994" y="8530"/>
                  <a:pt x="270650" y="3248"/>
                  <a:pt x="273899" y="0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76" name="Shape 176"/>
          <p:cNvSpPr txBox="1"/>
          <p:nvPr/>
        </p:nvSpPr>
        <p:spPr>
          <a:xfrm>
            <a:off x="2858200" y="4449275"/>
            <a:ext cx="8835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n 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7" name="Shape 177"/>
          <p:cNvCxnSpPr/>
          <p:nvPr/>
        </p:nvCxnSpPr>
        <p:spPr>
          <a:xfrm>
            <a:off x="3418725" y="4764825"/>
            <a:ext cx="1641000" cy="1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8" name="Shape 178"/>
          <p:cNvSpPr txBox="1"/>
          <p:nvPr/>
        </p:nvSpPr>
        <p:spPr>
          <a:xfrm>
            <a:off x="231400" y="568000"/>
            <a:ext cx="1188600" cy="609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T(n)</a:t>
            </a:r>
            <a:endParaRPr b="1" sz="3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241926" y="1482400"/>
            <a:ext cx="1188600" cy="6099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f(n)</a:t>
            </a:r>
            <a:endParaRPr b="1" sz="3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76200" y="2549200"/>
            <a:ext cx="1855200" cy="6099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c(f(n))</a:t>
            </a:r>
            <a:endParaRPr b="1" sz="3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81" name="Shape 181"/>
          <p:cNvCxnSpPr/>
          <p:nvPr/>
        </p:nvCxnSpPr>
        <p:spPr>
          <a:xfrm>
            <a:off x="7657400" y="262950"/>
            <a:ext cx="52500" cy="43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82" name="Shape 182"/>
          <p:cNvCxnSpPr/>
          <p:nvPr/>
        </p:nvCxnSpPr>
        <p:spPr>
          <a:xfrm>
            <a:off x="8772350" y="852000"/>
            <a:ext cx="0" cy="536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183" name="Shape 183"/>
          <p:cNvSpPr txBox="1"/>
          <p:nvPr/>
        </p:nvSpPr>
        <p:spPr>
          <a:xfrm>
            <a:off x="7489100" y="4423050"/>
            <a:ext cx="6522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-25000" lang="en" sz="24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baseline="-25000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4294967295" type="title"/>
          </p:nvPr>
        </p:nvSpPr>
        <p:spPr>
          <a:xfrm>
            <a:off x="457200" y="-98822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" name="Shape 189"/>
          <p:cNvSpPr txBox="1"/>
          <p:nvPr>
            <p:ph idx="4294967295" type="body"/>
          </p:nvPr>
        </p:nvSpPr>
        <p:spPr>
          <a:xfrm>
            <a:off x="2819400" y="133350"/>
            <a:ext cx="6239400" cy="1987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Claim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:   4n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+2n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-5 is O(n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:  find "witnesses" c and n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such that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4n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+2n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-5 ≤ </a:t>
            </a:r>
            <a:r>
              <a:rPr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for all n ≥ n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aseline="-25000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158000" y="2167950"/>
            <a:ext cx="2382000" cy="168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How about these: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Let c=6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and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=1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2621700" y="2233725"/>
            <a:ext cx="6386400" cy="274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Let's check if this is true: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2n</a:t>
            </a:r>
            <a:r>
              <a:rPr b="1" baseline="30000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-5 ≤ 4n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2n</a:t>
            </a:r>
            <a:r>
              <a:rPr b="1" baseline="30000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-5    because </a:t>
            </a:r>
            <a:r>
              <a:rPr b="1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30000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≤ n</a:t>
            </a:r>
            <a:r>
              <a:rPr b="1" baseline="30000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sz="18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for all n≥1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≤ 4n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+2n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because </a:t>
            </a:r>
            <a:r>
              <a:rPr b="1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-5 &lt; 0</a:t>
            </a:r>
            <a:endParaRPr b="1" sz="18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= 6n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baseline="30000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</a:t>
            </a:r>
            <a:endParaRPr b="1" baseline="30000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Thus,  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+2n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-5 ≤ 6n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all n≥1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consider these functions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76200" y="1200150"/>
            <a:ext cx="4353600" cy="2749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void ex1(int n){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int i, j;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for(i=0; i&lt;n; i++)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for(j=0; j&lt;n; j++)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   cout &lt;&lt; "tick" &lt;&lt; endl; 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2" name="Shape 202"/>
          <p:cNvSpPr txBox="1"/>
          <p:nvPr>
            <p:ph idx="2" type="body"/>
          </p:nvPr>
        </p:nvSpPr>
        <p:spPr>
          <a:xfrm>
            <a:off x="4692275" y="1200150"/>
            <a:ext cx="4353600" cy="2749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void ex2(int n){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i, j;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for(i=0; i&lt;n; i++)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for(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j=0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; j&lt;n;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j=j+2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cout&lt;&lt;"tick"&lt;&lt;endl;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03" name="Shape 203"/>
          <p:cNvSpPr txBox="1"/>
          <p:nvPr/>
        </p:nvSpPr>
        <p:spPr>
          <a:xfrm>
            <a:off x="501625" y="4064625"/>
            <a:ext cx="3994500" cy="56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NUM-TICKS:  n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baseline="30000"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4692625" y="4064625"/>
            <a:ext cx="3994500" cy="56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NUM-TICKS:  n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/2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/>
        </p:nvSpPr>
        <p:spPr>
          <a:xfrm>
            <a:off x="501625" y="330825"/>
            <a:ext cx="39945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ex1: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NUM-TICKS:  n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baseline="30000"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4692625" y="330825"/>
            <a:ext cx="3994500" cy="1096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ex2: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NUM-TICKS:  n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/2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386975" y="2172775"/>
            <a:ext cx="2852100" cy="22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 txBox="1"/>
          <p:nvPr/>
        </p:nvSpPr>
        <p:spPr>
          <a:xfrm>
            <a:off x="196825" y="1550025"/>
            <a:ext cx="3994500" cy="161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MONDAY: 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problem size = k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baseline="30000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ticks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4616425" y="1550025"/>
            <a:ext cx="3994500" cy="161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MONDAY: 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problem size = k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baseline="30000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/2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ticks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196825" y="3161625"/>
            <a:ext cx="3994500" cy="161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TUESDAY: 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problem size = 2k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(2k)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ticks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= 4</a:t>
            </a:r>
            <a:r>
              <a:rPr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baseline="30000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ticks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4692625" y="3226425"/>
            <a:ext cx="3994500" cy="161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TUESDAY: 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problem size = 2k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(2k)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/2 ticks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= 4</a:t>
            </a:r>
            <a:r>
              <a:rPr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(k</a:t>
            </a:r>
            <a:r>
              <a:rPr baseline="30000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/2)</a:t>
            </a:r>
            <a:endParaRPr sz="24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/>
        </p:nvSpPr>
        <p:spPr>
          <a:xfrm>
            <a:off x="386975" y="3466425"/>
            <a:ext cx="3994500" cy="122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TUESDAY/MONDAY =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30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0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196825" y="1866225"/>
            <a:ext cx="3994500" cy="136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TUESDAY: 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problem size = 2k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= 4k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ticks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4692625" y="1854825"/>
            <a:ext cx="3994500" cy="161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TUESDAY: 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problem size = 2k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(2k)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/2 ticks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= 4k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/2 = 2k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ticks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3" name="Shape 223"/>
          <p:cNvSpPr txBox="1"/>
          <p:nvPr/>
        </p:nvSpPr>
        <p:spPr>
          <a:xfrm>
            <a:off x="4616425" y="178425"/>
            <a:ext cx="3994500" cy="161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MONDAY: 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problem size = k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k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/2 ticks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96825" y="178425"/>
            <a:ext cx="3994500" cy="161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MONDAY: 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problem size = k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k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ticks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4577975" y="3542625"/>
            <a:ext cx="3994500" cy="122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TUESDAY/MONDAY =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2k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/0.5k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 =</a:t>
            </a:r>
            <a:endParaRPr baseline="30000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30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0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/>
        </p:nvSpPr>
        <p:spPr>
          <a:xfrm>
            <a:off x="1036750" y="1348775"/>
            <a:ext cx="6351300" cy="2113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 Unit of  Slides on Big-Oh, Big-Omega, Big-Theta, etc follows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For now, let's jump to a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C++ List class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so you know what is coming in your programming assignment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Punchline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coefficients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did not affect the "</a:t>
            </a:r>
            <a:r>
              <a:rPr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rate of growth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".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 both cases: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double problem size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⇒ </a:t>
            </a:r>
            <a:r>
              <a:rPr lang="en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quadruple runtime</a:t>
            </a:r>
            <a:endParaRPr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5380750" y="2210175"/>
            <a:ext cx="3543000" cy="176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Both are in the class/set of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Quadratic Functions.</a:t>
            </a:r>
            <a:endParaRPr b="1" sz="24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7" name="Shape 237"/>
          <p:cNvGraphicFramePr/>
          <p:nvPr/>
        </p:nvGraphicFramePr>
        <p:xfrm>
          <a:off x="5641900" y="162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{9841AB7D-E23F-44A8-B311-8D6C86583FBC}</a:tableStyleId>
              </a:tblPr>
              <a:tblGrid>
                <a:gridCol w="33424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9999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// n set above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9999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int sum = 0;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9999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for(i=1; i&lt;=n; i=i+1)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9999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sum = 2*sum +  1;</a:t>
                      </a:r>
                      <a:endParaRPr sz="18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238" name="Shape 238"/>
          <p:cNvSpPr txBox="1"/>
          <p:nvPr/>
        </p:nvSpPr>
        <p:spPr>
          <a:xfrm>
            <a:off x="76200" y="457200"/>
            <a:ext cx="5459400" cy="450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 u="sng">
                <a:latin typeface="Consolas"/>
                <a:ea typeface="Consolas"/>
                <a:cs typeface="Consolas"/>
                <a:sym typeface="Consolas"/>
              </a:rPr>
              <a:t>Exactly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how many “</a:t>
            </a:r>
            <a:r>
              <a:rPr lang="en" sz="18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atomic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” operations does this code snippet perform, in terms of n?  We will call the following atomic: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Assignment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Arithmetic operations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Comparisons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For example, every time line 4 is executed, there are 3 atomic operations: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one multiplication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one addition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one assignment</a:t>
            </a:r>
            <a:endParaRPr sz="1800"/>
          </a:p>
        </p:txBody>
      </p:sp>
      <p:sp>
        <p:nvSpPr>
          <p:cNvPr id="239" name="Shape 239"/>
          <p:cNvSpPr txBox="1"/>
          <p:nvPr/>
        </p:nvSpPr>
        <p:spPr>
          <a:xfrm>
            <a:off x="5607375" y="235775"/>
            <a:ext cx="3342300" cy="106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 tedious Exercise!</a:t>
            </a:r>
            <a:endParaRPr b="1" sz="3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4" name="Shape 244"/>
          <p:cNvGraphicFramePr/>
          <p:nvPr/>
        </p:nvGraphicFramePr>
        <p:xfrm>
          <a:off x="67000" y="162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{9841AB7D-E23F-44A8-B311-8D6C86583FBC}</a:tableStyleId>
              </a:tblPr>
              <a:tblGrid>
                <a:gridCol w="41625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9999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// n set above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9999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int </a:t>
                      </a:r>
                      <a:r>
                        <a:rPr lang="en" sz="1800">
                          <a:highlight>
                            <a:srgbClr val="FFFF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sum = 0;</a:t>
                      </a:r>
                      <a:endParaRPr sz="1800">
                        <a:highlight>
                          <a:srgbClr val="FFFF00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9999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for(</a:t>
                      </a:r>
                      <a:r>
                        <a:rPr lang="en" sz="1800">
                          <a:highlight>
                            <a:srgbClr val="B4A7D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i=1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</a:t>
                      </a:r>
                      <a:r>
                        <a:rPr lang="en" sz="1800">
                          <a:highlight>
                            <a:srgbClr val="00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i&lt;=n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i</a:t>
                      </a:r>
                      <a:r>
                        <a:rPr lang="en" sz="1800">
                          <a:highlight>
                            <a:srgbClr val="00FF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r>
                        <a:rPr lang="en" sz="1800">
                          <a:highlight>
                            <a:srgbClr val="00FF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1)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9999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sum </a:t>
                      </a:r>
                      <a:r>
                        <a:rPr lang="en" sz="1800">
                          <a:highlight>
                            <a:srgbClr val="DD7E6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2 </a:t>
                      </a:r>
                      <a:r>
                        <a:rPr lang="en" sz="1800">
                          <a:highlight>
                            <a:srgbClr val="EA9999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 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sum </a:t>
                      </a:r>
                      <a:r>
                        <a:rPr lang="en" sz="1800">
                          <a:highlight>
                            <a:srgbClr val="DD7E6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1;</a:t>
                      </a:r>
                      <a:endParaRPr sz="18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245" name="Shape 245"/>
          <p:cNvSpPr txBox="1"/>
          <p:nvPr/>
        </p:nvSpPr>
        <p:spPr>
          <a:xfrm>
            <a:off x="273375" y="235775"/>
            <a:ext cx="3342300" cy="106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 tedious Exercise!</a:t>
            </a:r>
            <a:endParaRPr b="1" sz="3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46" name="Shape 246"/>
          <p:cNvGraphicFramePr/>
          <p:nvPr/>
        </p:nvGraphicFramePr>
        <p:xfrm>
          <a:off x="4387900" y="23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{C24DFC1E-5722-4F45-8BD6-AC22B4DC1EFB}</a:tableStyleId>
              </a:tblPr>
              <a:tblGrid>
                <a:gridCol w="1414250"/>
                <a:gridCol w="24303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atomic operations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number of times executed?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(1 op)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once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(1 op)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B4A7D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once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(1 op)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(n+1) times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(2 ops)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n times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(3 ops)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DD7E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n times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7" name="Shape 247"/>
          <p:cNvSpPr/>
          <p:nvPr/>
        </p:nvSpPr>
        <p:spPr>
          <a:xfrm>
            <a:off x="6426150" y="932850"/>
            <a:ext cx="1455600" cy="24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6426150" y="1301975"/>
            <a:ext cx="1455600" cy="24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6426150" y="1717875"/>
            <a:ext cx="1455600" cy="24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6426150" y="2133775"/>
            <a:ext cx="1455600" cy="24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 txBox="1"/>
          <p:nvPr/>
        </p:nvSpPr>
        <p:spPr>
          <a:xfrm>
            <a:off x="52625" y="3003575"/>
            <a:ext cx="3926100" cy="16812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GRAND TOTAL: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800">
                <a:highlight>
                  <a:srgbClr val="B4A7D6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800"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(n+1)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8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2n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800">
                <a:highlight>
                  <a:srgbClr val="DD7E6B"/>
                </a:highlight>
                <a:latin typeface="Courier New"/>
                <a:ea typeface="Courier New"/>
                <a:cs typeface="Courier New"/>
                <a:sym typeface="Courier New"/>
              </a:rPr>
              <a:t>3n</a:t>
            </a:r>
            <a:endParaRPr sz="1800">
              <a:highlight>
                <a:srgbClr val="DD7E6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DD7E6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= 6n + 3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DD7E6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4079950" y="3034325"/>
            <a:ext cx="4931700" cy="16197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What is most important?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The runtime is </a:t>
            </a: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LINEAR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in n.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Much less tedious to determine!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6426150" y="2502900"/>
            <a:ext cx="1455600" cy="24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/>
        </p:nvSpPr>
        <p:spPr>
          <a:xfrm>
            <a:off x="228600" y="1676400"/>
            <a:ext cx="3993600" cy="285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fooA(int a[], int b[], int n)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int tot=0, i;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for(i=0; i&lt;n; i++){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tot += a[i]*a[i] + a[i]*b[i];</a:t>
            </a:r>
            <a:endParaRPr b="1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return tot;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4800600" y="1524000"/>
            <a:ext cx="3993600" cy="285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// faster foo?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fooB(int a[], int b[], int n)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int tot=0, i;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for(i=0; i&lt;n; i++){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tot += a[i]*(a[i]+b[i]);</a:t>
            </a:r>
            <a:endParaRPr b="1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return tot;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Shape 264"/>
          <p:cNvSpPr txBox="1"/>
          <p:nvPr>
            <p:ph type="title"/>
          </p:nvPr>
        </p:nvSpPr>
        <p:spPr>
          <a:xfrm>
            <a:off x="164025" y="205975"/>
            <a:ext cx="8522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Can you speedup fooA with equivalent but faster fooB?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5254225" y="3190775"/>
            <a:ext cx="2748000" cy="4227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faster update of tot ??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/>
        </p:nvSpPr>
        <p:spPr>
          <a:xfrm>
            <a:off x="71750" y="323275"/>
            <a:ext cx="4510500" cy="285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fooA(int a[], int b[], int n)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tot=0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, i;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for(</a:t>
            </a:r>
            <a: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i=0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i&lt;n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i++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tot </a:t>
            </a:r>
            <a:r>
              <a:rPr b="1" lang="en" sz="1800"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a[i]</a:t>
            </a:r>
            <a:r>
              <a:rPr b="1" lang="en" sz="1800"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a[i] </a:t>
            </a:r>
            <a:r>
              <a:rPr b="1" lang="en" sz="1800"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a[i]</a:t>
            </a:r>
            <a:r>
              <a:rPr b="1" lang="en" sz="1800"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b[i];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return tot;</a:t>
            </a:r>
            <a:endParaRPr b="1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4766775" y="309925"/>
            <a:ext cx="4295400" cy="285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// faster foo?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fooB(int a[], int b[], int n)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tot=0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i;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for(</a:t>
            </a:r>
            <a:r>
              <a:rPr b="1" lang="en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i=0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>
                <a:solidFill>
                  <a:schemeClr val="dk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i&lt;n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>
                <a:solidFill>
                  <a:schemeClr val="dk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i++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tot </a:t>
            </a:r>
            <a:r>
              <a:rPr b="1" lang="en" sz="1800">
                <a:solidFill>
                  <a:schemeClr val="dk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a[i]</a:t>
            </a:r>
            <a:r>
              <a:rPr b="1" lang="en" sz="1800">
                <a:solidFill>
                  <a:schemeClr val="dk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(a[i]</a:t>
            </a:r>
            <a:r>
              <a:rPr b="1" lang="en" sz="1800">
                <a:solidFill>
                  <a:schemeClr val="dk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b[i]);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return tot;</a:t>
            </a:r>
            <a:endParaRPr b="1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2" name="Shape 272"/>
          <p:cNvSpPr txBox="1"/>
          <p:nvPr/>
        </p:nvSpPr>
        <p:spPr>
          <a:xfrm>
            <a:off x="553550" y="3239350"/>
            <a:ext cx="3188100" cy="55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# atomic operations?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3" name="Shape 273"/>
          <p:cNvSpPr txBox="1"/>
          <p:nvPr/>
        </p:nvSpPr>
        <p:spPr>
          <a:xfrm>
            <a:off x="705950" y="3925150"/>
            <a:ext cx="3188100" cy="94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8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(n+1)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800"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6n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7n + 4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5277950" y="3239350"/>
            <a:ext cx="3188100" cy="55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# atomic operations?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5430350" y="3925150"/>
            <a:ext cx="3188100" cy="94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8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(n+1)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800"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 sz="1800"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b="1" sz="1800">
              <a:highlight>
                <a:srgbClr val="0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= 6n + 4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fooA vs. fooB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YES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fooB is faster.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BUT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both are still in the "linear class"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Runtime grows as the same rate.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VOCAB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We have reduced the "runtime coefficient"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But: NO </a:t>
            </a: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asymptotic improvement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This is an example of: 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"CODE TUNING"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Big-Omega Definition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457200" y="1200150"/>
            <a:ext cx="8229600" cy="2304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Given two integer functions T(n) and f(n), we say that: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 = Ω(f(n)) if and only if there exist constants c&gt;0 (real) and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&gt;0 (int) such that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T(n)≥ cf(n) for all n ≥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baseline="-25000" sz="1800"/>
          </a:p>
        </p:txBody>
      </p:sp>
      <p:sp>
        <p:nvSpPr>
          <p:cNvPr id="292" name="Shape 292"/>
          <p:cNvSpPr txBox="1"/>
          <p:nvPr/>
        </p:nvSpPr>
        <p:spPr>
          <a:xfrm>
            <a:off x="702275" y="3706325"/>
            <a:ext cx="75387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f(n) is an “asymptotic </a:t>
            </a:r>
            <a:r>
              <a:rPr b="1" i="1" lang="en" sz="1800" u="sng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lower-bound</a:t>
            </a:r>
            <a:r>
              <a:rPr b="1" i="1" lang="en" sz="1800" u="sng">
                <a:latin typeface="Consolas"/>
                <a:ea typeface="Consolas"/>
                <a:cs typeface="Consolas"/>
                <a:sym typeface="Consolas"/>
              </a:rPr>
              <a:t>”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on T(n)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Big-Theta Definition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457200" y="1200150"/>
            <a:ext cx="8229600" cy="2304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Given two integer functions T(n) and f(n), we say that: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 is 𝞡(f(n)) if and only if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T(n) = O(f(n)) </a:t>
            </a: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T(n) = Ω(f(n))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baseline="-25000" sz="1800"/>
          </a:p>
        </p:txBody>
      </p:sp>
      <p:sp>
        <p:nvSpPr>
          <p:cNvPr id="299" name="Shape 299"/>
          <p:cNvSpPr txBox="1"/>
          <p:nvPr/>
        </p:nvSpPr>
        <p:spPr>
          <a:xfrm>
            <a:off x="702275" y="3706325"/>
            <a:ext cx="75387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T(N) and f(n) are “</a:t>
            </a:r>
            <a:r>
              <a:rPr b="1" lang="en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asymptotically equivalent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” -- they grow at the same rate.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4699075" y="2343575"/>
            <a:ext cx="3184200" cy="103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equivalently: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 = O(f(n)) and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f(n) = O(T(n))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Quickie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809750"/>
            <a:ext cx="8229600" cy="2439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TRUE/FALSE: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3n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is O(n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a. TRUE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b. FALSE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Big-Oh Comments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457200" y="1200150"/>
            <a:ext cx="8229600" cy="2541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The constants c and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are sometimes called “</a:t>
            </a:r>
            <a:r>
              <a:rPr b="1" lang="en" sz="1800" u="sng">
                <a:latin typeface="Courier New"/>
                <a:ea typeface="Courier New"/>
                <a:cs typeface="Courier New"/>
                <a:sym typeface="Courier New"/>
              </a:rPr>
              <a:t>witnesses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They are also not, in general, unique: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Multiple values typically can show the property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Best Case vs. Worst Case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147250" y="1200150"/>
            <a:ext cx="88461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Runtime may depend on more than "problem size"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Sometimes the data itself can impact runtime.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(You already studied this with insertion sort!)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Important Basic Runtimes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Constant time:  O(1)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Linear Time: 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𝜭(n)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Quadratic Time: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𝜭(n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aseline="30000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Object Orientation...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  Can anybody explain what a "calling object" is??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Object Orientation...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  Can anybody explain what an "instance" of a class is?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Common Linked-List Setup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379975" y="1353075"/>
            <a:ext cx="7672500" cy="343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Two layers: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Top-level / wrapper: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front and back pointers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"Node level"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chain of nodes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/>
        </p:nvSpPr>
        <p:spPr>
          <a:xfrm>
            <a:off x="730900" y="289600"/>
            <a:ext cx="1914300" cy="1388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front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back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6" name="Shape 346"/>
          <p:cNvSpPr txBox="1"/>
          <p:nvPr/>
        </p:nvSpPr>
        <p:spPr>
          <a:xfrm>
            <a:off x="1601141" y="576180"/>
            <a:ext cx="841500" cy="27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 txBox="1"/>
          <p:nvPr/>
        </p:nvSpPr>
        <p:spPr>
          <a:xfrm>
            <a:off x="1593427" y="1151654"/>
            <a:ext cx="841500" cy="27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48" name="Shape 348"/>
          <p:cNvGraphicFramePr/>
          <p:nvPr/>
        </p:nvGraphicFramePr>
        <p:xfrm>
          <a:off x="3011425" y="6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{C24DFC1E-5722-4F45-8BD6-AC22B4DC1EFB}</a:tableStyleId>
              </a:tblPr>
              <a:tblGrid>
                <a:gridCol w="667175"/>
                <a:gridCol w="3852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349" name="Shape 349"/>
          <p:cNvCxnSpPr/>
          <p:nvPr/>
        </p:nvCxnSpPr>
        <p:spPr>
          <a:xfrm flipH="1" rot="10800000">
            <a:off x="3910275" y="857625"/>
            <a:ext cx="536400" cy="2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oval"/>
            <a:tailEnd len="lg" w="lg" type="triangle"/>
          </a:ln>
        </p:spPr>
      </p:cxnSp>
      <p:cxnSp>
        <p:nvCxnSpPr>
          <p:cNvPr id="350" name="Shape 350"/>
          <p:cNvCxnSpPr/>
          <p:nvPr/>
        </p:nvCxnSpPr>
        <p:spPr>
          <a:xfrm>
            <a:off x="2021891" y="697380"/>
            <a:ext cx="949500" cy="13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oval"/>
            <a:tailEnd len="lg" w="lg" type="triangle"/>
          </a:ln>
        </p:spPr>
      </p:cxnSp>
      <p:graphicFrame>
        <p:nvGraphicFramePr>
          <p:cNvPr id="351" name="Shape 351"/>
          <p:cNvGraphicFramePr/>
          <p:nvPr/>
        </p:nvGraphicFramePr>
        <p:xfrm>
          <a:off x="4459225" y="6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{C24DFC1E-5722-4F45-8BD6-AC22B4DC1EFB}</a:tableStyleId>
              </a:tblPr>
              <a:tblGrid>
                <a:gridCol w="667175"/>
                <a:gridCol w="3852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52" name="Shape 352"/>
          <p:cNvGraphicFramePr/>
          <p:nvPr/>
        </p:nvGraphicFramePr>
        <p:xfrm>
          <a:off x="7659625" y="6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{C24DFC1E-5722-4F45-8BD6-AC22B4DC1EFB}</a:tableStyleId>
              </a:tblPr>
              <a:tblGrid>
                <a:gridCol w="667175"/>
                <a:gridCol w="3852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353" name="Shape 353"/>
          <p:cNvSpPr/>
          <p:nvPr/>
        </p:nvSpPr>
        <p:spPr>
          <a:xfrm>
            <a:off x="2014150" y="1078475"/>
            <a:ext cx="6220200" cy="937050"/>
          </a:xfrm>
          <a:custGeom>
            <a:pathLst>
              <a:path extrusionOk="0" h="37482" w="248808">
                <a:moveTo>
                  <a:pt x="0" y="9257"/>
                </a:moveTo>
                <a:cubicBezTo>
                  <a:pt x="4838" y="13534"/>
                  <a:pt x="12762" y="30364"/>
                  <a:pt x="29031" y="34922"/>
                </a:cubicBezTo>
                <a:cubicBezTo>
                  <a:pt x="45299" y="39480"/>
                  <a:pt x="70683" y="36394"/>
                  <a:pt x="97611" y="36605"/>
                </a:cubicBezTo>
                <a:cubicBezTo>
                  <a:pt x="124538" y="36815"/>
                  <a:pt x="166051" y="37867"/>
                  <a:pt x="190594" y="36184"/>
                </a:cubicBezTo>
                <a:cubicBezTo>
                  <a:pt x="215137" y="34501"/>
                  <a:pt x="235893" y="32537"/>
                  <a:pt x="244869" y="26507"/>
                </a:cubicBezTo>
                <a:cubicBezTo>
                  <a:pt x="253844" y="20476"/>
                  <a:pt x="244518" y="4417"/>
                  <a:pt x="244448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lg" w="lg" type="oval"/>
            <a:tailEnd len="lg" w="lg" type="stealth"/>
          </a:ln>
        </p:spPr>
      </p:sp>
      <p:cxnSp>
        <p:nvCxnSpPr>
          <p:cNvPr id="354" name="Shape 354"/>
          <p:cNvCxnSpPr/>
          <p:nvPr/>
        </p:nvCxnSpPr>
        <p:spPr>
          <a:xfrm flipH="1" rot="10800000">
            <a:off x="5337975" y="868150"/>
            <a:ext cx="420600" cy="2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oval"/>
            <a:tailEnd len="lg" w="lg" type="triangle"/>
          </a:ln>
        </p:spPr>
      </p:cxnSp>
      <p:cxnSp>
        <p:nvCxnSpPr>
          <p:cNvPr id="355" name="Shape 355"/>
          <p:cNvCxnSpPr/>
          <p:nvPr/>
        </p:nvCxnSpPr>
        <p:spPr>
          <a:xfrm flipH="1" rot="10800000">
            <a:off x="6063750" y="836600"/>
            <a:ext cx="978300" cy="21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356" name="Shape 356"/>
          <p:cNvCxnSpPr/>
          <p:nvPr/>
        </p:nvCxnSpPr>
        <p:spPr>
          <a:xfrm flipH="1" rot="10800000">
            <a:off x="7231275" y="836575"/>
            <a:ext cx="431400" cy="1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oval"/>
            <a:tailEnd len="lg" w="lg" type="triangle"/>
          </a:ln>
        </p:spPr>
      </p:cxnSp>
      <p:sp>
        <p:nvSpPr>
          <p:cNvPr id="357" name="Shape 357"/>
          <p:cNvSpPr txBox="1"/>
          <p:nvPr/>
        </p:nvSpPr>
        <p:spPr>
          <a:xfrm>
            <a:off x="1416700" y="2956600"/>
            <a:ext cx="1914300" cy="1388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front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back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8" name="Shape 358"/>
          <p:cNvSpPr txBox="1"/>
          <p:nvPr/>
        </p:nvSpPr>
        <p:spPr>
          <a:xfrm>
            <a:off x="2286941" y="3243180"/>
            <a:ext cx="841500" cy="27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 txBox="1"/>
          <p:nvPr/>
        </p:nvSpPr>
        <p:spPr>
          <a:xfrm>
            <a:off x="2279227" y="3818654"/>
            <a:ext cx="841500" cy="27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 txBox="1"/>
          <p:nvPr/>
        </p:nvSpPr>
        <p:spPr>
          <a:xfrm>
            <a:off x="1325325" y="4454650"/>
            <a:ext cx="25245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List object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61" name="Shape 361"/>
          <p:cNvGraphicFramePr/>
          <p:nvPr/>
        </p:nvGraphicFramePr>
        <p:xfrm>
          <a:off x="5221225" y="3567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{C24DFC1E-5722-4F45-8BD6-AC22B4DC1EFB}</a:tableStyleId>
              </a:tblPr>
              <a:tblGrid>
                <a:gridCol w="687125"/>
                <a:gridCol w="6124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next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362" name="Shape 362"/>
          <p:cNvSpPr txBox="1"/>
          <p:nvPr/>
        </p:nvSpPr>
        <p:spPr>
          <a:xfrm>
            <a:off x="4678125" y="4226050"/>
            <a:ext cx="25245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Node structure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63" name="Shape 363"/>
          <p:cNvCxnSpPr/>
          <p:nvPr/>
        </p:nvCxnSpPr>
        <p:spPr>
          <a:xfrm flipH="1" rot="10800000">
            <a:off x="220875" y="2837175"/>
            <a:ext cx="86673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/>
        </p:nvSpPr>
        <p:spPr>
          <a:xfrm>
            <a:off x="235800" y="451050"/>
            <a:ext cx="6683700" cy="3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INVARIANT: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both front and back are NULL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OR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both are non-NULL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If one is NULL and the other is non-NULL??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6309225" y="2789675"/>
            <a:ext cx="2275800" cy="112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BUG SOMEWHERE!!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/>
        </p:nvSpPr>
        <p:spPr>
          <a:xfrm>
            <a:off x="225750" y="1202175"/>
            <a:ext cx="8692500" cy="3708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Cases: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- list empty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- list not empty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5" name="Shape 3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push_front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Quickie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1809750"/>
            <a:ext cx="8229600" cy="2439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TRUE/FALSE:   3n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is O(n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a. </a:t>
            </a:r>
            <a:r>
              <a:rPr b="1"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b. FALSE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/>
        </p:nvSpPr>
        <p:spPr>
          <a:xfrm>
            <a:off x="225750" y="1202175"/>
            <a:ext cx="8692500" cy="3708000"/>
          </a:xfrm>
          <a:prstGeom prst="rect">
            <a:avLst/>
          </a:prstGeom>
          <a:solidFill>
            <a:srgbClr val="666666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2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push_front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(T &amp; data) {</a:t>
            </a:r>
            <a:endParaRPr b="1" sz="2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front = </a:t>
            </a:r>
            <a:r>
              <a:rPr b="1" lang="en" sz="24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(data, front);</a:t>
            </a:r>
            <a:endParaRPr b="1" sz="2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24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(back == </a:t>
            </a:r>
            <a:r>
              <a:rPr b="1" lang="en" sz="2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nullptr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back = front;</a:t>
            </a:r>
            <a:endParaRPr b="1" sz="2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2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1" name="Shape 3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push_front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/>
        </p:nvSpPr>
        <p:spPr>
          <a:xfrm>
            <a:off x="225750" y="1202175"/>
            <a:ext cx="8692500" cy="3708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bool pop_front(T &amp;val)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Node *tmp;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if(front==nullptr)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return false;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val = front-&gt;data;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tmp = front;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front = front-&gt;next;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delete tmp;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if(front==nullptr)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back = nullptr;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return true;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7" name="Shape 3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pop_front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Linked-List Case Study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262950" y="1200150"/>
            <a:ext cx="8423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(A)  remove the </a:t>
            </a: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occurrence of x (if any) from a linked list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(B)  remove </a:t>
            </a: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occurrences of x (if any) from a linked list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(efficient version: Prog-1)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remove_first(x)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If x is in the list,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the </a:t>
            </a: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occurrence of it is removed and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true is returned.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Else, false is returned.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/>
        </p:nvSpPr>
        <p:spPr>
          <a:xfrm>
            <a:off x="211675" y="1591725"/>
            <a:ext cx="8692500" cy="3443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</a:t>
            </a:r>
            <a:b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removes first occurrence of x (if any). </a:t>
            </a:r>
            <a:endParaRPr b="1"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Returns true or false depending on whether</a:t>
            </a:r>
            <a:b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   x was found or not</a:t>
            </a:r>
            <a:b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b="1"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 remove_first(const T &amp;x);</a:t>
            </a:r>
            <a:endParaRPr b="1"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9" name="Shape 4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remove_first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4" name="Shape 414"/>
          <p:cNvGraphicFramePr/>
          <p:nvPr/>
        </p:nvGraphicFramePr>
        <p:xfrm>
          <a:off x="1051275" y="277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{1834B14B-E2CE-46A7-915D-A8C3DBCDA45C}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5" name="Shape 415"/>
          <p:cNvGraphicFramePr/>
          <p:nvPr/>
        </p:nvGraphicFramePr>
        <p:xfrm>
          <a:off x="2651475" y="277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{1834B14B-E2CE-46A7-915D-A8C3DBCDA45C}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6" name="Shape 416"/>
          <p:cNvGraphicFramePr/>
          <p:nvPr/>
        </p:nvGraphicFramePr>
        <p:xfrm>
          <a:off x="4327875" y="277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{1834B14B-E2CE-46A7-915D-A8C3DBCDA45C}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7" name="Shape 417"/>
          <p:cNvGraphicFramePr/>
          <p:nvPr/>
        </p:nvGraphicFramePr>
        <p:xfrm>
          <a:off x="6080475" y="277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{1834B14B-E2CE-46A7-915D-A8C3DBCDA45C}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418" name="Shape 418"/>
          <p:cNvCxnSpPr/>
          <p:nvPr/>
        </p:nvCxnSpPr>
        <p:spPr>
          <a:xfrm>
            <a:off x="1848550" y="3036700"/>
            <a:ext cx="80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19" name="Shape 419"/>
          <p:cNvCxnSpPr/>
          <p:nvPr/>
        </p:nvCxnSpPr>
        <p:spPr>
          <a:xfrm flipH="1" rot="10800000">
            <a:off x="3485450" y="3050825"/>
            <a:ext cx="818400" cy="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20" name="Shape 420"/>
          <p:cNvCxnSpPr/>
          <p:nvPr/>
        </p:nvCxnSpPr>
        <p:spPr>
          <a:xfrm>
            <a:off x="5178775" y="3064925"/>
            <a:ext cx="88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21" name="Shape 421"/>
          <p:cNvCxnSpPr/>
          <p:nvPr/>
        </p:nvCxnSpPr>
        <p:spPr>
          <a:xfrm flipH="1" rot="10800000">
            <a:off x="6928550" y="3093200"/>
            <a:ext cx="959700" cy="5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22" name="Shape 422"/>
          <p:cNvCxnSpPr/>
          <p:nvPr/>
        </p:nvCxnSpPr>
        <p:spPr>
          <a:xfrm>
            <a:off x="8170325" y="309315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423" name="Shape 423"/>
          <p:cNvCxnSpPr/>
          <p:nvPr/>
        </p:nvCxnSpPr>
        <p:spPr>
          <a:xfrm>
            <a:off x="138275" y="303670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24" name="Shape 424"/>
          <p:cNvSpPr txBox="1"/>
          <p:nvPr/>
        </p:nvSpPr>
        <p:spPr>
          <a:xfrm>
            <a:off x="282225" y="276575"/>
            <a:ext cx="8734800" cy="1905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Example: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suppose we want to delete 14.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First we need to find the first occurrence of 14 (if any)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Use a “walker” pointer?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5" name="Shape 425"/>
          <p:cNvSpPr txBox="1"/>
          <p:nvPr/>
        </p:nvSpPr>
        <p:spPr>
          <a:xfrm>
            <a:off x="1284100" y="4128900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26" name="Shape 426"/>
          <p:cNvCxnSpPr>
            <a:stCxn id="425" idx="0"/>
          </p:cNvCxnSpPr>
          <p:nvPr/>
        </p:nvCxnSpPr>
        <p:spPr>
          <a:xfrm rot="10800000">
            <a:off x="1453450" y="3381000"/>
            <a:ext cx="84600" cy="74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27" name="Shape 427"/>
          <p:cNvCxnSpPr>
            <a:stCxn id="428" idx="0"/>
          </p:cNvCxnSpPr>
          <p:nvPr/>
        </p:nvCxnSpPr>
        <p:spPr>
          <a:xfrm rot="10800000">
            <a:off x="3053650" y="3381000"/>
            <a:ext cx="84600" cy="74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28" name="Shape 428"/>
          <p:cNvSpPr txBox="1"/>
          <p:nvPr/>
        </p:nvSpPr>
        <p:spPr>
          <a:xfrm>
            <a:off x="2884300" y="4128900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29" name="Shape 429"/>
          <p:cNvCxnSpPr>
            <a:stCxn id="430" idx="0"/>
          </p:cNvCxnSpPr>
          <p:nvPr/>
        </p:nvCxnSpPr>
        <p:spPr>
          <a:xfrm rot="10800000">
            <a:off x="4806250" y="3381000"/>
            <a:ext cx="84600" cy="74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30" name="Shape 430"/>
          <p:cNvSpPr txBox="1"/>
          <p:nvPr/>
        </p:nvSpPr>
        <p:spPr>
          <a:xfrm>
            <a:off x="4636900" y="4128900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1" name="Shape 431"/>
          <p:cNvSpPr txBox="1"/>
          <p:nvPr/>
        </p:nvSpPr>
        <p:spPr>
          <a:xfrm>
            <a:off x="5269100" y="4157125"/>
            <a:ext cx="2314200" cy="465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MATCH FOUND!!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1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6" name="Shape 436"/>
          <p:cNvGraphicFramePr/>
          <p:nvPr/>
        </p:nvGraphicFramePr>
        <p:xfrm>
          <a:off x="1051275" y="109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{1834B14B-E2CE-46A7-915D-A8C3DBCDA45C}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37" name="Shape 437"/>
          <p:cNvGraphicFramePr/>
          <p:nvPr/>
        </p:nvGraphicFramePr>
        <p:xfrm>
          <a:off x="2651475" y="109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{1834B14B-E2CE-46A7-915D-A8C3DBCDA45C}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38" name="Shape 438"/>
          <p:cNvGraphicFramePr/>
          <p:nvPr/>
        </p:nvGraphicFramePr>
        <p:xfrm>
          <a:off x="4327875" y="109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{1834B14B-E2CE-46A7-915D-A8C3DBCDA45C}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39" name="Shape 439"/>
          <p:cNvGraphicFramePr/>
          <p:nvPr/>
        </p:nvGraphicFramePr>
        <p:xfrm>
          <a:off x="6080475" y="109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{1834B14B-E2CE-46A7-915D-A8C3DBCDA45C}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440" name="Shape 440"/>
          <p:cNvCxnSpPr/>
          <p:nvPr/>
        </p:nvCxnSpPr>
        <p:spPr>
          <a:xfrm>
            <a:off x="1848550" y="1360300"/>
            <a:ext cx="80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41" name="Shape 441"/>
          <p:cNvCxnSpPr/>
          <p:nvPr/>
        </p:nvCxnSpPr>
        <p:spPr>
          <a:xfrm flipH="1" rot="10800000">
            <a:off x="3485450" y="1374425"/>
            <a:ext cx="818400" cy="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42" name="Shape 442"/>
          <p:cNvCxnSpPr/>
          <p:nvPr/>
        </p:nvCxnSpPr>
        <p:spPr>
          <a:xfrm>
            <a:off x="5178775" y="1388525"/>
            <a:ext cx="88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43" name="Shape 443"/>
          <p:cNvCxnSpPr/>
          <p:nvPr/>
        </p:nvCxnSpPr>
        <p:spPr>
          <a:xfrm flipH="1" rot="10800000">
            <a:off x="6928550" y="1416800"/>
            <a:ext cx="959700" cy="5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44" name="Shape 444"/>
          <p:cNvCxnSpPr/>
          <p:nvPr/>
        </p:nvCxnSpPr>
        <p:spPr>
          <a:xfrm>
            <a:off x="8170325" y="141675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445" name="Shape 445"/>
          <p:cNvCxnSpPr/>
          <p:nvPr/>
        </p:nvCxnSpPr>
        <p:spPr>
          <a:xfrm>
            <a:off x="138275" y="136030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446" name="Shape 446"/>
          <p:cNvCxnSpPr>
            <a:stCxn id="447" idx="0"/>
          </p:cNvCxnSpPr>
          <p:nvPr/>
        </p:nvCxnSpPr>
        <p:spPr>
          <a:xfrm rot="10800000">
            <a:off x="4747000" y="1708175"/>
            <a:ext cx="84600" cy="29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47" name="Shape 447"/>
          <p:cNvSpPr txBox="1"/>
          <p:nvPr/>
        </p:nvSpPr>
        <p:spPr>
          <a:xfrm>
            <a:off x="4577650" y="1998875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8" name="Shape 448"/>
          <p:cNvSpPr txBox="1"/>
          <p:nvPr/>
        </p:nvSpPr>
        <p:spPr>
          <a:xfrm>
            <a:off x="282225" y="276575"/>
            <a:ext cx="2771400" cy="567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Ok, now what?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9" name="Shape 449"/>
          <p:cNvSpPr txBox="1"/>
          <p:nvPr/>
        </p:nvSpPr>
        <p:spPr>
          <a:xfrm>
            <a:off x="3254025" y="276575"/>
            <a:ext cx="5706600" cy="567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Let’s draw an AFTER picture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50" name="Shape 450"/>
          <p:cNvGraphicFramePr/>
          <p:nvPr/>
        </p:nvGraphicFramePr>
        <p:xfrm>
          <a:off x="1127475" y="307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{1834B14B-E2CE-46A7-915D-A8C3DBCDA45C}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51" name="Shape 451"/>
          <p:cNvGraphicFramePr/>
          <p:nvPr/>
        </p:nvGraphicFramePr>
        <p:xfrm>
          <a:off x="2727675" y="307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{1834B14B-E2CE-46A7-915D-A8C3DBCDA45C}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52" name="Shape 452"/>
          <p:cNvGraphicFramePr/>
          <p:nvPr/>
        </p:nvGraphicFramePr>
        <p:xfrm>
          <a:off x="4404075" y="307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{1834B14B-E2CE-46A7-915D-A8C3DBCDA45C}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0000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0000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0000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0000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0000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0000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53" name="Shape 453"/>
          <p:cNvGraphicFramePr/>
          <p:nvPr/>
        </p:nvGraphicFramePr>
        <p:xfrm>
          <a:off x="6156675" y="307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{1834B14B-E2CE-46A7-915D-A8C3DBCDA45C}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454" name="Shape 454"/>
          <p:cNvCxnSpPr/>
          <p:nvPr/>
        </p:nvCxnSpPr>
        <p:spPr>
          <a:xfrm>
            <a:off x="1924750" y="3341500"/>
            <a:ext cx="80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55" name="Shape 455"/>
          <p:cNvCxnSpPr/>
          <p:nvPr/>
        </p:nvCxnSpPr>
        <p:spPr>
          <a:xfrm>
            <a:off x="5254975" y="3369725"/>
            <a:ext cx="88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56" name="Shape 456"/>
          <p:cNvCxnSpPr/>
          <p:nvPr/>
        </p:nvCxnSpPr>
        <p:spPr>
          <a:xfrm flipH="1" rot="10800000">
            <a:off x="7004750" y="3398000"/>
            <a:ext cx="959700" cy="5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57" name="Shape 457"/>
          <p:cNvCxnSpPr/>
          <p:nvPr/>
        </p:nvCxnSpPr>
        <p:spPr>
          <a:xfrm>
            <a:off x="8246525" y="339795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458" name="Shape 458"/>
          <p:cNvCxnSpPr/>
          <p:nvPr/>
        </p:nvCxnSpPr>
        <p:spPr>
          <a:xfrm>
            <a:off x="214475" y="334150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59" name="Shape 459"/>
          <p:cNvSpPr txBox="1"/>
          <p:nvPr/>
        </p:nvSpPr>
        <p:spPr>
          <a:xfrm>
            <a:off x="2960500" y="4433700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60" name="Shape 460"/>
          <p:cNvCxnSpPr/>
          <p:nvPr/>
        </p:nvCxnSpPr>
        <p:spPr>
          <a:xfrm rot="10800000">
            <a:off x="4882550" y="3685700"/>
            <a:ext cx="141000" cy="302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61" name="Shape 461"/>
          <p:cNvSpPr txBox="1"/>
          <p:nvPr/>
        </p:nvSpPr>
        <p:spPr>
          <a:xfrm>
            <a:off x="4865500" y="3824100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2" name="Shape 462"/>
          <p:cNvSpPr/>
          <p:nvPr/>
        </p:nvSpPr>
        <p:spPr>
          <a:xfrm>
            <a:off x="3541900" y="2663267"/>
            <a:ext cx="2596425" cy="675425"/>
          </a:xfrm>
          <a:custGeom>
            <a:pathLst>
              <a:path extrusionOk="0" h="27017" w="103857">
                <a:moveTo>
                  <a:pt x="0" y="27017"/>
                </a:moveTo>
                <a:cubicBezTo>
                  <a:pt x="5268" y="23442"/>
                  <a:pt x="18625" y="9895"/>
                  <a:pt x="31608" y="5568"/>
                </a:cubicBezTo>
                <a:cubicBezTo>
                  <a:pt x="44590" y="1240"/>
                  <a:pt x="65851" y="-1582"/>
                  <a:pt x="77893" y="1052"/>
                </a:cubicBezTo>
                <a:cubicBezTo>
                  <a:pt x="89934" y="3686"/>
                  <a:pt x="99529" y="17985"/>
                  <a:pt x="103857" y="21372"/>
                </a:cubicBezTo>
              </a:path>
            </a:pathLst>
          </a:custGeom>
          <a:noFill/>
          <a:ln cap="flat" cmpd="sng" w="38100">
            <a:solidFill>
              <a:srgbClr val="00FF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463" name="Shape 463"/>
          <p:cNvSpPr txBox="1"/>
          <p:nvPr/>
        </p:nvSpPr>
        <p:spPr>
          <a:xfrm>
            <a:off x="705550" y="4120450"/>
            <a:ext cx="3389400" cy="733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How can we access this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next field???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4" name="Shape 464"/>
          <p:cNvSpPr/>
          <p:nvPr/>
        </p:nvSpPr>
        <p:spPr>
          <a:xfrm>
            <a:off x="3598325" y="3508025"/>
            <a:ext cx="28225" cy="733775"/>
          </a:xfrm>
          <a:custGeom>
            <a:pathLst>
              <a:path extrusionOk="0" h="29351" w="1129">
                <a:moveTo>
                  <a:pt x="1129" y="29351"/>
                </a:moveTo>
                <a:cubicBezTo>
                  <a:pt x="940" y="24459"/>
                  <a:pt x="188" y="4891"/>
                  <a:pt x="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465" name="Shape 465"/>
          <p:cNvSpPr txBox="1"/>
          <p:nvPr/>
        </p:nvSpPr>
        <p:spPr>
          <a:xfrm>
            <a:off x="5373400" y="4030125"/>
            <a:ext cx="3592800" cy="675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We can’t!!  Not through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walker p at least!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0" name="Shape 470"/>
          <p:cNvGraphicFramePr/>
          <p:nvPr/>
        </p:nvGraphicFramePr>
        <p:xfrm>
          <a:off x="1051275" y="185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{1834B14B-E2CE-46A7-915D-A8C3DBCDA45C}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1" name="Shape 471"/>
          <p:cNvGraphicFramePr/>
          <p:nvPr/>
        </p:nvGraphicFramePr>
        <p:xfrm>
          <a:off x="2651475" y="185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{1834B14B-E2CE-46A7-915D-A8C3DBCDA45C}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2" name="Shape 472"/>
          <p:cNvGraphicFramePr/>
          <p:nvPr/>
        </p:nvGraphicFramePr>
        <p:xfrm>
          <a:off x="4327875" y="185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{1834B14B-E2CE-46A7-915D-A8C3DBCDA45C}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3" name="Shape 473"/>
          <p:cNvGraphicFramePr/>
          <p:nvPr/>
        </p:nvGraphicFramePr>
        <p:xfrm>
          <a:off x="6080475" y="185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{1834B14B-E2CE-46A7-915D-A8C3DBCDA45C}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474" name="Shape 474"/>
          <p:cNvCxnSpPr/>
          <p:nvPr/>
        </p:nvCxnSpPr>
        <p:spPr>
          <a:xfrm>
            <a:off x="1848550" y="2122300"/>
            <a:ext cx="80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75" name="Shape 475"/>
          <p:cNvCxnSpPr/>
          <p:nvPr/>
        </p:nvCxnSpPr>
        <p:spPr>
          <a:xfrm flipH="1" rot="10800000">
            <a:off x="3485450" y="2136425"/>
            <a:ext cx="818400" cy="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76" name="Shape 476"/>
          <p:cNvCxnSpPr/>
          <p:nvPr/>
        </p:nvCxnSpPr>
        <p:spPr>
          <a:xfrm>
            <a:off x="5178775" y="2150525"/>
            <a:ext cx="88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77" name="Shape 477"/>
          <p:cNvCxnSpPr/>
          <p:nvPr/>
        </p:nvCxnSpPr>
        <p:spPr>
          <a:xfrm flipH="1" rot="10800000">
            <a:off x="6928550" y="2178800"/>
            <a:ext cx="959700" cy="5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78" name="Shape 478"/>
          <p:cNvCxnSpPr/>
          <p:nvPr/>
        </p:nvCxnSpPr>
        <p:spPr>
          <a:xfrm>
            <a:off x="8170325" y="217875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479" name="Shape 479"/>
          <p:cNvCxnSpPr/>
          <p:nvPr/>
        </p:nvCxnSpPr>
        <p:spPr>
          <a:xfrm>
            <a:off x="138275" y="212230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480" name="Shape 480"/>
          <p:cNvCxnSpPr>
            <a:stCxn id="481" idx="0"/>
          </p:cNvCxnSpPr>
          <p:nvPr/>
        </p:nvCxnSpPr>
        <p:spPr>
          <a:xfrm rot="10800000">
            <a:off x="4747000" y="2470175"/>
            <a:ext cx="84600" cy="29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82" name="Shape 482"/>
          <p:cNvSpPr txBox="1"/>
          <p:nvPr/>
        </p:nvSpPr>
        <p:spPr>
          <a:xfrm>
            <a:off x="282225" y="276575"/>
            <a:ext cx="8057400" cy="1227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The problem:  need to hold on to the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predecessor of the match somehow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1" name="Shape 481"/>
          <p:cNvSpPr txBox="1"/>
          <p:nvPr/>
        </p:nvSpPr>
        <p:spPr>
          <a:xfrm>
            <a:off x="4577650" y="2760875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3" name="Shape 483"/>
          <p:cNvSpPr txBox="1"/>
          <p:nvPr/>
        </p:nvSpPr>
        <p:spPr>
          <a:xfrm>
            <a:off x="434625" y="3917250"/>
            <a:ext cx="8057400" cy="787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Solution:  Have walker “lag” by one step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84" name="Shape 484"/>
          <p:cNvCxnSpPr>
            <a:stCxn id="485" idx="0"/>
          </p:cNvCxnSpPr>
          <p:nvPr/>
        </p:nvCxnSpPr>
        <p:spPr>
          <a:xfrm rot="10800000">
            <a:off x="3146800" y="2470175"/>
            <a:ext cx="84600" cy="29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85" name="Shape 485"/>
          <p:cNvSpPr txBox="1"/>
          <p:nvPr/>
        </p:nvSpPr>
        <p:spPr>
          <a:xfrm>
            <a:off x="2977450" y="2760875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6" name="Shape 486"/>
          <p:cNvSpPr txBox="1"/>
          <p:nvPr/>
        </p:nvSpPr>
        <p:spPr>
          <a:xfrm>
            <a:off x="5348100" y="2774250"/>
            <a:ext cx="3144000" cy="63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test:  p-&gt;next-&gt;val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" name="Shape 491"/>
          <p:cNvGraphicFramePr/>
          <p:nvPr/>
        </p:nvGraphicFramePr>
        <p:xfrm>
          <a:off x="1051275" y="78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{1834B14B-E2CE-46A7-915D-A8C3DBCDA45C}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2" name="Shape 492"/>
          <p:cNvGraphicFramePr/>
          <p:nvPr/>
        </p:nvGraphicFramePr>
        <p:xfrm>
          <a:off x="2651475" y="78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{1834B14B-E2CE-46A7-915D-A8C3DBCDA45C}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3" name="Shape 493"/>
          <p:cNvGraphicFramePr/>
          <p:nvPr/>
        </p:nvGraphicFramePr>
        <p:xfrm>
          <a:off x="4327875" y="78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{1834B14B-E2CE-46A7-915D-A8C3DBCDA45C}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4" name="Shape 494"/>
          <p:cNvGraphicFramePr/>
          <p:nvPr/>
        </p:nvGraphicFramePr>
        <p:xfrm>
          <a:off x="6080475" y="78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{1834B14B-E2CE-46A7-915D-A8C3DBCDA45C}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495" name="Shape 495"/>
          <p:cNvCxnSpPr/>
          <p:nvPr/>
        </p:nvCxnSpPr>
        <p:spPr>
          <a:xfrm>
            <a:off x="1848550" y="1055500"/>
            <a:ext cx="80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96" name="Shape 496"/>
          <p:cNvCxnSpPr/>
          <p:nvPr/>
        </p:nvCxnSpPr>
        <p:spPr>
          <a:xfrm flipH="1" rot="10800000">
            <a:off x="3485450" y="1069625"/>
            <a:ext cx="818400" cy="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97" name="Shape 497"/>
          <p:cNvCxnSpPr/>
          <p:nvPr/>
        </p:nvCxnSpPr>
        <p:spPr>
          <a:xfrm>
            <a:off x="5178775" y="1083725"/>
            <a:ext cx="88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98" name="Shape 498"/>
          <p:cNvCxnSpPr/>
          <p:nvPr/>
        </p:nvCxnSpPr>
        <p:spPr>
          <a:xfrm flipH="1" rot="10800000">
            <a:off x="6928550" y="1112000"/>
            <a:ext cx="959700" cy="5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99" name="Shape 499"/>
          <p:cNvCxnSpPr/>
          <p:nvPr/>
        </p:nvCxnSpPr>
        <p:spPr>
          <a:xfrm>
            <a:off x="8170325" y="111195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500" name="Shape 500"/>
          <p:cNvCxnSpPr/>
          <p:nvPr/>
        </p:nvCxnSpPr>
        <p:spPr>
          <a:xfrm>
            <a:off x="138275" y="105550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501" name="Shape 501"/>
          <p:cNvCxnSpPr>
            <a:stCxn id="502" idx="0"/>
          </p:cNvCxnSpPr>
          <p:nvPr/>
        </p:nvCxnSpPr>
        <p:spPr>
          <a:xfrm rot="10800000">
            <a:off x="3146800" y="1403375"/>
            <a:ext cx="84600" cy="29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02" name="Shape 502"/>
          <p:cNvSpPr txBox="1"/>
          <p:nvPr/>
        </p:nvSpPr>
        <p:spPr>
          <a:xfrm>
            <a:off x="2977450" y="1694075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3" name="Shape 503"/>
          <p:cNvSpPr txBox="1"/>
          <p:nvPr/>
        </p:nvSpPr>
        <p:spPr>
          <a:xfrm>
            <a:off x="5348100" y="1707450"/>
            <a:ext cx="3144000" cy="63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test:  p-&gt;next-&gt;val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4" name="Shape 504"/>
          <p:cNvSpPr txBox="1"/>
          <p:nvPr/>
        </p:nvSpPr>
        <p:spPr>
          <a:xfrm>
            <a:off x="1185325" y="2703700"/>
            <a:ext cx="7634100" cy="1594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Danger!  Need to test p-&gt;next for NULL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	  Not just p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200150"/>
            <a:ext cx="8229600" cy="2439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Claim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 3n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is O(n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find "witnesses" c and n</a:t>
            </a:r>
            <a:r>
              <a:rPr baseline="-25000" lang="en" sz="24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such that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3n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≤ </a:t>
            </a:r>
            <a:r>
              <a:rPr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for all n ≥ n</a:t>
            </a:r>
            <a:r>
              <a:rPr baseline="-25000" lang="en" sz="24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aseline="-25000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158000" y="3691950"/>
            <a:ext cx="3471000" cy="133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That's not too hard!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Let c=3 and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=1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3744550" y="3744550"/>
            <a:ext cx="5017200" cy="118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Let's check if this is true: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3n</a:t>
            </a:r>
            <a:r>
              <a:rPr b="1" baseline="30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≤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30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for n ≥ 1   ???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/>
        </p:nvSpPr>
        <p:spPr>
          <a:xfrm>
            <a:off x="891825" y="493900"/>
            <a:ext cx="7380000" cy="3395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Let’s do some case analysis: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rabi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list empty:  easy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rabi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list non-empty and match at first position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rabi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everything else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/>
          <p:nvPr/>
        </p:nvSpPr>
        <p:spPr>
          <a:xfrm>
            <a:off x="282225" y="493900"/>
            <a:ext cx="4473300" cy="25908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Let’s do some case analysis: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list empty: 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easy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list non-empty and match at first position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everything else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5" name="Shape 515"/>
          <p:cNvSpPr txBox="1"/>
          <p:nvPr/>
        </p:nvSpPr>
        <p:spPr>
          <a:xfrm>
            <a:off x="282225" y="3352800"/>
            <a:ext cx="8720400" cy="13689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CASE 3:  if there is a match, it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MUST have a predecessor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NODE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front is the first candidate for such a predecessor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6" name="Shape 516"/>
          <p:cNvSpPr txBox="1"/>
          <p:nvPr/>
        </p:nvSpPr>
        <p:spPr>
          <a:xfrm>
            <a:off x="5235225" y="544700"/>
            <a:ext cx="3443100" cy="1580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CASE 2: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same as pop_front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/>
          <p:nvPr/>
        </p:nvSpPr>
        <p:spPr>
          <a:xfrm>
            <a:off x="191900" y="220125"/>
            <a:ext cx="3894600" cy="4614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 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remove_first(const T &amp;x) {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Node *p, *tmp;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 dummy;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if(front==nullptr) 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return false;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if(front-&gt;data == x) {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pop_front(dummy);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return true;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 = front;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2" name="Shape 522"/>
          <p:cNvSpPr txBox="1"/>
          <p:nvPr/>
        </p:nvSpPr>
        <p:spPr>
          <a:xfrm>
            <a:off x="4287925" y="268100"/>
            <a:ext cx="4884300" cy="46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while(p-&gt;next != nullptr) {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if(x == </a:t>
            </a:r>
            <a:r>
              <a:rPr b="1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p-&gt;next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-&gt;data) {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tmp = p-&gt;next;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p-&gt;next = tmp-&gt;next;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if(tmp == back)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800">
                <a:solidFill>
                  <a:schemeClr val="dk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back = p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delete tmp;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return true;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p = p-&gt;next;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return false;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/>
          <p:nvPr/>
        </p:nvSpPr>
        <p:spPr>
          <a:xfrm>
            <a:off x="302000" y="1335650"/>
            <a:ext cx="4770900" cy="3642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p=front;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while(p-&gt;next != nullptr) {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if(x == </a:t>
            </a:r>
            <a:r>
              <a:rPr b="1" lang="en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p-&gt;next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-&gt;data) {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tmp = p-&gt;next;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p-&gt;next = tmp-&gt;next;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if(tmp == back)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>
                <a:solidFill>
                  <a:schemeClr val="dk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back = p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delete tmp;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return true;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p = p-&gt;next;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return false;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28" name="Shape 528"/>
          <p:cNvGraphicFramePr/>
          <p:nvPr/>
        </p:nvGraphicFramePr>
        <p:xfrm>
          <a:off x="1051275" y="17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{1834B14B-E2CE-46A7-915D-A8C3DBCDA45C}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29" name="Shape 529"/>
          <p:cNvGraphicFramePr/>
          <p:nvPr/>
        </p:nvGraphicFramePr>
        <p:xfrm>
          <a:off x="2651475" y="17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{1834B14B-E2CE-46A7-915D-A8C3DBCDA45C}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30" name="Shape 530"/>
          <p:cNvGraphicFramePr/>
          <p:nvPr/>
        </p:nvGraphicFramePr>
        <p:xfrm>
          <a:off x="4327875" y="17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{1834B14B-E2CE-46A7-915D-A8C3DBCDA45C}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31" name="Shape 531"/>
          <p:cNvGraphicFramePr/>
          <p:nvPr/>
        </p:nvGraphicFramePr>
        <p:xfrm>
          <a:off x="6080475" y="17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{1834B14B-E2CE-46A7-915D-A8C3DBCDA45C}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532" name="Shape 532"/>
          <p:cNvCxnSpPr/>
          <p:nvPr/>
        </p:nvCxnSpPr>
        <p:spPr>
          <a:xfrm>
            <a:off x="1848550" y="445900"/>
            <a:ext cx="80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33" name="Shape 533"/>
          <p:cNvCxnSpPr/>
          <p:nvPr/>
        </p:nvCxnSpPr>
        <p:spPr>
          <a:xfrm flipH="1" rot="10800000">
            <a:off x="3485450" y="460025"/>
            <a:ext cx="818400" cy="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34" name="Shape 534"/>
          <p:cNvCxnSpPr/>
          <p:nvPr/>
        </p:nvCxnSpPr>
        <p:spPr>
          <a:xfrm>
            <a:off x="5178775" y="474125"/>
            <a:ext cx="88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35" name="Shape 535"/>
          <p:cNvCxnSpPr/>
          <p:nvPr/>
        </p:nvCxnSpPr>
        <p:spPr>
          <a:xfrm flipH="1" rot="10800000">
            <a:off x="6928550" y="502400"/>
            <a:ext cx="959700" cy="5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36" name="Shape 536"/>
          <p:cNvCxnSpPr/>
          <p:nvPr/>
        </p:nvCxnSpPr>
        <p:spPr>
          <a:xfrm>
            <a:off x="8170325" y="50235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537" name="Shape 537"/>
          <p:cNvCxnSpPr/>
          <p:nvPr/>
        </p:nvCxnSpPr>
        <p:spPr>
          <a:xfrm>
            <a:off x="138275" y="44590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538" name="Shape 538"/>
          <p:cNvSpPr txBox="1"/>
          <p:nvPr/>
        </p:nvSpPr>
        <p:spPr>
          <a:xfrm>
            <a:off x="3121383" y="903853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9" name="Shape 539"/>
          <p:cNvSpPr/>
          <p:nvPr/>
        </p:nvSpPr>
        <p:spPr>
          <a:xfrm>
            <a:off x="3005675" y="756350"/>
            <a:ext cx="254000" cy="239900"/>
          </a:xfrm>
          <a:custGeom>
            <a:pathLst>
              <a:path extrusionOk="0" h="9596" w="10160">
                <a:moveTo>
                  <a:pt x="10160" y="9596"/>
                </a:moveTo>
                <a:cubicBezTo>
                  <a:pt x="8466" y="7996"/>
                  <a:pt x="1693" y="1599"/>
                  <a:pt x="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540" name="Shape 540"/>
          <p:cNvSpPr txBox="1"/>
          <p:nvPr/>
        </p:nvSpPr>
        <p:spPr>
          <a:xfrm>
            <a:off x="5317075" y="1509900"/>
            <a:ext cx="7197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1" name="Shape 541"/>
          <p:cNvSpPr txBox="1"/>
          <p:nvPr/>
        </p:nvSpPr>
        <p:spPr>
          <a:xfrm>
            <a:off x="6050850" y="1538100"/>
            <a:ext cx="443100" cy="465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Shape 542"/>
          <p:cNvSpPr/>
          <p:nvPr/>
        </p:nvSpPr>
        <p:spPr>
          <a:xfrm>
            <a:off x="4651893" y="784575"/>
            <a:ext cx="1692800" cy="987775"/>
          </a:xfrm>
          <a:custGeom>
            <a:pathLst>
              <a:path extrusionOk="0" h="39511" w="67712">
                <a:moveTo>
                  <a:pt x="64537" y="39511"/>
                </a:moveTo>
                <a:cubicBezTo>
                  <a:pt x="64537" y="36688"/>
                  <a:pt x="71310" y="26246"/>
                  <a:pt x="64537" y="22578"/>
                </a:cubicBezTo>
                <a:cubicBezTo>
                  <a:pt x="57763" y="18909"/>
                  <a:pt x="34339" y="20226"/>
                  <a:pt x="23897" y="17498"/>
                </a:cubicBezTo>
                <a:cubicBezTo>
                  <a:pt x="13454" y="14769"/>
                  <a:pt x="5646" y="9125"/>
                  <a:pt x="1884" y="6209"/>
                </a:cubicBezTo>
                <a:cubicBezTo>
                  <a:pt x="-1878" y="3292"/>
                  <a:pt x="1414" y="1034"/>
                  <a:pt x="132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543" name="Shape 543"/>
          <p:cNvSpPr/>
          <p:nvPr/>
        </p:nvSpPr>
        <p:spPr>
          <a:xfrm>
            <a:off x="3471325" y="643475"/>
            <a:ext cx="2610575" cy="598550"/>
          </a:xfrm>
          <a:custGeom>
            <a:pathLst>
              <a:path extrusionOk="0" h="23942" w="104423">
                <a:moveTo>
                  <a:pt x="0" y="0"/>
                </a:moveTo>
                <a:cubicBezTo>
                  <a:pt x="2728" y="2634"/>
                  <a:pt x="9595" y="11947"/>
                  <a:pt x="16369" y="15804"/>
                </a:cubicBezTo>
                <a:cubicBezTo>
                  <a:pt x="23142" y="19661"/>
                  <a:pt x="29727" y="22201"/>
                  <a:pt x="40640" y="23142"/>
                </a:cubicBezTo>
                <a:cubicBezTo>
                  <a:pt x="51552" y="24082"/>
                  <a:pt x="71214" y="24459"/>
                  <a:pt x="81845" y="21449"/>
                </a:cubicBezTo>
                <a:cubicBezTo>
                  <a:pt x="92475" y="18438"/>
                  <a:pt x="100660" y="7808"/>
                  <a:pt x="104423" y="5080"/>
                </a:cubicBezTo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lg" w="lg" type="oval"/>
            <a:tailEnd len="lg" w="lg" type="triangle"/>
          </a:ln>
        </p:spPr>
      </p:sp>
      <p:graphicFrame>
        <p:nvGraphicFramePr>
          <p:cNvPr id="544" name="Shape 544"/>
          <p:cNvGraphicFramePr/>
          <p:nvPr/>
        </p:nvGraphicFramePr>
        <p:xfrm>
          <a:off x="4327875" y="17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{1834B14B-E2CE-46A7-915D-A8C3DBCDA45C}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0000"/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0000"/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0000"/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0000"/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0000"/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0000"/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545" name="Shape 545"/>
          <p:cNvCxnSpPr/>
          <p:nvPr/>
        </p:nvCxnSpPr>
        <p:spPr>
          <a:xfrm>
            <a:off x="5178775" y="474125"/>
            <a:ext cx="888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/>
          <p:nvPr>
            <p:ph type="title"/>
          </p:nvPr>
        </p:nvSpPr>
        <p:spPr>
          <a:xfrm>
            <a:off x="147250" y="205975"/>
            <a:ext cx="891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remove_first (n=list-length)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Worst-case runtime?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constant time (O(1))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remove_first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7" name="Shape 557"/>
          <p:cNvSpPr txBox="1"/>
          <p:nvPr>
            <p:ph idx="1" type="body"/>
          </p:nvPr>
        </p:nvSpPr>
        <p:spPr>
          <a:xfrm>
            <a:off x="94675" y="1200150"/>
            <a:ext cx="8592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Worst-case runtime?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 b="1" u="sng">
              <a:solidFill>
                <a:srgbClr val="000000"/>
              </a:solidFill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</p:txBody>
      </p:sp>
      <p:sp>
        <p:nvSpPr>
          <p:cNvPr id="558" name="Shape 558"/>
          <p:cNvSpPr txBox="1"/>
          <p:nvPr/>
        </p:nvSpPr>
        <p:spPr>
          <a:xfrm>
            <a:off x="4753875" y="1386300"/>
            <a:ext cx="4237800" cy="346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Situation: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x (elem to delete) </a:t>
            </a:r>
            <a:r>
              <a:rPr b="1" i="1" lang="en" sz="1800" u="sng"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in the list.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We walk the entire list to figure this out.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Constant time per node in list.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Overall:  linear time.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remove_first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4" name="Shape 56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u="sng">
                <a:latin typeface="Courier New"/>
                <a:ea typeface="Courier New"/>
                <a:cs typeface="Courier New"/>
                <a:sym typeface="Courier New"/>
              </a:rPr>
              <a:t>Best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-case runtime?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constant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lst_remove_first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0" name="Shape 570"/>
          <p:cNvSpPr txBox="1"/>
          <p:nvPr>
            <p:ph idx="1" type="body"/>
          </p:nvPr>
        </p:nvSpPr>
        <p:spPr>
          <a:xfrm>
            <a:off x="128550" y="1200150"/>
            <a:ext cx="50361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Best-case runtime?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a.  Constant O(1)</a:t>
            </a:r>
            <a:endParaRPr>
              <a:solidFill>
                <a:srgbClr val="000000"/>
              </a:solidFill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1" name="Shape 571"/>
          <p:cNvSpPr txBox="1"/>
          <p:nvPr/>
        </p:nvSpPr>
        <p:spPr>
          <a:xfrm>
            <a:off x="5238175" y="1346350"/>
            <a:ext cx="3828600" cy="266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Situation: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We find a match for x at the </a:t>
            </a:r>
            <a:r>
              <a:rPr b="1" i="1" lang="en" sz="1800" u="sng">
                <a:latin typeface="Courier New"/>
                <a:ea typeface="Courier New"/>
                <a:cs typeface="Courier New"/>
                <a:sym typeface="Courier New"/>
              </a:rPr>
              <a:t>first node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It is found and removed without having to examine any of the remaining n-1 nodes!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Removing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matches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7" name="Shape 577"/>
          <p:cNvSpPr txBox="1"/>
          <p:nvPr>
            <p:ph idx="1" type="body"/>
          </p:nvPr>
        </p:nvSpPr>
        <p:spPr>
          <a:xfrm>
            <a:off x="457200" y="1200150"/>
            <a:ext cx="85044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 </a:t>
            </a:r>
            <a:r>
              <a:rPr i="1" lang="en" u="sng"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occurrences of x.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Other elements stay in same relative order.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Return:  Number of deletions/matches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/>
          <p:nvPr/>
        </p:nvSpPr>
        <p:spPr>
          <a:xfrm>
            <a:off x="259950" y="1454800"/>
            <a:ext cx="8624100" cy="330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int slow_remove_all(const T &amp;x) {</a:t>
            </a:r>
            <a:endParaRPr sz="2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  int n=0;</a:t>
            </a:r>
            <a:endParaRPr sz="2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  while(remove_first(x))</a:t>
            </a:r>
            <a:endParaRPr sz="2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    n++;</a:t>
            </a:r>
            <a:endParaRPr sz="2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  return n;</a:t>
            </a:r>
            <a:endParaRPr sz="2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}</a:t>
            </a:r>
            <a:endParaRPr sz="2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583" name="Shape 5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An approach using remove_first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58000" y="205975"/>
            <a:ext cx="8813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Example: how about the reverse?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57200" y="1200150"/>
            <a:ext cx="8229600" cy="2141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 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is O(3n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slow_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remove_all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9" name="Shape 58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Runtime when there are </a:t>
            </a:r>
            <a:r>
              <a:rPr i="1" lang="en" u="sng">
                <a:latin typeface="Courier New"/>
                <a:ea typeface="Courier New"/>
                <a:cs typeface="Courier New"/>
                <a:sym typeface="Courier New"/>
              </a:rPr>
              <a:t>zero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matches?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slow_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remove_all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5" name="Shape 59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Runtime when there are </a:t>
            </a:r>
            <a:r>
              <a:rPr i="1" lang="en" u="sng">
                <a:latin typeface="Courier New"/>
                <a:ea typeface="Courier New"/>
                <a:cs typeface="Courier New"/>
                <a:sym typeface="Courier New"/>
              </a:rPr>
              <a:t>zero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matches?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6" name="Shape 596"/>
          <p:cNvSpPr txBox="1"/>
          <p:nvPr/>
        </p:nvSpPr>
        <p:spPr>
          <a:xfrm>
            <a:off x="4638625" y="2009025"/>
            <a:ext cx="4375800" cy="291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Why?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The first and only call to lst_remove_first traverses the entire list before it concludes there is no match.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(The while loop in lst_remove_all_slow runs exactly once).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slow_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remove_all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2" name="Shape 60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Runtime when there are </a:t>
            </a:r>
            <a:r>
              <a:rPr i="1" lang="en" u="sng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matches?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(a list of n x's)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slow_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remove_all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8" name="Shape 608"/>
          <p:cNvSpPr txBox="1"/>
          <p:nvPr>
            <p:ph idx="1" type="body"/>
          </p:nvPr>
        </p:nvSpPr>
        <p:spPr>
          <a:xfrm>
            <a:off x="73625" y="1200150"/>
            <a:ext cx="8613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Runtime when there are </a:t>
            </a:r>
            <a:r>
              <a:rPr i="1" lang="en" sz="2400" u="sng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matches?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(a list of n x's)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9" name="Shape 609"/>
          <p:cNvSpPr txBox="1"/>
          <p:nvPr/>
        </p:nvSpPr>
        <p:spPr>
          <a:xfrm>
            <a:off x="4302025" y="1704224"/>
            <a:ext cx="4691100" cy="3263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lst_remove_first will: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succeed n times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fail on the n+1'st attempt.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Each successful call takes constant time:</a:t>
            </a:r>
            <a:endParaRPr b="1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The match is always at the front of the list! O(1)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(The final failing call also takes constant time.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Overall:  a linear number of constant time operations.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slow_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remove_all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5" name="Shape 615"/>
          <p:cNvSpPr txBox="1"/>
          <p:nvPr>
            <p:ph idx="1" type="body"/>
          </p:nvPr>
        </p:nvSpPr>
        <p:spPr>
          <a:xfrm>
            <a:off x="262950" y="1200150"/>
            <a:ext cx="84237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Two scenarios so far: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zero matches:   linear runtime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 matches:  also linear time....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lst_remove_all_slow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1" name="Shape 62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Best-case runtime?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slow_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remove_all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7" name="Shape 62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Best-case runtime?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 b="1">
              <a:solidFill>
                <a:srgbClr val="000000"/>
              </a:solidFill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slow_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remove_all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3" name="Shape 63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Worst-case runtime?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slow_remove_all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9" name="Shape 63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Worst-case runtime?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 b="1">
              <a:solidFill>
                <a:srgbClr val="000000"/>
              </a:solidFill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0" name="Shape 640"/>
          <p:cNvSpPr txBox="1"/>
          <p:nvPr/>
        </p:nvSpPr>
        <p:spPr>
          <a:xfrm>
            <a:off x="4749000" y="2599625"/>
            <a:ext cx="1789800" cy="857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WHY???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6" name="Shape 646"/>
          <p:cNvSpPr txBox="1"/>
          <p:nvPr>
            <p:ph idx="1" type="body"/>
          </p:nvPr>
        </p:nvSpPr>
        <p:spPr>
          <a:xfrm>
            <a:off x="146650" y="1200150"/>
            <a:ext cx="85401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Devise a procedure to generate a list of length-n (given) which: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forces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slow_remove_all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to take quadratic time.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158000" y="205975"/>
            <a:ext cx="8813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Example: how about the reverse?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1200150"/>
            <a:ext cx="8229600" cy="1959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 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is O(3n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328450" y="3230775"/>
            <a:ext cx="2177100" cy="177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TRY: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c=1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-25000" lang="en" sz="24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=1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2667075" y="3268875"/>
            <a:ext cx="6404400" cy="170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When f(n)=O(g(n)) and g(n)=O(f(n)), we say f and g are "asymptotically equivalent" or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f(n)=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𝛳(g(n))   [</a:t>
            </a:r>
            <a:r>
              <a:rPr b="1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f, g, are within constant</a:t>
            </a:r>
            <a:endParaRPr b="1" sz="18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</a:t>
            </a:r>
            <a:r>
              <a:rPr b="1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factors of each other 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/>
          <p:nvPr/>
        </p:nvSpPr>
        <p:spPr>
          <a:xfrm>
            <a:off x="273700" y="11736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2" name="Shape 652"/>
          <p:cNvSpPr txBox="1"/>
          <p:nvPr/>
        </p:nvSpPr>
        <p:spPr>
          <a:xfrm>
            <a:off x="1025425" y="11736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3" name="Shape 653"/>
          <p:cNvSpPr txBox="1"/>
          <p:nvPr/>
        </p:nvSpPr>
        <p:spPr>
          <a:xfrm>
            <a:off x="4222600" y="11789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4" name="Shape 654"/>
          <p:cNvSpPr txBox="1"/>
          <p:nvPr/>
        </p:nvSpPr>
        <p:spPr>
          <a:xfrm>
            <a:off x="2592400" y="11736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5" name="Shape 655"/>
          <p:cNvSpPr txBox="1"/>
          <p:nvPr/>
        </p:nvSpPr>
        <p:spPr>
          <a:xfrm>
            <a:off x="3407500" y="11736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56" name="Shape 656"/>
          <p:cNvCxnSpPr>
            <a:stCxn id="651" idx="3"/>
            <a:endCxn id="652" idx="1"/>
          </p:cNvCxnSpPr>
          <p:nvPr/>
        </p:nvCxnSpPr>
        <p:spPr>
          <a:xfrm>
            <a:off x="726100" y="1368175"/>
            <a:ext cx="2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57" name="Shape 657"/>
          <p:cNvCxnSpPr>
            <a:stCxn id="654" idx="3"/>
            <a:endCxn id="655" idx="1"/>
          </p:cNvCxnSpPr>
          <p:nvPr/>
        </p:nvCxnSpPr>
        <p:spPr>
          <a:xfrm>
            <a:off x="3044800" y="1368175"/>
            <a:ext cx="36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58" name="Shape 658"/>
          <p:cNvCxnSpPr>
            <a:stCxn id="652" idx="3"/>
          </p:cNvCxnSpPr>
          <p:nvPr/>
        </p:nvCxnSpPr>
        <p:spPr>
          <a:xfrm>
            <a:off x="1477825" y="1368175"/>
            <a:ext cx="1842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59" name="Shape 659"/>
          <p:cNvCxnSpPr>
            <a:endCxn id="654" idx="1"/>
          </p:cNvCxnSpPr>
          <p:nvPr/>
        </p:nvCxnSpPr>
        <p:spPr>
          <a:xfrm>
            <a:off x="2398300" y="1363075"/>
            <a:ext cx="1941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60" name="Shape 660"/>
          <p:cNvCxnSpPr/>
          <p:nvPr/>
        </p:nvCxnSpPr>
        <p:spPr>
          <a:xfrm>
            <a:off x="1777600" y="1373475"/>
            <a:ext cx="441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661" name="Shape 661"/>
          <p:cNvSpPr txBox="1"/>
          <p:nvPr/>
        </p:nvSpPr>
        <p:spPr>
          <a:xfrm>
            <a:off x="4911100" y="11789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2" name="Shape 662"/>
          <p:cNvSpPr txBox="1"/>
          <p:nvPr/>
        </p:nvSpPr>
        <p:spPr>
          <a:xfrm>
            <a:off x="6712425" y="11789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3" name="Shape 663"/>
          <p:cNvSpPr txBox="1"/>
          <p:nvPr/>
        </p:nvSpPr>
        <p:spPr>
          <a:xfrm>
            <a:off x="7419775" y="11789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64" name="Shape 664"/>
          <p:cNvCxnSpPr>
            <a:stCxn id="655" idx="3"/>
            <a:endCxn id="653" idx="1"/>
          </p:cNvCxnSpPr>
          <p:nvPr/>
        </p:nvCxnSpPr>
        <p:spPr>
          <a:xfrm>
            <a:off x="3859900" y="1368175"/>
            <a:ext cx="3627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65" name="Shape 665"/>
          <p:cNvCxnSpPr>
            <a:stCxn id="653" idx="3"/>
            <a:endCxn id="661" idx="1"/>
          </p:cNvCxnSpPr>
          <p:nvPr/>
        </p:nvCxnSpPr>
        <p:spPr>
          <a:xfrm>
            <a:off x="4675000" y="1373475"/>
            <a:ext cx="23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66" name="Shape 666"/>
          <p:cNvCxnSpPr>
            <a:stCxn id="662" idx="3"/>
            <a:endCxn id="663" idx="1"/>
          </p:cNvCxnSpPr>
          <p:nvPr/>
        </p:nvCxnSpPr>
        <p:spPr>
          <a:xfrm>
            <a:off x="7164825" y="1373475"/>
            <a:ext cx="25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67" name="Shape 667"/>
          <p:cNvCxnSpPr/>
          <p:nvPr/>
        </p:nvCxnSpPr>
        <p:spPr>
          <a:xfrm>
            <a:off x="5789575" y="1373475"/>
            <a:ext cx="441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668" name="Shape 668"/>
          <p:cNvCxnSpPr>
            <a:stCxn id="661" idx="3"/>
          </p:cNvCxnSpPr>
          <p:nvPr/>
        </p:nvCxnSpPr>
        <p:spPr>
          <a:xfrm>
            <a:off x="5363500" y="1373475"/>
            <a:ext cx="22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69" name="Shape 669"/>
          <p:cNvCxnSpPr>
            <a:endCxn id="662" idx="1"/>
          </p:cNvCxnSpPr>
          <p:nvPr/>
        </p:nvCxnSpPr>
        <p:spPr>
          <a:xfrm flipH="1" rot="10800000">
            <a:off x="6384825" y="1373475"/>
            <a:ext cx="3276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70" name="Shape 670"/>
          <p:cNvCxnSpPr/>
          <p:nvPr/>
        </p:nvCxnSpPr>
        <p:spPr>
          <a:xfrm>
            <a:off x="4270475" y="1888875"/>
            <a:ext cx="3597300" cy="2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671" name="Shape 671"/>
          <p:cNvSpPr txBox="1"/>
          <p:nvPr/>
        </p:nvSpPr>
        <p:spPr>
          <a:xfrm>
            <a:off x="4675000" y="1975825"/>
            <a:ext cx="29403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last n/2 (matches)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72" name="Shape 672"/>
          <p:cNvCxnSpPr/>
          <p:nvPr/>
        </p:nvCxnSpPr>
        <p:spPr>
          <a:xfrm>
            <a:off x="273700" y="1888875"/>
            <a:ext cx="3597300" cy="2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673" name="Shape 673"/>
          <p:cNvSpPr txBox="1"/>
          <p:nvPr/>
        </p:nvSpPr>
        <p:spPr>
          <a:xfrm>
            <a:off x="798850" y="2054600"/>
            <a:ext cx="29403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first n/2 (no match)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305025" y="410225"/>
            <a:ext cx="2208900" cy="47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Let x be 0.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5" name="Shape 675"/>
          <p:cNvSpPr txBox="1"/>
          <p:nvPr/>
        </p:nvSpPr>
        <p:spPr>
          <a:xfrm>
            <a:off x="157775" y="2713750"/>
            <a:ext cx="8635500" cy="164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n/2 successful calls to lst_remove_first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Each such call traverses the first n/2 nodes of the list.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Total work:  appx.  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30000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/4  (i.e., quadratic!)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3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/>
          <p:nvPr>
            <p:ph type="title"/>
          </p:nvPr>
        </p:nvSpPr>
        <p:spPr>
          <a:xfrm>
            <a:off x="457200" y="357629"/>
            <a:ext cx="8229600" cy="396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Interesting Problem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lst_remove_all_fast</a:t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worst-case:  linear time</a:t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IDEA:  one "pass" should be sufficient</a:t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/>
          <p:nvPr>
            <p:ph idx="4294967295" type="title"/>
          </p:nvPr>
        </p:nvSpPr>
        <p:spPr>
          <a:xfrm>
            <a:off x="457200" y="18823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Case Study: insertion sort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 Formulation</a:t>
            </a:r>
            <a:endParaRPr/>
          </a:p>
        </p:txBody>
      </p:sp>
      <p:sp>
        <p:nvSpPr>
          <p:cNvPr id="691" name="Shape 691"/>
          <p:cNvSpPr txBox="1"/>
          <p:nvPr>
            <p:ph idx="1" type="body"/>
          </p:nvPr>
        </p:nvSpPr>
        <p:spPr>
          <a:xfrm>
            <a:off x="457200" y="1200150"/>
            <a:ext cx="84657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Given: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array of </a:t>
            </a: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comparable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elements a[0..n-1]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Task: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reorder elements of a[] such that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a[i] ≤ a[i+1]  for all i:  0 ≤ i &lt;n-1</a:t>
            </a:r>
            <a:endParaRPr baseline="-25000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</a:t>
            </a:r>
            <a:endParaRPr/>
          </a:p>
        </p:txBody>
      </p:sp>
      <p:sp>
        <p:nvSpPr>
          <p:cNvPr id="697" name="Shape 69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a[0] on it’s own is a sorted sub-array (bootstrap)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for i=1..n-1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//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invariants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:  a[0..i-1] are sorted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//              a[0..i-1] is a reordering of initial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//                 values of a[0..i-1]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// Q:  does this hold when i=1?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insert element a[i] into correct position a[0..i]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an element</a:t>
            </a:r>
            <a:endParaRPr/>
          </a:p>
        </p:txBody>
      </p:sp>
      <p:graphicFrame>
        <p:nvGraphicFramePr>
          <p:cNvPr id="703" name="Shape 703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{1834B14B-E2CE-46A7-915D-A8C3DBCDA45C}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04" name="Shape 704"/>
          <p:cNvSpPr txBox="1"/>
          <p:nvPr/>
        </p:nvSpPr>
        <p:spPr>
          <a:xfrm>
            <a:off x="4169925" y="32308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05" name="Shape 705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06" name="Shape 706"/>
          <p:cNvCxnSpPr/>
          <p:nvPr/>
        </p:nvCxnSpPr>
        <p:spPr>
          <a:xfrm flipH="1" rot="10800000">
            <a:off x="963850" y="3191325"/>
            <a:ext cx="29505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707" name="Shape 707"/>
          <p:cNvSpPr txBox="1"/>
          <p:nvPr/>
        </p:nvSpPr>
        <p:spPr>
          <a:xfrm>
            <a:off x="952500" y="3221050"/>
            <a:ext cx="286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sorted from previous iterations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08" name="Shape 708"/>
          <p:cNvCxnSpPr/>
          <p:nvPr/>
        </p:nvCxnSpPr>
        <p:spPr>
          <a:xfrm rot="10800000">
            <a:off x="4287975" y="30808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aphicFrame>
        <p:nvGraphicFramePr>
          <p:cNvPr id="709" name="Shape 709"/>
          <p:cNvGraphicFramePr/>
          <p:nvPr/>
        </p:nvGraphicFramePr>
        <p:xfrm>
          <a:off x="33909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{1834B14B-E2CE-46A7-915D-A8C3DBCDA45C}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10" name="Shape 710"/>
          <p:cNvCxnSpPr/>
          <p:nvPr/>
        </p:nvCxnSpPr>
        <p:spPr>
          <a:xfrm>
            <a:off x="36388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711" name="Shape 711"/>
          <p:cNvSpPr/>
          <p:nvPr/>
        </p:nvSpPr>
        <p:spPr>
          <a:xfrm>
            <a:off x="3925650" y="1782300"/>
            <a:ext cx="401400" cy="570775"/>
          </a:xfrm>
          <a:custGeom>
            <a:pathLst>
              <a:path extrusionOk="0" h="22831" w="16056">
                <a:moveTo>
                  <a:pt x="15842" y="22831"/>
                </a:moveTo>
                <a:cubicBezTo>
                  <a:pt x="15764" y="20423"/>
                  <a:pt x="16540" y="11570"/>
                  <a:pt x="15376" y="8387"/>
                </a:cubicBezTo>
                <a:cubicBezTo>
                  <a:pt x="14211" y="5203"/>
                  <a:pt x="11415" y="5125"/>
                  <a:pt x="8853" y="3728"/>
                </a:cubicBezTo>
                <a:cubicBezTo>
                  <a:pt x="6290" y="2330"/>
                  <a:pt x="1475" y="621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712" name="Shape 712"/>
          <p:cNvSpPr txBox="1"/>
          <p:nvPr/>
        </p:nvSpPr>
        <p:spPr>
          <a:xfrm>
            <a:off x="4285775" y="1728425"/>
            <a:ext cx="61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3" name="Shape 713"/>
          <p:cNvSpPr txBox="1"/>
          <p:nvPr/>
        </p:nvSpPr>
        <p:spPr>
          <a:xfrm>
            <a:off x="2769050" y="1979350"/>
            <a:ext cx="827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compare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4" name="Shape 714"/>
          <p:cNvSpPr/>
          <p:nvPr/>
        </p:nvSpPr>
        <p:spPr>
          <a:xfrm>
            <a:off x="3646075" y="2749125"/>
            <a:ext cx="617375" cy="224775"/>
          </a:xfrm>
          <a:custGeom>
            <a:pathLst>
              <a:path extrusionOk="0" h="8991" w="24695">
                <a:moveTo>
                  <a:pt x="0" y="1398"/>
                </a:moveTo>
                <a:cubicBezTo>
                  <a:pt x="776" y="2407"/>
                  <a:pt x="1553" y="6290"/>
                  <a:pt x="4660" y="7455"/>
                </a:cubicBezTo>
                <a:cubicBezTo>
                  <a:pt x="7766" y="8619"/>
                  <a:pt x="15298" y="9629"/>
                  <a:pt x="18638" y="8387"/>
                </a:cubicBezTo>
                <a:cubicBezTo>
                  <a:pt x="21977" y="7144"/>
                  <a:pt x="23685" y="1397"/>
                  <a:pt x="24695" y="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715" name="Shape 715"/>
          <p:cNvSpPr txBox="1"/>
          <p:nvPr/>
        </p:nvSpPr>
        <p:spPr>
          <a:xfrm>
            <a:off x="3188875" y="2782625"/>
            <a:ext cx="861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slide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an element</a:t>
            </a:r>
            <a:endParaRPr/>
          </a:p>
        </p:txBody>
      </p:sp>
      <p:sp>
        <p:nvSpPr>
          <p:cNvPr id="721" name="Shape 72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22" name="Shape 722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{1834B14B-E2CE-46A7-915D-A8C3DBCDA45C}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23" name="Shape 723"/>
          <p:cNvSpPr txBox="1"/>
          <p:nvPr/>
        </p:nvSpPr>
        <p:spPr>
          <a:xfrm>
            <a:off x="4169925" y="30784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24" name="Shape 724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25" name="Shape 725"/>
          <p:cNvCxnSpPr/>
          <p:nvPr/>
        </p:nvCxnSpPr>
        <p:spPr>
          <a:xfrm flipH="1" rot="10800000">
            <a:off x="963850" y="3038925"/>
            <a:ext cx="29505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726" name="Shape 726"/>
          <p:cNvSpPr txBox="1"/>
          <p:nvPr/>
        </p:nvSpPr>
        <p:spPr>
          <a:xfrm>
            <a:off x="952500" y="3221050"/>
            <a:ext cx="286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sorted from previous iterations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27" name="Shape 727"/>
          <p:cNvCxnSpPr>
            <a:stCxn id="723" idx="0"/>
          </p:cNvCxnSpPr>
          <p:nvPr/>
        </p:nvCxnSpPr>
        <p:spPr>
          <a:xfrm rot="10800000">
            <a:off x="4287975" y="28522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aphicFrame>
        <p:nvGraphicFramePr>
          <p:cNvPr id="728" name="Shape 728"/>
          <p:cNvGraphicFramePr/>
          <p:nvPr/>
        </p:nvGraphicFramePr>
        <p:xfrm>
          <a:off x="33909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{1834B14B-E2CE-46A7-915D-A8C3DBCDA45C}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29" name="Shape 729"/>
          <p:cNvCxnSpPr/>
          <p:nvPr/>
        </p:nvCxnSpPr>
        <p:spPr>
          <a:xfrm>
            <a:off x="36388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stealth"/>
            <a:tailEnd len="lg" w="lg" type="stealth"/>
          </a:ln>
        </p:spPr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an element</a:t>
            </a:r>
            <a:endParaRPr/>
          </a:p>
        </p:txBody>
      </p:sp>
      <p:sp>
        <p:nvSpPr>
          <p:cNvPr id="735" name="Shape 73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36" name="Shape 736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{1834B14B-E2CE-46A7-915D-A8C3DBCDA45C}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37" name="Shape 737"/>
          <p:cNvSpPr txBox="1"/>
          <p:nvPr/>
        </p:nvSpPr>
        <p:spPr>
          <a:xfrm>
            <a:off x="4169925" y="30784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38" name="Shape 738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39" name="Shape 739"/>
          <p:cNvCxnSpPr/>
          <p:nvPr/>
        </p:nvCxnSpPr>
        <p:spPr>
          <a:xfrm flipH="1" rot="10800000">
            <a:off x="963850" y="3267525"/>
            <a:ext cx="29505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740" name="Shape 740"/>
          <p:cNvSpPr txBox="1"/>
          <p:nvPr/>
        </p:nvSpPr>
        <p:spPr>
          <a:xfrm>
            <a:off x="952500" y="3221050"/>
            <a:ext cx="286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sorted from previous iterations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41" name="Shape 741"/>
          <p:cNvCxnSpPr>
            <a:stCxn id="737" idx="0"/>
          </p:cNvCxnSpPr>
          <p:nvPr/>
        </p:nvCxnSpPr>
        <p:spPr>
          <a:xfrm rot="10800000">
            <a:off x="4287975" y="28522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aphicFrame>
        <p:nvGraphicFramePr>
          <p:cNvPr id="742" name="Shape 742"/>
          <p:cNvGraphicFramePr/>
          <p:nvPr/>
        </p:nvGraphicFramePr>
        <p:xfrm>
          <a:off x="27813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{1834B14B-E2CE-46A7-915D-A8C3DBCDA45C}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43" name="Shape 743"/>
          <p:cNvCxnSpPr/>
          <p:nvPr/>
        </p:nvCxnSpPr>
        <p:spPr>
          <a:xfrm>
            <a:off x="30292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stealth"/>
            <a:tailEnd len="lg" w="lg" type="stealth"/>
          </a:ln>
        </p:spPr>
      </p:cxnSp>
      <p:graphicFrame>
        <p:nvGraphicFramePr>
          <p:cNvPr id="744" name="Shape 744"/>
          <p:cNvGraphicFramePr/>
          <p:nvPr/>
        </p:nvGraphicFramePr>
        <p:xfrm>
          <a:off x="33909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{1834B14B-E2CE-46A7-915D-A8C3DBCDA45C}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45" name="Shape 745"/>
          <p:cNvCxnSpPr/>
          <p:nvPr/>
        </p:nvCxnSpPr>
        <p:spPr>
          <a:xfrm>
            <a:off x="36388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746" name="Shape 746"/>
          <p:cNvSpPr/>
          <p:nvPr/>
        </p:nvSpPr>
        <p:spPr>
          <a:xfrm>
            <a:off x="2993775" y="2749125"/>
            <a:ext cx="640650" cy="238325"/>
          </a:xfrm>
          <a:custGeom>
            <a:pathLst>
              <a:path extrusionOk="0" h="9533" w="25626">
                <a:moveTo>
                  <a:pt x="0" y="3261"/>
                </a:moveTo>
                <a:cubicBezTo>
                  <a:pt x="1397" y="4193"/>
                  <a:pt x="5047" y="7998"/>
                  <a:pt x="8387" y="8853"/>
                </a:cubicBezTo>
                <a:cubicBezTo>
                  <a:pt x="11726" y="9707"/>
                  <a:pt x="17161" y="9862"/>
                  <a:pt x="20035" y="8387"/>
                </a:cubicBezTo>
                <a:cubicBezTo>
                  <a:pt x="22908" y="6911"/>
                  <a:pt x="24694" y="1397"/>
                  <a:pt x="25626" y="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747" name="Shape 747"/>
          <p:cNvSpPr txBox="1"/>
          <p:nvPr/>
        </p:nvSpPr>
        <p:spPr>
          <a:xfrm>
            <a:off x="3052025" y="3145175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Shape 748"/>
          <p:cNvSpPr txBox="1"/>
          <p:nvPr/>
        </p:nvSpPr>
        <p:spPr>
          <a:xfrm>
            <a:off x="2960275" y="2935025"/>
            <a:ext cx="861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slide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6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an element</a:t>
            </a:r>
            <a:endParaRPr/>
          </a:p>
        </p:txBody>
      </p:sp>
      <p:sp>
        <p:nvSpPr>
          <p:cNvPr id="754" name="Shape 75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55" name="Shape 755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{1834B14B-E2CE-46A7-915D-A8C3DBCDA45C}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56" name="Shape 756"/>
          <p:cNvSpPr txBox="1"/>
          <p:nvPr/>
        </p:nvSpPr>
        <p:spPr>
          <a:xfrm>
            <a:off x="4169925" y="30784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57" name="Shape 757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58" name="Shape 758"/>
          <p:cNvCxnSpPr/>
          <p:nvPr/>
        </p:nvCxnSpPr>
        <p:spPr>
          <a:xfrm flipH="1" rot="10800000">
            <a:off x="963850" y="3038925"/>
            <a:ext cx="29505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759" name="Shape 759"/>
          <p:cNvSpPr txBox="1"/>
          <p:nvPr/>
        </p:nvSpPr>
        <p:spPr>
          <a:xfrm>
            <a:off x="952500" y="3221050"/>
            <a:ext cx="286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sorted from previous iterations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60" name="Shape 760"/>
          <p:cNvCxnSpPr>
            <a:stCxn id="756" idx="0"/>
          </p:cNvCxnSpPr>
          <p:nvPr/>
        </p:nvCxnSpPr>
        <p:spPr>
          <a:xfrm rot="10800000">
            <a:off x="4287975" y="28522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aphicFrame>
        <p:nvGraphicFramePr>
          <p:cNvPr id="761" name="Shape 761"/>
          <p:cNvGraphicFramePr/>
          <p:nvPr/>
        </p:nvGraphicFramePr>
        <p:xfrm>
          <a:off x="27813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{1834B14B-E2CE-46A7-915D-A8C3DBCDA45C}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62" name="Shape 762"/>
          <p:cNvCxnSpPr/>
          <p:nvPr/>
        </p:nvCxnSpPr>
        <p:spPr>
          <a:xfrm>
            <a:off x="30292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stealth"/>
            <a:tailEnd len="lg" w="lg" type="stealth"/>
          </a:ln>
        </p:spPr>
      </p:cxn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hape 7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an element</a:t>
            </a:r>
            <a:endParaRPr/>
          </a:p>
        </p:txBody>
      </p:sp>
      <p:sp>
        <p:nvSpPr>
          <p:cNvPr id="768" name="Shape 76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69" name="Shape 769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{1834B14B-E2CE-46A7-915D-A8C3DBCDA45C}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70" name="Shape 770"/>
          <p:cNvSpPr txBox="1"/>
          <p:nvPr/>
        </p:nvSpPr>
        <p:spPr>
          <a:xfrm>
            <a:off x="4169925" y="30784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71" name="Shape 771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72" name="Shape 772"/>
          <p:cNvCxnSpPr/>
          <p:nvPr/>
        </p:nvCxnSpPr>
        <p:spPr>
          <a:xfrm flipH="1" rot="10800000">
            <a:off x="963850" y="3191325"/>
            <a:ext cx="29505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773" name="Shape 773"/>
          <p:cNvSpPr txBox="1"/>
          <p:nvPr/>
        </p:nvSpPr>
        <p:spPr>
          <a:xfrm>
            <a:off x="952500" y="3221050"/>
            <a:ext cx="286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sorted from previous iterations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74" name="Shape 774"/>
          <p:cNvCxnSpPr>
            <a:stCxn id="770" idx="0"/>
          </p:cNvCxnSpPr>
          <p:nvPr/>
        </p:nvCxnSpPr>
        <p:spPr>
          <a:xfrm rot="10800000">
            <a:off x="4287975" y="28522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aphicFrame>
        <p:nvGraphicFramePr>
          <p:cNvPr id="775" name="Shape 775"/>
          <p:cNvGraphicFramePr/>
          <p:nvPr/>
        </p:nvGraphicFramePr>
        <p:xfrm>
          <a:off x="21717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{1834B14B-E2CE-46A7-915D-A8C3DBCDA45C}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76" name="Shape 776"/>
          <p:cNvCxnSpPr/>
          <p:nvPr/>
        </p:nvCxnSpPr>
        <p:spPr>
          <a:xfrm>
            <a:off x="24196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stealth"/>
            <a:tailEnd len="lg" w="lg" type="stealth"/>
          </a:ln>
        </p:spPr>
      </p:cxnSp>
      <p:graphicFrame>
        <p:nvGraphicFramePr>
          <p:cNvPr id="777" name="Shape 777"/>
          <p:cNvGraphicFramePr/>
          <p:nvPr/>
        </p:nvGraphicFramePr>
        <p:xfrm>
          <a:off x="28575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{1834B14B-E2CE-46A7-915D-A8C3DBCDA45C}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78" name="Shape 778"/>
          <p:cNvCxnSpPr/>
          <p:nvPr/>
        </p:nvCxnSpPr>
        <p:spPr>
          <a:xfrm>
            <a:off x="31054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779" name="Shape 779"/>
          <p:cNvSpPr/>
          <p:nvPr/>
        </p:nvSpPr>
        <p:spPr>
          <a:xfrm>
            <a:off x="2481250" y="2772425"/>
            <a:ext cx="605700" cy="284400"/>
          </a:xfrm>
          <a:custGeom>
            <a:pathLst>
              <a:path extrusionOk="0" h="11376" w="24228">
                <a:moveTo>
                  <a:pt x="0" y="0"/>
                </a:moveTo>
                <a:cubicBezTo>
                  <a:pt x="698" y="1553"/>
                  <a:pt x="1164" y="7533"/>
                  <a:pt x="4193" y="9319"/>
                </a:cubicBezTo>
                <a:cubicBezTo>
                  <a:pt x="7221" y="11105"/>
                  <a:pt x="14831" y="12036"/>
                  <a:pt x="18171" y="10716"/>
                </a:cubicBezTo>
                <a:cubicBezTo>
                  <a:pt x="21510" y="9395"/>
                  <a:pt x="23218" y="2951"/>
                  <a:pt x="24228" y="1398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780" name="Shape 780"/>
          <p:cNvSpPr txBox="1"/>
          <p:nvPr/>
        </p:nvSpPr>
        <p:spPr>
          <a:xfrm>
            <a:off x="1969675" y="2782625"/>
            <a:ext cx="861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slide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158000" y="205975"/>
            <a:ext cx="8813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Another example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57200" y="1200150"/>
            <a:ext cx="8229600" cy="2141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 200n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is O((0.1)n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an element</a:t>
            </a:r>
            <a:endParaRPr/>
          </a:p>
        </p:txBody>
      </p:sp>
      <p:sp>
        <p:nvSpPr>
          <p:cNvPr id="786" name="Shape 78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87" name="Shape 787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{1834B14B-E2CE-46A7-915D-A8C3DBCDA45C}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88" name="Shape 788"/>
          <p:cNvSpPr txBox="1"/>
          <p:nvPr/>
        </p:nvSpPr>
        <p:spPr>
          <a:xfrm>
            <a:off x="4169925" y="30784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89" name="Shape 789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90" name="Shape 790"/>
          <p:cNvCxnSpPr/>
          <p:nvPr/>
        </p:nvCxnSpPr>
        <p:spPr>
          <a:xfrm flipH="1" rot="10800000">
            <a:off x="963850" y="3191325"/>
            <a:ext cx="29505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791" name="Shape 791"/>
          <p:cNvSpPr txBox="1"/>
          <p:nvPr/>
        </p:nvSpPr>
        <p:spPr>
          <a:xfrm>
            <a:off x="952500" y="3221050"/>
            <a:ext cx="286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sorted from previous iterations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92" name="Shape 792"/>
          <p:cNvCxnSpPr>
            <a:stCxn id="788" idx="0"/>
          </p:cNvCxnSpPr>
          <p:nvPr/>
        </p:nvCxnSpPr>
        <p:spPr>
          <a:xfrm rot="10800000">
            <a:off x="4287975" y="28522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aphicFrame>
        <p:nvGraphicFramePr>
          <p:cNvPr id="793" name="Shape 793"/>
          <p:cNvGraphicFramePr/>
          <p:nvPr/>
        </p:nvGraphicFramePr>
        <p:xfrm>
          <a:off x="21717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{1834B14B-E2CE-46A7-915D-A8C3DBCDA45C}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94" name="Shape 794"/>
          <p:cNvCxnSpPr/>
          <p:nvPr/>
        </p:nvCxnSpPr>
        <p:spPr>
          <a:xfrm>
            <a:off x="24196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795" name="Shape 795"/>
          <p:cNvSpPr/>
          <p:nvPr/>
        </p:nvSpPr>
        <p:spPr>
          <a:xfrm>
            <a:off x="2481250" y="2772425"/>
            <a:ext cx="605700" cy="284400"/>
          </a:xfrm>
          <a:custGeom>
            <a:pathLst>
              <a:path extrusionOk="0" h="11376" w="24228">
                <a:moveTo>
                  <a:pt x="0" y="0"/>
                </a:moveTo>
                <a:cubicBezTo>
                  <a:pt x="698" y="1553"/>
                  <a:pt x="1164" y="7533"/>
                  <a:pt x="4193" y="9319"/>
                </a:cubicBezTo>
                <a:cubicBezTo>
                  <a:pt x="7221" y="11105"/>
                  <a:pt x="14831" y="12036"/>
                  <a:pt x="18171" y="10716"/>
                </a:cubicBezTo>
                <a:cubicBezTo>
                  <a:pt x="21510" y="9395"/>
                  <a:pt x="23218" y="2951"/>
                  <a:pt x="24228" y="1398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796" name="Shape 796"/>
          <p:cNvSpPr txBox="1"/>
          <p:nvPr/>
        </p:nvSpPr>
        <p:spPr>
          <a:xfrm>
            <a:off x="1969675" y="2782625"/>
            <a:ext cx="861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slide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797" name="Shape 797"/>
          <p:cNvGraphicFramePr/>
          <p:nvPr/>
        </p:nvGraphicFramePr>
        <p:xfrm>
          <a:off x="15621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{1834B14B-E2CE-46A7-915D-A8C3DBCDA45C}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98" name="Shape 798"/>
          <p:cNvCxnSpPr/>
          <p:nvPr/>
        </p:nvCxnSpPr>
        <p:spPr>
          <a:xfrm>
            <a:off x="18100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stealth"/>
            <a:tailEnd len="lg" w="lg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Shape 8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an element</a:t>
            </a:r>
            <a:endParaRPr/>
          </a:p>
        </p:txBody>
      </p:sp>
      <p:graphicFrame>
        <p:nvGraphicFramePr>
          <p:cNvPr id="804" name="Shape 804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{1834B14B-E2CE-46A7-915D-A8C3DBCDA45C}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05" name="Shape 805"/>
          <p:cNvSpPr txBox="1"/>
          <p:nvPr/>
        </p:nvSpPr>
        <p:spPr>
          <a:xfrm>
            <a:off x="4169925" y="30784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06" name="Shape 806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07" name="Shape 807"/>
          <p:cNvCxnSpPr/>
          <p:nvPr/>
        </p:nvCxnSpPr>
        <p:spPr>
          <a:xfrm flipH="1" rot="10800000">
            <a:off x="963850" y="3038925"/>
            <a:ext cx="29505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808" name="Shape 808"/>
          <p:cNvSpPr txBox="1"/>
          <p:nvPr/>
        </p:nvSpPr>
        <p:spPr>
          <a:xfrm>
            <a:off x="952500" y="3221050"/>
            <a:ext cx="286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sorted from previous iterations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09" name="Shape 809"/>
          <p:cNvCxnSpPr>
            <a:stCxn id="805" idx="0"/>
          </p:cNvCxnSpPr>
          <p:nvPr/>
        </p:nvCxnSpPr>
        <p:spPr>
          <a:xfrm rot="10800000">
            <a:off x="4287975" y="28522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aphicFrame>
        <p:nvGraphicFramePr>
          <p:cNvPr id="810" name="Shape 810"/>
          <p:cNvGraphicFramePr/>
          <p:nvPr/>
        </p:nvGraphicFramePr>
        <p:xfrm>
          <a:off x="16383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{1834B14B-E2CE-46A7-915D-A8C3DBCDA45C}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11" name="Shape 811"/>
          <p:cNvCxnSpPr/>
          <p:nvPr/>
        </p:nvCxnSpPr>
        <p:spPr>
          <a:xfrm>
            <a:off x="1883825" y="1940613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812" name="Shape 812"/>
          <p:cNvSpPr txBox="1"/>
          <p:nvPr/>
        </p:nvSpPr>
        <p:spPr>
          <a:xfrm>
            <a:off x="2367175" y="1284825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Too big!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3" name="Shape 813"/>
          <p:cNvSpPr/>
          <p:nvPr/>
        </p:nvSpPr>
        <p:spPr>
          <a:xfrm>
            <a:off x="2131800" y="1793950"/>
            <a:ext cx="354300" cy="582425"/>
          </a:xfrm>
          <a:custGeom>
            <a:pathLst>
              <a:path extrusionOk="0" h="23297" w="14172">
                <a:moveTo>
                  <a:pt x="0" y="0"/>
                </a:moveTo>
                <a:cubicBezTo>
                  <a:pt x="1863" y="543"/>
                  <a:pt x="8852" y="699"/>
                  <a:pt x="11182" y="3262"/>
                </a:cubicBezTo>
                <a:cubicBezTo>
                  <a:pt x="13511" y="5824"/>
                  <a:pt x="13589" y="12036"/>
                  <a:pt x="13978" y="15376"/>
                </a:cubicBezTo>
                <a:cubicBezTo>
                  <a:pt x="14366" y="18715"/>
                  <a:pt x="13589" y="21976"/>
                  <a:pt x="13512" y="23297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814" name="Shape 814"/>
          <p:cNvSpPr txBox="1"/>
          <p:nvPr/>
        </p:nvSpPr>
        <p:spPr>
          <a:xfrm>
            <a:off x="2443375" y="1818225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 goes here!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8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8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Shape 8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process redux</a:t>
            </a:r>
            <a:endParaRPr/>
          </a:p>
        </p:txBody>
      </p:sp>
      <p:graphicFrame>
        <p:nvGraphicFramePr>
          <p:cNvPr id="820" name="Shape 820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{1834B14B-E2CE-46A7-915D-A8C3DBCDA45C}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21" name="Shape 821"/>
          <p:cNvSpPr txBox="1"/>
          <p:nvPr/>
        </p:nvSpPr>
        <p:spPr>
          <a:xfrm>
            <a:off x="4169925" y="30022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22" name="Shape 822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23" name="Shape 823"/>
          <p:cNvCxnSpPr/>
          <p:nvPr/>
        </p:nvCxnSpPr>
        <p:spPr>
          <a:xfrm rot="10800000">
            <a:off x="4287975" y="28522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aphicFrame>
        <p:nvGraphicFramePr>
          <p:cNvPr id="824" name="Shape 824"/>
          <p:cNvGraphicFramePr/>
          <p:nvPr/>
        </p:nvGraphicFramePr>
        <p:xfrm>
          <a:off x="952500" y="37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{1834B14B-E2CE-46A7-915D-A8C3DBCDA45C}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25" name="Shape 825"/>
          <p:cNvSpPr txBox="1"/>
          <p:nvPr/>
        </p:nvSpPr>
        <p:spPr>
          <a:xfrm>
            <a:off x="4169925" y="45262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26" name="Shape 826"/>
          <p:cNvCxnSpPr/>
          <p:nvPr/>
        </p:nvCxnSpPr>
        <p:spPr>
          <a:xfrm>
            <a:off x="3983075" y="3100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27" name="Shape 827"/>
          <p:cNvCxnSpPr>
            <a:stCxn id="825" idx="0"/>
          </p:cNvCxnSpPr>
          <p:nvPr/>
        </p:nvCxnSpPr>
        <p:spPr>
          <a:xfrm rot="10800000">
            <a:off x="4287975" y="43000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aphicFrame>
        <p:nvGraphicFramePr>
          <p:cNvPr id="828" name="Shape 828"/>
          <p:cNvGraphicFramePr/>
          <p:nvPr/>
        </p:nvGraphicFramePr>
        <p:xfrm>
          <a:off x="2324100" y="138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{1834B14B-E2CE-46A7-915D-A8C3DBCDA45C}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29" name="Shape 829"/>
          <p:cNvCxnSpPr/>
          <p:nvPr/>
        </p:nvCxnSpPr>
        <p:spPr>
          <a:xfrm>
            <a:off x="3634425" y="2807375"/>
            <a:ext cx="547500" cy="943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30" name="Shape 830"/>
          <p:cNvCxnSpPr/>
          <p:nvPr/>
        </p:nvCxnSpPr>
        <p:spPr>
          <a:xfrm>
            <a:off x="3017038" y="2839650"/>
            <a:ext cx="559200" cy="885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31" name="Shape 831"/>
          <p:cNvCxnSpPr/>
          <p:nvPr/>
        </p:nvCxnSpPr>
        <p:spPr>
          <a:xfrm>
            <a:off x="2411350" y="2795725"/>
            <a:ext cx="547500" cy="931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32" name="Shape 832"/>
          <p:cNvSpPr/>
          <p:nvPr/>
        </p:nvSpPr>
        <p:spPr>
          <a:xfrm>
            <a:off x="462435" y="1793950"/>
            <a:ext cx="1960575" cy="1945300"/>
          </a:xfrm>
          <a:custGeom>
            <a:pathLst>
              <a:path extrusionOk="0" h="77812" w="78423">
                <a:moveTo>
                  <a:pt x="76559" y="0"/>
                </a:moveTo>
                <a:cubicBezTo>
                  <a:pt x="67861" y="854"/>
                  <a:pt x="37109" y="-932"/>
                  <a:pt x="24374" y="5125"/>
                </a:cubicBezTo>
                <a:cubicBezTo>
                  <a:pt x="11638" y="11182"/>
                  <a:pt x="-1018" y="26946"/>
                  <a:pt x="146" y="36343"/>
                </a:cubicBezTo>
                <a:cubicBezTo>
                  <a:pt x="1310" y="45739"/>
                  <a:pt x="19481" y="57388"/>
                  <a:pt x="31363" y="61504"/>
                </a:cubicBezTo>
                <a:cubicBezTo>
                  <a:pt x="43244" y="65619"/>
                  <a:pt x="63590" y="58320"/>
                  <a:pt x="71434" y="61038"/>
                </a:cubicBezTo>
                <a:cubicBezTo>
                  <a:pt x="79277" y="63756"/>
                  <a:pt x="77258" y="75016"/>
                  <a:pt x="78423" y="77812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833" name="Shape 833"/>
          <p:cNvSpPr txBox="1"/>
          <p:nvPr/>
        </p:nvSpPr>
        <p:spPr>
          <a:xfrm>
            <a:off x="3450600" y="1896150"/>
            <a:ext cx="416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4" name="Shape 834"/>
          <p:cNvSpPr txBox="1"/>
          <p:nvPr/>
        </p:nvSpPr>
        <p:spPr>
          <a:xfrm>
            <a:off x="2841000" y="1896150"/>
            <a:ext cx="416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5" name="Shape 835"/>
          <p:cNvSpPr txBox="1"/>
          <p:nvPr/>
        </p:nvSpPr>
        <p:spPr>
          <a:xfrm>
            <a:off x="2307600" y="1896150"/>
            <a:ext cx="416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hape 8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next value?</a:t>
            </a:r>
            <a:endParaRPr/>
          </a:p>
        </p:txBody>
      </p:sp>
      <p:graphicFrame>
        <p:nvGraphicFramePr>
          <p:cNvPr id="841" name="Shape 841"/>
          <p:cNvGraphicFramePr/>
          <p:nvPr/>
        </p:nvGraphicFramePr>
        <p:xfrm>
          <a:off x="952500" y="285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{1834B14B-E2CE-46A7-915D-A8C3DBCDA45C}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42" name="Shape 842"/>
          <p:cNvCxnSpPr/>
          <p:nvPr/>
        </p:nvCxnSpPr>
        <p:spPr>
          <a:xfrm>
            <a:off x="4577950" y="2096825"/>
            <a:ext cx="0" cy="129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graphicFrame>
        <p:nvGraphicFramePr>
          <p:cNvPr id="843" name="Shape 843"/>
          <p:cNvGraphicFramePr/>
          <p:nvPr/>
        </p:nvGraphicFramePr>
        <p:xfrm>
          <a:off x="952500" y="37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{1834B14B-E2CE-46A7-915D-A8C3DBCDA45C}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44" name="Shape 844"/>
          <p:cNvGraphicFramePr/>
          <p:nvPr/>
        </p:nvGraphicFramePr>
        <p:xfrm>
          <a:off x="3410600" y="14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{1834B14B-E2CE-46A7-915D-A8C3DBCDA45C}</a:tableStyleId>
              </a:tblPr>
              <a:tblGrid>
                <a:gridCol w="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45" name="Shape 845"/>
          <p:cNvCxnSpPr/>
          <p:nvPr/>
        </p:nvCxnSpPr>
        <p:spPr>
          <a:xfrm>
            <a:off x="4240150" y="3273300"/>
            <a:ext cx="617400" cy="489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846" name="Shape 846"/>
          <p:cNvCxnSpPr/>
          <p:nvPr/>
        </p:nvCxnSpPr>
        <p:spPr>
          <a:xfrm>
            <a:off x="3634425" y="3284950"/>
            <a:ext cx="582300" cy="477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847" name="Shape 847"/>
          <p:cNvCxnSpPr/>
          <p:nvPr/>
        </p:nvCxnSpPr>
        <p:spPr>
          <a:xfrm>
            <a:off x="30054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848" name="Shape 848"/>
          <p:cNvCxnSpPr/>
          <p:nvPr/>
        </p:nvCxnSpPr>
        <p:spPr>
          <a:xfrm>
            <a:off x="24720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849" name="Shape 849"/>
          <p:cNvCxnSpPr/>
          <p:nvPr/>
        </p:nvCxnSpPr>
        <p:spPr>
          <a:xfrm>
            <a:off x="18624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850" name="Shape 850"/>
          <p:cNvCxnSpPr/>
          <p:nvPr/>
        </p:nvCxnSpPr>
        <p:spPr>
          <a:xfrm>
            <a:off x="12528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851" name="Shape 851"/>
          <p:cNvSpPr txBox="1"/>
          <p:nvPr/>
        </p:nvSpPr>
        <p:spPr>
          <a:xfrm>
            <a:off x="388900" y="2343150"/>
            <a:ext cx="582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next value?</a:t>
            </a:r>
            <a:endParaRPr/>
          </a:p>
        </p:txBody>
      </p:sp>
      <p:graphicFrame>
        <p:nvGraphicFramePr>
          <p:cNvPr id="857" name="Shape 857"/>
          <p:cNvGraphicFramePr/>
          <p:nvPr/>
        </p:nvGraphicFramePr>
        <p:xfrm>
          <a:off x="952500" y="285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{1834B14B-E2CE-46A7-915D-A8C3DBCDA45C}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58" name="Shape 858"/>
          <p:cNvCxnSpPr/>
          <p:nvPr/>
        </p:nvCxnSpPr>
        <p:spPr>
          <a:xfrm>
            <a:off x="4577950" y="2096825"/>
            <a:ext cx="0" cy="129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graphicFrame>
        <p:nvGraphicFramePr>
          <p:cNvPr id="859" name="Shape 859"/>
          <p:cNvGraphicFramePr/>
          <p:nvPr/>
        </p:nvGraphicFramePr>
        <p:xfrm>
          <a:off x="952500" y="37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{1834B14B-E2CE-46A7-915D-A8C3DBCDA45C}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60" name="Shape 860"/>
          <p:cNvGraphicFramePr/>
          <p:nvPr/>
        </p:nvGraphicFramePr>
        <p:xfrm>
          <a:off x="3410600" y="14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{1834B14B-E2CE-46A7-915D-A8C3DBCDA45C}</a:tableStyleId>
              </a:tblPr>
              <a:tblGrid>
                <a:gridCol w="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61" name="Shape 861"/>
          <p:cNvCxnSpPr/>
          <p:nvPr/>
        </p:nvCxnSpPr>
        <p:spPr>
          <a:xfrm>
            <a:off x="4240150" y="3273300"/>
            <a:ext cx="617400" cy="489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862" name="Shape 862"/>
          <p:cNvCxnSpPr/>
          <p:nvPr/>
        </p:nvCxnSpPr>
        <p:spPr>
          <a:xfrm>
            <a:off x="3634425" y="3284950"/>
            <a:ext cx="582300" cy="477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863" name="Shape 863"/>
          <p:cNvCxnSpPr/>
          <p:nvPr/>
        </p:nvCxnSpPr>
        <p:spPr>
          <a:xfrm>
            <a:off x="30054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864" name="Shape 864"/>
          <p:cNvCxnSpPr/>
          <p:nvPr/>
        </p:nvCxnSpPr>
        <p:spPr>
          <a:xfrm>
            <a:off x="24720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865" name="Shape 865"/>
          <p:cNvCxnSpPr/>
          <p:nvPr/>
        </p:nvCxnSpPr>
        <p:spPr>
          <a:xfrm>
            <a:off x="18624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866" name="Shape 866"/>
          <p:cNvCxnSpPr/>
          <p:nvPr/>
        </p:nvCxnSpPr>
        <p:spPr>
          <a:xfrm>
            <a:off x="12528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867" name="Shape 867"/>
          <p:cNvSpPr txBox="1"/>
          <p:nvPr/>
        </p:nvSpPr>
        <p:spPr>
          <a:xfrm>
            <a:off x="388900" y="2114550"/>
            <a:ext cx="582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68" name="Shape 868"/>
          <p:cNvCxnSpPr/>
          <p:nvPr/>
        </p:nvCxnSpPr>
        <p:spPr>
          <a:xfrm flipH="1">
            <a:off x="675850" y="2495550"/>
            <a:ext cx="4200" cy="235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69" name="Shape 869"/>
          <p:cNvSpPr/>
          <p:nvPr/>
        </p:nvSpPr>
        <p:spPr>
          <a:xfrm>
            <a:off x="356575" y="2878700"/>
            <a:ext cx="582300" cy="371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Shape 870"/>
          <p:cNvSpPr/>
          <p:nvPr/>
        </p:nvSpPr>
        <p:spPr>
          <a:xfrm>
            <a:off x="170731" y="1780359"/>
            <a:ext cx="3219100" cy="2156900"/>
          </a:xfrm>
          <a:custGeom>
            <a:pathLst>
              <a:path extrusionOk="0" h="86276" w="128764">
                <a:moveTo>
                  <a:pt x="128764" y="78"/>
                </a:moveTo>
                <a:cubicBezTo>
                  <a:pt x="118202" y="233"/>
                  <a:pt x="85353" y="-543"/>
                  <a:pt x="65396" y="1010"/>
                </a:cubicBezTo>
                <a:cubicBezTo>
                  <a:pt x="45438" y="2563"/>
                  <a:pt x="19734" y="5436"/>
                  <a:pt x="9018" y="9397"/>
                </a:cubicBezTo>
                <a:cubicBezTo>
                  <a:pt x="-1698" y="13357"/>
                  <a:pt x="1951" y="13901"/>
                  <a:pt x="1097" y="24773"/>
                </a:cubicBezTo>
                <a:cubicBezTo>
                  <a:pt x="242" y="35644"/>
                  <a:pt x="-1776" y="64377"/>
                  <a:pt x="3893" y="74628"/>
                </a:cubicBezTo>
                <a:cubicBezTo>
                  <a:pt x="9562" y="84878"/>
                  <a:pt x="29908" y="84334"/>
                  <a:pt x="35111" y="86276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hape 8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this case?</a:t>
            </a:r>
            <a:endParaRPr/>
          </a:p>
        </p:txBody>
      </p:sp>
      <p:graphicFrame>
        <p:nvGraphicFramePr>
          <p:cNvPr id="876" name="Shape 876"/>
          <p:cNvGraphicFramePr/>
          <p:nvPr/>
        </p:nvGraphicFramePr>
        <p:xfrm>
          <a:off x="876300" y="232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{1834B14B-E2CE-46A7-915D-A8C3DBCDA45C}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77" name="Shape 877"/>
          <p:cNvCxnSpPr/>
          <p:nvPr/>
        </p:nvCxnSpPr>
        <p:spPr>
          <a:xfrm>
            <a:off x="5108455" y="1759000"/>
            <a:ext cx="11700" cy="147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graphicFrame>
        <p:nvGraphicFramePr>
          <p:cNvPr id="878" name="Shape 878"/>
          <p:cNvGraphicFramePr/>
          <p:nvPr/>
        </p:nvGraphicFramePr>
        <p:xfrm>
          <a:off x="4333100" y="125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{1834B14B-E2CE-46A7-915D-A8C3DBCDA45C}</a:tableStyleId>
              </a:tblPr>
              <a:tblGrid>
                <a:gridCol w="5178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20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79" name="Shape 879"/>
          <p:cNvCxnSpPr/>
          <p:nvPr/>
        </p:nvCxnSpPr>
        <p:spPr>
          <a:xfrm>
            <a:off x="4601250" y="1642525"/>
            <a:ext cx="163200" cy="6408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880" name="Shape 880"/>
          <p:cNvSpPr/>
          <p:nvPr/>
        </p:nvSpPr>
        <p:spPr>
          <a:xfrm>
            <a:off x="4880825" y="1458700"/>
            <a:ext cx="512525" cy="824475"/>
          </a:xfrm>
          <a:custGeom>
            <a:pathLst>
              <a:path extrusionOk="0" h="32979" w="20501">
                <a:moveTo>
                  <a:pt x="0" y="364"/>
                </a:moveTo>
                <a:cubicBezTo>
                  <a:pt x="2096" y="441"/>
                  <a:pt x="9784" y="-723"/>
                  <a:pt x="12580" y="830"/>
                </a:cubicBezTo>
                <a:cubicBezTo>
                  <a:pt x="15375" y="2383"/>
                  <a:pt x="15452" y="4324"/>
                  <a:pt x="16773" y="9683"/>
                </a:cubicBezTo>
                <a:cubicBezTo>
                  <a:pt x="18093" y="15041"/>
                  <a:pt x="19879" y="29096"/>
                  <a:pt x="20501" y="32979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881" name="Shape 881"/>
          <p:cNvSpPr txBox="1"/>
          <p:nvPr/>
        </p:nvSpPr>
        <p:spPr>
          <a:xfrm>
            <a:off x="5257922" y="2850069"/>
            <a:ext cx="39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2" name="Shape 882"/>
          <p:cNvSpPr txBox="1"/>
          <p:nvPr/>
        </p:nvSpPr>
        <p:spPr>
          <a:xfrm>
            <a:off x="4630364" y="2850069"/>
            <a:ext cx="39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3" name="Shape 883"/>
          <p:cNvSpPr txBox="1"/>
          <p:nvPr/>
        </p:nvSpPr>
        <p:spPr>
          <a:xfrm>
            <a:off x="3315575" y="1734325"/>
            <a:ext cx="124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Too Big!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4" name="Shape 884"/>
          <p:cNvSpPr txBox="1"/>
          <p:nvPr/>
        </p:nvSpPr>
        <p:spPr>
          <a:xfrm>
            <a:off x="5347000" y="1388950"/>
            <a:ext cx="1548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write 20 over 20 (no harm)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Shape 8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Code</a:t>
            </a:r>
            <a:endParaRPr/>
          </a:p>
        </p:txBody>
      </p:sp>
      <p:sp>
        <p:nvSpPr>
          <p:cNvPr id="890" name="Shape 890"/>
          <p:cNvSpPr txBox="1"/>
          <p:nvPr>
            <p:ph idx="1" type="body"/>
          </p:nvPr>
        </p:nvSpPr>
        <p:spPr>
          <a:xfrm>
            <a:off x="457200" y="1123950"/>
            <a:ext cx="8229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// PRECONDITION:  a[0..i-1] sorted in non-decreasing order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void insert(int a[], int i)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int j, x;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x = a[i];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j = i-1;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while(j&gt;=0 &amp;&amp; x &lt; a[j])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a[j+1] = a[j];  // slide to right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j--;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// now x belongs in slot j+1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a[j+1] = x;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Shape 8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Insertion Sort</a:t>
            </a:r>
            <a:endParaRPr/>
          </a:p>
        </p:txBody>
      </p:sp>
      <p:sp>
        <p:nvSpPr>
          <p:cNvPr id="896" name="Shape 89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void isort(int a[], int n) 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for(i=1; i&lt;n; i++)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 insert(a, i);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Shape 9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Or… without subroutine</a:t>
            </a:r>
            <a:endParaRPr/>
          </a:p>
        </p:txBody>
      </p:sp>
      <p:sp>
        <p:nvSpPr>
          <p:cNvPr id="902" name="Shape 902"/>
          <p:cNvSpPr txBox="1"/>
          <p:nvPr>
            <p:ph idx="1" type="body"/>
          </p:nvPr>
        </p:nvSpPr>
        <p:spPr>
          <a:xfrm>
            <a:off x="457200" y="1123950"/>
            <a:ext cx="4371000" cy="3826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void isort(int a[], int n)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int i, j, x;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for(i=1; i&lt;n; i++){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x = a[i];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j = i-1;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while(j&gt;=0 &amp;&amp; </a:t>
            </a:r>
            <a:r>
              <a:rPr b="1" lang="en" sz="1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x &lt; a[j]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  a[j+1] = a[j];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  j--;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// now x belongs in slot j+1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a[j+1] = x;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Shape 9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isort: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Worst Case ??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8" name="Shape 90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Discuss!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158000" y="205975"/>
            <a:ext cx="8813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Another example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1200150"/>
            <a:ext cx="8229600" cy="2141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 200n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is O((0.1)n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(a) </a:t>
            </a:r>
            <a:r>
              <a:rPr b="1"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Shape 9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isort:  Best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Case ??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4" name="Shape 91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Discuss!!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Shape 923"/>
          <p:cNvSpPr txBox="1"/>
          <p:nvPr>
            <p:ph idx="4294967295"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Big-Oh Definition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4" name="Shape 924"/>
          <p:cNvSpPr txBox="1"/>
          <p:nvPr>
            <p:ph idx="4294967295" type="body"/>
          </p:nvPr>
        </p:nvSpPr>
        <p:spPr>
          <a:xfrm>
            <a:off x="157775" y="834775"/>
            <a:ext cx="8940600" cy="327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Given two integer functions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T(n)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and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f(n)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, we say that: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T(n) is O(f(n))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if and only if there exist constants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c&gt;0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(real) and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-25000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&gt;0 (int)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such that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T(n)≤ cf(n)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for </a:t>
            </a: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n ≥ n</a:t>
            </a:r>
            <a:r>
              <a:rPr b="1" baseline="-25000" lang="en" sz="24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baseline="-25000" sz="2400"/>
          </a:p>
        </p:txBody>
      </p:sp>
      <p:sp>
        <p:nvSpPr>
          <p:cNvPr id="925" name="Shape 925"/>
          <p:cNvSpPr txBox="1"/>
          <p:nvPr/>
        </p:nvSpPr>
        <p:spPr>
          <a:xfrm>
            <a:off x="702275" y="4239725"/>
            <a:ext cx="7538700" cy="58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f(n) is an “asymptotic </a:t>
            </a:r>
            <a:r>
              <a:rPr b="1" i="1" lang="en" sz="2400" u="sng">
                <a:latin typeface="Consolas"/>
                <a:ea typeface="Consolas"/>
                <a:cs typeface="Consolas"/>
                <a:sym typeface="Consolas"/>
              </a:rPr>
              <a:t>upper-bound”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on T(n) 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Shape 930"/>
          <p:cNvSpPr/>
          <p:nvPr/>
        </p:nvSpPr>
        <p:spPr>
          <a:xfrm>
            <a:off x="2084050" y="231400"/>
            <a:ext cx="6994800" cy="4312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Shape 931"/>
          <p:cNvSpPr/>
          <p:nvPr/>
        </p:nvSpPr>
        <p:spPr>
          <a:xfrm>
            <a:off x="2097825" y="1178051"/>
            <a:ext cx="6921221" cy="2734893"/>
          </a:xfrm>
          <a:custGeom>
            <a:pathLst>
              <a:path extrusionOk="0" h="102239" w="180076">
                <a:moveTo>
                  <a:pt x="0" y="102239"/>
                </a:moveTo>
                <a:cubicBezTo>
                  <a:pt x="15867" y="102239"/>
                  <a:pt x="31791" y="99595"/>
                  <a:pt x="47123" y="95507"/>
                </a:cubicBezTo>
                <a:cubicBezTo>
                  <a:pt x="54407" y="93564"/>
                  <a:pt x="62802" y="95329"/>
                  <a:pt x="69422" y="91720"/>
                </a:cubicBezTo>
                <a:cubicBezTo>
                  <a:pt x="75927" y="88171"/>
                  <a:pt x="83083" y="85525"/>
                  <a:pt x="88776" y="80781"/>
                </a:cubicBezTo>
                <a:cubicBezTo>
                  <a:pt x="93575" y="76780"/>
                  <a:pt x="96471" y="70140"/>
                  <a:pt x="102239" y="67738"/>
                </a:cubicBezTo>
                <a:cubicBezTo>
                  <a:pt x="111711" y="63792"/>
                  <a:pt x="121939" y="61469"/>
                  <a:pt x="130849" y="56379"/>
                </a:cubicBezTo>
                <a:cubicBezTo>
                  <a:pt x="141792" y="50125"/>
                  <a:pt x="148775" y="38559"/>
                  <a:pt x="156514" y="28610"/>
                </a:cubicBezTo>
                <a:cubicBezTo>
                  <a:pt x="164098" y="18857"/>
                  <a:pt x="174548" y="11048"/>
                  <a:pt x="180076" y="0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32" name="Shape 932"/>
          <p:cNvSpPr/>
          <p:nvPr/>
        </p:nvSpPr>
        <p:spPr>
          <a:xfrm>
            <a:off x="2118875" y="1472575"/>
            <a:ext cx="6921428" cy="2840067"/>
          </a:xfrm>
          <a:custGeom>
            <a:pathLst>
              <a:path extrusionOk="0" h="103501" w="273899">
                <a:moveTo>
                  <a:pt x="0" y="103501"/>
                </a:moveTo>
                <a:cubicBezTo>
                  <a:pt x="14233" y="103501"/>
                  <a:pt x="28298" y="100343"/>
                  <a:pt x="42494" y="99293"/>
                </a:cubicBezTo>
                <a:cubicBezTo>
                  <a:pt x="61867" y="97858"/>
                  <a:pt x="81560" y="98315"/>
                  <a:pt x="100556" y="94245"/>
                </a:cubicBezTo>
                <a:cubicBezTo>
                  <a:pt x="110618" y="92089"/>
                  <a:pt x="119916" y="87007"/>
                  <a:pt x="130007" y="84988"/>
                </a:cubicBezTo>
                <a:cubicBezTo>
                  <a:pt x="146108" y="81766"/>
                  <a:pt x="162460" y="79712"/>
                  <a:pt x="178392" y="75732"/>
                </a:cubicBezTo>
                <a:cubicBezTo>
                  <a:pt x="183018" y="74576"/>
                  <a:pt x="186749" y="71132"/>
                  <a:pt x="191014" y="69000"/>
                </a:cubicBezTo>
                <a:cubicBezTo>
                  <a:pt x="200387" y="64311"/>
                  <a:pt x="210524" y="61158"/>
                  <a:pt x="219624" y="55958"/>
                </a:cubicBezTo>
                <a:cubicBezTo>
                  <a:pt x="223932" y="53495"/>
                  <a:pt x="225283" y="47239"/>
                  <a:pt x="229722" y="45019"/>
                </a:cubicBezTo>
                <a:cubicBezTo>
                  <a:pt x="234949" y="42403"/>
                  <a:pt x="240377" y="39924"/>
                  <a:pt x="244868" y="36183"/>
                </a:cubicBezTo>
                <a:cubicBezTo>
                  <a:pt x="248992" y="32746"/>
                  <a:pt x="250430" y="26973"/>
                  <a:pt x="253704" y="22719"/>
                </a:cubicBezTo>
                <a:cubicBezTo>
                  <a:pt x="257163" y="18221"/>
                  <a:pt x="262735" y="15793"/>
                  <a:pt x="266747" y="11780"/>
                </a:cubicBezTo>
                <a:cubicBezTo>
                  <a:pt x="269994" y="8530"/>
                  <a:pt x="270650" y="3248"/>
                  <a:pt x="273899" y="0"/>
                </a:cubicBezTo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33" name="Shape 933"/>
          <p:cNvSpPr/>
          <p:nvPr/>
        </p:nvSpPr>
        <p:spPr>
          <a:xfrm>
            <a:off x="2118875" y="231404"/>
            <a:ext cx="6900201" cy="4047148"/>
          </a:xfrm>
          <a:custGeom>
            <a:pathLst>
              <a:path extrusionOk="0" h="103501" w="273899">
                <a:moveTo>
                  <a:pt x="0" y="103501"/>
                </a:moveTo>
                <a:cubicBezTo>
                  <a:pt x="14233" y="103501"/>
                  <a:pt x="28298" y="100343"/>
                  <a:pt x="42494" y="99293"/>
                </a:cubicBezTo>
                <a:cubicBezTo>
                  <a:pt x="61867" y="97858"/>
                  <a:pt x="81560" y="98315"/>
                  <a:pt x="100556" y="94245"/>
                </a:cubicBezTo>
                <a:cubicBezTo>
                  <a:pt x="110618" y="92089"/>
                  <a:pt x="119916" y="87007"/>
                  <a:pt x="130007" y="84988"/>
                </a:cubicBezTo>
                <a:cubicBezTo>
                  <a:pt x="146108" y="81766"/>
                  <a:pt x="162460" y="79712"/>
                  <a:pt x="178392" y="75732"/>
                </a:cubicBezTo>
                <a:cubicBezTo>
                  <a:pt x="183018" y="74576"/>
                  <a:pt x="186749" y="71132"/>
                  <a:pt x="191014" y="69000"/>
                </a:cubicBezTo>
                <a:cubicBezTo>
                  <a:pt x="200387" y="64311"/>
                  <a:pt x="210524" y="61158"/>
                  <a:pt x="219624" y="55958"/>
                </a:cubicBezTo>
                <a:cubicBezTo>
                  <a:pt x="223932" y="53495"/>
                  <a:pt x="225283" y="47239"/>
                  <a:pt x="229722" y="45019"/>
                </a:cubicBezTo>
                <a:cubicBezTo>
                  <a:pt x="234949" y="42403"/>
                  <a:pt x="240377" y="39924"/>
                  <a:pt x="244868" y="36183"/>
                </a:cubicBezTo>
                <a:cubicBezTo>
                  <a:pt x="248992" y="32746"/>
                  <a:pt x="250430" y="26973"/>
                  <a:pt x="253704" y="22719"/>
                </a:cubicBezTo>
                <a:cubicBezTo>
                  <a:pt x="257163" y="18221"/>
                  <a:pt x="262735" y="15793"/>
                  <a:pt x="266747" y="11780"/>
                </a:cubicBezTo>
                <a:cubicBezTo>
                  <a:pt x="269994" y="8530"/>
                  <a:pt x="270650" y="3248"/>
                  <a:pt x="273899" y="0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34" name="Shape 934"/>
          <p:cNvSpPr txBox="1"/>
          <p:nvPr/>
        </p:nvSpPr>
        <p:spPr>
          <a:xfrm>
            <a:off x="2858200" y="4449275"/>
            <a:ext cx="8835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n 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35" name="Shape 935"/>
          <p:cNvCxnSpPr/>
          <p:nvPr/>
        </p:nvCxnSpPr>
        <p:spPr>
          <a:xfrm>
            <a:off x="3418725" y="4764825"/>
            <a:ext cx="1641000" cy="1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36" name="Shape 936"/>
          <p:cNvSpPr txBox="1"/>
          <p:nvPr/>
        </p:nvSpPr>
        <p:spPr>
          <a:xfrm>
            <a:off x="231400" y="568000"/>
            <a:ext cx="1188600" cy="609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T(n)</a:t>
            </a:r>
            <a:endParaRPr b="1" sz="3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7" name="Shape 937"/>
          <p:cNvSpPr txBox="1"/>
          <p:nvPr/>
        </p:nvSpPr>
        <p:spPr>
          <a:xfrm>
            <a:off x="241926" y="1482400"/>
            <a:ext cx="1188600" cy="6099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f(n)</a:t>
            </a:r>
            <a:endParaRPr b="1" sz="3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8" name="Shape 938"/>
          <p:cNvSpPr txBox="1"/>
          <p:nvPr/>
        </p:nvSpPr>
        <p:spPr>
          <a:xfrm>
            <a:off x="76200" y="2549200"/>
            <a:ext cx="1855200" cy="6099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c(f(n))</a:t>
            </a:r>
            <a:endParaRPr b="1" sz="3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39" name="Shape 939"/>
          <p:cNvCxnSpPr/>
          <p:nvPr/>
        </p:nvCxnSpPr>
        <p:spPr>
          <a:xfrm>
            <a:off x="7657400" y="262950"/>
            <a:ext cx="52500" cy="43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940" name="Shape 940"/>
          <p:cNvCxnSpPr/>
          <p:nvPr/>
        </p:nvCxnSpPr>
        <p:spPr>
          <a:xfrm>
            <a:off x="8772350" y="852000"/>
            <a:ext cx="0" cy="536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941" name="Shape 941"/>
          <p:cNvSpPr txBox="1"/>
          <p:nvPr/>
        </p:nvSpPr>
        <p:spPr>
          <a:xfrm>
            <a:off x="7489100" y="4423050"/>
            <a:ext cx="6522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-25000" lang="en" sz="24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baseline="-25000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Shape 9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7" name="Shape 947"/>
          <p:cNvSpPr txBox="1"/>
          <p:nvPr>
            <p:ph idx="1" type="body"/>
          </p:nvPr>
        </p:nvSpPr>
        <p:spPr>
          <a:xfrm>
            <a:off x="457200" y="1200150"/>
            <a:ext cx="8229600" cy="2439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Claim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 3n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is O(n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find "witnesses" c and n</a:t>
            </a:r>
            <a:r>
              <a:rPr baseline="-25000" lang="en" sz="24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such that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3n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≤ </a:t>
            </a:r>
            <a:r>
              <a:rPr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for all n ≥ n</a:t>
            </a:r>
            <a:r>
              <a:rPr baseline="-25000" lang="en" sz="24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aseline="-25000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8" name="Shape 948"/>
          <p:cNvSpPr txBox="1"/>
          <p:nvPr/>
        </p:nvSpPr>
        <p:spPr>
          <a:xfrm>
            <a:off x="158000" y="3691950"/>
            <a:ext cx="3471000" cy="133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That's not too hard!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Let c=3 and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=1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9" name="Shape 949"/>
          <p:cNvSpPr txBox="1"/>
          <p:nvPr/>
        </p:nvSpPr>
        <p:spPr>
          <a:xfrm>
            <a:off x="3744550" y="3744550"/>
            <a:ext cx="5017200" cy="118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Let's check if this is true: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3n</a:t>
            </a:r>
            <a:r>
              <a:rPr b="1" baseline="30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≤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30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for n ≥ 1   ???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Shape 954"/>
          <p:cNvSpPr txBox="1"/>
          <p:nvPr>
            <p:ph type="title"/>
          </p:nvPr>
        </p:nvSpPr>
        <p:spPr>
          <a:xfrm>
            <a:off x="158000" y="205975"/>
            <a:ext cx="8813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Example: how about the reverse?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5" name="Shape 955"/>
          <p:cNvSpPr txBox="1"/>
          <p:nvPr>
            <p:ph idx="1" type="body"/>
          </p:nvPr>
        </p:nvSpPr>
        <p:spPr>
          <a:xfrm>
            <a:off x="457200" y="1200150"/>
            <a:ext cx="8229600" cy="2141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 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is O(3n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Shape 960"/>
          <p:cNvSpPr txBox="1"/>
          <p:nvPr>
            <p:ph type="title"/>
          </p:nvPr>
        </p:nvSpPr>
        <p:spPr>
          <a:xfrm>
            <a:off x="158000" y="205975"/>
            <a:ext cx="8813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Example: how about the reverse?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1" name="Shape 961"/>
          <p:cNvSpPr txBox="1"/>
          <p:nvPr>
            <p:ph idx="1" type="body"/>
          </p:nvPr>
        </p:nvSpPr>
        <p:spPr>
          <a:xfrm>
            <a:off x="457200" y="1200150"/>
            <a:ext cx="8229600" cy="1959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 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is O(3n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2" name="Shape 962"/>
          <p:cNvSpPr txBox="1"/>
          <p:nvPr/>
        </p:nvSpPr>
        <p:spPr>
          <a:xfrm>
            <a:off x="328450" y="3230775"/>
            <a:ext cx="2177100" cy="177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TRY: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c=1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-25000" lang="en" sz="24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=1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3" name="Shape 963"/>
          <p:cNvSpPr txBox="1"/>
          <p:nvPr/>
        </p:nvSpPr>
        <p:spPr>
          <a:xfrm>
            <a:off x="2667075" y="3268875"/>
            <a:ext cx="6404400" cy="170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When f(n)=O(g(n)) and g(n)=O(f(n)), we say f and g are "asymptotically equivalent" or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f(n)=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𝛳(g(n))  (revisit in a couple of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slides)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Shape 968"/>
          <p:cNvSpPr txBox="1"/>
          <p:nvPr>
            <p:ph idx="4294967295" type="title"/>
          </p:nvPr>
        </p:nvSpPr>
        <p:spPr>
          <a:xfrm>
            <a:off x="457200" y="-98822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9" name="Shape 969"/>
          <p:cNvSpPr txBox="1"/>
          <p:nvPr>
            <p:ph idx="4294967295" type="body"/>
          </p:nvPr>
        </p:nvSpPr>
        <p:spPr>
          <a:xfrm>
            <a:off x="2819400" y="133350"/>
            <a:ext cx="6239400" cy="1987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Claim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:   4n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+2n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-5 is O(n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:  find "witnesses" c and n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such that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4n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+2n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-5 ≤ </a:t>
            </a:r>
            <a:r>
              <a:rPr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for all n ≥ n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aseline="-25000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0" name="Shape 970"/>
          <p:cNvSpPr txBox="1"/>
          <p:nvPr/>
        </p:nvSpPr>
        <p:spPr>
          <a:xfrm>
            <a:off x="158000" y="2167950"/>
            <a:ext cx="2382000" cy="168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How about these: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Let c=6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and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=1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1" name="Shape 971"/>
          <p:cNvSpPr txBox="1"/>
          <p:nvPr/>
        </p:nvSpPr>
        <p:spPr>
          <a:xfrm>
            <a:off x="2621700" y="2233725"/>
            <a:ext cx="6386400" cy="274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Let's check if this is true: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2n</a:t>
            </a:r>
            <a:r>
              <a:rPr b="1" baseline="30000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-5 ≤ 4n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2n</a:t>
            </a:r>
            <a:r>
              <a:rPr b="1" baseline="30000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-5    because </a:t>
            </a:r>
            <a:r>
              <a:rPr b="1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30000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≤ n</a:t>
            </a:r>
            <a:r>
              <a:rPr b="1" baseline="30000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sz="18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for all n≥1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≤ 4n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+2n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because </a:t>
            </a:r>
            <a:r>
              <a:rPr b="1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-5 &lt; 0</a:t>
            </a:r>
            <a:endParaRPr b="1" sz="18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= 6n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baseline="30000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</a:t>
            </a:r>
            <a:endParaRPr b="1" baseline="30000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Thus,  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+2n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-5 ≤ 6n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all n≥1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Shape 9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Big-Omega Definition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7" name="Shape 977"/>
          <p:cNvSpPr txBox="1"/>
          <p:nvPr>
            <p:ph idx="1" type="body"/>
          </p:nvPr>
        </p:nvSpPr>
        <p:spPr>
          <a:xfrm>
            <a:off x="457200" y="1200150"/>
            <a:ext cx="8229600" cy="2304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Given two integer functions T(n) and f(n), we say that: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 = Ω(f(n)) if and only if there exist constants c&gt;0 (real) and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&gt;0 (int) such that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T(n)≥ cf(n) for all n ≥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baseline="-25000" sz="1800"/>
          </a:p>
        </p:txBody>
      </p:sp>
      <p:sp>
        <p:nvSpPr>
          <p:cNvPr id="978" name="Shape 978"/>
          <p:cNvSpPr txBox="1"/>
          <p:nvPr/>
        </p:nvSpPr>
        <p:spPr>
          <a:xfrm>
            <a:off x="702275" y="3706325"/>
            <a:ext cx="75387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f(n) is an “asymptotic </a:t>
            </a:r>
            <a:r>
              <a:rPr b="1" i="1" lang="en" sz="1800" u="sng">
                <a:latin typeface="Consolas"/>
                <a:ea typeface="Consolas"/>
                <a:cs typeface="Consolas"/>
                <a:sym typeface="Consolas"/>
              </a:rPr>
              <a:t>lower-bound”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on T(n)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Shape 9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Big-Theta Definition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4" name="Shape 984"/>
          <p:cNvSpPr txBox="1"/>
          <p:nvPr>
            <p:ph idx="1" type="body"/>
          </p:nvPr>
        </p:nvSpPr>
        <p:spPr>
          <a:xfrm>
            <a:off x="457200" y="1200150"/>
            <a:ext cx="8229600" cy="2304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Given two integer functions T(n) and f(n), we say that: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 is 𝞡(f(n)) if and only if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T(n) = O(f(n)) </a:t>
            </a: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T(n) = Ω(f(n))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baseline="-25000" sz="1800"/>
          </a:p>
        </p:txBody>
      </p:sp>
      <p:sp>
        <p:nvSpPr>
          <p:cNvPr id="985" name="Shape 985"/>
          <p:cNvSpPr txBox="1"/>
          <p:nvPr/>
        </p:nvSpPr>
        <p:spPr>
          <a:xfrm>
            <a:off x="702275" y="3706325"/>
            <a:ext cx="75387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T(N) and f(n) are “asymptotically equivalent” -- they grow at the same rate.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6" name="Shape 986"/>
          <p:cNvSpPr txBox="1"/>
          <p:nvPr/>
        </p:nvSpPr>
        <p:spPr>
          <a:xfrm>
            <a:off x="4699075" y="2343575"/>
            <a:ext cx="3184200" cy="103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equivalently: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 = O(f(n)) and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f(n) = O(T(n))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y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