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4"/>
    <p:sldMasterId id="2147483672" r:id="rId5"/>
    <p:sldMasterId id="214748367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</p:sldIdLst>
  <p:sldSz cy="5143500" cx="9144000"/>
  <p:notesSz cx="6858000" cy="9144000"/>
  <p:embeddedFontLst>
    <p:embeddedFont>
      <p:font typeface="Source Code Pro"/>
      <p:regular r:id="rId54"/>
      <p:bold r:id="rId55"/>
    </p:embeddedFont>
    <p:embeddedFont>
      <p:font typeface="Ubuntu Mono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E8C4795-98D9-4AD5-89C1-4EF043D4CFA4}">
  <a:tblStyle styleId="{CE8C4795-98D9-4AD5-89C1-4EF043D4CF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font" Target="fonts/SourceCodePro-bold.fntdata"/><Relationship Id="rId10" Type="http://schemas.openxmlformats.org/officeDocument/2006/relationships/slide" Target="slides/slide3.xml"/><Relationship Id="rId54" Type="http://schemas.openxmlformats.org/officeDocument/2006/relationships/font" Target="fonts/SourceCodePro-regular.fntdata"/><Relationship Id="rId13" Type="http://schemas.openxmlformats.org/officeDocument/2006/relationships/slide" Target="slides/slide6.xml"/><Relationship Id="rId57" Type="http://schemas.openxmlformats.org/officeDocument/2006/relationships/font" Target="fonts/UbuntuMono-bold.fntdata"/><Relationship Id="rId12" Type="http://schemas.openxmlformats.org/officeDocument/2006/relationships/slide" Target="slides/slide5.xml"/><Relationship Id="rId56" Type="http://schemas.openxmlformats.org/officeDocument/2006/relationships/font" Target="fonts/UbuntuMono-regular.fntdata"/><Relationship Id="rId15" Type="http://schemas.openxmlformats.org/officeDocument/2006/relationships/slide" Target="slides/slide8.xml"/><Relationship Id="rId59" Type="http://schemas.openxmlformats.org/officeDocument/2006/relationships/font" Target="fonts/UbuntuMono-boldItalic.fntdata"/><Relationship Id="rId14" Type="http://schemas.openxmlformats.org/officeDocument/2006/relationships/slide" Target="slides/slide7.xml"/><Relationship Id="rId58" Type="http://schemas.openxmlformats.org/officeDocument/2006/relationships/font" Target="fonts/UbuntuMono-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Shape 3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Shape 4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Shape 4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Shape 4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Shape 4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Shape 4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Shape 4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Shape 4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Shape 4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Shape 4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Shape 4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Shape 5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Shape 5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Shape 5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57" name="Shape 57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" name="Shape 58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62" name="Shape 62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67" name="Shape 67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70" name="Shape 70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cxnSp>
        <p:nvCxnSpPr>
          <p:cNvPr id="73" name="Shape 73"/>
          <p:cNvCxnSpPr/>
          <p:nvPr/>
        </p:nvCxnSpPr>
        <p:spPr>
          <a:xfrm>
            <a:off x="457200" y="4317761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hape 75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Courier New"/>
              <a:buNone/>
              <a:defRPr sz="48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83" name="Shape 83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ourier New"/>
              <a:buNone/>
              <a:defRPr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84" name="Shape 84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" name="Shape 85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Shape 8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cxnSp>
        <p:nvCxnSpPr>
          <p:cNvPr id="90" name="Shape 90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" name="Shape 9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cxnSp>
        <p:nvCxnSpPr>
          <p:cNvPr id="96" name="Shape 96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7" name="Shape 9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100" name="Shape 100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1" name="Shape 10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 algn="ctr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None/>
              <a:defRPr sz="1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/>
        </p:txBody>
      </p:sp>
      <p:cxnSp>
        <p:nvCxnSpPr>
          <p:cNvPr id="104" name="Shape 104"/>
          <p:cNvCxnSpPr/>
          <p:nvPr/>
        </p:nvCxnSpPr>
        <p:spPr>
          <a:xfrm>
            <a:off x="457200" y="4317761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5" name="Shape 10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Shape 107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Shape 108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53" name="Shape 53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"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79" name="Shape 79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" name="Shape 8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dk1"/>
                </a:solidFill>
              </a:defRPr>
            </a:lvl1pPr>
            <a:lvl2pPr lvl="1" rtl="0" algn="r">
              <a:buNone/>
              <a:defRPr sz="1300">
                <a:solidFill>
                  <a:schemeClr val="dk1"/>
                </a:solidFill>
              </a:defRPr>
            </a:lvl2pPr>
            <a:lvl3pPr lvl="2" rtl="0" algn="r">
              <a:buNone/>
              <a:defRPr sz="1300">
                <a:solidFill>
                  <a:schemeClr val="dk1"/>
                </a:solidFill>
              </a:defRPr>
            </a:lvl3pPr>
            <a:lvl4pPr lvl="3" rtl="0" algn="r">
              <a:buNone/>
              <a:defRPr sz="1300">
                <a:solidFill>
                  <a:schemeClr val="dk1"/>
                </a:solidFill>
              </a:defRPr>
            </a:lvl4pPr>
            <a:lvl5pPr lvl="4" rtl="0" algn="r">
              <a:buNone/>
              <a:defRPr sz="1300">
                <a:solidFill>
                  <a:schemeClr val="dk1"/>
                </a:solidFill>
              </a:defRPr>
            </a:lvl5pPr>
            <a:lvl6pPr lvl="5" rtl="0" algn="r">
              <a:buNone/>
              <a:defRPr sz="1300">
                <a:solidFill>
                  <a:schemeClr val="dk1"/>
                </a:solidFill>
              </a:defRPr>
            </a:lvl6pPr>
            <a:lvl7pPr lvl="6" rtl="0" algn="r">
              <a:buNone/>
              <a:defRPr sz="1300">
                <a:solidFill>
                  <a:schemeClr val="dk1"/>
                </a:solidFill>
              </a:defRPr>
            </a:lvl7pPr>
            <a:lvl8pPr lvl="7" rtl="0" algn="r">
              <a:buNone/>
              <a:defRPr sz="1300">
                <a:solidFill>
                  <a:schemeClr val="dk1"/>
                </a:solidFill>
              </a:defRPr>
            </a:lvl8pPr>
            <a:lvl9pPr lvl="8" rtl="0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07, FRI</a:t>
            </a:r>
            <a:endParaRPr/>
          </a:p>
        </p:txBody>
      </p:sp>
      <p:sp>
        <p:nvSpPr>
          <p:cNvPr id="114" name="Shape 114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radix-sort, comparison-based sorting lower-bound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of ACT-sort cont</a:t>
            </a:r>
            <a:endParaRPr/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457200" y="1200150"/>
            <a:ext cx="6831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highlight>
                  <a:srgbClr val="FFFF00"/>
                </a:highlight>
              </a:rPr>
              <a:t>  k=0;</a:t>
            </a:r>
            <a:endParaRPr b="1" sz="2400">
              <a:highlight>
                <a:srgbClr val="FFFF00"/>
              </a:highlight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highlight>
                  <a:srgbClr val="FFFF00"/>
                </a:highlight>
              </a:rPr>
              <a:t>  for(sc=0; sc&lt;=36; sc++){</a:t>
            </a:r>
            <a:endParaRPr b="1" sz="2400">
              <a:highlight>
                <a:srgbClr val="FFFF00"/>
              </a:highlight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highlight>
                  <a:srgbClr val="FFFF00"/>
                </a:highlight>
              </a:rPr>
              <a:t>    for(i=0; i&lt;count[sc];  i++) {</a:t>
            </a:r>
            <a:endParaRPr b="1" sz="2400">
              <a:highlight>
                <a:srgbClr val="FFFF00"/>
              </a:highlight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highlight>
                  <a:srgbClr val="FFFF00"/>
                </a:highlight>
              </a:rPr>
              <a:t>       scores[k] = sc; k++;</a:t>
            </a:r>
            <a:endParaRPr b="1" sz="2400">
              <a:highlight>
                <a:srgbClr val="FFFF00"/>
              </a:highlight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highlight>
                  <a:srgbClr val="FFFF00"/>
                </a:highlight>
              </a:rPr>
              <a:t>    }</a:t>
            </a:r>
            <a:endParaRPr b="1" sz="2400">
              <a:highlight>
                <a:srgbClr val="FFFF00"/>
              </a:highlight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highlight>
                  <a:srgbClr val="FFFF00"/>
                </a:highlight>
              </a:rPr>
              <a:t>  }</a:t>
            </a:r>
            <a:endParaRPr sz="2400">
              <a:highlight>
                <a:srgbClr val="FFFF00"/>
              </a:highlight>
            </a:endParaRPr>
          </a:p>
        </p:txBody>
      </p:sp>
      <p:sp>
        <p:nvSpPr>
          <p:cNvPr id="171" name="Shape 171"/>
          <p:cNvSpPr txBox="1"/>
          <p:nvPr/>
        </p:nvSpPr>
        <p:spPr>
          <a:xfrm>
            <a:off x="3209900" y="3548825"/>
            <a:ext cx="3143400" cy="857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Θ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(N)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of ACT-sort - Overall</a:t>
            </a:r>
            <a:endParaRPr/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457200" y="1200150"/>
            <a:ext cx="8107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Θ(N)</a:t>
            </a:r>
            <a:endParaRPr b="1" sz="3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Generalization: counting-sort</a:t>
            </a:r>
            <a:endParaRPr/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/>
              <a:t>Given</a:t>
            </a:r>
            <a:r>
              <a:rPr lang="en" sz="2400"/>
              <a:t>:  N non-negative integers</a:t>
            </a:r>
            <a:endParaRPr sz="24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Find maximum among them: </a:t>
            </a:r>
            <a:r>
              <a:rPr b="1" lang="en" sz="2400"/>
              <a:t>max</a:t>
            </a:r>
            <a:endParaRPr b="1" sz="24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Allocate a count array:</a:t>
            </a:r>
            <a:endParaRPr sz="24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    unsigned </a:t>
            </a:r>
            <a:r>
              <a:rPr b="1" lang="en" sz="2400"/>
              <a:t>count[max+1]</a:t>
            </a:r>
            <a:r>
              <a:rPr lang="en" sz="2400"/>
              <a:t>;</a:t>
            </a:r>
            <a:endParaRPr sz="24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Everything else is the same...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    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idx="4294967295"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Generalization: counting-sort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9" name="Shape 189"/>
          <p:cNvSpPr txBox="1"/>
          <p:nvPr>
            <p:ph idx="4294967295" type="body"/>
          </p:nvPr>
        </p:nvSpPr>
        <p:spPr>
          <a:xfrm>
            <a:off x="457200" y="947050"/>
            <a:ext cx="8229600" cy="39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counting_sort(unsigned a[], n) {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unsigned max = max_arr(a, n);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unsigned count[max+1];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int i, j, k;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for(i=0; i&lt;=max; i++)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count[i]=0;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for(i=0; i&lt;n; i++) 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count[a[i]]++;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k=0;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for(i=0; i&lt;= max; i++) {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for(j=0; j&lt;count[i]; j++, k++) 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 a[k] = i;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0" name="Shape 190"/>
          <p:cNvSpPr txBox="1"/>
          <p:nvPr/>
        </p:nvSpPr>
        <p:spPr>
          <a:xfrm>
            <a:off x="4521025" y="1269025"/>
            <a:ext cx="4290000" cy="224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RUNTIME?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A.  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Θ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(N)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B.  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Θ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(MAX)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C.  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Θ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(NxMAX)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D.  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Θ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(MAX + N)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4294967295"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Generalization: counting-sort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6" name="Shape 196"/>
          <p:cNvSpPr txBox="1"/>
          <p:nvPr>
            <p:ph idx="4294967295" type="body"/>
          </p:nvPr>
        </p:nvSpPr>
        <p:spPr>
          <a:xfrm>
            <a:off x="457200" y="947050"/>
            <a:ext cx="8229600" cy="39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counting_sort(unsigned a[], n) {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unsigned max = max_arr(a, n);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unsigned count[max+1];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int i, j, k;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for(i=0; i&lt;=max; i++)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count[i]=0;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for(i=0; i&lt;n; i++) 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count[a[i]]++;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k=0;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for(i=0; i&lt;= max; i++) {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for(j=0; j&lt;count[i]; j++, k++) 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 a[k] = i;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7" name="Shape 197"/>
          <p:cNvSpPr txBox="1"/>
          <p:nvPr/>
        </p:nvSpPr>
        <p:spPr>
          <a:xfrm>
            <a:off x="4459175" y="3414150"/>
            <a:ext cx="4512600" cy="1511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If MAX ~ N, then 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Θ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(N)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If MAX &gt;&gt; N then.... bad news!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8" name="Shape 198"/>
          <p:cNvSpPr txBox="1"/>
          <p:nvPr/>
        </p:nvSpPr>
        <p:spPr>
          <a:xfrm>
            <a:off x="4673425" y="1040425"/>
            <a:ext cx="3749700" cy="1957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RUNTIME?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A.  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Θ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(N)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B.  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Θ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(MAX)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C.  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Θ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(NxMAX)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 D.  </a:t>
            </a:r>
            <a:r>
              <a:rPr b="1"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Θ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(MAX + N)</a:t>
            </a:r>
            <a:endParaRPr b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Radix Sort</a:t>
            </a:r>
            <a:endParaRPr/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Data</a:t>
            </a:r>
            <a:r>
              <a:rPr lang="en"/>
              <a:t>: non-negative integers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Goal</a:t>
            </a:r>
            <a:r>
              <a:rPr lang="en"/>
              <a:t>: useful even if MAX is large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Idea</a:t>
            </a:r>
            <a:r>
              <a:rPr lang="en"/>
              <a:t>: "bucket=sort" by "digits"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Let's just start with an example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/>
        </p:nvSpPr>
        <p:spPr>
          <a:xfrm>
            <a:off x="80675" y="186025"/>
            <a:ext cx="8784600" cy="65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INPUT:    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     47  103  17  41  2701 14 6204  92  243 700  701 344  331 19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210" name="Shape 210"/>
          <p:cNvGraphicFramePr/>
          <p:nvPr/>
        </p:nvGraphicFramePr>
        <p:xfrm>
          <a:off x="183672" y="940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{CE8C4795-98D9-4AD5-89C1-4EF043D4CFA4}</a:tableStyleId>
              </a:tblPr>
              <a:tblGrid>
                <a:gridCol w="403025"/>
                <a:gridCol w="382850"/>
              </a:tblGrid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1" name="Shape 211"/>
          <p:cNvSpPr txBox="1"/>
          <p:nvPr/>
        </p:nvSpPr>
        <p:spPr>
          <a:xfrm>
            <a:off x="990625" y="2151550"/>
            <a:ext cx="5994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103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2" name="Shape 212"/>
          <p:cNvSpPr txBox="1"/>
          <p:nvPr/>
        </p:nvSpPr>
        <p:spPr>
          <a:xfrm>
            <a:off x="990625" y="3751750"/>
            <a:ext cx="4617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47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3" name="Shape 213"/>
          <p:cNvSpPr txBox="1"/>
          <p:nvPr/>
        </p:nvSpPr>
        <p:spPr>
          <a:xfrm>
            <a:off x="1543750" y="3751750"/>
            <a:ext cx="4617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4" name="Shape 214"/>
          <p:cNvSpPr txBox="1"/>
          <p:nvPr/>
        </p:nvSpPr>
        <p:spPr>
          <a:xfrm>
            <a:off x="990625" y="1392925"/>
            <a:ext cx="4617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41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5" name="Shape 215"/>
          <p:cNvSpPr txBox="1"/>
          <p:nvPr/>
        </p:nvSpPr>
        <p:spPr>
          <a:xfrm>
            <a:off x="1524025" y="1392925"/>
            <a:ext cx="6711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2701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6" name="Shape 216"/>
          <p:cNvSpPr txBox="1"/>
          <p:nvPr/>
        </p:nvSpPr>
        <p:spPr>
          <a:xfrm>
            <a:off x="990625" y="2608750"/>
            <a:ext cx="4212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7" name="Shape 217"/>
          <p:cNvSpPr txBox="1"/>
          <p:nvPr/>
        </p:nvSpPr>
        <p:spPr>
          <a:xfrm>
            <a:off x="1524025" y="2608750"/>
            <a:ext cx="6711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6204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8" name="Shape 218"/>
          <p:cNvSpPr txBox="1"/>
          <p:nvPr/>
        </p:nvSpPr>
        <p:spPr>
          <a:xfrm>
            <a:off x="990625" y="1773925"/>
            <a:ext cx="4617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92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9" name="Shape 219"/>
          <p:cNvSpPr txBox="1"/>
          <p:nvPr/>
        </p:nvSpPr>
        <p:spPr>
          <a:xfrm>
            <a:off x="1676425" y="2151550"/>
            <a:ext cx="5502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243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0" name="Shape 220"/>
          <p:cNvSpPr txBox="1"/>
          <p:nvPr/>
        </p:nvSpPr>
        <p:spPr>
          <a:xfrm>
            <a:off x="990625" y="1011925"/>
            <a:ext cx="5502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700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1" name="Shape 221"/>
          <p:cNvSpPr txBox="1"/>
          <p:nvPr/>
        </p:nvSpPr>
        <p:spPr>
          <a:xfrm>
            <a:off x="2286025" y="1392925"/>
            <a:ext cx="5502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701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2" name="Shape 222"/>
          <p:cNvSpPr txBox="1"/>
          <p:nvPr/>
        </p:nvSpPr>
        <p:spPr>
          <a:xfrm>
            <a:off x="2286025" y="2608750"/>
            <a:ext cx="5502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344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3" name="Shape 223"/>
          <p:cNvSpPr txBox="1"/>
          <p:nvPr/>
        </p:nvSpPr>
        <p:spPr>
          <a:xfrm>
            <a:off x="2895625" y="1392925"/>
            <a:ext cx="5502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331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990625" y="4549600"/>
            <a:ext cx="4617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19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4289100" y="1876275"/>
            <a:ext cx="4576200" cy="1623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Phase 1: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"Bucket Sort" by Least Significant Digit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0" name="Shape 230"/>
          <p:cNvGraphicFramePr/>
          <p:nvPr/>
        </p:nvGraphicFramePr>
        <p:xfrm>
          <a:off x="190500" y="940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{CE8C4795-98D9-4AD5-89C1-4EF043D4CFA4}</a:tableStyleId>
              </a:tblPr>
              <a:tblGrid>
                <a:gridCol w="382850"/>
                <a:gridCol w="382850"/>
              </a:tblGrid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1" name="Shape 231"/>
          <p:cNvSpPr txBox="1"/>
          <p:nvPr/>
        </p:nvSpPr>
        <p:spPr>
          <a:xfrm>
            <a:off x="1066825" y="2151550"/>
            <a:ext cx="5994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103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2" name="Shape 232"/>
          <p:cNvSpPr txBox="1"/>
          <p:nvPr/>
        </p:nvSpPr>
        <p:spPr>
          <a:xfrm>
            <a:off x="1066825" y="3751750"/>
            <a:ext cx="4617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47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3" name="Shape 233"/>
          <p:cNvSpPr txBox="1"/>
          <p:nvPr/>
        </p:nvSpPr>
        <p:spPr>
          <a:xfrm>
            <a:off x="1619950" y="3751750"/>
            <a:ext cx="4617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4" name="Shape 234"/>
          <p:cNvSpPr txBox="1"/>
          <p:nvPr/>
        </p:nvSpPr>
        <p:spPr>
          <a:xfrm>
            <a:off x="1066825" y="1392925"/>
            <a:ext cx="4617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41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5" name="Shape 235"/>
          <p:cNvSpPr txBox="1"/>
          <p:nvPr/>
        </p:nvSpPr>
        <p:spPr>
          <a:xfrm>
            <a:off x="1600225" y="1392925"/>
            <a:ext cx="6711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2701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6" name="Shape 236"/>
          <p:cNvSpPr txBox="1"/>
          <p:nvPr/>
        </p:nvSpPr>
        <p:spPr>
          <a:xfrm>
            <a:off x="1066825" y="2608750"/>
            <a:ext cx="4212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7" name="Shape 237"/>
          <p:cNvSpPr txBox="1"/>
          <p:nvPr/>
        </p:nvSpPr>
        <p:spPr>
          <a:xfrm>
            <a:off x="1600225" y="2608750"/>
            <a:ext cx="6711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6204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1066825" y="1773925"/>
            <a:ext cx="4617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92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9" name="Shape 239"/>
          <p:cNvSpPr txBox="1"/>
          <p:nvPr/>
        </p:nvSpPr>
        <p:spPr>
          <a:xfrm>
            <a:off x="1752625" y="2151550"/>
            <a:ext cx="5502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243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40" name="Shape 240"/>
          <p:cNvSpPr txBox="1"/>
          <p:nvPr/>
        </p:nvSpPr>
        <p:spPr>
          <a:xfrm>
            <a:off x="1066825" y="1011925"/>
            <a:ext cx="5502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700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41" name="Shape 241"/>
          <p:cNvSpPr txBox="1"/>
          <p:nvPr/>
        </p:nvSpPr>
        <p:spPr>
          <a:xfrm>
            <a:off x="2362225" y="1392925"/>
            <a:ext cx="5502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701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42" name="Shape 242"/>
          <p:cNvSpPr txBox="1"/>
          <p:nvPr/>
        </p:nvSpPr>
        <p:spPr>
          <a:xfrm>
            <a:off x="2362225" y="2608750"/>
            <a:ext cx="5502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344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43" name="Shape 243"/>
          <p:cNvSpPr txBox="1"/>
          <p:nvPr/>
        </p:nvSpPr>
        <p:spPr>
          <a:xfrm>
            <a:off x="2971825" y="1392925"/>
            <a:ext cx="5502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331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44" name="Shape 244"/>
          <p:cNvSpPr txBox="1"/>
          <p:nvPr/>
        </p:nvSpPr>
        <p:spPr>
          <a:xfrm>
            <a:off x="1066825" y="4549600"/>
            <a:ext cx="4617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19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245" name="Shape 245"/>
          <p:cNvGraphicFramePr/>
          <p:nvPr/>
        </p:nvGraphicFramePr>
        <p:xfrm>
          <a:off x="4229100" y="101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{CE8C4795-98D9-4AD5-89C1-4EF043D4CFA4}</a:tableStyleId>
              </a:tblPr>
              <a:tblGrid>
                <a:gridCol w="382850"/>
                <a:gridCol w="382850"/>
              </a:tblGrid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6" name="Shape 246"/>
          <p:cNvSpPr txBox="1"/>
          <p:nvPr/>
        </p:nvSpPr>
        <p:spPr>
          <a:xfrm>
            <a:off x="5115650" y="1080325"/>
            <a:ext cx="5502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700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47" name="Shape 247"/>
          <p:cNvSpPr txBox="1"/>
          <p:nvPr/>
        </p:nvSpPr>
        <p:spPr>
          <a:xfrm>
            <a:off x="5094702" y="2676525"/>
            <a:ext cx="4617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41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48" name="Shape 248"/>
          <p:cNvSpPr txBox="1"/>
          <p:nvPr/>
        </p:nvSpPr>
        <p:spPr>
          <a:xfrm>
            <a:off x="5754246" y="1080325"/>
            <a:ext cx="6711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2701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49" name="Shape 249"/>
          <p:cNvSpPr txBox="1"/>
          <p:nvPr/>
        </p:nvSpPr>
        <p:spPr>
          <a:xfrm>
            <a:off x="6513750" y="1080325"/>
            <a:ext cx="5502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701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50" name="Shape 250"/>
          <p:cNvSpPr txBox="1"/>
          <p:nvPr/>
        </p:nvSpPr>
        <p:spPr>
          <a:xfrm>
            <a:off x="5071400" y="2226150"/>
            <a:ext cx="5502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331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51" name="Shape 251"/>
          <p:cNvSpPr txBox="1"/>
          <p:nvPr/>
        </p:nvSpPr>
        <p:spPr>
          <a:xfrm>
            <a:off x="5103150" y="4625002"/>
            <a:ext cx="4617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92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7152350" y="1080325"/>
            <a:ext cx="5994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103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53" name="Shape 253"/>
          <p:cNvSpPr txBox="1"/>
          <p:nvPr/>
        </p:nvSpPr>
        <p:spPr>
          <a:xfrm>
            <a:off x="5622798" y="2676525"/>
            <a:ext cx="5502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243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54" name="Shape 254"/>
          <p:cNvSpPr txBox="1"/>
          <p:nvPr/>
        </p:nvSpPr>
        <p:spPr>
          <a:xfrm>
            <a:off x="5094002" y="1493778"/>
            <a:ext cx="4212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55" name="Shape 255"/>
          <p:cNvSpPr txBox="1"/>
          <p:nvPr/>
        </p:nvSpPr>
        <p:spPr>
          <a:xfrm>
            <a:off x="7842850" y="1096550"/>
            <a:ext cx="6711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6204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56" name="Shape 256"/>
          <p:cNvSpPr txBox="1"/>
          <p:nvPr/>
        </p:nvSpPr>
        <p:spPr>
          <a:xfrm>
            <a:off x="6239400" y="2676525"/>
            <a:ext cx="5502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344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57" name="Shape 257"/>
          <p:cNvSpPr txBox="1"/>
          <p:nvPr/>
        </p:nvSpPr>
        <p:spPr>
          <a:xfrm>
            <a:off x="6862800" y="2684325"/>
            <a:ext cx="4617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47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58" name="Shape 258"/>
          <p:cNvSpPr txBox="1"/>
          <p:nvPr/>
        </p:nvSpPr>
        <p:spPr>
          <a:xfrm>
            <a:off x="5614400" y="1493775"/>
            <a:ext cx="4617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6152300" y="1501575"/>
            <a:ext cx="4617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19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60" name="Shape 260"/>
          <p:cNvSpPr txBox="1"/>
          <p:nvPr/>
        </p:nvSpPr>
        <p:spPr>
          <a:xfrm>
            <a:off x="83800" y="146650"/>
            <a:ext cx="8924100" cy="628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2nd pass:  Re-visit Top-to-Bottom, Left-to-Right &amp;sort by </a:t>
            </a:r>
            <a:r>
              <a:rPr b="1" lang="en" sz="18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10's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place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5" name="Shape 265"/>
          <p:cNvGraphicFramePr/>
          <p:nvPr/>
        </p:nvGraphicFramePr>
        <p:xfrm>
          <a:off x="114300" y="940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{CE8C4795-98D9-4AD5-89C1-4EF043D4CFA4}</a:tableStyleId>
              </a:tblPr>
              <a:tblGrid>
                <a:gridCol w="382850"/>
                <a:gridCol w="382850"/>
              </a:tblGrid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6" name="Shape 266"/>
          <p:cNvSpPr txBox="1"/>
          <p:nvPr/>
        </p:nvSpPr>
        <p:spPr>
          <a:xfrm>
            <a:off x="1000850" y="1004125"/>
            <a:ext cx="5502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700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67" name="Shape 267"/>
          <p:cNvSpPr txBox="1"/>
          <p:nvPr/>
        </p:nvSpPr>
        <p:spPr>
          <a:xfrm>
            <a:off x="979902" y="2600325"/>
            <a:ext cx="4617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41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68" name="Shape 268"/>
          <p:cNvSpPr txBox="1"/>
          <p:nvPr/>
        </p:nvSpPr>
        <p:spPr>
          <a:xfrm>
            <a:off x="1639446" y="1004125"/>
            <a:ext cx="6711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2701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69" name="Shape 269"/>
          <p:cNvSpPr txBox="1"/>
          <p:nvPr/>
        </p:nvSpPr>
        <p:spPr>
          <a:xfrm>
            <a:off x="2398950" y="1004125"/>
            <a:ext cx="5502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701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0" name="Shape 270"/>
          <p:cNvSpPr txBox="1"/>
          <p:nvPr/>
        </p:nvSpPr>
        <p:spPr>
          <a:xfrm>
            <a:off x="956600" y="2149950"/>
            <a:ext cx="5502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331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1" name="Shape 271"/>
          <p:cNvSpPr txBox="1"/>
          <p:nvPr/>
        </p:nvSpPr>
        <p:spPr>
          <a:xfrm>
            <a:off x="988350" y="4548802"/>
            <a:ext cx="4617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92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2" name="Shape 272"/>
          <p:cNvSpPr txBox="1"/>
          <p:nvPr/>
        </p:nvSpPr>
        <p:spPr>
          <a:xfrm>
            <a:off x="3037550" y="1004125"/>
            <a:ext cx="5994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103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3" name="Shape 273"/>
          <p:cNvSpPr txBox="1"/>
          <p:nvPr/>
        </p:nvSpPr>
        <p:spPr>
          <a:xfrm>
            <a:off x="1507998" y="2600325"/>
            <a:ext cx="5502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243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4" name="Shape 274"/>
          <p:cNvSpPr txBox="1"/>
          <p:nvPr/>
        </p:nvSpPr>
        <p:spPr>
          <a:xfrm>
            <a:off x="979202" y="1417578"/>
            <a:ext cx="4212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5" name="Shape 275"/>
          <p:cNvSpPr txBox="1"/>
          <p:nvPr/>
        </p:nvSpPr>
        <p:spPr>
          <a:xfrm>
            <a:off x="3728050" y="1020350"/>
            <a:ext cx="6711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6204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6" name="Shape 276"/>
          <p:cNvSpPr txBox="1"/>
          <p:nvPr/>
        </p:nvSpPr>
        <p:spPr>
          <a:xfrm>
            <a:off x="2124600" y="2600325"/>
            <a:ext cx="5502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344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7" name="Shape 277"/>
          <p:cNvSpPr txBox="1"/>
          <p:nvPr/>
        </p:nvSpPr>
        <p:spPr>
          <a:xfrm>
            <a:off x="2748000" y="2608125"/>
            <a:ext cx="4617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47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8" name="Shape 278"/>
          <p:cNvSpPr txBox="1"/>
          <p:nvPr/>
        </p:nvSpPr>
        <p:spPr>
          <a:xfrm>
            <a:off x="1499600" y="1417575"/>
            <a:ext cx="4617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9" name="Shape 279"/>
          <p:cNvSpPr txBox="1"/>
          <p:nvPr/>
        </p:nvSpPr>
        <p:spPr>
          <a:xfrm>
            <a:off x="2037500" y="1425375"/>
            <a:ext cx="4617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19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80" name="Shape 280"/>
          <p:cNvSpPr txBox="1"/>
          <p:nvPr/>
        </p:nvSpPr>
        <p:spPr>
          <a:xfrm>
            <a:off x="83800" y="146650"/>
            <a:ext cx="8924100" cy="628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3rd pass:  Re-visit Top-to-Bottom, Left-to-Right &amp;sort by </a:t>
            </a:r>
            <a:r>
              <a:rPr b="1" lang="en" sz="18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100's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place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281" name="Shape 281"/>
          <p:cNvGraphicFramePr/>
          <p:nvPr/>
        </p:nvGraphicFramePr>
        <p:xfrm>
          <a:off x="4838700" y="101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{CE8C4795-98D9-4AD5-89C1-4EF043D4CFA4}</a:tableStyleId>
              </a:tblPr>
              <a:tblGrid>
                <a:gridCol w="382850"/>
                <a:gridCol w="382850"/>
              </a:tblGrid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2" name="Shape 282"/>
          <p:cNvSpPr txBox="1"/>
          <p:nvPr/>
        </p:nvSpPr>
        <p:spPr>
          <a:xfrm>
            <a:off x="5709550" y="3816975"/>
            <a:ext cx="5502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700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83" name="Shape 283"/>
          <p:cNvSpPr txBox="1"/>
          <p:nvPr/>
        </p:nvSpPr>
        <p:spPr>
          <a:xfrm>
            <a:off x="6364896" y="3816975"/>
            <a:ext cx="6711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2701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84" name="Shape 284"/>
          <p:cNvSpPr txBox="1"/>
          <p:nvPr/>
        </p:nvSpPr>
        <p:spPr>
          <a:xfrm>
            <a:off x="7108700" y="3816975"/>
            <a:ext cx="5502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701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85" name="Shape 285"/>
          <p:cNvSpPr txBox="1"/>
          <p:nvPr/>
        </p:nvSpPr>
        <p:spPr>
          <a:xfrm>
            <a:off x="5697225" y="1467875"/>
            <a:ext cx="5994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103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86" name="Shape 286"/>
          <p:cNvSpPr txBox="1"/>
          <p:nvPr/>
        </p:nvSpPr>
        <p:spPr>
          <a:xfrm>
            <a:off x="5661375" y="1837350"/>
            <a:ext cx="6711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6204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87" name="Shape 287"/>
          <p:cNvSpPr txBox="1"/>
          <p:nvPr/>
        </p:nvSpPr>
        <p:spPr>
          <a:xfrm>
            <a:off x="5661377" y="1020353"/>
            <a:ext cx="4212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88" name="Shape 288"/>
          <p:cNvSpPr txBox="1"/>
          <p:nvPr/>
        </p:nvSpPr>
        <p:spPr>
          <a:xfrm>
            <a:off x="6139550" y="1030938"/>
            <a:ext cx="4617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89" name="Shape 289"/>
          <p:cNvSpPr txBox="1"/>
          <p:nvPr/>
        </p:nvSpPr>
        <p:spPr>
          <a:xfrm>
            <a:off x="6658225" y="1046022"/>
            <a:ext cx="4617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19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90" name="Shape 290"/>
          <p:cNvSpPr txBox="1"/>
          <p:nvPr/>
        </p:nvSpPr>
        <p:spPr>
          <a:xfrm>
            <a:off x="5682323" y="2266777"/>
            <a:ext cx="5502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331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91" name="Shape 291"/>
          <p:cNvSpPr txBox="1"/>
          <p:nvPr/>
        </p:nvSpPr>
        <p:spPr>
          <a:xfrm>
            <a:off x="7176902" y="1046025"/>
            <a:ext cx="4617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41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92" name="Shape 292"/>
          <p:cNvSpPr txBox="1"/>
          <p:nvPr/>
        </p:nvSpPr>
        <p:spPr>
          <a:xfrm>
            <a:off x="6389448" y="1837350"/>
            <a:ext cx="5502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243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93" name="Shape 293"/>
          <p:cNvSpPr txBox="1"/>
          <p:nvPr/>
        </p:nvSpPr>
        <p:spPr>
          <a:xfrm>
            <a:off x="6310450" y="2266775"/>
            <a:ext cx="5502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344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94" name="Shape 294"/>
          <p:cNvSpPr txBox="1"/>
          <p:nvPr/>
        </p:nvSpPr>
        <p:spPr>
          <a:xfrm>
            <a:off x="7695575" y="1030950"/>
            <a:ext cx="4617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47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95" name="Shape 295"/>
          <p:cNvSpPr txBox="1"/>
          <p:nvPr/>
        </p:nvSpPr>
        <p:spPr>
          <a:xfrm>
            <a:off x="8214250" y="1046027"/>
            <a:ext cx="4617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92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0" name="Shape 300"/>
          <p:cNvGraphicFramePr/>
          <p:nvPr/>
        </p:nvGraphicFramePr>
        <p:xfrm>
          <a:off x="61929" y="68057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{CE8C4795-98D9-4AD5-89C1-4EF043D4CFA4}</a:tableStyleId>
              </a:tblPr>
              <a:tblGrid>
                <a:gridCol w="382850"/>
                <a:gridCol w="382850"/>
              </a:tblGrid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1" name="Shape 301"/>
          <p:cNvSpPr txBox="1"/>
          <p:nvPr/>
        </p:nvSpPr>
        <p:spPr>
          <a:xfrm>
            <a:off x="890882" y="3355059"/>
            <a:ext cx="4617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Source Code Pro"/>
                <a:ea typeface="Source Code Pro"/>
                <a:cs typeface="Source Code Pro"/>
                <a:sym typeface="Source Code Pro"/>
              </a:rPr>
              <a:t>700</a:t>
            </a:r>
            <a:endParaRPr b="1"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02" name="Shape 302"/>
          <p:cNvSpPr txBox="1"/>
          <p:nvPr/>
        </p:nvSpPr>
        <p:spPr>
          <a:xfrm>
            <a:off x="1404306" y="3362653"/>
            <a:ext cx="5502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Source Code Pro"/>
                <a:ea typeface="Source Code Pro"/>
                <a:cs typeface="Source Code Pro"/>
                <a:sym typeface="Source Code Pro"/>
              </a:rPr>
              <a:t>2701</a:t>
            </a:r>
            <a:endParaRPr b="1"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03" name="Shape 303"/>
          <p:cNvSpPr txBox="1"/>
          <p:nvPr/>
        </p:nvSpPr>
        <p:spPr>
          <a:xfrm>
            <a:off x="1988112" y="3362653"/>
            <a:ext cx="4617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Source Code Pro"/>
                <a:ea typeface="Source Code Pro"/>
                <a:cs typeface="Source Code Pro"/>
                <a:sym typeface="Source Code Pro"/>
              </a:rPr>
              <a:t>701</a:t>
            </a:r>
            <a:endParaRPr b="1"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04" name="Shape 304"/>
          <p:cNvSpPr txBox="1"/>
          <p:nvPr/>
        </p:nvSpPr>
        <p:spPr>
          <a:xfrm>
            <a:off x="962351" y="1100227"/>
            <a:ext cx="4617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Source Code Pro"/>
                <a:ea typeface="Source Code Pro"/>
                <a:cs typeface="Source Code Pro"/>
                <a:sym typeface="Source Code Pro"/>
              </a:rPr>
              <a:t>103</a:t>
            </a:r>
            <a:endParaRPr b="1"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05" name="Shape 305"/>
          <p:cNvSpPr txBox="1"/>
          <p:nvPr/>
        </p:nvSpPr>
        <p:spPr>
          <a:xfrm>
            <a:off x="936975" y="1490651"/>
            <a:ext cx="5502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Source Code Pro"/>
                <a:ea typeface="Source Code Pro"/>
                <a:cs typeface="Source Code Pro"/>
                <a:sym typeface="Source Code Pro"/>
              </a:rPr>
              <a:t>6204</a:t>
            </a:r>
            <a:endParaRPr b="1"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06" name="Shape 306"/>
          <p:cNvSpPr txBox="1"/>
          <p:nvPr/>
        </p:nvSpPr>
        <p:spPr>
          <a:xfrm>
            <a:off x="936977" y="684130"/>
            <a:ext cx="4212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Source Code Pro"/>
                <a:ea typeface="Source Code Pro"/>
                <a:cs typeface="Source Code Pro"/>
                <a:sym typeface="Source Code Pro"/>
              </a:rPr>
              <a:t>14</a:t>
            </a:r>
            <a:endParaRPr b="1"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07" name="Shape 307"/>
          <p:cNvSpPr txBox="1"/>
          <p:nvPr/>
        </p:nvSpPr>
        <p:spPr>
          <a:xfrm>
            <a:off x="1415150" y="694716"/>
            <a:ext cx="4617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Source Code Pro"/>
                <a:ea typeface="Source Code Pro"/>
                <a:cs typeface="Source Code Pro"/>
                <a:sym typeface="Source Code Pro"/>
              </a:rPr>
              <a:t>17</a:t>
            </a:r>
            <a:endParaRPr b="1"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08" name="Shape 308"/>
          <p:cNvSpPr txBox="1"/>
          <p:nvPr/>
        </p:nvSpPr>
        <p:spPr>
          <a:xfrm>
            <a:off x="1933825" y="709799"/>
            <a:ext cx="4617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Source Code Pro"/>
                <a:ea typeface="Source Code Pro"/>
                <a:cs typeface="Source Code Pro"/>
                <a:sym typeface="Source Code Pro"/>
              </a:rPr>
              <a:t>19</a:t>
            </a:r>
            <a:endParaRPr b="1"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09" name="Shape 309"/>
          <p:cNvSpPr txBox="1"/>
          <p:nvPr/>
        </p:nvSpPr>
        <p:spPr>
          <a:xfrm>
            <a:off x="957925" y="1930550"/>
            <a:ext cx="4617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Source Code Pro"/>
                <a:ea typeface="Source Code Pro"/>
                <a:cs typeface="Source Code Pro"/>
                <a:sym typeface="Source Code Pro"/>
              </a:rPr>
              <a:t>331</a:t>
            </a:r>
            <a:endParaRPr b="1"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10" name="Shape 310"/>
          <p:cNvSpPr txBox="1"/>
          <p:nvPr/>
        </p:nvSpPr>
        <p:spPr>
          <a:xfrm>
            <a:off x="2452502" y="709802"/>
            <a:ext cx="4617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Source Code Pro"/>
                <a:ea typeface="Source Code Pro"/>
                <a:cs typeface="Source Code Pro"/>
                <a:sym typeface="Source Code Pro"/>
              </a:rPr>
              <a:t>41</a:t>
            </a:r>
            <a:endParaRPr b="1"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1581251" y="1480175"/>
            <a:ext cx="4617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Source Code Pro"/>
                <a:ea typeface="Source Code Pro"/>
                <a:cs typeface="Source Code Pro"/>
                <a:sym typeface="Source Code Pro"/>
              </a:rPr>
              <a:t>243</a:t>
            </a:r>
            <a:endParaRPr b="1"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12" name="Shape 312"/>
          <p:cNvSpPr txBox="1"/>
          <p:nvPr/>
        </p:nvSpPr>
        <p:spPr>
          <a:xfrm>
            <a:off x="1465073" y="1930550"/>
            <a:ext cx="4617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Source Code Pro"/>
                <a:ea typeface="Source Code Pro"/>
                <a:cs typeface="Source Code Pro"/>
                <a:sym typeface="Source Code Pro"/>
              </a:rPr>
              <a:t>344</a:t>
            </a:r>
            <a:endParaRPr b="1"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13" name="Shape 313"/>
          <p:cNvSpPr txBox="1"/>
          <p:nvPr/>
        </p:nvSpPr>
        <p:spPr>
          <a:xfrm>
            <a:off x="2971175" y="694727"/>
            <a:ext cx="4617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Source Code Pro"/>
                <a:ea typeface="Source Code Pro"/>
                <a:cs typeface="Source Code Pro"/>
                <a:sym typeface="Source Code Pro"/>
              </a:rPr>
              <a:t>47</a:t>
            </a:r>
            <a:endParaRPr b="1"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14" name="Shape 314"/>
          <p:cNvSpPr txBox="1"/>
          <p:nvPr/>
        </p:nvSpPr>
        <p:spPr>
          <a:xfrm>
            <a:off x="3489850" y="709804"/>
            <a:ext cx="4617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Source Code Pro"/>
                <a:ea typeface="Source Code Pro"/>
                <a:cs typeface="Source Code Pro"/>
                <a:sym typeface="Source Code Pro"/>
              </a:rPr>
              <a:t>92</a:t>
            </a:r>
            <a:endParaRPr b="1"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315" name="Shape 315"/>
          <p:cNvGraphicFramePr/>
          <p:nvPr/>
        </p:nvGraphicFramePr>
        <p:xfrm>
          <a:off x="2568149" y="122445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{CE8C4795-98D9-4AD5-89C1-4EF043D4CFA4}</a:tableStyleId>
              </a:tblPr>
              <a:tblGrid>
                <a:gridCol w="382850"/>
                <a:gridCol w="382850"/>
              </a:tblGrid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6" name="Shape 316"/>
          <p:cNvSpPr txBox="1"/>
          <p:nvPr/>
        </p:nvSpPr>
        <p:spPr>
          <a:xfrm>
            <a:off x="83800" y="70450"/>
            <a:ext cx="9060300" cy="50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3rd pass:  Re-visit Top-to-Bottom, Left-to-Right &amp;sort by </a:t>
            </a:r>
            <a:r>
              <a:rPr b="1" lang="en" sz="18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1000's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place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7" name="Shape 317"/>
          <p:cNvSpPr txBox="1"/>
          <p:nvPr/>
        </p:nvSpPr>
        <p:spPr>
          <a:xfrm>
            <a:off x="3386294" y="1276450"/>
            <a:ext cx="3867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Source Code Pro"/>
                <a:ea typeface="Source Code Pro"/>
                <a:cs typeface="Source Code Pro"/>
                <a:sym typeface="Source Code Pro"/>
              </a:rPr>
              <a:t>14</a:t>
            </a:r>
            <a:endParaRPr b="1"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18" name="Shape 318"/>
          <p:cNvSpPr txBox="1"/>
          <p:nvPr/>
        </p:nvSpPr>
        <p:spPr>
          <a:xfrm>
            <a:off x="3857075" y="1276450"/>
            <a:ext cx="3996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Source Code Pro"/>
                <a:ea typeface="Source Code Pro"/>
                <a:cs typeface="Source Code Pro"/>
                <a:sym typeface="Source Code Pro"/>
              </a:rPr>
              <a:t>17</a:t>
            </a:r>
            <a:endParaRPr b="1"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19" name="Shape 319"/>
          <p:cNvSpPr txBox="1"/>
          <p:nvPr/>
        </p:nvSpPr>
        <p:spPr>
          <a:xfrm>
            <a:off x="4305503" y="1276450"/>
            <a:ext cx="3996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Source Code Pro"/>
                <a:ea typeface="Source Code Pro"/>
                <a:cs typeface="Source Code Pro"/>
                <a:sym typeface="Source Code Pro"/>
              </a:rPr>
              <a:t>19</a:t>
            </a:r>
            <a:endParaRPr b="1"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20" name="Shape 320"/>
          <p:cNvSpPr txBox="1"/>
          <p:nvPr/>
        </p:nvSpPr>
        <p:spPr>
          <a:xfrm>
            <a:off x="4755327" y="1276450"/>
            <a:ext cx="3996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Source Code Pro"/>
                <a:ea typeface="Source Code Pro"/>
                <a:cs typeface="Source Code Pro"/>
                <a:sym typeface="Source Code Pro"/>
              </a:rPr>
              <a:t>41</a:t>
            </a:r>
            <a:endParaRPr b="1"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21" name="Shape 321"/>
          <p:cNvSpPr txBox="1"/>
          <p:nvPr/>
        </p:nvSpPr>
        <p:spPr>
          <a:xfrm>
            <a:off x="5239454" y="1276450"/>
            <a:ext cx="3867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Source Code Pro"/>
                <a:ea typeface="Source Code Pro"/>
                <a:cs typeface="Source Code Pro"/>
                <a:sym typeface="Source Code Pro"/>
              </a:rPr>
              <a:t>47</a:t>
            </a:r>
            <a:endParaRPr b="1"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22" name="Shape 322"/>
          <p:cNvSpPr txBox="1"/>
          <p:nvPr/>
        </p:nvSpPr>
        <p:spPr>
          <a:xfrm>
            <a:off x="5678804" y="1276450"/>
            <a:ext cx="3867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Source Code Pro"/>
                <a:ea typeface="Source Code Pro"/>
                <a:cs typeface="Source Code Pro"/>
                <a:sym typeface="Source Code Pro"/>
              </a:rPr>
              <a:t>92</a:t>
            </a:r>
            <a:endParaRPr b="1"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23" name="Shape 323"/>
          <p:cNvSpPr txBox="1"/>
          <p:nvPr/>
        </p:nvSpPr>
        <p:spPr>
          <a:xfrm>
            <a:off x="6128628" y="1276450"/>
            <a:ext cx="4617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Source Code Pro"/>
                <a:ea typeface="Source Code Pro"/>
                <a:cs typeface="Source Code Pro"/>
                <a:sym typeface="Source Code Pro"/>
              </a:rPr>
              <a:t>103</a:t>
            </a:r>
            <a:endParaRPr b="1"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3410049" y="3528425"/>
            <a:ext cx="5502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Source Code Pro"/>
                <a:ea typeface="Source Code Pro"/>
                <a:cs typeface="Source Code Pro"/>
                <a:sym typeface="Source Code Pro"/>
              </a:rPr>
              <a:t>6204</a:t>
            </a:r>
            <a:endParaRPr b="1"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25" name="Shape 325"/>
          <p:cNvSpPr txBox="1"/>
          <p:nvPr/>
        </p:nvSpPr>
        <p:spPr>
          <a:xfrm>
            <a:off x="6639901" y="1276450"/>
            <a:ext cx="4617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Source Code Pro"/>
                <a:ea typeface="Source Code Pro"/>
                <a:cs typeface="Source Code Pro"/>
                <a:sym typeface="Source Code Pro"/>
              </a:rPr>
              <a:t>243</a:t>
            </a:r>
            <a:endParaRPr b="1"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26" name="Shape 326"/>
          <p:cNvSpPr txBox="1"/>
          <p:nvPr/>
        </p:nvSpPr>
        <p:spPr>
          <a:xfrm>
            <a:off x="7156933" y="1276450"/>
            <a:ext cx="4617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Source Code Pro"/>
                <a:ea typeface="Source Code Pro"/>
                <a:cs typeface="Source Code Pro"/>
                <a:sym typeface="Source Code Pro"/>
              </a:rPr>
              <a:t>331</a:t>
            </a:r>
            <a:endParaRPr b="1"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27" name="Shape 327"/>
          <p:cNvSpPr txBox="1"/>
          <p:nvPr/>
        </p:nvSpPr>
        <p:spPr>
          <a:xfrm>
            <a:off x="7671077" y="1276450"/>
            <a:ext cx="4617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Source Code Pro"/>
                <a:ea typeface="Source Code Pro"/>
                <a:cs typeface="Source Code Pro"/>
                <a:sym typeface="Source Code Pro"/>
              </a:rPr>
              <a:t>344</a:t>
            </a:r>
            <a:endParaRPr b="1"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28" name="Shape 328"/>
          <p:cNvSpPr txBox="1"/>
          <p:nvPr/>
        </p:nvSpPr>
        <p:spPr>
          <a:xfrm>
            <a:off x="8164279" y="1276450"/>
            <a:ext cx="3996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alibri"/>
                <a:ea typeface="Calibri"/>
                <a:cs typeface="Calibri"/>
                <a:sym typeface="Calibri"/>
              </a:rPr>
              <a:t>700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Shape 329"/>
          <p:cNvSpPr txBox="1"/>
          <p:nvPr/>
        </p:nvSpPr>
        <p:spPr>
          <a:xfrm>
            <a:off x="8607523" y="1276450"/>
            <a:ext cx="4212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701</a:t>
            </a:r>
            <a:endParaRPr b="1" sz="1100"/>
          </a:p>
        </p:txBody>
      </p:sp>
      <p:sp>
        <p:nvSpPr>
          <p:cNvPr id="330" name="Shape 330"/>
          <p:cNvSpPr txBox="1"/>
          <p:nvPr/>
        </p:nvSpPr>
        <p:spPr>
          <a:xfrm>
            <a:off x="3389107" y="2017230"/>
            <a:ext cx="5502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Source Code Pro"/>
                <a:ea typeface="Source Code Pro"/>
                <a:cs typeface="Source Code Pro"/>
                <a:sym typeface="Source Code Pro"/>
              </a:rPr>
              <a:t>2701</a:t>
            </a:r>
            <a:endParaRPr b="1"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Gridworld</a:t>
            </a:r>
            <a:endParaRPr/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222150" y="1200150"/>
            <a:ext cx="8464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can't write any functions until: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have decided on your data members (and necessary types).</a:t>
            </a:r>
            <a:endParaRPr/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 the code follow the data structures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Discussion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6" name="Shape 336"/>
          <p:cNvSpPr txBox="1"/>
          <p:nvPr/>
        </p:nvSpPr>
        <p:spPr>
          <a:xfrm>
            <a:off x="481825" y="1403550"/>
            <a:ext cx="2430000" cy="61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DATA STRUCTURE?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7" name="Shape 337"/>
          <p:cNvSpPr txBox="1"/>
          <p:nvPr/>
        </p:nvSpPr>
        <p:spPr>
          <a:xfrm>
            <a:off x="3225025" y="1403550"/>
            <a:ext cx="2797500" cy="61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ARRAY OF LISTS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8" name="Shape 338"/>
          <p:cNvSpPr txBox="1"/>
          <p:nvPr/>
        </p:nvSpPr>
        <p:spPr>
          <a:xfrm>
            <a:off x="481825" y="2241750"/>
            <a:ext cx="1854000" cy="61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WE ALWAYS: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9" name="Shape 339"/>
          <p:cNvSpPr txBox="1"/>
          <p:nvPr/>
        </p:nvSpPr>
        <p:spPr>
          <a:xfrm>
            <a:off x="2539225" y="2241750"/>
            <a:ext cx="4949700" cy="61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REMOVE FROM THE FRONT OF LISTS AND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0" name="Shape 340"/>
          <p:cNvSpPr txBox="1"/>
          <p:nvPr/>
        </p:nvSpPr>
        <p:spPr>
          <a:xfrm>
            <a:off x="3377425" y="3003750"/>
            <a:ext cx="2797500" cy="61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ADD TO THE BACK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1" name="Shape 341"/>
          <p:cNvSpPr txBox="1"/>
          <p:nvPr/>
        </p:nvSpPr>
        <p:spPr>
          <a:xfrm>
            <a:off x="634225" y="3765750"/>
            <a:ext cx="1854000" cy="61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SOUNDS LIKE: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2" name="Shape 342"/>
          <p:cNvSpPr txBox="1"/>
          <p:nvPr/>
        </p:nvSpPr>
        <p:spPr>
          <a:xfrm>
            <a:off x="2844025" y="3765750"/>
            <a:ext cx="1607400" cy="61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 QUEUE!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3" name="Shape 343"/>
          <p:cNvSpPr txBox="1"/>
          <p:nvPr/>
        </p:nvSpPr>
        <p:spPr>
          <a:xfrm>
            <a:off x="5130025" y="3833575"/>
            <a:ext cx="2797500" cy="702600"/>
          </a:xfrm>
          <a:prstGeom prst="rect">
            <a:avLst/>
          </a:prstGeom>
          <a:solidFill>
            <a:srgbClr val="FFFF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ARRAY OF QUEUES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What determines runtime?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9" name="Shape 349"/>
          <p:cNvSpPr txBox="1"/>
          <p:nvPr/>
        </p:nvSpPr>
        <p:spPr>
          <a:xfrm>
            <a:off x="460875" y="1390200"/>
            <a:ext cx="6200700" cy="91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N:  Number of items being sorted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0" name="Shape 350"/>
          <p:cNvSpPr txBox="1"/>
          <p:nvPr/>
        </p:nvSpPr>
        <p:spPr>
          <a:xfrm>
            <a:off x="460875" y="2533200"/>
            <a:ext cx="6200700" cy="91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MAX:  Largest item being sorted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1" name="Shape 351"/>
          <p:cNvSpPr txBox="1"/>
          <p:nvPr/>
        </p:nvSpPr>
        <p:spPr>
          <a:xfrm>
            <a:off x="460875" y="3676200"/>
            <a:ext cx="6200700" cy="91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RADIX R:  Number of buckets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(So Far:  R=10)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Runtime per "Pass" ??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52375" y="1200150"/>
            <a:ext cx="9091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We examine each of the R buckets (even if empty)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We dequeue and enqueue each of the N elements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Overall?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Θ(N+R) per pass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Passes?</a:t>
            </a:r>
            <a:endParaRPr/>
          </a:p>
        </p:txBody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209475" y="1200150"/>
            <a:ext cx="84774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Determined by: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MAX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Radix R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R=10:  Number of Digits = #Number of Passes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⌈log</a:t>
            </a:r>
            <a:r>
              <a:rPr baseline="-25000" lang="en" sz="2400"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(MAX)⌉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>
            <p:ph type="title"/>
          </p:nvPr>
        </p:nvSpPr>
        <p:spPr>
          <a:xfrm>
            <a:off x="136175" y="205975"/>
            <a:ext cx="8945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Passes: General Radix</a:t>
            </a:r>
            <a:endParaRPr/>
          </a:p>
        </p:txBody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x="209475" y="1200150"/>
            <a:ext cx="84774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Determined by: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MAX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Radix R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Number of "Digits" = #Number of Passes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⌈log</a:t>
            </a:r>
            <a:r>
              <a:rPr baseline="-25000" lang="en">
                <a:latin typeface="Source Code Pro"/>
                <a:ea typeface="Source Code Pro"/>
                <a:cs typeface="Source Code Pro"/>
                <a:sym typeface="Source Code Pro"/>
              </a:rPr>
              <a:t>R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(MAX)⌉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Putting it together</a:t>
            </a:r>
            <a:endParaRPr/>
          </a:p>
        </p:txBody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Time Per Pass:  Θ(N+R)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Number of Passes: ⌈log</a:t>
            </a:r>
            <a:r>
              <a:rPr baseline="-25000" lang="en" sz="2400">
                <a:latin typeface="Source Code Pro"/>
                <a:ea typeface="Source Code Pro"/>
                <a:cs typeface="Source Code Pro"/>
                <a:sym typeface="Source Code Pro"/>
              </a:rPr>
              <a:t>R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(MAX)⌉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TOTAL: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 Θ((N+R)log</a:t>
            </a:r>
            <a:r>
              <a:rPr baseline="-25000" lang="en" sz="2400">
                <a:latin typeface="Source Code Pro"/>
                <a:ea typeface="Source Code Pro"/>
                <a:cs typeface="Source Code Pro"/>
                <a:sym typeface="Source Code Pro"/>
              </a:rPr>
              <a:t>R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(MAX))  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Tradeoffs</a:t>
            </a:r>
            <a:endParaRPr/>
          </a:p>
        </p:txBody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Increase Radix: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Increase time per pass (bad)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Decrease number of passes (good)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Notice:  time/pass is Ω(N)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Idea:    Might as well make Radix </a:t>
            </a:r>
            <a:r>
              <a:rPr lang="en" sz="2400"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R ≅ N</a:t>
            </a:r>
            <a:endParaRPr sz="2400">
              <a:highlight>
                <a:srgbClr val="FFFF0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Radix </a:t>
            </a:r>
            <a:r>
              <a:rPr lang="en">
                <a:solidFill>
                  <a:srgbClr val="CC0000"/>
                </a:solidFill>
              </a:rPr>
              <a:t>R ≅ N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x="76200" y="1200150"/>
            <a:ext cx="3715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 Θ(N)  Per pass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 log</a:t>
            </a:r>
            <a:r>
              <a:rPr baseline="-25000" lang="en" sz="2400">
                <a:latin typeface="Source Code Pro"/>
                <a:ea typeface="Source Code Pro"/>
                <a:cs typeface="Source Code Pro"/>
                <a:sym typeface="Source Code Pro"/>
              </a:rPr>
              <a:t>N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(MAX)  passes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Θ(Nlog</a:t>
            </a:r>
            <a:r>
              <a:rPr baseline="-25000" lang="en" sz="2400"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N</a:t>
            </a:r>
            <a:r>
              <a:rPr lang="en" sz="2400"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(MAX))</a:t>
            </a:r>
            <a:endParaRPr>
              <a:highlight>
                <a:srgbClr val="FFFF00"/>
              </a:highlight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88" name="Shape 388"/>
          <p:cNvSpPr txBox="1"/>
          <p:nvPr/>
        </p:nvSpPr>
        <p:spPr>
          <a:xfrm>
            <a:off x="4357275" y="1246425"/>
            <a:ext cx="4671600" cy="3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Shape 389"/>
          <p:cNvSpPr txBox="1"/>
          <p:nvPr/>
        </p:nvSpPr>
        <p:spPr>
          <a:xfrm>
            <a:off x="3844050" y="1235950"/>
            <a:ext cx="5184900" cy="3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Suppose: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 MAX &lt;= N</a:t>
            </a:r>
            <a:r>
              <a:rPr baseline="30000" lang="en" sz="2400">
                <a:latin typeface="Source Code Pro"/>
                <a:ea typeface="Source Code Pro"/>
                <a:cs typeface="Source Code Pro"/>
                <a:sym typeface="Source Code Pro"/>
              </a:rPr>
              <a:t>d</a:t>
            </a:r>
            <a:r>
              <a:rPr baseline="-25000" lang="en" sz="24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for some const d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    e.g., d=3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Then:  number of passes is 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      constant!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Θ(N)   (wow!)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Details:  RADIX=10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125700" y="1200150"/>
            <a:ext cx="85611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How do you extract the least sig digit of x?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x%10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10s place?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(x/10)%10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Details:  RADIX=10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1" name="Shape 401"/>
          <p:cNvSpPr txBox="1"/>
          <p:nvPr>
            <p:ph idx="1" type="body"/>
          </p:nvPr>
        </p:nvSpPr>
        <p:spPr>
          <a:xfrm>
            <a:off x="125700" y="1200150"/>
            <a:ext cx="85611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1's place:  digit 0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10's place: digit 1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How do you compute the i</a:t>
            </a:r>
            <a:r>
              <a:rPr baseline="30000" lang="en" sz="2400">
                <a:latin typeface="Source Code Pro"/>
                <a:ea typeface="Source Code Pro"/>
                <a:cs typeface="Source Code Pro"/>
                <a:sym typeface="Source Code Pro"/>
              </a:rPr>
              <a:t>th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digit of x?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(x/10</a:t>
            </a:r>
            <a:r>
              <a:rPr baseline="30000" lang="en"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)%10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Quote</a:t>
            </a:r>
            <a:endParaRPr/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119625" y="1200150"/>
            <a:ext cx="89541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01600" marR="10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rgbClr val="242729"/>
              </a:solidFill>
            </a:endParaRPr>
          </a:p>
          <a:p>
            <a:pPr indent="0" lvl="0" marL="101600" marR="101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rgbClr val="242729"/>
              </a:solidFill>
            </a:endParaRPr>
          </a:p>
          <a:p>
            <a:pPr indent="0" lvl="0" marL="101600" marR="101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rgbClr val="242729"/>
                </a:solidFill>
              </a:rPr>
              <a:t>"Bad programmers worry about the code. Good programmers worry about data structures and their relationships."</a:t>
            </a:r>
            <a:endParaRPr b="1" i="1" sz="2400">
              <a:solidFill>
                <a:srgbClr val="242729"/>
              </a:solidFill>
            </a:endParaRPr>
          </a:p>
          <a:p>
            <a:pPr indent="0" lvl="0" marL="101600" marR="101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solidFill>
                <a:srgbClr val="242729"/>
              </a:solidFill>
            </a:endParaRPr>
          </a:p>
          <a:p>
            <a:pPr indent="0" lvl="0" marL="1016000" marR="101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rgbClr val="242729"/>
                </a:solidFill>
              </a:rPr>
              <a:t>L. Torvalds</a:t>
            </a:r>
            <a:endParaRPr b="1" i="1" sz="2400">
              <a:solidFill>
                <a:srgbClr val="242729"/>
              </a:solidFill>
            </a:endParaRPr>
          </a:p>
          <a:p>
            <a:pPr indent="0" lvl="0" marL="1016000" marR="101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rgbClr val="242729"/>
              </a:solidFill>
            </a:endParaRPr>
          </a:p>
          <a:p>
            <a:pPr indent="0" lvl="0" marL="0" marR="101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rgbClr val="242729"/>
              </a:solidFill>
            </a:endParaRPr>
          </a:p>
          <a:p>
            <a:pPr indent="0" lvl="0" marL="101600" marR="101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242729"/>
              </a:solidFill>
              <a:highlight>
                <a:srgbClr val="FFF8D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01600" marR="101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rgbClr val="242729"/>
              </a:solidFill>
              <a:highlight>
                <a:srgbClr val="FFF9E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01600" marR="101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rgbClr val="242729"/>
              </a:solidFill>
              <a:highlight>
                <a:srgbClr val="FFF9E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/>
          <p:nvPr>
            <p:ph idx="4294967295" type="title"/>
          </p:nvPr>
        </p:nvSpPr>
        <p:spPr>
          <a:xfrm>
            <a:off x="457200" y="-22622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Details:  General Radix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7" name="Shape 407"/>
          <p:cNvSpPr txBox="1"/>
          <p:nvPr>
            <p:ph idx="4294967295" type="body"/>
          </p:nvPr>
        </p:nvSpPr>
        <p:spPr>
          <a:xfrm>
            <a:off x="125700" y="819150"/>
            <a:ext cx="8561100" cy="41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The "digits" for radix R are: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0..R-1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We don't really need a special symbol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  for each of them do we?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How do you compute the 0</a:t>
            </a:r>
            <a:r>
              <a:rPr baseline="30000" lang="en" sz="2400">
                <a:latin typeface="Source Code Pro"/>
                <a:ea typeface="Source Code Pro"/>
                <a:cs typeface="Source Code Pro"/>
                <a:sym typeface="Source Code Pro"/>
              </a:rPr>
              <a:t>th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digit of x?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x%R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Details:  general radix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3" name="Shape 413"/>
          <p:cNvSpPr txBox="1"/>
          <p:nvPr>
            <p:ph idx="1" type="body"/>
          </p:nvPr>
        </p:nvSpPr>
        <p:spPr>
          <a:xfrm>
            <a:off x="125700" y="1200150"/>
            <a:ext cx="85611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How do you compute the i</a:t>
            </a:r>
            <a:r>
              <a:rPr baseline="30000" lang="en" sz="2400">
                <a:latin typeface="Source Code Pro"/>
                <a:ea typeface="Source Code Pro"/>
                <a:cs typeface="Source Code Pro"/>
                <a:sym typeface="Source Code Pro"/>
              </a:rPr>
              <a:t>th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digit of x base R?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(x/R</a:t>
            </a:r>
            <a:r>
              <a:rPr baseline="30000" lang="en"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)%R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More details...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9" name="Shape 41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To compute (x/R</a:t>
            </a:r>
            <a:r>
              <a:rPr baseline="30000" lang="en" sz="2400"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)%R, do we really want to repeatedly compute R</a:t>
            </a:r>
            <a:r>
              <a:rPr baseline="30000" lang="en" sz="2400"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??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NO!  Let's call R</a:t>
            </a:r>
            <a:r>
              <a:rPr baseline="30000" lang="en" sz="2400"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the </a:t>
            </a:r>
            <a:r>
              <a:rPr i="1" lang="en" sz="2400">
                <a:latin typeface="Source Code Pro"/>
                <a:ea typeface="Source Code Pro"/>
                <a:cs typeface="Source Code Pro"/>
                <a:sym typeface="Source Code Pro"/>
              </a:rPr>
              <a:t>divisor</a:t>
            </a:r>
            <a:endParaRPr i="1"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Before 1st pass:      divisor = 1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At end of each pass:  divisor = divisor*R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More details...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5" name="Shape 42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During a particular pass: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digit = (x/divisor)%R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More details...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1" name="Shape 431"/>
          <p:cNvSpPr txBox="1"/>
          <p:nvPr>
            <p:ph idx="1" type="body"/>
          </p:nvPr>
        </p:nvSpPr>
        <p:spPr>
          <a:xfrm>
            <a:off x="178050" y="1200150"/>
            <a:ext cx="89031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We are after speed right?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Division and mod (%) are comparatively slow operations on most machines.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Can we get rid of them somehow?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What if we choose the radix to be a power of 2?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More details...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7" name="Shape 437"/>
          <p:cNvSpPr txBox="1"/>
          <p:nvPr>
            <p:ph idx="1" type="body"/>
          </p:nvPr>
        </p:nvSpPr>
        <p:spPr>
          <a:xfrm>
            <a:off x="178050" y="1200150"/>
            <a:ext cx="8903100" cy="19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Suppose radix R=2</a:t>
            </a:r>
            <a:r>
              <a:rPr baseline="30000" lang="en" sz="2400">
                <a:latin typeface="Source Code Pro"/>
                <a:ea typeface="Source Code Pro"/>
                <a:cs typeface="Source Code Pro"/>
                <a:sym typeface="Source Code Pro"/>
              </a:rPr>
              <a:t>k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such that it is close to N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Example:  R = 16 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         consider the bits...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8288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graphicFrame>
        <p:nvGraphicFramePr>
          <p:cNvPr id="438" name="Shape 438"/>
          <p:cNvGraphicFramePr/>
          <p:nvPr/>
        </p:nvGraphicFramePr>
        <p:xfrm>
          <a:off x="952400" y="3371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{CE8C4795-98D9-4AD5-89C1-4EF043D4CFA4}</a:tableStyleId>
              </a:tblPr>
              <a:tblGrid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439" name="Shape 439"/>
          <p:cNvSpPr/>
          <p:nvPr/>
        </p:nvSpPr>
        <p:spPr>
          <a:xfrm>
            <a:off x="6452125" y="4053525"/>
            <a:ext cx="1791000" cy="3963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x%16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0" name="Shape 440"/>
          <p:cNvSpPr txBox="1"/>
          <p:nvPr/>
        </p:nvSpPr>
        <p:spPr>
          <a:xfrm>
            <a:off x="293275" y="3383175"/>
            <a:ext cx="5028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1" name="Shape 441"/>
          <p:cNvSpPr txBox="1"/>
          <p:nvPr/>
        </p:nvSpPr>
        <p:spPr>
          <a:xfrm>
            <a:off x="366600" y="4336325"/>
            <a:ext cx="3906900" cy="61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least_sig_digit = x &amp; 15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447" name="Shape 44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/>
              <a:t>Why don't we just use Radix Sort for </a:t>
            </a:r>
            <a:r>
              <a:rPr b="1" lang="en" sz="2400" u="sng"/>
              <a:t>all</a:t>
            </a:r>
            <a:r>
              <a:rPr b="1" lang="en" sz="2400"/>
              <a:t> sorting problems??</a:t>
            </a:r>
            <a:endParaRPr b="1"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448" name="Shape 448"/>
          <p:cNvSpPr/>
          <p:nvPr/>
        </p:nvSpPr>
        <p:spPr>
          <a:xfrm>
            <a:off x="457200" y="2894075"/>
            <a:ext cx="7892400" cy="16974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Well... we aren't always sorting non-negative integers are we?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Doesn't seem "general purpose"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/>
          <p:nvPr>
            <p:ph type="title"/>
          </p:nvPr>
        </p:nvSpPr>
        <p:spPr>
          <a:xfrm>
            <a:off x="168075" y="205975"/>
            <a:ext cx="8844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Comparison-Based Sorting</a:t>
            </a:r>
            <a:endParaRPr/>
          </a:p>
        </p:txBody>
      </p:sp>
      <p:sp>
        <p:nvSpPr>
          <p:cNvPr id="454" name="Shape 454"/>
          <p:cNvSpPr txBox="1"/>
          <p:nvPr/>
        </p:nvSpPr>
        <p:spPr>
          <a:xfrm>
            <a:off x="780075" y="1586500"/>
            <a:ext cx="7272000" cy="9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Relative ordering determined using </a:t>
            </a: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only pair-wise comparisons</a:t>
            </a:r>
            <a:endParaRPr b="1" sz="24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all sorts we studied </a:t>
            </a:r>
            <a:r>
              <a:rPr i="1" lang="en" sz="2400">
                <a:latin typeface="Courier New"/>
                <a:ea typeface="Courier New"/>
                <a:cs typeface="Courier New"/>
                <a:sym typeface="Courier New"/>
              </a:rPr>
              <a:t>before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counting sort are comparison-based: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insertion-sort, selection-sort, merge-sort, quick-sort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Based Sorting</a:t>
            </a:r>
            <a:endParaRPr/>
          </a:p>
        </p:txBody>
      </p:sp>
      <p:sp>
        <p:nvSpPr>
          <p:cNvPr id="460" name="Shape 460"/>
          <p:cNvSpPr txBox="1"/>
          <p:nvPr>
            <p:ph idx="1" type="body"/>
          </p:nvPr>
        </p:nvSpPr>
        <p:spPr>
          <a:xfrm>
            <a:off x="1524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Insertion-Sort, Merge-Sort, Quick-Sort, ...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    </a:t>
            </a:r>
            <a:r>
              <a:rPr lang="en" sz="2400">
                <a:highlight>
                  <a:srgbClr val="FFFF00"/>
                </a:highlight>
              </a:rPr>
              <a:t>"Comparison-based"</a:t>
            </a:r>
            <a:endParaRPr sz="2400">
              <a:highlight>
                <a:srgbClr val="FFFF00"/>
              </a:highlight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/>
              <a:t>if(a[i]&lt;a[j]) { ...}</a:t>
            </a:r>
            <a:endParaRPr b="1" sz="2400"/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/>
              <a:t>if(</a:t>
            </a:r>
            <a:r>
              <a:rPr b="1" lang="en" sz="2400">
                <a:highlight>
                  <a:srgbClr val="93C47D"/>
                </a:highlight>
              </a:rPr>
              <a:t>cmp</a:t>
            </a:r>
            <a:r>
              <a:rPr b="1" lang="en" sz="2400"/>
              <a:t>(a[i], a[j]) &lt; 0){...}</a:t>
            </a:r>
            <a:endParaRPr b="1" sz="2400"/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    </a:t>
            </a:r>
            <a:r>
              <a:rPr lang="en" sz="2400"/>
              <a:t>Very </a:t>
            </a:r>
            <a:r>
              <a:rPr lang="en" sz="2400">
                <a:highlight>
                  <a:srgbClr val="B6D7A8"/>
                </a:highlight>
              </a:rPr>
              <a:t>general purpose</a:t>
            </a:r>
            <a:r>
              <a:rPr lang="en" sz="2400"/>
              <a:t> -- </a:t>
            </a:r>
            <a:endParaRPr sz="2400"/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    Comparison can be "abstracted away" to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     support any comparable data.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461" name="Shape 461"/>
          <p:cNvSpPr/>
          <p:nvPr/>
        </p:nvSpPr>
        <p:spPr>
          <a:xfrm>
            <a:off x="6715600" y="1893350"/>
            <a:ext cx="2324100" cy="15066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cmp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:  "black box" comparator function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Discussion (cont.):</a:t>
            </a:r>
            <a:endParaRPr sz="3000"/>
          </a:p>
        </p:txBody>
      </p:sp>
      <p:sp>
        <p:nvSpPr>
          <p:cNvPr id="467" name="Shape 467"/>
          <p:cNvSpPr txBox="1"/>
          <p:nvPr>
            <p:ph idx="1" type="body"/>
          </p:nvPr>
        </p:nvSpPr>
        <p:spPr>
          <a:xfrm>
            <a:off x="457200" y="1200150"/>
            <a:ext cx="8514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On the other hand...</a:t>
            </a:r>
            <a:endParaRPr sz="24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Counting Sort and Radix Sort: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Specialized for integers</a:t>
            </a:r>
            <a:endParaRPr sz="2400"/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Not comparison based</a:t>
            </a:r>
            <a:endParaRPr sz="2400"/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Relies on arithmetic properties of input</a:t>
            </a:r>
            <a:endParaRPr sz="2400"/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Not general-purpose...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time...</a:t>
            </a:r>
            <a:endParaRPr/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ACT-sort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Counting Sort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Radix Sort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/>
          <p:nvPr/>
        </p:nvSpPr>
        <p:spPr>
          <a:xfrm>
            <a:off x="396200" y="656875"/>
            <a:ext cx="38892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Comparison Based Model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3" name="Shape 473"/>
          <p:cNvSpPr/>
          <p:nvPr/>
        </p:nvSpPr>
        <p:spPr>
          <a:xfrm>
            <a:off x="3065375" y="1686650"/>
            <a:ext cx="1751700" cy="158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Ubuntu Mono"/>
                <a:ea typeface="Ubuntu Mono"/>
                <a:cs typeface="Ubuntu Mono"/>
                <a:sym typeface="Ubuntu Mono"/>
              </a:rPr>
              <a:t>CMP(x, y)</a:t>
            </a:r>
            <a:endParaRPr b="1"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474" name="Shape 474"/>
          <p:cNvCxnSpPr>
            <a:stCxn id="473" idx="3"/>
          </p:cNvCxnSpPr>
          <p:nvPr/>
        </p:nvCxnSpPr>
        <p:spPr>
          <a:xfrm flipH="1">
            <a:off x="1835106" y="3039447"/>
            <a:ext cx="1486800" cy="54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Shape 475"/>
          <p:cNvCxnSpPr>
            <a:stCxn id="473" idx="4"/>
          </p:cNvCxnSpPr>
          <p:nvPr/>
        </p:nvCxnSpPr>
        <p:spPr>
          <a:xfrm flipH="1">
            <a:off x="3899525" y="3271550"/>
            <a:ext cx="41700" cy="110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6" name="Shape 476"/>
          <p:cNvCxnSpPr>
            <a:stCxn id="473" idx="5"/>
          </p:cNvCxnSpPr>
          <p:nvPr/>
        </p:nvCxnSpPr>
        <p:spPr>
          <a:xfrm>
            <a:off x="4560544" y="3039447"/>
            <a:ext cx="1403400" cy="98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7" name="Shape 477"/>
          <p:cNvSpPr txBox="1"/>
          <p:nvPr/>
        </p:nvSpPr>
        <p:spPr>
          <a:xfrm>
            <a:off x="1470125" y="3127925"/>
            <a:ext cx="6987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x&lt;y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78" name="Shape 478"/>
          <p:cNvSpPr txBox="1"/>
          <p:nvPr/>
        </p:nvSpPr>
        <p:spPr>
          <a:xfrm>
            <a:off x="3375125" y="3432725"/>
            <a:ext cx="6987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x=y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79" name="Shape 479"/>
          <p:cNvSpPr txBox="1"/>
          <p:nvPr/>
        </p:nvSpPr>
        <p:spPr>
          <a:xfrm>
            <a:off x="5203925" y="3280325"/>
            <a:ext cx="6987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x&gt;y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clicker..</a:t>
            </a:r>
            <a:endParaRPr/>
          </a:p>
        </p:txBody>
      </p:sp>
      <p:sp>
        <p:nvSpPr>
          <p:cNvPr id="485" name="Shape 48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"counting sort is a comparison based sorting algorithm"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A. TRUE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B. FALSE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clicker..</a:t>
            </a:r>
            <a:endParaRPr/>
          </a:p>
        </p:txBody>
      </p:sp>
      <p:sp>
        <p:nvSpPr>
          <p:cNvPr id="491" name="Shape 49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"counting sort is a comparison based sorting algorithm"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A. TRUE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A9999"/>
                </a:highlight>
              </a:rPr>
              <a:t>	B. FALSE</a:t>
            </a:r>
            <a:endParaRPr>
              <a:highlight>
                <a:srgbClr val="EA9999"/>
              </a:highlight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Clicker</a:t>
            </a:r>
            <a:endParaRPr/>
          </a:p>
        </p:txBody>
      </p:sp>
      <p:sp>
        <p:nvSpPr>
          <p:cNvPr id="497" name="Shape 49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Worst-case runtime for comparison-based sorting algorithms:  </a:t>
            </a:r>
            <a:endParaRPr sz="24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We know that Θ(NlogN) is possible </a:t>
            </a:r>
            <a:endParaRPr sz="2400"/>
          </a:p>
          <a:p>
            <a:pPr indent="0" lvl="0" marL="45720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(proof: MergeSort).</a:t>
            </a:r>
            <a:endParaRPr sz="24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Clicker</a:t>
            </a:r>
            <a:endParaRPr/>
          </a:p>
        </p:txBody>
      </p:sp>
      <p:sp>
        <p:nvSpPr>
          <p:cNvPr id="503" name="Shape 503"/>
          <p:cNvSpPr txBox="1"/>
          <p:nvPr>
            <p:ph idx="1" type="body"/>
          </p:nvPr>
        </p:nvSpPr>
        <p:spPr>
          <a:xfrm>
            <a:off x="170875" y="1200150"/>
            <a:ext cx="8515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/>
              <a:t>Is it possible for a comparison-based sort to be faster than Θ(NlogN) (worst-case)?  </a:t>
            </a:r>
            <a:endParaRPr b="1"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42900" lvl="0" marL="914400" rtl="0">
              <a:spcBef>
                <a:spcPts val="600"/>
              </a:spcBef>
              <a:spcAft>
                <a:spcPts val="0"/>
              </a:spcAft>
              <a:buSzPts val="1800"/>
              <a:buAutoNum type="alphaUcPeriod"/>
            </a:pPr>
            <a:r>
              <a:rPr b="1" lang="en" sz="1800"/>
              <a:t>YES!  radix sort is faster</a:t>
            </a:r>
            <a:endParaRPr b="1" sz="1800"/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b="1" lang="en" sz="1800"/>
              <a:t>YES!  insertion sort can run in linear time</a:t>
            </a:r>
            <a:endParaRPr b="1" sz="1800"/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b="1" lang="en" sz="1800"/>
              <a:t>NO.  Someone would have figured it out by now</a:t>
            </a:r>
            <a:endParaRPr b="1" sz="1800"/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b="1" lang="en" sz="1800"/>
              <a:t>UNKNOWN:  I don't think one has been discovered, but that isn't </a:t>
            </a:r>
            <a:r>
              <a:rPr b="1" lang="en" sz="1800" u="sng"/>
              <a:t>proof</a:t>
            </a:r>
            <a:r>
              <a:rPr b="1" lang="en" sz="1800"/>
              <a:t> that one doesn't exist</a:t>
            </a:r>
            <a:endParaRPr b="1" sz="1800"/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b="1" lang="en" sz="1800"/>
              <a:t>NO.  I think there is something intrinsic about cmp-based sorting that makes it impossible.</a:t>
            </a:r>
            <a:endParaRPr b="1" sz="18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Clicker</a:t>
            </a:r>
            <a:endParaRPr/>
          </a:p>
        </p:txBody>
      </p:sp>
      <p:sp>
        <p:nvSpPr>
          <p:cNvPr id="509" name="Shape 509"/>
          <p:cNvSpPr txBox="1"/>
          <p:nvPr>
            <p:ph idx="1" type="body"/>
          </p:nvPr>
        </p:nvSpPr>
        <p:spPr>
          <a:xfrm>
            <a:off x="170875" y="1200150"/>
            <a:ext cx="8515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/>
              <a:t>Is it possible for a comparison-based sort to be faster than Θ(NlogN) (worst-case)?  </a:t>
            </a:r>
            <a:endParaRPr b="1"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42900" lvl="0" marL="914400" rtl="0">
              <a:spcBef>
                <a:spcPts val="600"/>
              </a:spcBef>
              <a:spcAft>
                <a:spcPts val="0"/>
              </a:spcAft>
              <a:buSzPts val="1800"/>
              <a:buAutoNum type="alphaUcPeriod"/>
            </a:pPr>
            <a:r>
              <a:rPr b="1" lang="en" sz="1800"/>
              <a:t>YES!  radix sort is faster</a:t>
            </a:r>
            <a:endParaRPr b="1" sz="1800"/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b="1" lang="en" sz="1800"/>
              <a:t>YES!  insertion sort can run in linear time</a:t>
            </a:r>
            <a:endParaRPr b="1" sz="1800"/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b="1" lang="en" sz="1800"/>
              <a:t>NO.  Someone would have figured it out by now</a:t>
            </a:r>
            <a:endParaRPr b="1" sz="1800"/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b="1" lang="en" sz="1800"/>
              <a:t>UNKNOWN:  I don't think one has been discovered, but that isn't </a:t>
            </a:r>
            <a:r>
              <a:rPr b="1" lang="en" sz="1800" u="sng"/>
              <a:t>proof</a:t>
            </a:r>
            <a:r>
              <a:rPr b="1" lang="en" sz="1800"/>
              <a:t> that one doesn't exist</a:t>
            </a:r>
            <a:endParaRPr b="1" sz="1800"/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b="1" lang="en" sz="1800">
                <a:highlight>
                  <a:srgbClr val="F4CCCC"/>
                </a:highlight>
              </a:rPr>
              <a:t>NO.  I think there is something intrinsic about cmp-based sorting that makes it impossible.</a:t>
            </a:r>
            <a:endParaRPr b="1" sz="1800">
              <a:highlight>
                <a:srgbClr val="F4CCCC"/>
              </a:highlight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Claim:  </a:t>
            </a:r>
            <a:endParaRPr/>
          </a:p>
        </p:txBody>
      </p:sp>
      <p:sp>
        <p:nvSpPr>
          <p:cNvPr id="515" name="Shape 51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/>
              <a:t>Any</a:t>
            </a:r>
            <a:r>
              <a:rPr lang="en"/>
              <a:t> comparison-based sorting algorithm requires </a:t>
            </a:r>
            <a:r>
              <a:rPr b="1" lang="en"/>
              <a:t>Ω(Nlog(N))</a:t>
            </a:r>
            <a:r>
              <a:rPr lang="en"/>
              <a:t> comparisons in the worst-case.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Why?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Consider:  "decision tree" model 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					(next time)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</a:t>
            </a:r>
            <a:r>
              <a:rPr lang="en"/>
              <a:t> time...</a:t>
            </a:r>
            <a:endParaRPr/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Review/Analyze Counting Sort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Radix Sort (generalization...)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ACT-sort</a:t>
            </a:r>
            <a:endParaRPr sz="3000"/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Input:  N ACT scores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Output:  The N scores from smallest to largest.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4294967295" type="body"/>
          </p:nvPr>
        </p:nvSpPr>
        <p:spPr>
          <a:xfrm>
            <a:off x="457200" y="0"/>
            <a:ext cx="8229600" cy="49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void act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_sort(unsigned scores[], int n)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unsigned count[37];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int sc, i, k;  // sc: score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for(sc=0; sc&lt;=36; sc++)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count[sc]=0;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for(i=0; i&lt;n; i++)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count[scores[i]]++;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k=0;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for(sc=0; sc&lt;=36; sc++){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for(i=0; i&lt;count[sc];  i++)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scores[k] = sc; k++;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count[x] = # occurrenced of x</a:t>
            </a:r>
            <a:endParaRPr/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76200" y="1336853"/>
            <a:ext cx="8229600" cy="14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count[]: </a:t>
            </a:r>
            <a:endParaRPr/>
          </a:p>
        </p:txBody>
      </p:sp>
      <p:graphicFrame>
        <p:nvGraphicFramePr>
          <p:cNvPr id="156" name="Shape 156"/>
          <p:cNvGraphicFramePr/>
          <p:nvPr/>
        </p:nvGraphicFramePr>
        <p:xfrm>
          <a:off x="310288" y="311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{CE8C4795-98D9-4AD5-89C1-4EF043D4CFA4}</a:tableStyleId>
              </a:tblPr>
              <a:tblGrid>
                <a:gridCol w="852900"/>
                <a:gridCol w="852900"/>
                <a:gridCol w="852900"/>
                <a:gridCol w="852900"/>
                <a:gridCol w="852900"/>
                <a:gridCol w="852900"/>
                <a:gridCol w="852900"/>
                <a:gridCol w="852900"/>
                <a:gridCol w="852900"/>
                <a:gridCol w="85290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50123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78914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1078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589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22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35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36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of ACT-sort ?</a:t>
            </a:r>
            <a:endParaRPr/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457200" y="1323850"/>
            <a:ext cx="4802700" cy="3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for(s=0; sc&lt;=36; sc++)</a:t>
            </a:r>
            <a:endParaRPr b="1" sz="24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count[i]=0;</a:t>
            </a:r>
            <a:endParaRPr b="1" sz="24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2400">
                <a:highlight>
                  <a:srgbClr val="93C47D"/>
                </a:highlight>
                <a:latin typeface="Courier New"/>
                <a:ea typeface="Courier New"/>
                <a:cs typeface="Courier New"/>
                <a:sym typeface="Courier New"/>
              </a:rPr>
              <a:t>for(i=0; i&lt;n; i++) </a:t>
            </a:r>
            <a:endParaRPr b="1" sz="2400">
              <a:highlight>
                <a:srgbClr val="93C47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2400">
                <a:highlight>
                  <a:srgbClr val="93C47D"/>
                </a:highlight>
                <a:latin typeface="Courier New"/>
                <a:ea typeface="Courier New"/>
                <a:cs typeface="Courier New"/>
                <a:sym typeface="Courier New"/>
              </a:rPr>
              <a:t>count[a[i]]++;</a:t>
            </a:r>
            <a:endParaRPr b="1" sz="2400">
              <a:highlight>
                <a:srgbClr val="93C47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3" name="Shape 163"/>
          <p:cNvSpPr txBox="1"/>
          <p:nvPr/>
        </p:nvSpPr>
        <p:spPr>
          <a:xfrm>
            <a:off x="5421675" y="1841750"/>
            <a:ext cx="2865000" cy="857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O(37) = O(1)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4" name="Shape 164"/>
          <p:cNvSpPr txBox="1"/>
          <p:nvPr/>
        </p:nvSpPr>
        <p:spPr>
          <a:xfrm>
            <a:off x="5345475" y="2984750"/>
            <a:ext cx="2865000" cy="857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Θ(N)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