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</p:sldIdLst>
  <p:sldSz cy="5143500" cx="9144000"/>
  <p:notesSz cx="6858000" cy="9144000"/>
  <p:embeddedFontLst>
    <p:embeddedFont>
      <p:font typeface="Source Code Pro"/>
      <p:regular r:id="rId56"/>
      <p:bold r:id="rId57"/>
    </p:embeddedFont>
    <p:embeddedFont>
      <p:font typeface="Ubuntu Mono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D92B2B0-671A-4768-B5F9-71DA9CAB64D1}">
  <a:tblStyle styleId="{5D92B2B0-671A-4768-B5F9-71DA9CAB64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1" Type="http://schemas.openxmlformats.org/officeDocument/2006/relationships/font" Target="fonts/UbuntuMono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UbuntuMono-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font" Target="fonts/SourceCodePro-bold.fntdata"/><Relationship Id="rId12" Type="http://schemas.openxmlformats.org/officeDocument/2006/relationships/slide" Target="slides/slide5.xml"/><Relationship Id="rId56" Type="http://schemas.openxmlformats.org/officeDocument/2006/relationships/font" Target="fonts/SourceCodePro-regular.fntdata"/><Relationship Id="rId15" Type="http://schemas.openxmlformats.org/officeDocument/2006/relationships/slide" Target="slides/slide8.xml"/><Relationship Id="rId59" Type="http://schemas.openxmlformats.org/officeDocument/2006/relationships/font" Target="fonts/UbuntuMono-bold.fntdata"/><Relationship Id="rId14" Type="http://schemas.openxmlformats.org/officeDocument/2006/relationships/slide" Target="slides/slide7.xml"/><Relationship Id="rId58" Type="http://schemas.openxmlformats.org/officeDocument/2006/relationships/font" Target="fonts/UbuntuMono-regular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7" name="Shape 57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Shape 58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2" name="Shape 6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7" name="Shape 67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0" name="Shape 7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73" name="Shape 73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hape 75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None/>
              <a:defRPr sz="48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urier New"/>
              <a:buNone/>
              <a:def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4" name="Shape 84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Shape 85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Shape 8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90" name="Shape 9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Shape 9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96" name="Shape 9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Shape 9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100" name="Shape 10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Shape 10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/>
        </p:txBody>
      </p:sp>
      <p:cxnSp>
        <p:nvCxnSpPr>
          <p:cNvPr id="104" name="Shape 104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Shape 10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hape 107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Shape 10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9" name="Shape 79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Shape 8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07, WED</a:t>
            </a:r>
            <a:endParaRPr/>
          </a:p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GridWorld + Sorting Lower-Bound + counting sort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147450" y="354500"/>
            <a:ext cx="4535500" cy="4379100"/>
          </a:xfrm>
          <a:custGeom>
            <a:pathLst>
              <a:path extrusionOk="0" h="175164" w="181420">
                <a:moveTo>
                  <a:pt x="13346" y="100094"/>
                </a:moveTo>
                <a:lnTo>
                  <a:pt x="81326" y="0"/>
                </a:lnTo>
                <a:lnTo>
                  <a:pt x="181420" y="162653"/>
                </a:lnTo>
                <a:lnTo>
                  <a:pt x="115942" y="113857"/>
                </a:lnTo>
                <a:lnTo>
                  <a:pt x="103013" y="167657"/>
                </a:lnTo>
                <a:lnTo>
                  <a:pt x="89250" y="158065"/>
                </a:lnTo>
                <a:lnTo>
                  <a:pt x="78407" y="175164"/>
                </a:lnTo>
                <a:lnTo>
                  <a:pt x="57554" y="101762"/>
                </a:lnTo>
                <a:lnTo>
                  <a:pt x="52966" y="148056"/>
                </a:lnTo>
                <a:lnTo>
                  <a:pt x="38786" y="117193"/>
                </a:lnTo>
                <a:lnTo>
                  <a:pt x="28360" y="140549"/>
                </a:lnTo>
                <a:lnTo>
                  <a:pt x="18768" y="121781"/>
                </a:lnTo>
                <a:lnTo>
                  <a:pt x="0" y="138463"/>
                </a:lnTo>
                <a:lnTo>
                  <a:pt x="13763" y="10092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/>
          <p:nvPr/>
        </p:nvSpPr>
        <p:spPr>
          <a:xfrm>
            <a:off x="230875" y="3764800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1880675" y="4608500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1880675" y="4302100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1506550" y="4051900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1184525" y="3806525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919900" y="3806525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2886500" y="4051900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2033075" y="4760900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2529550" y="4483400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3443100" y="3639700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3793625" y="3931625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4112825" y="4236425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4265225" y="4388825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2815900" y="4388825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2951500" y="3681425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 txBox="1"/>
          <p:nvPr/>
        </p:nvSpPr>
        <p:spPr>
          <a:xfrm>
            <a:off x="4806600" y="437925"/>
            <a:ext cx="3732600" cy="300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N! leaves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Max # Comparisons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=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Height of Tree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Height of Tree &gt;= log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(N!)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6188000" y="641725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1182175" y="1751650"/>
            <a:ext cx="2070900" cy="86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decision tree for arbitrary sorting algorithm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4294967295" type="body"/>
          </p:nvPr>
        </p:nvSpPr>
        <p:spPr>
          <a:xfrm>
            <a:off x="0" y="263950"/>
            <a:ext cx="9018000" cy="46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Claim: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log(N!) = Ω(Nlog(N))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or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log(N!) ≥ c(N log N)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for some constant c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and large enough enough N.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N! = 1x2x3x … (N-1)x N =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1x2x3...x (N/2) x ... x (N-1) x 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4294967295" type="body"/>
          </p:nvPr>
        </p:nvSpPr>
        <p:spPr>
          <a:xfrm>
            <a:off x="0" y="263950"/>
            <a:ext cx="9018000" cy="46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GOAL:  Show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log(N!) ≥ c(N log 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Idea 1:  suppose we “ignore” the N/2 first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terms of N! (the small ones)?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N! = 1x2x3x … (N-1)x N =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1x2x3...x </a:t>
            </a:r>
            <a:r>
              <a:rPr b="1" lang="en" sz="2400" u="sng">
                <a:latin typeface="Courier New"/>
                <a:ea typeface="Courier New"/>
                <a:cs typeface="Courier New"/>
                <a:sym typeface="Courier New"/>
              </a:rPr>
              <a:t>(N/2)x(1+N/2)x ... x (N-1) x N</a:t>
            </a:r>
            <a:endParaRPr b="1" sz="2400"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≥ (N/2)x(1+ N/2)x...x(N-1) x 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4294967295" type="body"/>
          </p:nvPr>
        </p:nvSpPr>
        <p:spPr>
          <a:xfrm>
            <a:off x="0" y="263950"/>
            <a:ext cx="9018000" cy="46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So far: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N!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≥ (N/2)x(1+ N/2)x...x(N-1) x 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Idea 2:  we now have the product of N/2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terms, the smallest of which is N/2. So: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N! = ≥ (N/2)x(1+ N/2)x...x(N-1) x 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≥ (N/2)x(N/2)x...x(N/2) = (N/2)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endParaRPr b="1" baseline="30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4294967295" type="body"/>
          </p:nvPr>
        </p:nvSpPr>
        <p:spPr>
          <a:xfrm>
            <a:off x="0" y="111550"/>
            <a:ext cx="9018000" cy="48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So far: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N! ≥ (N/2)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endParaRPr b="1" baseline="30000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What was our claim again?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(log(N!)) ≥ c(N log N) for some c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log(N!)≥ log((N/2)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 = (N/2)log(N/2)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					  = (N/2)((log N)-log 2)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57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= (N/2)((log N) - 1))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4294967295" type="body"/>
          </p:nvPr>
        </p:nvSpPr>
        <p:spPr>
          <a:xfrm>
            <a:off x="0" y="111550"/>
            <a:ext cx="9018000" cy="48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log(N!)≥ log((N/2)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= (N/2)log(N/2)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= (N/2)((log N)-log 2)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= (N/2)((log N) - 1))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= (N/2)log N - N/2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≥ (¼)(Nlog N)  for N ≥ 4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Thus, c=¼, N</a:t>
            </a:r>
            <a:r>
              <a:rPr b="1"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=4 are witnesses.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Punchline</a:t>
            </a:r>
            <a:endParaRPr sz="3000"/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218950" y="1200150"/>
            <a:ext cx="8467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Nlog(N) is an asymptotic lower-bound for the worst-case of ANY cmp-based sorting algorithm!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So, stop looking for one!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Non-Comparison Based Sorts?</a:t>
            </a:r>
            <a:endParaRPr sz="3000"/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Radix Sort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Non-Comparison Based Sorts Ex.</a:t>
            </a:r>
            <a:endParaRPr sz="3000"/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Input:  N ACT scores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Output:  The N scores from smallest to largest.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gridworld ... handwritten notes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4294967295" type="body"/>
          </p:nvPr>
        </p:nvSpPr>
        <p:spPr>
          <a:xfrm>
            <a:off x="457200" y="0"/>
            <a:ext cx="8229600" cy="49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 act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_sort(unsigned scores[], int n)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unsigned count[37];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int sc, i, k;  // sc: score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for(sc=0; sc&lt;=36; sc++)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count[sc]=0;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for(i=0; i&lt;n; i++)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count[a[i]]++;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k=0;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for(sc=0; sc&lt;=36; sc++){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for(i=0; i&lt;count[sc];  i++)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scores[k] = sc; k++;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of ACT-sort ?</a:t>
            </a:r>
            <a:endParaRPr/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457200" y="1323850"/>
            <a:ext cx="4802700" cy="3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for(s=0; sc&lt;=36; sc++)</a:t>
            </a:r>
            <a:endParaRPr b="1"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count[i]=0;</a:t>
            </a:r>
            <a:endParaRPr b="1"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400">
                <a:highlight>
                  <a:srgbClr val="93C47D"/>
                </a:highlight>
                <a:latin typeface="Courier New"/>
                <a:ea typeface="Courier New"/>
                <a:cs typeface="Courier New"/>
                <a:sym typeface="Courier New"/>
              </a:rPr>
              <a:t>for(i=0; i&lt;n; i++) </a:t>
            </a:r>
            <a:endParaRPr b="1" sz="2400">
              <a:highlight>
                <a:srgbClr val="93C47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400">
                <a:highlight>
                  <a:srgbClr val="93C47D"/>
                </a:highlight>
                <a:latin typeface="Courier New"/>
                <a:ea typeface="Courier New"/>
                <a:cs typeface="Courier New"/>
                <a:sym typeface="Courier New"/>
              </a:rPr>
              <a:t>count[a[i]]++;</a:t>
            </a:r>
            <a:endParaRPr b="1" sz="2400">
              <a:highlight>
                <a:srgbClr val="93C47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5421675" y="1841750"/>
            <a:ext cx="2865000" cy="857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O(37) = O(1)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5345475" y="2984750"/>
            <a:ext cx="2865000" cy="857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THETA(N)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of ACT-sort cont</a:t>
            </a:r>
            <a:endParaRPr/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457200" y="1200150"/>
            <a:ext cx="6831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00"/>
                </a:highlight>
              </a:rPr>
              <a:t>  k=0;</a:t>
            </a:r>
            <a:endParaRPr b="1" sz="2400">
              <a:highlight>
                <a:srgbClr val="FFFF00"/>
              </a:highlight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00"/>
                </a:highlight>
              </a:rPr>
              <a:t>  for(sc=0; sc&lt;=36; sc++){</a:t>
            </a:r>
            <a:endParaRPr b="1" sz="2400">
              <a:highlight>
                <a:srgbClr val="FFFF00"/>
              </a:highlight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00"/>
                </a:highlight>
              </a:rPr>
              <a:t>    for(i=0; i&lt;count[sc];  i++) {</a:t>
            </a:r>
            <a:endParaRPr b="1" sz="2400">
              <a:highlight>
                <a:srgbClr val="FFFF00"/>
              </a:highlight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00"/>
                </a:highlight>
              </a:rPr>
              <a:t>       scores[k] = sc; k++;</a:t>
            </a:r>
            <a:endParaRPr b="1" sz="2400">
              <a:highlight>
                <a:srgbClr val="FFFF00"/>
              </a:highlight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00"/>
                </a:highlight>
              </a:rPr>
              <a:t>    }</a:t>
            </a:r>
            <a:endParaRPr b="1" sz="2400">
              <a:highlight>
                <a:srgbClr val="FFFF00"/>
              </a:highlight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00"/>
                </a:highlight>
              </a:rPr>
              <a:t>  }</a:t>
            </a:r>
            <a:endParaRPr sz="2400">
              <a:highlight>
                <a:srgbClr val="FFFF00"/>
              </a:highlight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3209900" y="3548825"/>
            <a:ext cx="3143400" cy="857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THETA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of ACT-sort - Overall</a:t>
            </a:r>
            <a:endParaRPr/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457200" y="1200150"/>
            <a:ext cx="8107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THETA(N)</a:t>
            </a:r>
            <a:endParaRPr b="1" sz="3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Generalization: counting-sort</a:t>
            </a:r>
            <a:endParaRPr/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Given:  N non-negative integers</a:t>
            </a:r>
            <a:endParaRPr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Find maximum among them: max</a:t>
            </a:r>
            <a:endParaRPr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Allocate a count array:</a:t>
            </a:r>
            <a:endParaRPr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 unsigned count[max+1];</a:t>
            </a:r>
            <a:endParaRPr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Everything else is the same...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 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4294967295"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Generalization: counting-sort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Shape 312"/>
          <p:cNvSpPr txBox="1"/>
          <p:nvPr>
            <p:ph idx="4294967295" type="body"/>
          </p:nvPr>
        </p:nvSpPr>
        <p:spPr>
          <a:xfrm>
            <a:off x="457200" y="947050"/>
            <a:ext cx="8229600" cy="3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counting_sort(unsigned a[], n)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unsigned max = max_arr(a, n);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unsigned count[max+1];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int i, j, k;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for(i=0; i&lt;=max; i++)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count[i]=0;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for(i=0; i&lt;n; i++)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count[a[i]]++;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k=0;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for(i=0; i&lt;= max; i++)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for(j=0; j&lt;count[i]; j++, k++)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a[k] = i;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4126675" y="1303325"/>
            <a:ext cx="4290000" cy="224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RUNTIME?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A.  THETA(N)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B.  THETA(MAX)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C.  THETA(NxMAX)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D.  THETA(MAX + N)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4294967295"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Generalization: counting-sort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Shape 319"/>
          <p:cNvSpPr txBox="1"/>
          <p:nvPr>
            <p:ph idx="4294967295" type="body"/>
          </p:nvPr>
        </p:nvSpPr>
        <p:spPr>
          <a:xfrm>
            <a:off x="457200" y="947050"/>
            <a:ext cx="8229600" cy="3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counting_sort(unsigned a[], n)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unsigned max = max_arr(a, n);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unsigned count[max+1];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int i, j, k;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for(i=0; i&lt;=max; i++)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count[i]=0;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for(i=0; i&lt;n; i++)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count[a[i]]++;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k=0;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for(i=0; i&lt;= max; i++)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for(j=0; j&lt;count[i]; j++, k++)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a[k] = i;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4126675" y="1303325"/>
            <a:ext cx="4290000" cy="224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RUNTIME?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A.  THETA(N)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B.  THETA(MAX)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C.  THETA(NxMAX)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  D.  THETA(MAX + N)</a:t>
            </a:r>
            <a:endParaRPr b="1" sz="18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4230575" y="3871350"/>
            <a:ext cx="4512600" cy="87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If MAX ~ N, then THETA(N)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If MAX &gt;&gt; N then.... bad news!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clicker..</a:t>
            </a:r>
            <a:endParaRPr/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"counting sort is a comparison based sorting algorithm"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A. TRUE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B. FALSE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clicker..</a:t>
            </a:r>
            <a:endParaRPr/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"counting sort is a compaison based sorting algorithm"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A. TRUE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</a:rPr>
              <a:t>	B. FALSE</a:t>
            </a:r>
            <a:endParaRPr>
              <a:highlight>
                <a:srgbClr val="EA9999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/>
        </p:nvSpPr>
        <p:spPr>
          <a:xfrm>
            <a:off x="80675" y="186025"/>
            <a:ext cx="8784600" cy="65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INPUT:    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    47  103  17  41  2701 14 6204  92  243 700  701 344  331 19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339" name="Shape 339"/>
          <p:cNvGraphicFramePr/>
          <p:nvPr/>
        </p:nvGraphicFramePr>
        <p:xfrm>
          <a:off x="183672" y="94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{5D92B2B0-671A-4768-B5F9-71DA9CAB64D1}</a:tableStyleId>
              </a:tblPr>
              <a:tblGrid>
                <a:gridCol w="403025"/>
                <a:gridCol w="382850"/>
              </a:tblGrid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0" name="Shape 340"/>
          <p:cNvSpPr txBox="1"/>
          <p:nvPr/>
        </p:nvSpPr>
        <p:spPr>
          <a:xfrm>
            <a:off x="990625" y="2151550"/>
            <a:ext cx="5994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103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1" name="Shape 341"/>
          <p:cNvSpPr txBox="1"/>
          <p:nvPr/>
        </p:nvSpPr>
        <p:spPr>
          <a:xfrm>
            <a:off x="990625" y="3751750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1543750" y="3751750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3" name="Shape 343"/>
          <p:cNvSpPr txBox="1"/>
          <p:nvPr/>
        </p:nvSpPr>
        <p:spPr>
          <a:xfrm>
            <a:off x="990625" y="1392925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1524025" y="1392925"/>
            <a:ext cx="6711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2701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5" name="Shape 345"/>
          <p:cNvSpPr txBox="1"/>
          <p:nvPr/>
        </p:nvSpPr>
        <p:spPr>
          <a:xfrm>
            <a:off x="990625" y="2608750"/>
            <a:ext cx="421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1524025" y="2608750"/>
            <a:ext cx="6711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6204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990625" y="1773925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92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1676425" y="2151550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243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990625" y="1011925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700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0" name="Shape 350"/>
          <p:cNvSpPr txBox="1"/>
          <p:nvPr/>
        </p:nvSpPr>
        <p:spPr>
          <a:xfrm>
            <a:off x="2286025" y="1392925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701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2286025" y="2608750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344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2" name="Shape 352"/>
          <p:cNvSpPr txBox="1"/>
          <p:nvPr/>
        </p:nvSpPr>
        <p:spPr>
          <a:xfrm>
            <a:off x="2895625" y="1392925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331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3" name="Shape 353"/>
          <p:cNvSpPr txBox="1"/>
          <p:nvPr/>
        </p:nvSpPr>
        <p:spPr>
          <a:xfrm>
            <a:off x="990625" y="4549600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19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Sorting:  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can we sort faster than NlogN?</a:t>
            </a:r>
            <a:endParaRPr sz="3000"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Sorting ≅ Finding a Permutation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" name="Shape 358"/>
          <p:cNvGraphicFramePr/>
          <p:nvPr/>
        </p:nvGraphicFramePr>
        <p:xfrm>
          <a:off x="190500" y="94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{5D92B2B0-671A-4768-B5F9-71DA9CAB64D1}</a:tableStyleId>
              </a:tblPr>
              <a:tblGrid>
                <a:gridCol w="382850"/>
                <a:gridCol w="382850"/>
              </a:tblGrid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9" name="Shape 359"/>
          <p:cNvSpPr txBox="1"/>
          <p:nvPr/>
        </p:nvSpPr>
        <p:spPr>
          <a:xfrm>
            <a:off x="1066825" y="2151550"/>
            <a:ext cx="5994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103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0" name="Shape 360"/>
          <p:cNvSpPr txBox="1"/>
          <p:nvPr/>
        </p:nvSpPr>
        <p:spPr>
          <a:xfrm>
            <a:off x="1066825" y="3751750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1" name="Shape 361"/>
          <p:cNvSpPr txBox="1"/>
          <p:nvPr/>
        </p:nvSpPr>
        <p:spPr>
          <a:xfrm>
            <a:off x="1619950" y="3751750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1066825" y="1392925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1600225" y="1392925"/>
            <a:ext cx="6711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2701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4" name="Shape 364"/>
          <p:cNvSpPr txBox="1"/>
          <p:nvPr/>
        </p:nvSpPr>
        <p:spPr>
          <a:xfrm>
            <a:off x="1066825" y="2608750"/>
            <a:ext cx="421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1600225" y="2608750"/>
            <a:ext cx="6711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6204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1066825" y="1773925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92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1752625" y="2151550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243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1066825" y="1011925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700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2362225" y="1392925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701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0" name="Shape 370"/>
          <p:cNvSpPr txBox="1"/>
          <p:nvPr/>
        </p:nvSpPr>
        <p:spPr>
          <a:xfrm>
            <a:off x="2362225" y="2608750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344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1" name="Shape 371"/>
          <p:cNvSpPr txBox="1"/>
          <p:nvPr/>
        </p:nvSpPr>
        <p:spPr>
          <a:xfrm>
            <a:off x="2971825" y="1392925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331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2" name="Shape 372"/>
          <p:cNvSpPr txBox="1"/>
          <p:nvPr/>
        </p:nvSpPr>
        <p:spPr>
          <a:xfrm>
            <a:off x="1066825" y="4549600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19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373" name="Shape 373"/>
          <p:cNvGraphicFramePr/>
          <p:nvPr/>
        </p:nvGraphicFramePr>
        <p:xfrm>
          <a:off x="4229100" y="101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{5D92B2B0-671A-4768-B5F9-71DA9CAB64D1}</a:tableStyleId>
              </a:tblPr>
              <a:tblGrid>
                <a:gridCol w="382850"/>
                <a:gridCol w="382850"/>
              </a:tblGrid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4" name="Shape 374"/>
          <p:cNvSpPr txBox="1"/>
          <p:nvPr/>
        </p:nvSpPr>
        <p:spPr>
          <a:xfrm>
            <a:off x="5115650" y="1080325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700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5094702" y="2676525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6" name="Shape 376"/>
          <p:cNvSpPr txBox="1"/>
          <p:nvPr/>
        </p:nvSpPr>
        <p:spPr>
          <a:xfrm>
            <a:off x="5754246" y="1080325"/>
            <a:ext cx="6711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2701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7" name="Shape 377"/>
          <p:cNvSpPr txBox="1"/>
          <p:nvPr/>
        </p:nvSpPr>
        <p:spPr>
          <a:xfrm>
            <a:off x="6513750" y="1080325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701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8" name="Shape 378"/>
          <p:cNvSpPr txBox="1"/>
          <p:nvPr/>
        </p:nvSpPr>
        <p:spPr>
          <a:xfrm>
            <a:off x="5071400" y="2226150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331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9" name="Shape 379"/>
          <p:cNvSpPr txBox="1"/>
          <p:nvPr/>
        </p:nvSpPr>
        <p:spPr>
          <a:xfrm>
            <a:off x="5103150" y="4625002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92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7152350" y="1080325"/>
            <a:ext cx="5994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103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1" name="Shape 381"/>
          <p:cNvSpPr txBox="1"/>
          <p:nvPr/>
        </p:nvSpPr>
        <p:spPr>
          <a:xfrm>
            <a:off x="5622798" y="2676525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243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2" name="Shape 382"/>
          <p:cNvSpPr txBox="1"/>
          <p:nvPr/>
        </p:nvSpPr>
        <p:spPr>
          <a:xfrm>
            <a:off x="5094002" y="1493778"/>
            <a:ext cx="421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3" name="Shape 383"/>
          <p:cNvSpPr txBox="1"/>
          <p:nvPr/>
        </p:nvSpPr>
        <p:spPr>
          <a:xfrm>
            <a:off x="7842850" y="1096550"/>
            <a:ext cx="6711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6204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4" name="Shape 384"/>
          <p:cNvSpPr txBox="1"/>
          <p:nvPr/>
        </p:nvSpPr>
        <p:spPr>
          <a:xfrm>
            <a:off x="6239400" y="2676525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344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6862800" y="2684325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6" name="Shape 386"/>
          <p:cNvSpPr txBox="1"/>
          <p:nvPr/>
        </p:nvSpPr>
        <p:spPr>
          <a:xfrm>
            <a:off x="5614400" y="1493775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6152300" y="1501575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19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83800" y="146650"/>
            <a:ext cx="8924100" cy="62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2nd pass:  Re-visit Top-to-Bottom, Left-to-Right &amp;sort by </a:t>
            </a:r>
            <a:r>
              <a:rPr b="1" lang="en" sz="1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10's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place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3" name="Shape 393"/>
          <p:cNvGraphicFramePr/>
          <p:nvPr/>
        </p:nvGraphicFramePr>
        <p:xfrm>
          <a:off x="114300" y="94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{5D92B2B0-671A-4768-B5F9-71DA9CAB64D1}</a:tableStyleId>
              </a:tblPr>
              <a:tblGrid>
                <a:gridCol w="382850"/>
                <a:gridCol w="382850"/>
              </a:tblGrid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4" name="Shape 394"/>
          <p:cNvSpPr txBox="1"/>
          <p:nvPr/>
        </p:nvSpPr>
        <p:spPr>
          <a:xfrm>
            <a:off x="1000850" y="1004125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700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5" name="Shape 395"/>
          <p:cNvSpPr txBox="1"/>
          <p:nvPr/>
        </p:nvSpPr>
        <p:spPr>
          <a:xfrm>
            <a:off x="979902" y="2600325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6" name="Shape 396"/>
          <p:cNvSpPr txBox="1"/>
          <p:nvPr/>
        </p:nvSpPr>
        <p:spPr>
          <a:xfrm>
            <a:off x="1639446" y="1004125"/>
            <a:ext cx="6711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2701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7" name="Shape 397"/>
          <p:cNvSpPr txBox="1"/>
          <p:nvPr/>
        </p:nvSpPr>
        <p:spPr>
          <a:xfrm>
            <a:off x="2398950" y="1004125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701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8" name="Shape 398"/>
          <p:cNvSpPr txBox="1"/>
          <p:nvPr/>
        </p:nvSpPr>
        <p:spPr>
          <a:xfrm>
            <a:off x="956600" y="2149950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331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9" name="Shape 399"/>
          <p:cNvSpPr txBox="1"/>
          <p:nvPr/>
        </p:nvSpPr>
        <p:spPr>
          <a:xfrm>
            <a:off x="988350" y="4548802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92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3037550" y="1004125"/>
            <a:ext cx="5994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103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1" name="Shape 401"/>
          <p:cNvSpPr txBox="1"/>
          <p:nvPr/>
        </p:nvSpPr>
        <p:spPr>
          <a:xfrm>
            <a:off x="1507998" y="2600325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243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2" name="Shape 402"/>
          <p:cNvSpPr txBox="1"/>
          <p:nvPr/>
        </p:nvSpPr>
        <p:spPr>
          <a:xfrm>
            <a:off x="979202" y="1417578"/>
            <a:ext cx="421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3" name="Shape 403"/>
          <p:cNvSpPr txBox="1"/>
          <p:nvPr/>
        </p:nvSpPr>
        <p:spPr>
          <a:xfrm>
            <a:off x="3728050" y="1020350"/>
            <a:ext cx="6711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6204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4" name="Shape 404"/>
          <p:cNvSpPr txBox="1"/>
          <p:nvPr/>
        </p:nvSpPr>
        <p:spPr>
          <a:xfrm>
            <a:off x="2124600" y="2600325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344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5" name="Shape 405"/>
          <p:cNvSpPr txBox="1"/>
          <p:nvPr/>
        </p:nvSpPr>
        <p:spPr>
          <a:xfrm>
            <a:off x="2748000" y="2608125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6" name="Shape 406"/>
          <p:cNvSpPr txBox="1"/>
          <p:nvPr/>
        </p:nvSpPr>
        <p:spPr>
          <a:xfrm>
            <a:off x="1499600" y="1417575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2037500" y="1425375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19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8" name="Shape 408"/>
          <p:cNvSpPr txBox="1"/>
          <p:nvPr/>
        </p:nvSpPr>
        <p:spPr>
          <a:xfrm>
            <a:off x="83800" y="146650"/>
            <a:ext cx="8924100" cy="62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3rd pass:  Re-visit Top-to-Bottom, Left-to-Right &amp;sort by </a:t>
            </a:r>
            <a:r>
              <a:rPr b="1" lang="en" sz="1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100's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place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09" name="Shape 409"/>
          <p:cNvGraphicFramePr/>
          <p:nvPr/>
        </p:nvGraphicFramePr>
        <p:xfrm>
          <a:off x="4838700" y="101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{5D92B2B0-671A-4768-B5F9-71DA9CAB64D1}</a:tableStyleId>
              </a:tblPr>
              <a:tblGrid>
                <a:gridCol w="382850"/>
                <a:gridCol w="382850"/>
              </a:tblGrid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0" name="Shape 410"/>
          <p:cNvSpPr txBox="1"/>
          <p:nvPr/>
        </p:nvSpPr>
        <p:spPr>
          <a:xfrm>
            <a:off x="5709550" y="3816975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700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6364896" y="3816975"/>
            <a:ext cx="6711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2701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2" name="Shape 412"/>
          <p:cNvSpPr txBox="1"/>
          <p:nvPr/>
        </p:nvSpPr>
        <p:spPr>
          <a:xfrm>
            <a:off x="7108700" y="3816975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701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3" name="Shape 413"/>
          <p:cNvSpPr txBox="1"/>
          <p:nvPr/>
        </p:nvSpPr>
        <p:spPr>
          <a:xfrm>
            <a:off x="5697225" y="1467875"/>
            <a:ext cx="5994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103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4" name="Shape 414"/>
          <p:cNvSpPr txBox="1"/>
          <p:nvPr/>
        </p:nvSpPr>
        <p:spPr>
          <a:xfrm>
            <a:off x="5661375" y="1837350"/>
            <a:ext cx="6711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6204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5661377" y="1020353"/>
            <a:ext cx="421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6" name="Shape 416"/>
          <p:cNvSpPr txBox="1"/>
          <p:nvPr/>
        </p:nvSpPr>
        <p:spPr>
          <a:xfrm>
            <a:off x="6139550" y="1030938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7" name="Shape 417"/>
          <p:cNvSpPr txBox="1"/>
          <p:nvPr/>
        </p:nvSpPr>
        <p:spPr>
          <a:xfrm>
            <a:off x="6658225" y="1046022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19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5682323" y="2266777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331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9" name="Shape 419"/>
          <p:cNvSpPr txBox="1"/>
          <p:nvPr/>
        </p:nvSpPr>
        <p:spPr>
          <a:xfrm>
            <a:off x="7176902" y="1046025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6389448" y="1837350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243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1" name="Shape 421"/>
          <p:cNvSpPr txBox="1"/>
          <p:nvPr/>
        </p:nvSpPr>
        <p:spPr>
          <a:xfrm>
            <a:off x="6310450" y="2266775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344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7695575" y="1030950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8214250" y="1046027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92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8" name="Shape 428"/>
          <p:cNvGraphicFramePr/>
          <p:nvPr/>
        </p:nvGraphicFramePr>
        <p:xfrm>
          <a:off x="61929" y="6805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{5D92B2B0-671A-4768-B5F9-71DA9CAB64D1}</a:tableStyleId>
              </a:tblPr>
              <a:tblGrid>
                <a:gridCol w="382850"/>
                <a:gridCol w="382850"/>
              </a:tblGrid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9" name="Shape 429"/>
          <p:cNvSpPr txBox="1"/>
          <p:nvPr/>
        </p:nvSpPr>
        <p:spPr>
          <a:xfrm>
            <a:off x="890882" y="3355059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700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0" name="Shape 430"/>
          <p:cNvSpPr txBox="1"/>
          <p:nvPr/>
        </p:nvSpPr>
        <p:spPr>
          <a:xfrm>
            <a:off x="1404306" y="3362653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2701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1" name="Shape 431"/>
          <p:cNvSpPr txBox="1"/>
          <p:nvPr/>
        </p:nvSpPr>
        <p:spPr>
          <a:xfrm>
            <a:off x="1988112" y="3362653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701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962351" y="1100227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103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3" name="Shape 433"/>
          <p:cNvSpPr txBox="1"/>
          <p:nvPr/>
        </p:nvSpPr>
        <p:spPr>
          <a:xfrm>
            <a:off x="936975" y="1490651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6204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4" name="Shape 434"/>
          <p:cNvSpPr txBox="1"/>
          <p:nvPr/>
        </p:nvSpPr>
        <p:spPr>
          <a:xfrm>
            <a:off x="936977" y="684130"/>
            <a:ext cx="421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5" name="Shape 435"/>
          <p:cNvSpPr txBox="1"/>
          <p:nvPr/>
        </p:nvSpPr>
        <p:spPr>
          <a:xfrm>
            <a:off x="1415150" y="694716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6" name="Shape 436"/>
          <p:cNvSpPr txBox="1"/>
          <p:nvPr/>
        </p:nvSpPr>
        <p:spPr>
          <a:xfrm>
            <a:off x="1933825" y="709799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19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957925" y="1930550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331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8" name="Shape 438"/>
          <p:cNvSpPr txBox="1"/>
          <p:nvPr/>
        </p:nvSpPr>
        <p:spPr>
          <a:xfrm>
            <a:off x="2452502" y="709802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41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9" name="Shape 439"/>
          <p:cNvSpPr txBox="1"/>
          <p:nvPr/>
        </p:nvSpPr>
        <p:spPr>
          <a:xfrm>
            <a:off x="1581251" y="1480175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243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1465073" y="1930550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344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1" name="Shape 441"/>
          <p:cNvSpPr txBox="1"/>
          <p:nvPr/>
        </p:nvSpPr>
        <p:spPr>
          <a:xfrm>
            <a:off x="2971175" y="694727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47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2" name="Shape 442"/>
          <p:cNvSpPr txBox="1"/>
          <p:nvPr/>
        </p:nvSpPr>
        <p:spPr>
          <a:xfrm>
            <a:off x="3489850" y="709804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92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443" name="Shape 443"/>
          <p:cNvGraphicFramePr/>
          <p:nvPr/>
        </p:nvGraphicFramePr>
        <p:xfrm>
          <a:off x="2568149" y="12244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{5D92B2B0-671A-4768-B5F9-71DA9CAB64D1}</a:tableStyleId>
              </a:tblPr>
              <a:tblGrid>
                <a:gridCol w="382850"/>
                <a:gridCol w="382850"/>
              </a:tblGrid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4" name="Shape 444"/>
          <p:cNvSpPr txBox="1"/>
          <p:nvPr/>
        </p:nvSpPr>
        <p:spPr>
          <a:xfrm>
            <a:off x="83800" y="70450"/>
            <a:ext cx="9060300" cy="50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3rd pass:  Re-visit Top-to-Bottom, Left-to-Right &amp;sort by </a:t>
            </a:r>
            <a:r>
              <a:rPr b="1" lang="en" sz="1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1000's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place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3386294" y="1276450"/>
            <a:ext cx="386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6" name="Shape 446"/>
          <p:cNvSpPr txBox="1"/>
          <p:nvPr/>
        </p:nvSpPr>
        <p:spPr>
          <a:xfrm>
            <a:off x="3857075" y="1276450"/>
            <a:ext cx="3996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7" name="Shape 447"/>
          <p:cNvSpPr txBox="1"/>
          <p:nvPr/>
        </p:nvSpPr>
        <p:spPr>
          <a:xfrm>
            <a:off x="4305503" y="1276450"/>
            <a:ext cx="3996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19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8" name="Shape 448"/>
          <p:cNvSpPr txBox="1"/>
          <p:nvPr/>
        </p:nvSpPr>
        <p:spPr>
          <a:xfrm>
            <a:off x="4755327" y="1276450"/>
            <a:ext cx="3996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41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9" name="Shape 449"/>
          <p:cNvSpPr txBox="1"/>
          <p:nvPr/>
        </p:nvSpPr>
        <p:spPr>
          <a:xfrm>
            <a:off x="5239454" y="1276450"/>
            <a:ext cx="386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47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5678804" y="1276450"/>
            <a:ext cx="386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92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1" name="Shape 451"/>
          <p:cNvSpPr txBox="1"/>
          <p:nvPr/>
        </p:nvSpPr>
        <p:spPr>
          <a:xfrm>
            <a:off x="6128628" y="1276450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103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3410049" y="3528425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6204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3" name="Shape 453"/>
          <p:cNvSpPr txBox="1"/>
          <p:nvPr/>
        </p:nvSpPr>
        <p:spPr>
          <a:xfrm>
            <a:off x="6639901" y="1276450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243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4" name="Shape 454"/>
          <p:cNvSpPr txBox="1"/>
          <p:nvPr/>
        </p:nvSpPr>
        <p:spPr>
          <a:xfrm>
            <a:off x="7156933" y="1276450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331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5" name="Shape 455"/>
          <p:cNvSpPr txBox="1"/>
          <p:nvPr/>
        </p:nvSpPr>
        <p:spPr>
          <a:xfrm>
            <a:off x="7671077" y="1276450"/>
            <a:ext cx="4617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344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6" name="Shape 456"/>
          <p:cNvSpPr txBox="1"/>
          <p:nvPr/>
        </p:nvSpPr>
        <p:spPr>
          <a:xfrm>
            <a:off x="8164279" y="1276450"/>
            <a:ext cx="3996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700</a:t>
            </a:r>
            <a:endParaRPr b="1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Shape 457"/>
          <p:cNvSpPr txBox="1"/>
          <p:nvPr/>
        </p:nvSpPr>
        <p:spPr>
          <a:xfrm>
            <a:off x="8607523" y="1276450"/>
            <a:ext cx="421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701</a:t>
            </a:r>
            <a:endParaRPr b="1" sz="1100"/>
          </a:p>
        </p:txBody>
      </p:sp>
      <p:sp>
        <p:nvSpPr>
          <p:cNvPr id="458" name="Shape 458"/>
          <p:cNvSpPr txBox="1"/>
          <p:nvPr/>
        </p:nvSpPr>
        <p:spPr>
          <a:xfrm>
            <a:off x="3389107" y="2017230"/>
            <a:ext cx="550200" cy="31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2701</a:t>
            </a:r>
            <a:endParaRPr b="1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Discussion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x="481825" y="1403550"/>
            <a:ext cx="2430000" cy="61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DATA STRUCTURE?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5" name="Shape 465"/>
          <p:cNvSpPr txBox="1"/>
          <p:nvPr/>
        </p:nvSpPr>
        <p:spPr>
          <a:xfrm>
            <a:off x="3225025" y="1403550"/>
            <a:ext cx="2797500" cy="61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ARRAY OF LISTS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481825" y="2241750"/>
            <a:ext cx="1854000" cy="61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WE ALWAYS: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 txBox="1"/>
          <p:nvPr/>
        </p:nvSpPr>
        <p:spPr>
          <a:xfrm>
            <a:off x="2539225" y="2241750"/>
            <a:ext cx="4949700" cy="61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REMOVE FROM THE FRONT OF LISTS AND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8" name="Shape 468"/>
          <p:cNvSpPr txBox="1"/>
          <p:nvPr/>
        </p:nvSpPr>
        <p:spPr>
          <a:xfrm>
            <a:off x="3377425" y="3003750"/>
            <a:ext cx="2797500" cy="61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ADD TO THE BACK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9" name="Shape 469"/>
          <p:cNvSpPr txBox="1"/>
          <p:nvPr/>
        </p:nvSpPr>
        <p:spPr>
          <a:xfrm>
            <a:off x="634225" y="3765750"/>
            <a:ext cx="1854000" cy="61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SOUNDS LIKE: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0" name="Shape 470"/>
          <p:cNvSpPr txBox="1"/>
          <p:nvPr/>
        </p:nvSpPr>
        <p:spPr>
          <a:xfrm>
            <a:off x="2844025" y="3765750"/>
            <a:ext cx="1607400" cy="61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 QUEUE!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1" name="Shape 471"/>
          <p:cNvSpPr txBox="1"/>
          <p:nvPr/>
        </p:nvSpPr>
        <p:spPr>
          <a:xfrm>
            <a:off x="5130025" y="3833575"/>
            <a:ext cx="2797500" cy="7026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ARRAY OF QUEUES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What determines runtime?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7" name="Shape 477"/>
          <p:cNvSpPr txBox="1"/>
          <p:nvPr/>
        </p:nvSpPr>
        <p:spPr>
          <a:xfrm>
            <a:off x="460875" y="1390200"/>
            <a:ext cx="6200700" cy="91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N:  Number of items being sorted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8" name="Shape 478"/>
          <p:cNvSpPr txBox="1"/>
          <p:nvPr/>
        </p:nvSpPr>
        <p:spPr>
          <a:xfrm>
            <a:off x="460875" y="2533200"/>
            <a:ext cx="6200700" cy="91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MAX:  Largest item being sorted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460875" y="3676200"/>
            <a:ext cx="6200700" cy="91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RADIX R:  Number of buckets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(So Far:  R=10)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Runtime per "Pass" 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52375" y="1200150"/>
            <a:ext cx="9091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We examine each of the R buckets (even if empty)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We dequeue and enqueue each of the N elements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Overall?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Θ(N+R) per pass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Passes?</a:t>
            </a:r>
            <a:endParaRPr/>
          </a:p>
        </p:txBody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209475" y="1200150"/>
            <a:ext cx="84774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Determined by: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MAX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Radix R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R=10:  Number of Digits = #Number of Passes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⌈log</a:t>
            </a:r>
            <a:r>
              <a:rPr baseline="-25000" lang="en" sz="2400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(MAX)⌉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type="title"/>
          </p:nvPr>
        </p:nvSpPr>
        <p:spPr>
          <a:xfrm>
            <a:off x="136175" y="205975"/>
            <a:ext cx="8945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Passes: General Radix</a:t>
            </a:r>
            <a:endParaRPr/>
          </a:p>
        </p:txBody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209475" y="1200150"/>
            <a:ext cx="84774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Determined by: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MAX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Radix R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Number of "Digits" = #Number of Passes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⌈log</a:t>
            </a:r>
            <a:r>
              <a:rPr baseline="-25000" lang="en">
                <a:latin typeface="Source Code Pro"/>
                <a:ea typeface="Source Code Pro"/>
                <a:cs typeface="Source Code Pro"/>
                <a:sym typeface="Source Code Pro"/>
              </a:rPr>
              <a:t>R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(MAX)⌉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together</a:t>
            </a:r>
            <a:endParaRPr/>
          </a:p>
        </p:txBody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Time Per Pass:  Θ(N+R)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Number of Passes: ⌈log</a:t>
            </a:r>
            <a:r>
              <a:rPr baseline="-25000" lang="en" sz="2400">
                <a:latin typeface="Source Code Pro"/>
                <a:ea typeface="Source Code Pro"/>
                <a:cs typeface="Source Code Pro"/>
                <a:sym typeface="Source Code Pro"/>
              </a:rPr>
              <a:t>R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(MAX)⌉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TOTAL: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Θ((N+R)log</a:t>
            </a:r>
            <a:r>
              <a:rPr baseline="-25000" lang="en" sz="2400">
                <a:latin typeface="Source Code Pro"/>
                <a:ea typeface="Source Code Pro"/>
                <a:cs typeface="Source Code Pro"/>
                <a:sym typeface="Source Code Pro"/>
              </a:rPr>
              <a:t>R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(MAX))  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Tradeoffs</a:t>
            </a:r>
            <a:endParaRPr/>
          </a:p>
        </p:txBody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Increase Radix: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Increase time per pass (bad)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Decrease number of passes (good)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Notice:  time/pass is Ω(N)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Idea:    Might as well make Radix </a:t>
            </a:r>
            <a:r>
              <a:rPr lang="en" sz="24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 ≅ N</a:t>
            </a:r>
            <a:endParaRPr sz="2400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168075" y="205975"/>
            <a:ext cx="8844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Comparison-Based Sorting</a:t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780075" y="1586500"/>
            <a:ext cx="72720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Relative ordering determined using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only pair-wise comparisons</a:t>
            </a:r>
            <a:endParaRPr b="1"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all sorts we have (formally) studied so far are comparison-based: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insertion-sort, selection-sort, merge-sort, quick-sort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Radix </a:t>
            </a:r>
            <a:r>
              <a:rPr lang="en">
                <a:solidFill>
                  <a:srgbClr val="CC0000"/>
                </a:solidFill>
              </a:rPr>
              <a:t>R ≅ N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76200" y="1200150"/>
            <a:ext cx="3715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Θ(N)  Per pass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log</a:t>
            </a:r>
            <a:r>
              <a:rPr baseline="-25000" lang="en" sz="2400"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(MAX)  passes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Θ(Nlog</a:t>
            </a:r>
            <a:r>
              <a:rPr baseline="-25000" lang="en" sz="24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" sz="24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(MAX))</a:t>
            </a:r>
            <a:endParaRPr>
              <a:highlight>
                <a:srgbClr val="FFFF00"/>
              </a:highlight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6" name="Shape 516"/>
          <p:cNvSpPr txBox="1"/>
          <p:nvPr/>
        </p:nvSpPr>
        <p:spPr>
          <a:xfrm>
            <a:off x="4357275" y="1246425"/>
            <a:ext cx="46716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Shape 517"/>
          <p:cNvSpPr txBox="1"/>
          <p:nvPr/>
        </p:nvSpPr>
        <p:spPr>
          <a:xfrm>
            <a:off x="3844050" y="1235950"/>
            <a:ext cx="51849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Suppose: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MAX &lt;= N</a:t>
            </a:r>
            <a:r>
              <a:rPr baseline="30000" lang="en" sz="2400">
                <a:latin typeface="Source Code Pro"/>
                <a:ea typeface="Source Code Pro"/>
                <a:cs typeface="Source Code Pro"/>
                <a:sym typeface="Source Code Pro"/>
              </a:rPr>
              <a:t>d</a:t>
            </a:r>
            <a:r>
              <a:rPr baseline="-25000" lang="en" sz="24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for some const d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  e.g., d=3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Then:  number of passes is 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    constant!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Θ(N)   (wow!)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Details:  RADIX=10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125700" y="1200150"/>
            <a:ext cx="8561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How do you extract the least sig digit of x?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x%10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10s place?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(x/10)%10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Details:  RADIX=10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125700" y="1200150"/>
            <a:ext cx="8561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1's place:  digit 0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10's place: digit 1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How do you compute the i</a:t>
            </a:r>
            <a:r>
              <a:rPr baseline="30000" lang="en" sz="2400">
                <a:latin typeface="Source Code Pro"/>
                <a:ea typeface="Source Code Pro"/>
                <a:cs typeface="Source Code Pro"/>
                <a:sym typeface="Source Code Pro"/>
              </a:rPr>
              <a:t>th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digit of x?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(x/10</a:t>
            </a:r>
            <a:r>
              <a:rPr baseline="30000" lang="en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)%10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idx="4294967295"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Details:  General Radix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5" name="Shape 535"/>
          <p:cNvSpPr txBox="1"/>
          <p:nvPr>
            <p:ph idx="4294967295" type="body"/>
          </p:nvPr>
        </p:nvSpPr>
        <p:spPr>
          <a:xfrm>
            <a:off x="125700" y="819150"/>
            <a:ext cx="8561100" cy="4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The "digits" for radix R are: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0..R-1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We don't really need a special symbol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for each of them do we?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How do you compute the 0</a:t>
            </a:r>
            <a:r>
              <a:rPr baseline="30000" lang="en" sz="2400">
                <a:latin typeface="Source Code Pro"/>
                <a:ea typeface="Source Code Pro"/>
                <a:cs typeface="Source Code Pro"/>
                <a:sym typeface="Source Code Pro"/>
              </a:rPr>
              <a:t>th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digit of x?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x%R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Details:  general radix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125700" y="1200150"/>
            <a:ext cx="8561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How do you compute the i</a:t>
            </a:r>
            <a:r>
              <a:rPr baseline="30000" lang="en" sz="2400">
                <a:latin typeface="Source Code Pro"/>
                <a:ea typeface="Source Code Pro"/>
                <a:cs typeface="Source Code Pro"/>
                <a:sym typeface="Source Code Pro"/>
              </a:rPr>
              <a:t>th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digit of x base R?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(x/R</a:t>
            </a:r>
            <a:r>
              <a:rPr baseline="30000" lang="en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)%R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More details...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To compute (x/R</a:t>
            </a:r>
            <a:r>
              <a:rPr baseline="30000" lang="en" sz="2400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)%R, do we really want to repeatedly compute R</a:t>
            </a:r>
            <a:r>
              <a:rPr baseline="30000" lang="en" sz="2400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??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NO!  Let's call R</a:t>
            </a:r>
            <a:r>
              <a:rPr baseline="30000" lang="en" sz="2400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the </a:t>
            </a:r>
            <a:r>
              <a:rPr i="1" lang="en" sz="2400">
                <a:latin typeface="Source Code Pro"/>
                <a:ea typeface="Source Code Pro"/>
                <a:cs typeface="Source Code Pro"/>
                <a:sym typeface="Source Code Pro"/>
              </a:rPr>
              <a:t>divisor</a:t>
            </a:r>
            <a:endParaRPr i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Before 1st pass:      divisor = 1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At end of each pass:  divisor = divisor*R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More details...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During a particular pass: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digit = (x/divisor)%R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More details...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178050" y="1200150"/>
            <a:ext cx="8903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We are after speed right?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Division and mod (%) are comparatively slow operations on most machines.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Can we get rid of them somehow?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What if we choose the radix to be a power of 2?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More details...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178050" y="1200150"/>
            <a:ext cx="8903100" cy="19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Suppose radix R=2</a:t>
            </a:r>
            <a:r>
              <a:rPr baseline="30000" lang="en" sz="2400">
                <a:latin typeface="Source Code Pro"/>
                <a:ea typeface="Source Code Pro"/>
                <a:cs typeface="Source Code Pro"/>
                <a:sym typeface="Source Code Pro"/>
              </a:rPr>
              <a:t>k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such that it is close to N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Example:  R = 16 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       consider the bits...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8288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graphicFrame>
        <p:nvGraphicFramePr>
          <p:cNvPr id="566" name="Shape 566"/>
          <p:cNvGraphicFramePr/>
          <p:nvPr/>
        </p:nvGraphicFramePr>
        <p:xfrm>
          <a:off x="952400" y="337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{5D92B2B0-671A-4768-B5F9-71DA9CAB64D1}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67" name="Shape 567"/>
          <p:cNvSpPr/>
          <p:nvPr/>
        </p:nvSpPr>
        <p:spPr>
          <a:xfrm>
            <a:off x="6452125" y="4053525"/>
            <a:ext cx="1791000" cy="396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x%16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8" name="Shape 568"/>
          <p:cNvSpPr txBox="1"/>
          <p:nvPr/>
        </p:nvSpPr>
        <p:spPr>
          <a:xfrm>
            <a:off x="293275" y="3383175"/>
            <a:ext cx="502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366600" y="4336325"/>
            <a:ext cx="3906900" cy="61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least_sig_digit = x &amp; 15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396200" y="656875"/>
            <a:ext cx="38892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Comparison Based Model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3065375" y="1686650"/>
            <a:ext cx="1751700" cy="158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Ubuntu Mono"/>
                <a:ea typeface="Ubuntu Mono"/>
                <a:cs typeface="Ubuntu Mono"/>
                <a:sym typeface="Ubuntu Mono"/>
              </a:rPr>
              <a:t>CMP(x, y)</a:t>
            </a:r>
            <a:endParaRPr b="1"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38" name="Shape 138"/>
          <p:cNvCxnSpPr>
            <a:stCxn id="137" idx="3"/>
          </p:cNvCxnSpPr>
          <p:nvPr/>
        </p:nvCxnSpPr>
        <p:spPr>
          <a:xfrm flipH="1">
            <a:off x="1835106" y="3039447"/>
            <a:ext cx="1486800" cy="5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Shape 139"/>
          <p:cNvCxnSpPr>
            <a:stCxn id="137" idx="4"/>
          </p:cNvCxnSpPr>
          <p:nvPr/>
        </p:nvCxnSpPr>
        <p:spPr>
          <a:xfrm flipH="1">
            <a:off x="3899525" y="3271550"/>
            <a:ext cx="41700" cy="11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Shape 140"/>
          <p:cNvCxnSpPr>
            <a:stCxn id="137" idx="5"/>
          </p:cNvCxnSpPr>
          <p:nvPr/>
        </p:nvCxnSpPr>
        <p:spPr>
          <a:xfrm>
            <a:off x="4560544" y="3039447"/>
            <a:ext cx="1403400" cy="9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Shape 141"/>
          <p:cNvSpPr txBox="1"/>
          <p:nvPr/>
        </p:nvSpPr>
        <p:spPr>
          <a:xfrm>
            <a:off x="1470125" y="3127925"/>
            <a:ext cx="6987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x&lt;y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3375125" y="3432725"/>
            <a:ext cx="6987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x=y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5203925" y="3280325"/>
            <a:ext cx="6987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x&gt;y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Claim:  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Any comparison-based sorting algorithm requires Ω(Nlog(N)) comparisons in the worst-case.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Consider:  "decision tree" model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2628900" y="1109375"/>
            <a:ext cx="766500" cy="726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a&lt;b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115425" y="215150"/>
            <a:ext cx="2244600" cy="82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Sorting 3 Elements: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a, b, 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6441150" y="114300"/>
            <a:ext cx="2692800" cy="248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Before any comparisons, any sorted ordering is possible as far as we know: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acb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bac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bca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cab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cba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3469350" y="217400"/>
            <a:ext cx="635400" cy="135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acb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bac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bca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cab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cba</a:t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1257300" y="2023775"/>
            <a:ext cx="766500" cy="726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b&lt;c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7976325" y="1729000"/>
            <a:ext cx="988500" cy="4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6 = 3!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844006" y="1781700"/>
            <a:ext cx="530100" cy="77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abc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acb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cab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4924985" y="2099975"/>
            <a:ext cx="766500" cy="726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b&lt;c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2" name="Shape 162"/>
          <p:cNvCxnSpPr>
            <a:stCxn id="154" idx="5"/>
            <a:endCxn id="161" idx="0"/>
          </p:cNvCxnSpPr>
          <p:nvPr/>
        </p:nvCxnSpPr>
        <p:spPr>
          <a:xfrm>
            <a:off x="3283149" y="1729055"/>
            <a:ext cx="2025000" cy="37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Shape 163"/>
          <p:cNvSpPr txBox="1"/>
          <p:nvPr/>
        </p:nvSpPr>
        <p:spPr>
          <a:xfrm>
            <a:off x="4188750" y="1724575"/>
            <a:ext cx="5301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</a:t>
            </a:r>
            <a:endParaRPr b="1"/>
          </a:p>
        </p:txBody>
      </p:sp>
      <p:sp>
        <p:nvSpPr>
          <p:cNvPr id="164" name="Shape 164"/>
          <p:cNvSpPr txBox="1"/>
          <p:nvPr/>
        </p:nvSpPr>
        <p:spPr>
          <a:xfrm>
            <a:off x="5534737" y="1779356"/>
            <a:ext cx="635400" cy="77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bac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bca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cba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5" name="Shape 165"/>
          <p:cNvCxnSpPr>
            <a:stCxn id="154" idx="3"/>
            <a:endCxn id="158" idx="0"/>
          </p:cNvCxnSpPr>
          <p:nvPr/>
        </p:nvCxnSpPr>
        <p:spPr>
          <a:xfrm flipH="1">
            <a:off x="1640451" y="1729055"/>
            <a:ext cx="1100700" cy="29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Shape 166"/>
          <p:cNvSpPr/>
          <p:nvPr/>
        </p:nvSpPr>
        <p:spPr>
          <a:xfrm>
            <a:off x="2019300" y="3014375"/>
            <a:ext cx="766500" cy="726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a&lt;c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470650" y="3207125"/>
            <a:ext cx="530100" cy="477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abc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8" name="Shape 168"/>
          <p:cNvCxnSpPr>
            <a:stCxn id="158" idx="3"/>
            <a:endCxn id="167" idx="0"/>
          </p:cNvCxnSpPr>
          <p:nvPr/>
        </p:nvCxnSpPr>
        <p:spPr>
          <a:xfrm flipH="1">
            <a:off x="735651" y="2643455"/>
            <a:ext cx="633900" cy="56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Shape 169"/>
          <p:cNvSpPr txBox="1"/>
          <p:nvPr/>
        </p:nvSpPr>
        <p:spPr>
          <a:xfrm>
            <a:off x="703721" y="2791375"/>
            <a:ext cx="6009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YES</a:t>
            </a:r>
            <a:endParaRPr b="1"/>
          </a:p>
        </p:txBody>
      </p:sp>
      <p:cxnSp>
        <p:nvCxnSpPr>
          <p:cNvPr id="170" name="Shape 170"/>
          <p:cNvCxnSpPr>
            <a:stCxn id="158" idx="5"/>
            <a:endCxn id="166" idx="0"/>
          </p:cNvCxnSpPr>
          <p:nvPr/>
        </p:nvCxnSpPr>
        <p:spPr>
          <a:xfrm>
            <a:off x="1911549" y="2643455"/>
            <a:ext cx="491100" cy="37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Shape 171"/>
          <p:cNvSpPr/>
          <p:nvPr/>
        </p:nvSpPr>
        <p:spPr>
          <a:xfrm>
            <a:off x="1461250" y="4121525"/>
            <a:ext cx="530100" cy="477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acb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2832850" y="4121525"/>
            <a:ext cx="530100" cy="477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cab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3" name="Shape 173"/>
          <p:cNvCxnSpPr>
            <a:stCxn id="166" idx="5"/>
            <a:endCxn id="172" idx="0"/>
          </p:cNvCxnSpPr>
          <p:nvPr/>
        </p:nvCxnSpPr>
        <p:spPr>
          <a:xfrm>
            <a:off x="2673549" y="3634055"/>
            <a:ext cx="424500" cy="48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Shape 174"/>
          <p:cNvCxnSpPr>
            <a:stCxn id="166" idx="3"/>
            <a:endCxn id="171" idx="0"/>
          </p:cNvCxnSpPr>
          <p:nvPr/>
        </p:nvCxnSpPr>
        <p:spPr>
          <a:xfrm flipH="1">
            <a:off x="1726251" y="3634055"/>
            <a:ext cx="405300" cy="48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Shape 175"/>
          <p:cNvSpPr txBox="1"/>
          <p:nvPr/>
        </p:nvSpPr>
        <p:spPr>
          <a:xfrm>
            <a:off x="1597950" y="3781975"/>
            <a:ext cx="6009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YES</a:t>
            </a:r>
            <a:endParaRPr b="1"/>
          </a:p>
        </p:txBody>
      </p:sp>
      <p:sp>
        <p:nvSpPr>
          <p:cNvPr id="176" name="Shape 176"/>
          <p:cNvSpPr txBox="1"/>
          <p:nvPr/>
        </p:nvSpPr>
        <p:spPr>
          <a:xfrm>
            <a:off x="1943091" y="2705090"/>
            <a:ext cx="5301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</a:t>
            </a:r>
            <a:endParaRPr b="1"/>
          </a:p>
        </p:txBody>
      </p:sp>
      <p:sp>
        <p:nvSpPr>
          <p:cNvPr id="177" name="Shape 177"/>
          <p:cNvSpPr txBox="1"/>
          <p:nvPr/>
        </p:nvSpPr>
        <p:spPr>
          <a:xfrm>
            <a:off x="2705091" y="3751719"/>
            <a:ext cx="5301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</a:t>
            </a:r>
            <a:endParaRPr b="1"/>
          </a:p>
        </p:txBody>
      </p:sp>
      <p:sp>
        <p:nvSpPr>
          <p:cNvPr id="178" name="Shape 178"/>
          <p:cNvSpPr txBox="1"/>
          <p:nvPr/>
        </p:nvSpPr>
        <p:spPr>
          <a:xfrm>
            <a:off x="2588359" y="2919300"/>
            <a:ext cx="530100" cy="47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acb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4185360" y="3025725"/>
            <a:ext cx="766500" cy="726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b&lt;c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0" name="Shape 180"/>
          <p:cNvCxnSpPr>
            <a:stCxn id="161" idx="3"/>
            <a:endCxn id="179" idx="0"/>
          </p:cNvCxnSpPr>
          <p:nvPr/>
        </p:nvCxnSpPr>
        <p:spPr>
          <a:xfrm flipH="1">
            <a:off x="4568637" y="2719655"/>
            <a:ext cx="468600" cy="30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Shape 181"/>
          <p:cNvSpPr/>
          <p:nvPr/>
        </p:nvSpPr>
        <p:spPr>
          <a:xfrm>
            <a:off x="3899650" y="4350125"/>
            <a:ext cx="491100" cy="477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bac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3804350" y="2986338"/>
            <a:ext cx="530100" cy="47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acb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4890250" y="4350125"/>
            <a:ext cx="491100" cy="477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bca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4" name="Shape 184"/>
          <p:cNvCxnSpPr>
            <a:stCxn id="179" idx="3"/>
            <a:endCxn id="181" idx="0"/>
          </p:cNvCxnSpPr>
          <p:nvPr/>
        </p:nvCxnSpPr>
        <p:spPr>
          <a:xfrm flipH="1">
            <a:off x="4145212" y="3645405"/>
            <a:ext cx="152400" cy="704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Shape 185"/>
          <p:cNvSpPr txBox="1"/>
          <p:nvPr/>
        </p:nvSpPr>
        <p:spPr>
          <a:xfrm>
            <a:off x="4417350" y="2715175"/>
            <a:ext cx="6009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YES</a:t>
            </a:r>
            <a:endParaRPr b="1"/>
          </a:p>
        </p:txBody>
      </p:sp>
      <p:sp>
        <p:nvSpPr>
          <p:cNvPr id="186" name="Shape 186"/>
          <p:cNvSpPr/>
          <p:nvPr/>
        </p:nvSpPr>
        <p:spPr>
          <a:xfrm>
            <a:off x="6033250" y="3283325"/>
            <a:ext cx="491100" cy="477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cba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7" name="Shape 187"/>
          <p:cNvCxnSpPr>
            <a:stCxn id="161" idx="5"/>
            <a:endCxn id="186" idx="0"/>
          </p:cNvCxnSpPr>
          <p:nvPr/>
        </p:nvCxnSpPr>
        <p:spPr>
          <a:xfrm>
            <a:off x="5579234" y="2719655"/>
            <a:ext cx="699600" cy="5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Shape 188"/>
          <p:cNvSpPr txBox="1"/>
          <p:nvPr/>
        </p:nvSpPr>
        <p:spPr>
          <a:xfrm>
            <a:off x="3883950" y="3858175"/>
            <a:ext cx="6009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YES</a:t>
            </a:r>
            <a:endParaRPr b="1"/>
          </a:p>
        </p:txBody>
      </p:sp>
      <p:sp>
        <p:nvSpPr>
          <p:cNvPr id="189" name="Shape 189"/>
          <p:cNvSpPr txBox="1"/>
          <p:nvPr/>
        </p:nvSpPr>
        <p:spPr>
          <a:xfrm>
            <a:off x="1893021" y="1720000"/>
            <a:ext cx="6009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YES</a:t>
            </a:r>
            <a:endParaRPr b="1"/>
          </a:p>
        </p:txBody>
      </p:sp>
      <p:sp>
        <p:nvSpPr>
          <p:cNvPr id="190" name="Shape 190"/>
          <p:cNvSpPr txBox="1"/>
          <p:nvPr/>
        </p:nvSpPr>
        <p:spPr>
          <a:xfrm>
            <a:off x="5655425" y="2880450"/>
            <a:ext cx="5301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</a:t>
            </a:r>
            <a:endParaRPr b="1"/>
          </a:p>
        </p:txBody>
      </p:sp>
      <p:cxnSp>
        <p:nvCxnSpPr>
          <p:cNvPr id="191" name="Shape 191"/>
          <p:cNvCxnSpPr>
            <a:stCxn id="179" idx="5"/>
            <a:endCxn id="183" idx="0"/>
          </p:cNvCxnSpPr>
          <p:nvPr/>
        </p:nvCxnSpPr>
        <p:spPr>
          <a:xfrm>
            <a:off x="4839609" y="3645405"/>
            <a:ext cx="296100" cy="704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Shape 192"/>
          <p:cNvSpPr txBox="1"/>
          <p:nvPr/>
        </p:nvSpPr>
        <p:spPr>
          <a:xfrm>
            <a:off x="4741025" y="3871050"/>
            <a:ext cx="5301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general</a:t>
            </a:r>
            <a:endParaRPr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Input:  N elements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N! possible answers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N! "leaves" in ANY decision tree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-- i.e, cmp-based sorting alg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4294967295" type="title"/>
          </p:nvPr>
        </p:nvSpPr>
        <p:spPr>
          <a:xfrm>
            <a:off x="457200" y="-988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 general (cont.)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Shape 204"/>
          <p:cNvSpPr txBox="1"/>
          <p:nvPr>
            <p:ph idx="4294967295" type="body"/>
          </p:nvPr>
        </p:nvSpPr>
        <p:spPr>
          <a:xfrm>
            <a:off x="457200" y="742950"/>
            <a:ext cx="8229600" cy="41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Fact:  Any binary tree with X leaves has at height &gt;= log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(could you prove this?)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Therefore:  any decision tree (i.e., sorting algorithm) does at least log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(N!) comparisons (worst-case)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