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5143500" cx="9144000"/>
  <p:notesSz cx="6858000" cy="9144000"/>
  <p:embeddedFontLst>
    <p:embeddedFont>
      <p:font typeface="Source Code Pro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6038872-3DB5-4F43-BB8F-71A1235E2FC3}">
  <a:tblStyle styleId="{96038872-3DB5-4F43-BB8F-71A1235E2F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SourceCodePro-regular.fntdata"/><Relationship Id="rId47" Type="http://schemas.openxmlformats.org/officeDocument/2006/relationships/slide" Target="slides/slide40.xml"/><Relationship Id="rId49" Type="http://schemas.openxmlformats.org/officeDocument/2006/relationships/font" Target="fonts/SourceCodePro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Shape 59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4" name="Shape 7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78" name="Shape 78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Shape 7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1" name="Shape 91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Shape 92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Shape 9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97" name="Shape 9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Shape 9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03" name="Shape 10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Shape 10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07" name="Shape 10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Shape 10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111" name="Shape 111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Shape 11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hape 114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Shape 1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6" name="Shape 86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Shape 8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06-WED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quicksort and more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" name="Shape 292"/>
          <p:cNvGraphicFramePr/>
          <p:nvPr/>
        </p:nvGraphicFramePr>
        <p:xfrm>
          <a:off x="429160" y="117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{96038872-3DB5-4F43-BB8F-71A1235E2FC3}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49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3" name="Shape 293"/>
          <p:cNvGraphicFramePr/>
          <p:nvPr/>
        </p:nvGraphicFramePr>
        <p:xfrm>
          <a:off x="429160" y="71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{96038872-3DB5-4F43-BB8F-71A1235E2FC3}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4" name="Shape 294"/>
          <p:cNvSpPr txBox="1"/>
          <p:nvPr/>
        </p:nvSpPr>
        <p:spPr>
          <a:xfrm>
            <a:off x="6420429" y="1202325"/>
            <a:ext cx="383100" cy="45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295" name="Shape 295"/>
          <p:cNvSpPr txBox="1"/>
          <p:nvPr/>
        </p:nvSpPr>
        <p:spPr>
          <a:xfrm>
            <a:off x="6850143" y="11721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28</a:t>
            </a:r>
            <a:endParaRPr b="1"/>
          </a:p>
        </p:txBody>
      </p:sp>
      <p:sp>
        <p:nvSpPr>
          <p:cNvPr id="296" name="Shape 296"/>
          <p:cNvSpPr txBox="1"/>
          <p:nvPr/>
        </p:nvSpPr>
        <p:spPr>
          <a:xfrm>
            <a:off x="881985" y="11721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14</a:t>
            </a:r>
            <a:endParaRPr b="1"/>
          </a:p>
        </p:txBody>
      </p:sp>
      <p:sp>
        <p:nvSpPr>
          <p:cNvPr id="297" name="Shape 297"/>
          <p:cNvSpPr txBox="1"/>
          <p:nvPr/>
        </p:nvSpPr>
        <p:spPr>
          <a:xfrm>
            <a:off x="1716135" y="1182589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298" name="Shape 298"/>
          <p:cNvSpPr txBox="1"/>
          <p:nvPr/>
        </p:nvSpPr>
        <p:spPr>
          <a:xfrm>
            <a:off x="1299062" y="117946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2133210" y="118782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33</a:t>
            </a:r>
            <a:endParaRPr b="1"/>
          </a:p>
        </p:txBody>
      </p:sp>
      <p:sp>
        <p:nvSpPr>
          <p:cNvPr id="300" name="Shape 300"/>
          <p:cNvSpPr txBox="1"/>
          <p:nvPr/>
        </p:nvSpPr>
        <p:spPr>
          <a:xfrm>
            <a:off x="2582560" y="118782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301" name="Shape 301"/>
          <p:cNvSpPr txBox="1"/>
          <p:nvPr/>
        </p:nvSpPr>
        <p:spPr>
          <a:xfrm>
            <a:off x="3008481" y="1184610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302" name="Shape 302"/>
          <p:cNvSpPr txBox="1"/>
          <p:nvPr/>
        </p:nvSpPr>
        <p:spPr>
          <a:xfrm>
            <a:off x="3441613" y="1191040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15</a:t>
            </a:r>
            <a:endParaRPr b="1"/>
          </a:p>
        </p:txBody>
      </p:sp>
      <p:sp>
        <p:nvSpPr>
          <p:cNvPr id="303" name="Shape 303"/>
          <p:cNvSpPr txBox="1"/>
          <p:nvPr/>
        </p:nvSpPr>
        <p:spPr>
          <a:xfrm>
            <a:off x="4279813" y="1197469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71</a:t>
            </a:r>
            <a:endParaRPr b="1"/>
          </a:p>
        </p:txBody>
      </p:sp>
      <p:sp>
        <p:nvSpPr>
          <p:cNvPr id="304" name="Shape 304"/>
          <p:cNvSpPr txBox="1"/>
          <p:nvPr/>
        </p:nvSpPr>
        <p:spPr>
          <a:xfrm>
            <a:off x="4705734" y="1193473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endParaRPr b="1"/>
          </a:p>
        </p:txBody>
      </p:sp>
      <p:sp>
        <p:nvSpPr>
          <p:cNvPr id="305" name="Shape 305"/>
          <p:cNvSpPr txBox="1"/>
          <p:nvPr/>
        </p:nvSpPr>
        <p:spPr>
          <a:xfrm>
            <a:off x="5138866" y="1199902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306" name="Shape 306"/>
          <p:cNvSpPr txBox="1"/>
          <p:nvPr/>
        </p:nvSpPr>
        <p:spPr>
          <a:xfrm>
            <a:off x="5554360" y="119590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307" name="Shape 307"/>
          <p:cNvSpPr txBox="1"/>
          <p:nvPr/>
        </p:nvSpPr>
        <p:spPr>
          <a:xfrm>
            <a:off x="5990707" y="120233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</a:t>
            </a:r>
            <a:endParaRPr/>
          </a:p>
        </p:txBody>
      </p:sp>
      <p:sp>
        <p:nvSpPr>
          <p:cNvPr id="308" name="Shape 308"/>
          <p:cNvSpPr txBox="1"/>
          <p:nvPr/>
        </p:nvSpPr>
        <p:spPr>
          <a:xfrm>
            <a:off x="3860728" y="1202313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17</a:t>
            </a:r>
            <a:endParaRPr b="1"/>
          </a:p>
        </p:txBody>
      </p:sp>
      <p:sp>
        <p:nvSpPr>
          <p:cNvPr id="309" name="Shape 309"/>
          <p:cNvSpPr txBox="1"/>
          <p:nvPr>
            <p:ph idx="4294967295" type="title"/>
          </p:nvPr>
        </p:nvSpPr>
        <p:spPr>
          <a:xfrm>
            <a:off x="228600" y="156400"/>
            <a:ext cx="5369700" cy="5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partition (cont)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76200" y="2425775"/>
            <a:ext cx="4796100" cy="25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 = l;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j = r-1;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for(;;){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800">
                <a:solidFill>
                  <a:schemeClr val="dk1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while(a[++i] &lt; pivot);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800">
                <a:solidFill>
                  <a:schemeClr val="dk1"/>
                </a:solidFill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while(a[--j] &gt; pivot);</a:t>
            </a:r>
            <a:endParaRPr b="1" sz="1800">
              <a:solidFill>
                <a:schemeClr val="dk1"/>
              </a:solidFill>
              <a:highlight>
                <a:srgbClr val="FF00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if(i &gt;= j) break;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800">
                <a:solidFill>
                  <a:schemeClr val="dk1"/>
                </a:solidFill>
                <a:highlight>
                  <a:srgbClr val="93C47D"/>
                </a:highlight>
                <a:latin typeface="Courier New"/>
                <a:ea typeface="Courier New"/>
                <a:cs typeface="Courier New"/>
                <a:sym typeface="Courier New"/>
              </a:rPr>
              <a:t>swap(a, i, j);</a:t>
            </a:r>
            <a:endParaRPr b="1" sz="1800">
              <a:solidFill>
                <a:schemeClr val="dk1"/>
              </a:solidFill>
              <a:highlight>
                <a:srgbClr val="93C47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3029321" y="1887824"/>
            <a:ext cx="383100" cy="3444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2" name="Shape 312"/>
          <p:cNvCxnSpPr>
            <a:stCxn id="311" idx="0"/>
          </p:cNvCxnSpPr>
          <p:nvPr/>
        </p:nvCxnSpPr>
        <p:spPr>
          <a:xfrm flipH="1" rot="10800000">
            <a:off x="3220871" y="1717124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Shape 313"/>
          <p:cNvSpPr txBox="1"/>
          <p:nvPr/>
        </p:nvSpPr>
        <p:spPr>
          <a:xfrm>
            <a:off x="2603474" y="1891155"/>
            <a:ext cx="383100" cy="3444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4" name="Shape 314"/>
          <p:cNvCxnSpPr>
            <a:stCxn id="313" idx="0"/>
          </p:cNvCxnSpPr>
          <p:nvPr/>
        </p:nvCxnSpPr>
        <p:spPr>
          <a:xfrm flipH="1" rot="10800000">
            <a:off x="2795024" y="1720455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Shape 315"/>
          <p:cNvSpPr txBox="1"/>
          <p:nvPr/>
        </p:nvSpPr>
        <p:spPr>
          <a:xfrm>
            <a:off x="4747743" y="1856549"/>
            <a:ext cx="383100" cy="3444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6" name="Shape 316"/>
          <p:cNvCxnSpPr>
            <a:stCxn id="315" idx="0"/>
          </p:cNvCxnSpPr>
          <p:nvPr/>
        </p:nvCxnSpPr>
        <p:spPr>
          <a:xfrm flipH="1" rot="10800000">
            <a:off x="4939293" y="1685849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Shape 317"/>
          <p:cNvSpPr txBox="1"/>
          <p:nvPr/>
        </p:nvSpPr>
        <p:spPr>
          <a:xfrm>
            <a:off x="8020629" y="287925"/>
            <a:ext cx="383100" cy="45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318" name="Shape 318"/>
          <p:cNvSpPr txBox="1"/>
          <p:nvPr/>
        </p:nvSpPr>
        <p:spPr>
          <a:xfrm>
            <a:off x="7130225" y="385775"/>
            <a:ext cx="823800" cy="3057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PIVOT: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3221775" y="2411725"/>
            <a:ext cx="1022100" cy="459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SWAP!!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5564798" y="117217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</a:t>
            </a:r>
            <a:endParaRPr/>
          </a:p>
        </p:txBody>
      </p:sp>
      <p:sp>
        <p:nvSpPr>
          <p:cNvPr id="321" name="Shape 321"/>
          <p:cNvSpPr txBox="1"/>
          <p:nvPr/>
        </p:nvSpPr>
        <p:spPr>
          <a:xfrm>
            <a:off x="2149348" y="1172180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</a:t>
            </a:r>
            <a:endParaRPr/>
          </a:p>
        </p:txBody>
      </p:sp>
      <p:sp>
        <p:nvSpPr>
          <p:cNvPr id="322" name="Shape 322"/>
          <p:cNvSpPr txBox="1"/>
          <p:nvPr/>
        </p:nvSpPr>
        <p:spPr>
          <a:xfrm>
            <a:off x="5140000" y="1844171"/>
            <a:ext cx="383100" cy="3444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3" name="Shape 323"/>
          <p:cNvCxnSpPr>
            <a:stCxn id="322" idx="0"/>
          </p:cNvCxnSpPr>
          <p:nvPr/>
        </p:nvCxnSpPr>
        <p:spPr>
          <a:xfrm flipH="1" rot="10800000">
            <a:off x="5331550" y="1673471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Shape 324"/>
          <p:cNvSpPr txBox="1"/>
          <p:nvPr/>
        </p:nvSpPr>
        <p:spPr>
          <a:xfrm>
            <a:off x="5135260" y="1182609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325" name="Shape 325"/>
          <p:cNvSpPr txBox="1"/>
          <p:nvPr/>
        </p:nvSpPr>
        <p:spPr>
          <a:xfrm>
            <a:off x="2578916" y="1182607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326" name="Shape 326"/>
          <p:cNvSpPr txBox="1"/>
          <p:nvPr/>
        </p:nvSpPr>
        <p:spPr>
          <a:xfrm>
            <a:off x="3486521" y="1887824"/>
            <a:ext cx="383100" cy="3444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7" name="Shape 327"/>
          <p:cNvCxnSpPr>
            <a:stCxn id="326" idx="0"/>
          </p:cNvCxnSpPr>
          <p:nvPr/>
        </p:nvCxnSpPr>
        <p:spPr>
          <a:xfrm flipH="1" rot="10800000">
            <a:off x="3678071" y="1717124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Shape 328"/>
          <p:cNvSpPr txBox="1"/>
          <p:nvPr/>
        </p:nvSpPr>
        <p:spPr>
          <a:xfrm>
            <a:off x="3919653" y="1887824"/>
            <a:ext cx="383100" cy="3444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9" name="Shape 329"/>
          <p:cNvCxnSpPr>
            <a:stCxn id="328" idx="0"/>
          </p:cNvCxnSpPr>
          <p:nvPr/>
        </p:nvCxnSpPr>
        <p:spPr>
          <a:xfrm flipH="1" rot="10800000">
            <a:off x="4111203" y="1717124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Shape 330"/>
          <p:cNvSpPr txBox="1"/>
          <p:nvPr/>
        </p:nvSpPr>
        <p:spPr>
          <a:xfrm>
            <a:off x="4345574" y="1894253"/>
            <a:ext cx="383100" cy="3444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1" name="Shape 331"/>
          <p:cNvCxnSpPr>
            <a:stCxn id="330" idx="0"/>
          </p:cNvCxnSpPr>
          <p:nvPr/>
        </p:nvCxnSpPr>
        <p:spPr>
          <a:xfrm flipH="1" rot="10800000">
            <a:off x="4537124" y="1723553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Shape 332"/>
          <p:cNvSpPr txBox="1"/>
          <p:nvPr/>
        </p:nvSpPr>
        <p:spPr>
          <a:xfrm>
            <a:off x="4711038" y="1200432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71</a:t>
            </a:r>
            <a:endParaRPr b="1"/>
          </a:p>
        </p:txBody>
      </p:sp>
      <p:sp>
        <p:nvSpPr>
          <p:cNvPr id="333" name="Shape 333"/>
          <p:cNvSpPr txBox="1"/>
          <p:nvPr/>
        </p:nvSpPr>
        <p:spPr>
          <a:xfrm>
            <a:off x="4283234" y="1188006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endParaRPr b="1"/>
          </a:p>
        </p:txBody>
      </p:sp>
      <p:sp>
        <p:nvSpPr>
          <p:cNvPr id="334" name="Shape 334"/>
          <p:cNvSpPr txBox="1"/>
          <p:nvPr/>
        </p:nvSpPr>
        <p:spPr>
          <a:xfrm>
            <a:off x="3012093" y="117218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335" name="Shape 335"/>
          <p:cNvSpPr txBox="1"/>
          <p:nvPr/>
        </p:nvSpPr>
        <p:spPr>
          <a:xfrm>
            <a:off x="3436401" y="117216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15</a:t>
            </a:r>
            <a:endParaRPr b="1"/>
          </a:p>
        </p:txBody>
      </p:sp>
      <p:sp>
        <p:nvSpPr>
          <p:cNvPr id="336" name="Shape 336"/>
          <p:cNvSpPr txBox="1"/>
          <p:nvPr/>
        </p:nvSpPr>
        <p:spPr>
          <a:xfrm>
            <a:off x="3866066" y="1172163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17</a:t>
            </a:r>
            <a:endParaRPr b="1"/>
          </a:p>
        </p:txBody>
      </p:sp>
      <p:cxnSp>
        <p:nvCxnSpPr>
          <p:cNvPr id="337" name="Shape 337"/>
          <p:cNvCxnSpPr/>
          <p:nvPr/>
        </p:nvCxnSpPr>
        <p:spPr>
          <a:xfrm>
            <a:off x="4691900" y="774775"/>
            <a:ext cx="21000" cy="111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" name="Shape 342"/>
          <p:cNvGraphicFramePr/>
          <p:nvPr/>
        </p:nvGraphicFramePr>
        <p:xfrm>
          <a:off x="429160" y="117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{96038872-3DB5-4F43-BB8F-71A1235E2FC3}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49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3" name="Shape 343"/>
          <p:cNvGraphicFramePr/>
          <p:nvPr/>
        </p:nvGraphicFramePr>
        <p:xfrm>
          <a:off x="429160" y="71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{96038872-3DB5-4F43-BB8F-71A1235E2FC3}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4" name="Shape 344"/>
          <p:cNvSpPr txBox="1"/>
          <p:nvPr/>
        </p:nvSpPr>
        <p:spPr>
          <a:xfrm>
            <a:off x="6420429" y="1202325"/>
            <a:ext cx="383100" cy="45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345" name="Shape 345"/>
          <p:cNvSpPr txBox="1"/>
          <p:nvPr/>
        </p:nvSpPr>
        <p:spPr>
          <a:xfrm>
            <a:off x="6850143" y="11721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28</a:t>
            </a:r>
            <a:endParaRPr b="1"/>
          </a:p>
        </p:txBody>
      </p:sp>
      <p:sp>
        <p:nvSpPr>
          <p:cNvPr id="346" name="Shape 346"/>
          <p:cNvSpPr txBox="1"/>
          <p:nvPr/>
        </p:nvSpPr>
        <p:spPr>
          <a:xfrm>
            <a:off x="881985" y="11721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14</a:t>
            </a:r>
            <a:endParaRPr b="1"/>
          </a:p>
        </p:txBody>
      </p:sp>
      <p:sp>
        <p:nvSpPr>
          <p:cNvPr id="347" name="Shape 347"/>
          <p:cNvSpPr txBox="1"/>
          <p:nvPr/>
        </p:nvSpPr>
        <p:spPr>
          <a:xfrm>
            <a:off x="1716135" y="1182589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348" name="Shape 348"/>
          <p:cNvSpPr txBox="1"/>
          <p:nvPr/>
        </p:nvSpPr>
        <p:spPr>
          <a:xfrm>
            <a:off x="1299062" y="117946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349" name="Shape 349"/>
          <p:cNvSpPr txBox="1"/>
          <p:nvPr/>
        </p:nvSpPr>
        <p:spPr>
          <a:xfrm>
            <a:off x="2133210" y="118782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33</a:t>
            </a:r>
            <a:endParaRPr b="1"/>
          </a:p>
        </p:txBody>
      </p:sp>
      <p:sp>
        <p:nvSpPr>
          <p:cNvPr id="350" name="Shape 350"/>
          <p:cNvSpPr txBox="1"/>
          <p:nvPr/>
        </p:nvSpPr>
        <p:spPr>
          <a:xfrm>
            <a:off x="2582560" y="118782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351" name="Shape 351"/>
          <p:cNvSpPr txBox="1"/>
          <p:nvPr/>
        </p:nvSpPr>
        <p:spPr>
          <a:xfrm>
            <a:off x="3008481" y="1184610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352" name="Shape 352"/>
          <p:cNvSpPr txBox="1"/>
          <p:nvPr/>
        </p:nvSpPr>
        <p:spPr>
          <a:xfrm>
            <a:off x="3441613" y="1191040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15</a:t>
            </a:r>
            <a:endParaRPr b="1"/>
          </a:p>
        </p:txBody>
      </p:sp>
      <p:sp>
        <p:nvSpPr>
          <p:cNvPr id="353" name="Shape 353"/>
          <p:cNvSpPr txBox="1"/>
          <p:nvPr/>
        </p:nvSpPr>
        <p:spPr>
          <a:xfrm>
            <a:off x="4279813" y="1197469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71</a:t>
            </a:r>
            <a:endParaRPr b="1"/>
          </a:p>
        </p:txBody>
      </p:sp>
      <p:sp>
        <p:nvSpPr>
          <p:cNvPr id="354" name="Shape 354"/>
          <p:cNvSpPr txBox="1"/>
          <p:nvPr/>
        </p:nvSpPr>
        <p:spPr>
          <a:xfrm>
            <a:off x="4705734" y="1193473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endParaRPr b="1"/>
          </a:p>
        </p:txBody>
      </p:sp>
      <p:sp>
        <p:nvSpPr>
          <p:cNvPr id="355" name="Shape 355"/>
          <p:cNvSpPr txBox="1"/>
          <p:nvPr/>
        </p:nvSpPr>
        <p:spPr>
          <a:xfrm>
            <a:off x="5138866" y="1199902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356" name="Shape 356"/>
          <p:cNvSpPr txBox="1"/>
          <p:nvPr/>
        </p:nvSpPr>
        <p:spPr>
          <a:xfrm>
            <a:off x="5554360" y="119590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357" name="Shape 357"/>
          <p:cNvSpPr txBox="1"/>
          <p:nvPr/>
        </p:nvSpPr>
        <p:spPr>
          <a:xfrm>
            <a:off x="5990707" y="120233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</a:t>
            </a:r>
            <a:endParaRPr/>
          </a:p>
        </p:txBody>
      </p:sp>
      <p:sp>
        <p:nvSpPr>
          <p:cNvPr id="358" name="Shape 358"/>
          <p:cNvSpPr txBox="1"/>
          <p:nvPr/>
        </p:nvSpPr>
        <p:spPr>
          <a:xfrm>
            <a:off x="3860728" y="1202313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17</a:t>
            </a:r>
            <a:endParaRPr b="1"/>
          </a:p>
        </p:txBody>
      </p:sp>
      <p:sp>
        <p:nvSpPr>
          <p:cNvPr id="359" name="Shape 359"/>
          <p:cNvSpPr txBox="1"/>
          <p:nvPr>
            <p:ph idx="4294967295" type="title"/>
          </p:nvPr>
        </p:nvSpPr>
        <p:spPr>
          <a:xfrm>
            <a:off x="228600" y="156400"/>
            <a:ext cx="5369700" cy="5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partition (cont)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76200" y="2425775"/>
            <a:ext cx="4796100" cy="25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 = l;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j = r-1;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for(;;){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800">
                <a:solidFill>
                  <a:schemeClr val="dk1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while(a[++i] &lt; pivot);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800">
                <a:solidFill>
                  <a:schemeClr val="dk1"/>
                </a:solidFill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while(a[--j] &gt; pivot);</a:t>
            </a:r>
            <a:endParaRPr b="1" sz="1800">
              <a:solidFill>
                <a:schemeClr val="dk1"/>
              </a:solidFill>
              <a:highlight>
                <a:srgbClr val="FF00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if(i &gt;= j) </a:t>
            </a:r>
            <a:r>
              <a:rPr b="1" lang="en" sz="1800">
                <a:solidFill>
                  <a:schemeClr val="dk1"/>
                </a:solidFill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800">
                <a:solidFill>
                  <a:schemeClr val="dk1"/>
                </a:solidFill>
                <a:highlight>
                  <a:srgbClr val="93C47D"/>
                </a:highlight>
                <a:latin typeface="Courier New"/>
                <a:ea typeface="Courier New"/>
                <a:cs typeface="Courier New"/>
                <a:sym typeface="Courier New"/>
              </a:rPr>
              <a:t>swap(a, i, j);</a:t>
            </a:r>
            <a:endParaRPr b="1" sz="1800">
              <a:solidFill>
                <a:schemeClr val="dk1"/>
              </a:solidFill>
              <a:highlight>
                <a:srgbClr val="93C47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4747743" y="1856549"/>
            <a:ext cx="383100" cy="3444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2" name="Shape 362"/>
          <p:cNvCxnSpPr>
            <a:stCxn id="361" idx="0"/>
          </p:cNvCxnSpPr>
          <p:nvPr/>
        </p:nvCxnSpPr>
        <p:spPr>
          <a:xfrm flipH="1" rot="10800000">
            <a:off x="4939293" y="1685849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Shape 363"/>
          <p:cNvSpPr txBox="1"/>
          <p:nvPr/>
        </p:nvSpPr>
        <p:spPr>
          <a:xfrm>
            <a:off x="8020629" y="287925"/>
            <a:ext cx="383100" cy="45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364" name="Shape 364"/>
          <p:cNvSpPr txBox="1"/>
          <p:nvPr/>
        </p:nvSpPr>
        <p:spPr>
          <a:xfrm>
            <a:off x="7130225" y="385775"/>
            <a:ext cx="823800" cy="3057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PIVOT: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5564798" y="117217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</a:t>
            </a:r>
            <a:endParaRPr/>
          </a:p>
        </p:txBody>
      </p:sp>
      <p:sp>
        <p:nvSpPr>
          <p:cNvPr id="366" name="Shape 366"/>
          <p:cNvSpPr txBox="1"/>
          <p:nvPr/>
        </p:nvSpPr>
        <p:spPr>
          <a:xfrm>
            <a:off x="2149348" y="1172180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</a:t>
            </a:r>
            <a:endParaRPr/>
          </a:p>
        </p:txBody>
      </p:sp>
      <p:sp>
        <p:nvSpPr>
          <p:cNvPr id="367" name="Shape 367"/>
          <p:cNvSpPr txBox="1"/>
          <p:nvPr/>
        </p:nvSpPr>
        <p:spPr>
          <a:xfrm>
            <a:off x="5135260" y="1182609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368" name="Shape 368"/>
          <p:cNvSpPr txBox="1"/>
          <p:nvPr/>
        </p:nvSpPr>
        <p:spPr>
          <a:xfrm>
            <a:off x="2578916" y="1182607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369" name="Shape 369"/>
          <p:cNvSpPr txBox="1"/>
          <p:nvPr/>
        </p:nvSpPr>
        <p:spPr>
          <a:xfrm>
            <a:off x="4345574" y="1894253"/>
            <a:ext cx="383100" cy="3444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0" name="Shape 370"/>
          <p:cNvCxnSpPr>
            <a:stCxn id="369" idx="0"/>
          </p:cNvCxnSpPr>
          <p:nvPr/>
        </p:nvCxnSpPr>
        <p:spPr>
          <a:xfrm flipH="1" rot="10800000">
            <a:off x="4537124" y="1723553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Shape 371"/>
          <p:cNvSpPr txBox="1"/>
          <p:nvPr/>
        </p:nvSpPr>
        <p:spPr>
          <a:xfrm>
            <a:off x="4711038" y="1200432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71</a:t>
            </a:r>
            <a:endParaRPr b="1"/>
          </a:p>
        </p:txBody>
      </p:sp>
      <p:sp>
        <p:nvSpPr>
          <p:cNvPr id="372" name="Shape 372"/>
          <p:cNvSpPr txBox="1"/>
          <p:nvPr/>
        </p:nvSpPr>
        <p:spPr>
          <a:xfrm>
            <a:off x="4283234" y="1188006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endParaRPr b="1"/>
          </a:p>
        </p:txBody>
      </p:sp>
      <p:sp>
        <p:nvSpPr>
          <p:cNvPr id="373" name="Shape 373"/>
          <p:cNvSpPr txBox="1"/>
          <p:nvPr/>
        </p:nvSpPr>
        <p:spPr>
          <a:xfrm>
            <a:off x="3012093" y="117218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374" name="Shape 374"/>
          <p:cNvSpPr txBox="1"/>
          <p:nvPr/>
        </p:nvSpPr>
        <p:spPr>
          <a:xfrm>
            <a:off x="3436401" y="117216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15</a:t>
            </a:r>
            <a:endParaRPr b="1"/>
          </a:p>
        </p:txBody>
      </p:sp>
      <p:sp>
        <p:nvSpPr>
          <p:cNvPr id="375" name="Shape 375"/>
          <p:cNvSpPr txBox="1"/>
          <p:nvPr/>
        </p:nvSpPr>
        <p:spPr>
          <a:xfrm>
            <a:off x="3866066" y="1172163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17</a:t>
            </a:r>
            <a:endParaRPr b="1"/>
          </a:p>
        </p:txBody>
      </p:sp>
      <p:cxnSp>
        <p:nvCxnSpPr>
          <p:cNvPr id="376" name="Shape 376"/>
          <p:cNvCxnSpPr/>
          <p:nvPr/>
        </p:nvCxnSpPr>
        <p:spPr>
          <a:xfrm>
            <a:off x="4691900" y="774775"/>
            <a:ext cx="21000" cy="111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" name="Shape 377"/>
          <p:cNvSpPr txBox="1"/>
          <p:nvPr/>
        </p:nvSpPr>
        <p:spPr>
          <a:xfrm>
            <a:off x="4752699" y="2409353"/>
            <a:ext cx="383100" cy="3444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4952575" y="1730800"/>
            <a:ext cx="445725" cy="677700"/>
          </a:xfrm>
          <a:custGeom>
            <a:pathLst>
              <a:path extrusionOk="0" h="27108" w="17829">
                <a:moveTo>
                  <a:pt x="0" y="27108"/>
                </a:moveTo>
                <a:cubicBezTo>
                  <a:pt x="2433" y="25996"/>
                  <a:pt x="11678" y="23286"/>
                  <a:pt x="14597" y="20436"/>
                </a:cubicBezTo>
                <a:cubicBezTo>
                  <a:pt x="17516" y="17586"/>
                  <a:pt x="18142" y="12929"/>
                  <a:pt x="17516" y="10009"/>
                </a:cubicBezTo>
                <a:cubicBezTo>
                  <a:pt x="16890" y="7090"/>
                  <a:pt x="12998" y="4587"/>
                  <a:pt x="10843" y="2919"/>
                </a:cubicBezTo>
                <a:cubicBezTo>
                  <a:pt x="8688" y="1251"/>
                  <a:pt x="5630" y="487"/>
                  <a:pt x="4587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9" name="Shape 379"/>
          <p:cNvSpPr txBox="1"/>
          <p:nvPr/>
        </p:nvSpPr>
        <p:spPr>
          <a:xfrm>
            <a:off x="4290543" y="1856549"/>
            <a:ext cx="383100" cy="3444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0" name="Shape 380"/>
          <p:cNvCxnSpPr>
            <a:stCxn id="379" idx="0"/>
          </p:cNvCxnSpPr>
          <p:nvPr/>
        </p:nvCxnSpPr>
        <p:spPr>
          <a:xfrm flipH="1" rot="10800000">
            <a:off x="4482093" y="1685849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Shape 381"/>
          <p:cNvSpPr txBox="1"/>
          <p:nvPr/>
        </p:nvSpPr>
        <p:spPr>
          <a:xfrm>
            <a:off x="5473900" y="2763000"/>
            <a:ext cx="1032300" cy="5349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DD7E6B"/>
                </a:highlight>
                <a:latin typeface="Courier New"/>
                <a:ea typeface="Courier New"/>
                <a:cs typeface="Courier New"/>
                <a:sym typeface="Courier New"/>
              </a:rPr>
              <a:t>break!</a:t>
            </a:r>
            <a:endParaRPr b="1" sz="1800">
              <a:highlight>
                <a:srgbClr val="DD7E6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" name="Shape 386"/>
          <p:cNvGraphicFramePr/>
          <p:nvPr/>
        </p:nvGraphicFramePr>
        <p:xfrm>
          <a:off x="124360" y="79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{96038872-3DB5-4F43-BB8F-71A1235E2FC3}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49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7" name="Shape 387"/>
          <p:cNvGraphicFramePr/>
          <p:nvPr/>
        </p:nvGraphicFramePr>
        <p:xfrm>
          <a:off x="124360" y="33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{96038872-3DB5-4F43-BB8F-71A1235E2FC3}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8" name="Shape 388"/>
          <p:cNvSpPr txBox="1"/>
          <p:nvPr/>
        </p:nvSpPr>
        <p:spPr>
          <a:xfrm>
            <a:off x="6115629" y="821325"/>
            <a:ext cx="383100" cy="45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389" name="Shape 389"/>
          <p:cNvSpPr txBox="1"/>
          <p:nvPr/>
        </p:nvSpPr>
        <p:spPr>
          <a:xfrm>
            <a:off x="6545343" y="7911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28</a:t>
            </a:r>
            <a:endParaRPr b="1"/>
          </a:p>
        </p:txBody>
      </p:sp>
      <p:sp>
        <p:nvSpPr>
          <p:cNvPr id="390" name="Shape 390"/>
          <p:cNvSpPr txBox="1"/>
          <p:nvPr/>
        </p:nvSpPr>
        <p:spPr>
          <a:xfrm>
            <a:off x="577185" y="7911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14</a:t>
            </a:r>
            <a:endParaRPr b="1"/>
          </a:p>
        </p:txBody>
      </p:sp>
      <p:sp>
        <p:nvSpPr>
          <p:cNvPr id="391" name="Shape 391"/>
          <p:cNvSpPr txBox="1"/>
          <p:nvPr/>
        </p:nvSpPr>
        <p:spPr>
          <a:xfrm>
            <a:off x="1411335" y="801589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392" name="Shape 392"/>
          <p:cNvSpPr txBox="1"/>
          <p:nvPr/>
        </p:nvSpPr>
        <p:spPr>
          <a:xfrm>
            <a:off x="994262" y="79846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393" name="Shape 393"/>
          <p:cNvSpPr txBox="1"/>
          <p:nvPr/>
        </p:nvSpPr>
        <p:spPr>
          <a:xfrm>
            <a:off x="1828410" y="80682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33</a:t>
            </a:r>
            <a:endParaRPr b="1"/>
          </a:p>
        </p:txBody>
      </p:sp>
      <p:sp>
        <p:nvSpPr>
          <p:cNvPr id="394" name="Shape 394"/>
          <p:cNvSpPr txBox="1"/>
          <p:nvPr/>
        </p:nvSpPr>
        <p:spPr>
          <a:xfrm>
            <a:off x="2277760" y="80682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395" name="Shape 395"/>
          <p:cNvSpPr txBox="1"/>
          <p:nvPr/>
        </p:nvSpPr>
        <p:spPr>
          <a:xfrm>
            <a:off x="2703681" y="803610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396" name="Shape 396"/>
          <p:cNvSpPr txBox="1"/>
          <p:nvPr/>
        </p:nvSpPr>
        <p:spPr>
          <a:xfrm>
            <a:off x="3136813" y="810040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15</a:t>
            </a:r>
            <a:endParaRPr b="1"/>
          </a:p>
        </p:txBody>
      </p:sp>
      <p:sp>
        <p:nvSpPr>
          <p:cNvPr id="397" name="Shape 397"/>
          <p:cNvSpPr txBox="1"/>
          <p:nvPr/>
        </p:nvSpPr>
        <p:spPr>
          <a:xfrm>
            <a:off x="3975013" y="816469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71</a:t>
            </a:r>
            <a:endParaRPr b="1"/>
          </a:p>
        </p:txBody>
      </p:sp>
      <p:sp>
        <p:nvSpPr>
          <p:cNvPr id="398" name="Shape 398"/>
          <p:cNvSpPr txBox="1"/>
          <p:nvPr/>
        </p:nvSpPr>
        <p:spPr>
          <a:xfrm>
            <a:off x="4834066" y="818902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399" name="Shape 399"/>
          <p:cNvSpPr txBox="1"/>
          <p:nvPr/>
        </p:nvSpPr>
        <p:spPr>
          <a:xfrm>
            <a:off x="5249560" y="81490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400" name="Shape 400"/>
          <p:cNvSpPr txBox="1"/>
          <p:nvPr/>
        </p:nvSpPr>
        <p:spPr>
          <a:xfrm>
            <a:off x="5685907" y="82133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</a:t>
            </a:r>
            <a:endParaRPr/>
          </a:p>
        </p:txBody>
      </p:sp>
      <p:sp>
        <p:nvSpPr>
          <p:cNvPr id="401" name="Shape 401"/>
          <p:cNvSpPr txBox="1"/>
          <p:nvPr/>
        </p:nvSpPr>
        <p:spPr>
          <a:xfrm>
            <a:off x="3555928" y="821313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17</a:t>
            </a:r>
            <a:endParaRPr b="1"/>
          </a:p>
        </p:txBody>
      </p:sp>
      <p:sp>
        <p:nvSpPr>
          <p:cNvPr id="402" name="Shape 402"/>
          <p:cNvSpPr txBox="1"/>
          <p:nvPr/>
        </p:nvSpPr>
        <p:spPr>
          <a:xfrm>
            <a:off x="-304800" y="2197175"/>
            <a:ext cx="5429100" cy="25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 = l;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j = r-1;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for(;;){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while(a[++i] &lt; pivot);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while(a[--j] &gt; pivot);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if(i &gt;= j) break;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swap(a, i, j);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swap(a, i, r-1); // replace pivot</a:t>
            </a:r>
            <a:endParaRPr b="1" sz="1800">
              <a:solidFill>
                <a:schemeClr val="dk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8706429" y="287925"/>
            <a:ext cx="383100" cy="45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404" name="Shape 404"/>
          <p:cNvSpPr txBox="1"/>
          <p:nvPr/>
        </p:nvSpPr>
        <p:spPr>
          <a:xfrm>
            <a:off x="7816025" y="385775"/>
            <a:ext cx="823800" cy="3057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PIVOT: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Shape 405"/>
          <p:cNvSpPr txBox="1"/>
          <p:nvPr/>
        </p:nvSpPr>
        <p:spPr>
          <a:xfrm>
            <a:off x="5259998" y="79117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</a:t>
            </a:r>
            <a:endParaRPr/>
          </a:p>
        </p:txBody>
      </p:sp>
      <p:sp>
        <p:nvSpPr>
          <p:cNvPr id="406" name="Shape 406"/>
          <p:cNvSpPr txBox="1"/>
          <p:nvPr/>
        </p:nvSpPr>
        <p:spPr>
          <a:xfrm>
            <a:off x="1844548" y="791180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</a:t>
            </a:r>
            <a:endParaRPr/>
          </a:p>
        </p:txBody>
      </p:sp>
      <p:sp>
        <p:nvSpPr>
          <p:cNvPr id="407" name="Shape 407"/>
          <p:cNvSpPr txBox="1"/>
          <p:nvPr/>
        </p:nvSpPr>
        <p:spPr>
          <a:xfrm>
            <a:off x="4830460" y="801609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408" name="Shape 408"/>
          <p:cNvSpPr txBox="1"/>
          <p:nvPr/>
        </p:nvSpPr>
        <p:spPr>
          <a:xfrm>
            <a:off x="2274116" y="801607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409" name="Shape 409"/>
          <p:cNvSpPr txBox="1"/>
          <p:nvPr/>
        </p:nvSpPr>
        <p:spPr>
          <a:xfrm>
            <a:off x="4406238" y="819432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71</a:t>
            </a:r>
            <a:endParaRPr b="1"/>
          </a:p>
        </p:txBody>
      </p:sp>
      <p:sp>
        <p:nvSpPr>
          <p:cNvPr id="410" name="Shape 410"/>
          <p:cNvSpPr txBox="1"/>
          <p:nvPr/>
        </p:nvSpPr>
        <p:spPr>
          <a:xfrm>
            <a:off x="3978434" y="807006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endParaRPr b="1"/>
          </a:p>
        </p:txBody>
      </p:sp>
      <p:sp>
        <p:nvSpPr>
          <p:cNvPr id="411" name="Shape 411"/>
          <p:cNvSpPr txBox="1"/>
          <p:nvPr/>
        </p:nvSpPr>
        <p:spPr>
          <a:xfrm>
            <a:off x="2707293" y="79118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412" name="Shape 412"/>
          <p:cNvSpPr txBox="1"/>
          <p:nvPr/>
        </p:nvSpPr>
        <p:spPr>
          <a:xfrm>
            <a:off x="3131601" y="79116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15</a:t>
            </a:r>
            <a:endParaRPr b="1"/>
          </a:p>
        </p:txBody>
      </p:sp>
      <p:sp>
        <p:nvSpPr>
          <p:cNvPr id="413" name="Shape 413"/>
          <p:cNvSpPr txBox="1"/>
          <p:nvPr/>
        </p:nvSpPr>
        <p:spPr>
          <a:xfrm>
            <a:off x="3561266" y="791163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17</a:t>
            </a:r>
            <a:endParaRPr b="1"/>
          </a:p>
        </p:txBody>
      </p:sp>
      <p:cxnSp>
        <p:nvCxnSpPr>
          <p:cNvPr id="414" name="Shape 414"/>
          <p:cNvCxnSpPr/>
          <p:nvPr/>
        </p:nvCxnSpPr>
        <p:spPr>
          <a:xfrm>
            <a:off x="4387100" y="393775"/>
            <a:ext cx="21000" cy="111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Shape 415"/>
          <p:cNvSpPr txBox="1"/>
          <p:nvPr/>
        </p:nvSpPr>
        <p:spPr>
          <a:xfrm>
            <a:off x="4447899" y="1761262"/>
            <a:ext cx="383100" cy="3444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4647775" y="1308094"/>
            <a:ext cx="72965" cy="459006"/>
          </a:xfrm>
          <a:custGeom>
            <a:pathLst>
              <a:path extrusionOk="0" h="27108" w="17829">
                <a:moveTo>
                  <a:pt x="0" y="27108"/>
                </a:moveTo>
                <a:cubicBezTo>
                  <a:pt x="2433" y="25996"/>
                  <a:pt x="11678" y="23286"/>
                  <a:pt x="14597" y="20436"/>
                </a:cubicBezTo>
                <a:cubicBezTo>
                  <a:pt x="17516" y="17586"/>
                  <a:pt x="18142" y="12929"/>
                  <a:pt x="17516" y="10009"/>
                </a:cubicBezTo>
                <a:cubicBezTo>
                  <a:pt x="16890" y="7090"/>
                  <a:pt x="12998" y="4587"/>
                  <a:pt x="10843" y="2919"/>
                </a:cubicBezTo>
                <a:cubicBezTo>
                  <a:pt x="8688" y="1251"/>
                  <a:pt x="5630" y="487"/>
                  <a:pt x="4587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17" name="Shape 417"/>
          <p:cNvSpPr txBox="1"/>
          <p:nvPr/>
        </p:nvSpPr>
        <p:spPr>
          <a:xfrm>
            <a:off x="3985743" y="1475549"/>
            <a:ext cx="383100" cy="3444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8" name="Shape 418"/>
          <p:cNvCxnSpPr>
            <a:stCxn id="417" idx="0"/>
          </p:cNvCxnSpPr>
          <p:nvPr/>
        </p:nvCxnSpPr>
        <p:spPr>
          <a:xfrm flipH="1" rot="10800000">
            <a:off x="4177293" y="1304849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Shape 419"/>
          <p:cNvSpPr txBox="1"/>
          <p:nvPr/>
        </p:nvSpPr>
        <p:spPr>
          <a:xfrm>
            <a:off x="4435250" y="2518425"/>
            <a:ext cx="4660500" cy="1199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One Last Step:</a:t>
            </a:r>
            <a:endParaRPr b="1" sz="1800"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Place pivot between partitions.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6115613" y="791182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71</a:t>
            </a:r>
            <a:endParaRPr b="1"/>
          </a:p>
        </p:txBody>
      </p:sp>
      <p:sp>
        <p:nvSpPr>
          <p:cNvPr id="421" name="Shape 421"/>
          <p:cNvSpPr txBox="1"/>
          <p:nvPr/>
        </p:nvSpPr>
        <p:spPr>
          <a:xfrm>
            <a:off x="4402742" y="821063"/>
            <a:ext cx="383100" cy="45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422" name="Shape 422"/>
          <p:cNvSpPr/>
          <p:nvPr/>
        </p:nvSpPr>
        <p:spPr>
          <a:xfrm>
            <a:off x="458775" y="646450"/>
            <a:ext cx="3899400" cy="8292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4802175" y="570250"/>
            <a:ext cx="2190000" cy="8292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 txBox="1"/>
          <p:nvPr/>
        </p:nvSpPr>
        <p:spPr>
          <a:xfrm>
            <a:off x="5273450" y="3966225"/>
            <a:ext cx="3682800" cy="74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Ready For Recursive Calls!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252075" y="205975"/>
            <a:ext cx="8784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array: partition+recursion</a:t>
            </a:r>
            <a:endParaRPr/>
          </a:p>
        </p:txBody>
      </p:sp>
      <p:sp>
        <p:nvSpPr>
          <p:cNvPr id="430" name="Shape 430"/>
          <p:cNvSpPr txBox="1"/>
          <p:nvPr/>
        </p:nvSpPr>
        <p:spPr>
          <a:xfrm>
            <a:off x="228075" y="1296075"/>
            <a:ext cx="8640000" cy="3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i = l;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j = r-1;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for(;;){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  while(a[++i] &lt; pivot);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  while(a[--j] &gt; pivot);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  if(i &gt;= j) break;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  swap(a, i, j);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swap(a, i, r-1); // replace pivot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qs(a, l, i-1);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qs(a, i+1, r);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/>
        </p:nvSpPr>
        <p:spPr>
          <a:xfrm>
            <a:off x="201700" y="252125"/>
            <a:ext cx="3923100" cy="481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void qs(int a[], int l, int r){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int i, j, pivot;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if(r &lt;= l)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        return;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if(r==l+1) {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        if(a[l] &gt; a[r])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            swap(a, l, r);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        return;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}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// median of three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int m = (l+r)/2;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if(a[m] &lt; a[l])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        swap(a, l, m);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if(a[r] &lt; a[l])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        swap(a, r, l);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if(a[r] &lt; a[m])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        swap (a, r, m);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swap(a, m, r-1); 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pivot = a[r-1];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4276175" y="282400"/>
            <a:ext cx="4867800" cy="47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i = l;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j = r-1;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for(;;){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while(a[++i] &lt; pivot);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while(a[--j] &gt; pivot);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if(i &gt;= j) break;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swap(a, i, j);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}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swap(a, i, r-1); // replace pivot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qs(a, l, i-1);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qs(a, i+1, r);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swap(int a[], int i, int j) {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int tmp;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tmp =  a[i];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a[i] = a[j];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a[j] = tmp;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252075" y="205975"/>
            <a:ext cx="8784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442" name="Shape 442"/>
          <p:cNvSpPr txBox="1"/>
          <p:nvPr/>
        </p:nvSpPr>
        <p:spPr>
          <a:xfrm>
            <a:off x="228075" y="1296075"/>
            <a:ext cx="8640000" cy="3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No extra array like merge-sort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And no extra copying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merge step of msort vs. partition in qsort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both linear time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but constant factor probably smaller for qsort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(at least in arrays)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252075" y="205975"/>
            <a:ext cx="8784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Conventional Wisdom</a:t>
            </a:r>
            <a:endParaRPr/>
          </a:p>
        </p:txBody>
      </p:sp>
      <p:sp>
        <p:nvSpPr>
          <p:cNvPr id="448" name="Shape 448"/>
          <p:cNvSpPr txBox="1"/>
          <p:nvPr/>
        </p:nvSpPr>
        <p:spPr>
          <a:xfrm>
            <a:off x="228075" y="1296075"/>
            <a:ext cx="8640000" cy="3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Actual observed runtime usually less with qsort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Quadratic behavior is low probability so many will live with it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252075" y="205975"/>
            <a:ext cx="8784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Claim</a:t>
            </a:r>
            <a:endParaRPr/>
          </a:p>
        </p:txBody>
      </p:sp>
      <p:sp>
        <p:nvSpPr>
          <p:cNvPr id="454" name="Shape 454"/>
          <p:cNvSpPr txBox="1"/>
          <p:nvPr/>
        </p:nvSpPr>
        <p:spPr>
          <a:xfrm>
            <a:off x="228075" y="1296075"/>
            <a:ext cx="8808000" cy="14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If pivot is selected at random in qsort then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the </a:t>
            </a:r>
            <a:r>
              <a:rPr b="1" i="1" lang="en" sz="2400" u="sng">
                <a:latin typeface="Courier New"/>
                <a:ea typeface="Courier New"/>
                <a:cs typeface="Courier New"/>
                <a:sym typeface="Courier New"/>
              </a:rPr>
              <a:t>expected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runtime of qsort is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Θ(Nlog N)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228075" y="2857200"/>
            <a:ext cx="8808000" cy="219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At each level, every element is equally likely to be chosen as pivot.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Analysis:  derive a recurrence relation for the expected time and analyze...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252075" y="205975"/>
            <a:ext cx="8784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worst enemy</a:t>
            </a:r>
            <a:endParaRPr/>
          </a:p>
        </p:txBody>
      </p:sp>
      <p:sp>
        <p:nvSpPr>
          <p:cNvPr id="461" name="Shape 461"/>
          <p:cNvSpPr txBox="1"/>
          <p:nvPr/>
        </p:nvSpPr>
        <p:spPr>
          <a:xfrm>
            <a:off x="228075" y="1296075"/>
            <a:ext cx="8808000" cy="233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Suppose the pivot is chosen so that it always results in a 90-10 split: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one sub-problem is about N/10 in size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the other is about 9N/10 in size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2" name="Shape 462"/>
          <p:cNvSpPr txBox="1"/>
          <p:nvPr/>
        </p:nvSpPr>
        <p:spPr>
          <a:xfrm>
            <a:off x="228075" y="3627000"/>
            <a:ext cx="8808000" cy="14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Question:  how bad is this???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252075" y="205975"/>
            <a:ext cx="8784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worst enemy</a:t>
            </a:r>
            <a:endParaRPr/>
          </a:p>
        </p:txBody>
      </p:sp>
      <p:sp>
        <p:nvSpPr>
          <p:cNvPr id="468" name="Shape 468"/>
          <p:cNvSpPr txBox="1"/>
          <p:nvPr/>
        </p:nvSpPr>
        <p:spPr>
          <a:xfrm>
            <a:off x="228075" y="1296075"/>
            <a:ext cx="8808000" cy="32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quick-sort partition step always results in a 90-10 split.  This results in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overall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runtime: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Θ(N)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Θ(Nlog N)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AutoNum type="alphaLcPeriod"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Θ(N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4294967295" type="title"/>
          </p:nvPr>
        </p:nvSpPr>
        <p:spPr>
          <a:xfrm>
            <a:off x="457200" y="20347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Quicksort Framework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252075" y="205975"/>
            <a:ext cx="8784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worst enemy</a:t>
            </a:r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228075" y="1296075"/>
            <a:ext cx="8808000" cy="32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quick-sort partition step always results in a 90-10 split.  This results in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overall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runtime: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Θ(N)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Θ(Nlog N)</a:t>
            </a:r>
            <a:endParaRPr b="1" sz="2400">
              <a:solidFill>
                <a:schemeClr val="dk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AutoNum type="alphaLcPeriod"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Θ(N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4116725" y="2471325"/>
            <a:ext cx="4623900" cy="176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Prove by induction if you want some practice.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Main point: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Gives some intuition that the worst case quadratic behavior has very low probability and thus hints at why a careful analysis of expected runtime yields an Nlog N bound.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278500" y="205975"/>
            <a:ext cx="8694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Runtime in Practice?</a:t>
            </a:r>
            <a:endParaRPr/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QUESTION:  True/False: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“qsort or msort is always preferred over insertion sort for any problem size”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1371600" rtl="0">
              <a:spcBef>
                <a:spcPts val="60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true</a:t>
            </a:r>
            <a:endParaRPr sz="2400"/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false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x="278500" y="205975"/>
            <a:ext cx="8694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Runtime in Practice?</a:t>
            </a:r>
            <a:endParaRPr/>
          </a:p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QUESTION:  True/False: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“qsort or msort is always preferred over insertion sort for any problem size”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1371600" rtl="0">
              <a:spcBef>
                <a:spcPts val="60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true</a:t>
            </a:r>
            <a:endParaRPr sz="2400"/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>
                <a:highlight>
                  <a:srgbClr val="00FF00"/>
                </a:highlight>
              </a:rPr>
              <a:t>false</a:t>
            </a:r>
            <a:endParaRPr sz="2400">
              <a:highlight>
                <a:srgbClr val="00FF00"/>
              </a:highlight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92" name="Shape 492"/>
          <p:cNvSpPr txBox="1"/>
          <p:nvPr/>
        </p:nvSpPr>
        <p:spPr>
          <a:xfrm>
            <a:off x="3321475" y="3051225"/>
            <a:ext cx="5021400" cy="165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at least “not necessarily”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Asymptotic analysis tells us qsort/msort are definitely prefered as long as N is </a:t>
            </a:r>
            <a:r>
              <a:rPr i="1" lang="en"/>
              <a:t>sufficiently large.</a:t>
            </a:r>
            <a:endParaRPr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particular small N, insertion sort may be (and almost certainly is, given a reasonable implementation) faster.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7" name="Shape 497"/>
          <p:cNvCxnSpPr/>
          <p:nvPr/>
        </p:nvCxnSpPr>
        <p:spPr>
          <a:xfrm flipH="1">
            <a:off x="1015900" y="455525"/>
            <a:ext cx="22200" cy="385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Shape 498"/>
          <p:cNvCxnSpPr/>
          <p:nvPr/>
        </p:nvCxnSpPr>
        <p:spPr>
          <a:xfrm flipH="1" rot="10800000">
            <a:off x="455525" y="4010975"/>
            <a:ext cx="7399800" cy="6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Shape 499"/>
          <p:cNvSpPr/>
          <p:nvPr/>
        </p:nvSpPr>
        <p:spPr>
          <a:xfrm>
            <a:off x="1038100" y="633300"/>
            <a:ext cx="5644175" cy="3255400"/>
          </a:xfrm>
          <a:custGeom>
            <a:pathLst>
              <a:path extrusionOk="0" h="130216" w="225767">
                <a:moveTo>
                  <a:pt x="0" y="130216"/>
                </a:moveTo>
                <a:cubicBezTo>
                  <a:pt x="13555" y="129105"/>
                  <a:pt x="57256" y="128142"/>
                  <a:pt x="81329" y="123550"/>
                </a:cubicBezTo>
                <a:cubicBezTo>
                  <a:pt x="105402" y="118958"/>
                  <a:pt x="126068" y="113625"/>
                  <a:pt x="144437" y="102662"/>
                </a:cubicBezTo>
                <a:cubicBezTo>
                  <a:pt x="162807" y="91700"/>
                  <a:pt x="177991" y="74885"/>
                  <a:pt x="191546" y="57775"/>
                </a:cubicBezTo>
                <a:cubicBezTo>
                  <a:pt x="205101" y="40665"/>
                  <a:pt x="220064" y="9629"/>
                  <a:pt x="225767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0" name="Shape 500"/>
          <p:cNvSpPr/>
          <p:nvPr/>
        </p:nvSpPr>
        <p:spPr>
          <a:xfrm>
            <a:off x="1026975" y="1033275"/>
            <a:ext cx="7344100" cy="2533225"/>
          </a:xfrm>
          <a:custGeom>
            <a:pathLst>
              <a:path extrusionOk="0" h="101329" w="293764">
                <a:moveTo>
                  <a:pt x="0" y="101329"/>
                </a:moveTo>
                <a:cubicBezTo>
                  <a:pt x="12962" y="100070"/>
                  <a:pt x="56590" y="97033"/>
                  <a:pt x="77774" y="93774"/>
                </a:cubicBezTo>
                <a:cubicBezTo>
                  <a:pt x="98958" y="90515"/>
                  <a:pt x="106662" y="88589"/>
                  <a:pt x="127105" y="81774"/>
                </a:cubicBezTo>
                <a:cubicBezTo>
                  <a:pt x="147549" y="74960"/>
                  <a:pt x="177029" y="63183"/>
                  <a:pt x="200435" y="52887"/>
                </a:cubicBezTo>
                <a:cubicBezTo>
                  <a:pt x="223841" y="42591"/>
                  <a:pt x="251988" y="28814"/>
                  <a:pt x="267543" y="19999"/>
                </a:cubicBezTo>
                <a:cubicBezTo>
                  <a:pt x="283098" y="11185"/>
                  <a:pt x="289394" y="3333"/>
                  <a:pt x="293764" y="0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1" name="Shape 501"/>
          <p:cNvSpPr txBox="1"/>
          <p:nvPr/>
        </p:nvSpPr>
        <p:spPr>
          <a:xfrm>
            <a:off x="6458400" y="2033225"/>
            <a:ext cx="1888800" cy="86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qsort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~ B(NlogN)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2" name="Shape 502"/>
          <p:cNvSpPr txBox="1"/>
          <p:nvPr/>
        </p:nvSpPr>
        <p:spPr>
          <a:xfrm>
            <a:off x="4782000" y="814025"/>
            <a:ext cx="1888800" cy="86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isort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~ A(N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Shape 503"/>
          <p:cNvSpPr txBox="1"/>
          <p:nvPr/>
        </p:nvSpPr>
        <p:spPr>
          <a:xfrm>
            <a:off x="2055450" y="4299800"/>
            <a:ext cx="22332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 --&gt;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4" name="Shape 504"/>
          <p:cNvSpPr txBox="1"/>
          <p:nvPr/>
        </p:nvSpPr>
        <p:spPr>
          <a:xfrm>
            <a:off x="100000" y="1566600"/>
            <a:ext cx="8112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instances	</a:t>
            </a:r>
            <a:endParaRPr/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191625" y="1200150"/>
            <a:ext cx="8495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Roughly, a good isort implementation will beat a good qsort implementation for 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			N &lt; N</a:t>
            </a:r>
            <a:r>
              <a:rPr baseline="-25000" lang="en" sz="2400"/>
              <a:t>0</a:t>
            </a:r>
            <a:endParaRPr baseline="-25000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N</a:t>
            </a:r>
            <a:r>
              <a:rPr baseline="-25000" lang="en" sz="2400"/>
              <a:t>0</a:t>
            </a:r>
            <a:r>
              <a:rPr lang="en" sz="2400"/>
              <a:t> determined by profiling.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Guess:  N</a:t>
            </a:r>
            <a:r>
              <a:rPr baseline="-25000" lang="en" sz="2400"/>
              <a:t>0</a:t>
            </a:r>
            <a:r>
              <a:rPr lang="en" sz="2400"/>
              <a:t> ~= 10-15</a:t>
            </a:r>
            <a:endParaRPr sz="2400"/>
          </a:p>
        </p:txBody>
      </p:sp>
      <p:sp>
        <p:nvSpPr>
          <p:cNvPr id="511" name="Shape 511"/>
          <p:cNvSpPr txBox="1"/>
          <p:nvPr/>
        </p:nvSpPr>
        <p:spPr>
          <a:xfrm>
            <a:off x="5234275" y="2310225"/>
            <a:ext cx="3797400" cy="2528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"Tuning" a QuickSort or MergeSort Implementation: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//NEW BASE CASE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if(N &lt; N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&lt;call INSERTION-SORT&gt;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else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&lt;usual divide-and-conquer&gt;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96075" y="205975"/>
            <a:ext cx="897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Sorting Algorithms</a:t>
            </a:r>
            <a:endParaRPr/>
          </a:p>
        </p:txBody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457200" y="1200150"/>
            <a:ext cx="8229600" cy="17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STABILITY</a:t>
            </a:r>
            <a:r>
              <a:rPr lang="en"/>
              <a:t>:  relative ordering of elements with same value is preserved.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381000" y="3028950"/>
            <a:ext cx="8229600" cy="17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Array-based merge-sort:  stable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Array-based quick-sort:  not stable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stable sorting: sort by GPA</a:t>
            </a:r>
            <a:endParaRPr/>
          </a:p>
        </p:txBody>
      </p:sp>
      <p:graphicFrame>
        <p:nvGraphicFramePr>
          <p:cNvPr id="524" name="Shape 524"/>
          <p:cNvGraphicFramePr/>
          <p:nvPr/>
        </p:nvGraphicFramePr>
        <p:xfrm>
          <a:off x="565625" y="163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{96038872-3DB5-4F43-BB8F-71A1235E2FC3}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636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Smith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GPA: 2.9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Jones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GPA: 2.9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525" name="Shape 525"/>
          <p:cNvGraphicFramePr/>
          <p:nvPr/>
        </p:nvGraphicFramePr>
        <p:xfrm>
          <a:off x="565625" y="323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{96038872-3DB5-4F43-BB8F-71A1235E2FC3}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636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Smith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GPA: 2.9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Jones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GPA: 2.9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526" name="Shape 526"/>
          <p:cNvCxnSpPr/>
          <p:nvPr/>
        </p:nvCxnSpPr>
        <p:spPr>
          <a:xfrm>
            <a:off x="2544950" y="2341375"/>
            <a:ext cx="1366200" cy="84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Shape 527"/>
          <p:cNvCxnSpPr/>
          <p:nvPr/>
        </p:nvCxnSpPr>
        <p:spPr>
          <a:xfrm flipH="1">
            <a:off x="5250700" y="2327975"/>
            <a:ext cx="1366200" cy="88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Shape 528"/>
          <p:cNvSpPr txBox="1"/>
          <p:nvPr/>
        </p:nvSpPr>
        <p:spPr>
          <a:xfrm>
            <a:off x="2035975" y="4203200"/>
            <a:ext cx="5733000" cy="56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Relative Ordering of ties preserved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"not </a:t>
            </a:r>
            <a:r>
              <a:rPr lang="en" sz="3000"/>
              <a:t>stable" sorting: Sort by GPA</a:t>
            </a:r>
            <a:endParaRPr sz="3000"/>
          </a:p>
        </p:txBody>
      </p:sp>
      <p:graphicFrame>
        <p:nvGraphicFramePr>
          <p:cNvPr id="534" name="Shape 534"/>
          <p:cNvGraphicFramePr/>
          <p:nvPr/>
        </p:nvGraphicFramePr>
        <p:xfrm>
          <a:off x="489425" y="140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{96038872-3DB5-4F43-BB8F-71A1235E2FC3}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636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Smith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GPA: 2.9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Jones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GPA: 2.9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535" name="Shape 535"/>
          <p:cNvGraphicFramePr/>
          <p:nvPr/>
        </p:nvGraphicFramePr>
        <p:xfrm>
          <a:off x="535575" y="317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{96038872-3DB5-4F43-BB8F-71A1235E2FC3}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636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Jones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GPA: 2.9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Smith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GPA: 2.9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36" name="Shape 536"/>
          <p:cNvSpPr/>
          <p:nvPr/>
        </p:nvSpPr>
        <p:spPr>
          <a:xfrm>
            <a:off x="2459450" y="2045350"/>
            <a:ext cx="3095645" cy="1196005"/>
          </a:xfrm>
          <a:custGeom>
            <a:pathLst>
              <a:path extrusionOk="0" h="30807" w="122418">
                <a:moveTo>
                  <a:pt x="3222" y="0"/>
                </a:moveTo>
                <a:cubicBezTo>
                  <a:pt x="4315" y="2185"/>
                  <a:pt x="-8030" y="10815"/>
                  <a:pt x="9777" y="13109"/>
                </a:cubicBezTo>
                <a:cubicBezTo>
                  <a:pt x="27584" y="15403"/>
                  <a:pt x="91385" y="10815"/>
                  <a:pt x="110066" y="13765"/>
                </a:cubicBezTo>
                <a:cubicBezTo>
                  <a:pt x="128747" y="16715"/>
                  <a:pt x="119899" y="27967"/>
                  <a:pt x="121865" y="3080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37" name="Shape 537"/>
          <p:cNvSpPr/>
          <p:nvPr/>
        </p:nvSpPr>
        <p:spPr>
          <a:xfrm>
            <a:off x="3669455" y="2094275"/>
            <a:ext cx="3032875" cy="1097925"/>
          </a:xfrm>
          <a:custGeom>
            <a:pathLst>
              <a:path extrusionOk="0" h="43917" w="121315">
                <a:moveTo>
                  <a:pt x="121315" y="0"/>
                </a:moveTo>
                <a:cubicBezTo>
                  <a:pt x="118038" y="1420"/>
                  <a:pt x="120659" y="7210"/>
                  <a:pt x="101650" y="8521"/>
                </a:cubicBezTo>
                <a:cubicBezTo>
                  <a:pt x="82641" y="9832"/>
                  <a:pt x="23102" y="1967"/>
                  <a:pt x="7261" y="7866"/>
                </a:cubicBezTo>
                <a:cubicBezTo>
                  <a:pt x="-8580" y="13765"/>
                  <a:pt x="6714" y="37909"/>
                  <a:pt x="6605" y="4391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38" name="Shape 538"/>
          <p:cNvSpPr txBox="1"/>
          <p:nvPr/>
        </p:nvSpPr>
        <p:spPr>
          <a:xfrm>
            <a:off x="2035975" y="4203200"/>
            <a:ext cx="5733000" cy="74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Relative Ordering of ties not necessarily preserved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stable sorting</a:t>
            </a:r>
            <a:endParaRPr/>
          </a:p>
        </p:txBody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132075" y="1200150"/>
            <a:ext cx="8940000" cy="29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DATA:  (age, height) pairs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STEP 1:  STABLE-SORT by height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STEP 2:  STABLE-SORT by age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				 (starting from result of 1)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45" name="Shape 545"/>
          <p:cNvSpPr txBox="1"/>
          <p:nvPr/>
        </p:nvSpPr>
        <p:spPr>
          <a:xfrm>
            <a:off x="1639875" y="4248100"/>
            <a:ext cx="5892000" cy="58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What is the effect?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116375" y="75875"/>
            <a:ext cx="8907600" cy="4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Given N elements to sort: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BASE-CASE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:  if N &lt;= 1  they are already sorted!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OTHERWISE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select an element as the “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pivot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” p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partition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remaining N-1 elements into two groups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baseline="-25000" lang="en" sz="2400">
                <a:latin typeface="Consolas"/>
                <a:ea typeface="Consolas"/>
                <a:cs typeface="Consolas"/>
                <a:sym typeface="Consolas"/>
              </a:rPr>
              <a:t>≤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:  elements less than or equal to p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baseline="-25000" lang="en" sz="2400">
                <a:latin typeface="Consolas"/>
                <a:ea typeface="Consolas"/>
                <a:cs typeface="Consolas"/>
                <a:sym typeface="Consolas"/>
              </a:rPr>
              <a:t>≥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:  elements greater than or equal to p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recursively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quicksort </a:t>
            </a:r>
            <a:r>
              <a:rPr lang="en" sz="24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aseline="-25000" lang="en" sz="24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≤</a:t>
            </a:r>
            <a:endParaRPr sz="24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4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recursively</a:t>
            </a:r>
            <a:r>
              <a:rPr lang="en" sz="24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quicksort A</a:t>
            </a:r>
            <a:r>
              <a:rPr baseline="-25000" lang="en" sz="24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≥</a:t>
            </a:r>
            <a:endParaRPr sz="240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ANSWER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 (A</a:t>
            </a:r>
            <a:r>
              <a:rPr baseline="-25000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≤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)(p)(A</a:t>
            </a:r>
            <a:r>
              <a:rPr baseline="-25000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≥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     [Think: concatenation]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stable sorting</a:t>
            </a:r>
            <a:endParaRPr/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132075" y="1200150"/>
            <a:ext cx="8940000" cy="26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Data Sorted by age.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“chunks” with same age are ordered by height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		(a tie-breaker)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552" name="Shape 552"/>
          <p:cNvSpPr txBox="1"/>
          <p:nvPr/>
        </p:nvSpPr>
        <p:spPr>
          <a:xfrm>
            <a:off x="1755075" y="3996100"/>
            <a:ext cx="54480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“Lexicographic” ordering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“in-place” sorting</a:t>
            </a:r>
            <a:endParaRPr/>
          </a:p>
        </p:txBody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457200" y="1047750"/>
            <a:ext cx="8229600" cy="2232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“in-place”:  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sort happens “inside” the given array.  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No extra array for temporary storage like merge-sort.</a:t>
            </a:r>
            <a:endParaRPr sz="2400"/>
          </a:p>
        </p:txBody>
      </p:sp>
      <p:sp>
        <p:nvSpPr>
          <p:cNvPr id="559" name="Shape 559"/>
          <p:cNvSpPr txBox="1"/>
          <p:nvPr/>
        </p:nvSpPr>
        <p:spPr>
          <a:xfrm>
            <a:off x="168075" y="3323500"/>
            <a:ext cx="8844000" cy="158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Array-based quick-sort:  in-place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Array-based merge-sort:  not in-place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			(at least typical implementations)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idx="4294967295" type="title"/>
          </p:nvPr>
        </p:nvSpPr>
        <p:spPr>
          <a:xfrm>
            <a:off x="457200" y="687675"/>
            <a:ext cx="7453200" cy="3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Grey Codes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/>
        </p:nvSpPr>
        <p:spPr>
          <a:xfrm>
            <a:off x="315300" y="189175"/>
            <a:ext cx="8425200" cy="4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vector&lt;string&gt; * grey(</a:t>
            </a:r>
            <a:r>
              <a:rPr b="1"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unsigned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n) {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vector&lt;string&gt; *codes;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</a:t>
            </a:r>
            <a:r>
              <a:rPr b="1" lang="en">
                <a:solidFill>
                  <a:srgbClr val="00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base-case:  for n==0, there is (technically)</a:t>
            </a:r>
            <a:endParaRPr b="1">
              <a:solidFill>
                <a:srgbClr val="008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</a:t>
            </a:r>
            <a:r>
              <a:rPr b="1" lang="en">
                <a:solidFill>
                  <a:srgbClr val="00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  one bit-string - the empty string</a:t>
            </a:r>
            <a:endParaRPr b="1">
              <a:solidFill>
                <a:srgbClr val="008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</a:t>
            </a:r>
            <a:r>
              <a:rPr b="1"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(n==</a:t>
            </a:r>
            <a:r>
              <a:rPr b="1" lang="en">
                <a:solidFill>
                  <a:srgbClr val="09885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codes = new vector&lt;string&gt;();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codes-&gt;push_back(</a:t>
            </a:r>
            <a:r>
              <a:rPr b="1" lang="en">
                <a:solidFill>
                  <a:srgbClr val="A3151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""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b="1"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codes;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}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</a:t>
            </a:r>
            <a:r>
              <a:rPr b="1"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codes = grey(n-</a:t>
            </a:r>
            <a:r>
              <a:rPr b="1" lang="en">
                <a:solidFill>
                  <a:srgbClr val="09885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b="1"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i=codes-&gt;size()-</a:t>
            </a:r>
            <a:r>
              <a:rPr b="1" lang="en">
                <a:solidFill>
                  <a:srgbClr val="09885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i&gt;=</a:t>
            </a:r>
            <a:r>
              <a:rPr b="1" lang="en">
                <a:solidFill>
                  <a:srgbClr val="09885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i--) {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string bits = (*codes)[i];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(*codes)[i] = </a:t>
            </a:r>
            <a:r>
              <a:rPr b="1" lang="en">
                <a:solidFill>
                  <a:srgbClr val="A3151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 0 "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+ bits;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codes-&gt;push_back(</a:t>
            </a:r>
            <a:r>
              <a:rPr b="1" lang="en">
                <a:solidFill>
                  <a:srgbClr val="A3151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 1 "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+ bits );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}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b="1"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codes;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}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idx="4294967295" type="title"/>
          </p:nvPr>
        </p:nvSpPr>
        <p:spPr>
          <a:xfrm>
            <a:off x="457200" y="687675"/>
            <a:ext cx="7453200" cy="3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Another 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Interesting Problem: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The Time-Traveling Stock Investor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The Time-Traveling Stock Investor</a:t>
            </a:r>
            <a:endParaRPr/>
          </a:p>
        </p:txBody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YOU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have a wad of money in your pocket,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can travel back in time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days and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know the market price for ACME corp. stock for each day: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p[1]...p[N]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GOAL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make as much money as you can!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The Time-Traveling Stock Investor</a:t>
            </a:r>
            <a:endParaRPr/>
          </a:p>
        </p:txBody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...determine two things: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AutoNum type="arabicParenR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which day to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BUY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arenR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which day to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SELL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Of course we can't sell before we buy: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j ≥ i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The Time-Traveling Stock Investor</a:t>
            </a:r>
            <a:endParaRPr/>
          </a:p>
        </p:txBody>
      </p:sp>
      <p:sp>
        <p:nvSpPr>
          <p:cNvPr id="592" name="Shape 59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What should be our "objective function"?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To maximize: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p[j]-p[i]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p[j]/p[i]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1572975" y="3531925"/>
            <a:ext cx="2161500" cy="6660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 txBox="1"/>
          <p:nvPr/>
        </p:nvSpPr>
        <p:spPr>
          <a:xfrm>
            <a:off x="5255300" y="2733200"/>
            <a:ext cx="3033300" cy="161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Recall: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i:  buy date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j:  sell date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Objective Function</a:t>
            </a:r>
            <a:endParaRPr/>
          </a:p>
        </p:txBody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Mathematically, we want: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baseline="-25000" lang="en">
                <a:latin typeface="Courier New"/>
                <a:ea typeface="Courier New"/>
                <a:cs typeface="Courier New"/>
                <a:sym typeface="Courier New"/>
              </a:rPr>
              <a:t>i,j:1≤i≤j≤N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( p[j]/p[i] 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"Maximize gain over candidate buy/sell pairs"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>
            <p:ph idx="4294967295" type="title"/>
          </p:nvPr>
        </p:nvSpPr>
        <p:spPr>
          <a:xfrm>
            <a:off x="4572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Simple Algorithm</a:t>
            </a:r>
            <a:endParaRPr/>
          </a:p>
        </p:txBody>
      </p:sp>
      <p:sp>
        <p:nvSpPr>
          <p:cNvPr id="606" name="Shape 606"/>
          <p:cNvSpPr txBox="1"/>
          <p:nvPr>
            <p:ph idx="4294967295" type="body"/>
          </p:nvPr>
        </p:nvSpPr>
        <p:spPr>
          <a:xfrm>
            <a:off x="457200" y="606175"/>
            <a:ext cx="8229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buy=1; sell=1;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gain = 1.0;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for(i=1; i&lt;=N; i++){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for(j=i; j&lt;=N; j++)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if(p[j]/p[i] &gt; gain){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gain = p[j]/p[i];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buy = i; sell = j;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cout &lt;&lt; "BUY ON DAY "  &lt;&lt; i &lt;&lt; endl;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cout &lt;&lt; "SELL ON DAY " &lt;&lt; j &lt;&lt; endl;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7" name="Shape 607"/>
          <p:cNvSpPr txBox="1"/>
          <p:nvPr/>
        </p:nvSpPr>
        <p:spPr>
          <a:xfrm>
            <a:off x="5377700" y="885700"/>
            <a:ext cx="3077400" cy="262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Runtime?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Θ(logN)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Θ(N)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Θ(NlogN)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Θ(N</a:t>
            </a:r>
            <a:r>
              <a:rPr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5666400" y="2977625"/>
            <a:ext cx="1655400" cy="42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4294967295" type="title"/>
          </p:nvPr>
        </p:nvSpPr>
        <p:spPr>
          <a:xfrm>
            <a:off x="152400" y="-98825"/>
            <a:ext cx="8473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pivot selection heuristics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387825" y="761675"/>
            <a:ext cx="8473800" cy="204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RANDOMIZATION: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Pre-Shuffle the elements so at least pivot selection is not biased by input ordering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Or just select pivot at random each time.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87825" y="2971475"/>
            <a:ext cx="8473800" cy="204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MEDIAN-OF-THREE: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examine three elements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Select the median of them as the pivot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5456150" y="3146600"/>
            <a:ext cx="3308100" cy="80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NOTE:  These two ideas can be combined.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Solve Problem in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Θ(NlogN) TIME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 better yet...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Θ(N) TIME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Shape 144"/>
          <p:cNvGraphicFramePr/>
          <p:nvPr/>
        </p:nvGraphicFramePr>
        <p:xfrm>
          <a:off x="952475" y="140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{96038872-3DB5-4F43-BB8F-71A1235E2FC3}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5" name="Shape 145"/>
          <p:cNvGraphicFramePr/>
          <p:nvPr/>
        </p:nvGraphicFramePr>
        <p:xfrm>
          <a:off x="952475" y="94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{96038872-3DB5-4F43-BB8F-71A1235E2FC3}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" name="Shape 146"/>
          <p:cNvSpPr txBox="1"/>
          <p:nvPr/>
        </p:nvSpPr>
        <p:spPr>
          <a:xfrm>
            <a:off x="7368077" y="1400775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147" name="Shape 147"/>
          <p:cNvSpPr txBox="1"/>
          <p:nvPr/>
        </p:nvSpPr>
        <p:spPr>
          <a:xfrm>
            <a:off x="1392858" y="14007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28</a:t>
            </a:r>
            <a:endParaRPr b="1"/>
          </a:p>
        </p:txBody>
      </p:sp>
      <p:sp>
        <p:nvSpPr>
          <p:cNvPr id="148" name="Shape 148"/>
          <p:cNvSpPr txBox="1"/>
          <p:nvPr/>
        </p:nvSpPr>
        <p:spPr>
          <a:xfrm>
            <a:off x="4380450" y="1400775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14</a:t>
            </a:r>
            <a:endParaRPr b="1"/>
          </a:p>
        </p:txBody>
      </p:sp>
      <p:sp>
        <p:nvSpPr>
          <p:cNvPr id="149" name="Shape 149"/>
          <p:cNvSpPr txBox="1"/>
          <p:nvPr>
            <p:ph idx="4294967295" type="title"/>
          </p:nvPr>
        </p:nvSpPr>
        <p:spPr>
          <a:xfrm>
            <a:off x="228600" y="-226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Median-Of-Three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50" name="Shape 150"/>
          <p:cNvGraphicFramePr/>
          <p:nvPr/>
        </p:nvGraphicFramePr>
        <p:xfrm>
          <a:off x="886360" y="31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{96038872-3DB5-4F43-BB8F-71A1235E2FC3}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1" name="Shape 151"/>
          <p:cNvGraphicFramePr/>
          <p:nvPr/>
        </p:nvGraphicFramePr>
        <p:xfrm>
          <a:off x="886360" y="26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{96038872-3DB5-4F43-BB8F-71A1235E2FC3}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Shape 152"/>
          <p:cNvSpPr txBox="1"/>
          <p:nvPr/>
        </p:nvSpPr>
        <p:spPr>
          <a:xfrm>
            <a:off x="4323254" y="3153375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153" name="Shape 153"/>
          <p:cNvSpPr txBox="1"/>
          <p:nvPr/>
        </p:nvSpPr>
        <p:spPr>
          <a:xfrm>
            <a:off x="7307343" y="31533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28</a:t>
            </a:r>
            <a:endParaRPr b="1"/>
          </a:p>
        </p:txBody>
      </p:sp>
      <p:sp>
        <p:nvSpPr>
          <p:cNvPr id="154" name="Shape 154"/>
          <p:cNvSpPr txBox="1"/>
          <p:nvPr/>
        </p:nvSpPr>
        <p:spPr>
          <a:xfrm>
            <a:off x="1339185" y="31533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14</a:t>
            </a:r>
            <a:endParaRPr b="1"/>
          </a:p>
        </p:txBody>
      </p:sp>
      <p:sp>
        <p:nvSpPr>
          <p:cNvPr id="155" name="Shape 155"/>
          <p:cNvSpPr txBox="1"/>
          <p:nvPr/>
        </p:nvSpPr>
        <p:spPr>
          <a:xfrm>
            <a:off x="2541500" y="2238925"/>
            <a:ext cx="3943200" cy="41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SORT a[l], a[m], a[r]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2541500" y="4448725"/>
            <a:ext cx="3486000" cy="41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This will be our pivot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7" name="Shape 157"/>
          <p:cNvCxnSpPr>
            <a:stCxn id="156" idx="0"/>
            <a:endCxn id="152" idx="2"/>
          </p:cNvCxnSpPr>
          <p:nvPr/>
        </p:nvCxnSpPr>
        <p:spPr>
          <a:xfrm flipH="1" rot="10800000">
            <a:off x="4284500" y="3612325"/>
            <a:ext cx="230400" cy="8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Shape 158"/>
          <p:cNvSpPr txBox="1"/>
          <p:nvPr/>
        </p:nvSpPr>
        <p:spPr>
          <a:xfrm>
            <a:off x="6130750" y="3826500"/>
            <a:ext cx="2835900" cy="104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BUT:  we don't know where it belongs after partition!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4294967295" type="title"/>
          </p:nvPr>
        </p:nvSpPr>
        <p:spPr>
          <a:xfrm>
            <a:off x="228600" y="-226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Median-Of-Three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4" name="Shape 164"/>
          <p:cNvGraphicFramePr/>
          <p:nvPr/>
        </p:nvGraphicFramePr>
        <p:xfrm>
          <a:off x="886360" y="140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{96038872-3DB5-4F43-BB8F-71A1235E2FC3}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49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5" name="Shape 165"/>
          <p:cNvGraphicFramePr/>
          <p:nvPr/>
        </p:nvGraphicFramePr>
        <p:xfrm>
          <a:off x="886360" y="94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{96038872-3DB5-4F43-BB8F-71A1235E2FC3}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6" name="Shape 166"/>
          <p:cNvSpPr txBox="1"/>
          <p:nvPr/>
        </p:nvSpPr>
        <p:spPr>
          <a:xfrm>
            <a:off x="4323254" y="1400775"/>
            <a:ext cx="383100" cy="45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167" name="Shape 167"/>
          <p:cNvSpPr txBox="1"/>
          <p:nvPr/>
        </p:nvSpPr>
        <p:spPr>
          <a:xfrm>
            <a:off x="7307343" y="14007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28</a:t>
            </a:r>
            <a:endParaRPr b="1"/>
          </a:p>
        </p:txBody>
      </p:sp>
      <p:sp>
        <p:nvSpPr>
          <p:cNvPr id="168" name="Shape 168"/>
          <p:cNvSpPr txBox="1"/>
          <p:nvPr/>
        </p:nvSpPr>
        <p:spPr>
          <a:xfrm>
            <a:off x="1339185" y="14007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14</a:t>
            </a:r>
            <a:endParaRPr b="1"/>
          </a:p>
        </p:txBody>
      </p:sp>
      <p:sp>
        <p:nvSpPr>
          <p:cNvPr id="169" name="Shape 169"/>
          <p:cNvSpPr txBox="1"/>
          <p:nvPr/>
        </p:nvSpPr>
        <p:spPr>
          <a:xfrm>
            <a:off x="2173335" y="1411189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18</a:t>
            </a:r>
            <a:endParaRPr b="1"/>
          </a:p>
        </p:txBody>
      </p:sp>
      <p:sp>
        <p:nvSpPr>
          <p:cNvPr id="170" name="Shape 170"/>
          <p:cNvSpPr txBox="1"/>
          <p:nvPr/>
        </p:nvSpPr>
        <p:spPr>
          <a:xfrm>
            <a:off x="1756262" y="140806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1" name="Shape 171"/>
          <p:cNvSpPr txBox="1"/>
          <p:nvPr/>
        </p:nvSpPr>
        <p:spPr>
          <a:xfrm>
            <a:off x="2590410" y="141642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33</a:t>
            </a:r>
            <a:endParaRPr b="1"/>
          </a:p>
        </p:txBody>
      </p:sp>
      <p:sp>
        <p:nvSpPr>
          <p:cNvPr id="172" name="Shape 172"/>
          <p:cNvSpPr txBox="1"/>
          <p:nvPr/>
        </p:nvSpPr>
        <p:spPr>
          <a:xfrm>
            <a:off x="3039760" y="141642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173" name="Shape 173"/>
          <p:cNvSpPr txBox="1"/>
          <p:nvPr/>
        </p:nvSpPr>
        <p:spPr>
          <a:xfrm>
            <a:off x="3465681" y="1413210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4" name="Shape 174"/>
          <p:cNvSpPr txBox="1"/>
          <p:nvPr/>
        </p:nvSpPr>
        <p:spPr>
          <a:xfrm>
            <a:off x="3898813" y="1419640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15</a:t>
            </a:r>
            <a:endParaRPr b="1"/>
          </a:p>
        </p:txBody>
      </p:sp>
      <p:sp>
        <p:nvSpPr>
          <p:cNvPr id="175" name="Shape 175"/>
          <p:cNvSpPr txBox="1"/>
          <p:nvPr/>
        </p:nvSpPr>
        <p:spPr>
          <a:xfrm>
            <a:off x="4737013" y="1426069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71</a:t>
            </a:r>
            <a:endParaRPr b="1"/>
          </a:p>
        </p:txBody>
      </p:sp>
      <p:sp>
        <p:nvSpPr>
          <p:cNvPr id="176" name="Shape 176"/>
          <p:cNvSpPr txBox="1"/>
          <p:nvPr/>
        </p:nvSpPr>
        <p:spPr>
          <a:xfrm>
            <a:off x="5162934" y="1422073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endParaRPr b="1"/>
          </a:p>
        </p:txBody>
      </p:sp>
      <p:sp>
        <p:nvSpPr>
          <p:cNvPr id="177" name="Shape 177"/>
          <p:cNvSpPr txBox="1"/>
          <p:nvPr/>
        </p:nvSpPr>
        <p:spPr>
          <a:xfrm>
            <a:off x="5596066" y="1428502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8" name="Shape 178"/>
          <p:cNvSpPr txBox="1"/>
          <p:nvPr/>
        </p:nvSpPr>
        <p:spPr>
          <a:xfrm>
            <a:off x="6011560" y="142450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179" name="Shape 179"/>
          <p:cNvSpPr txBox="1"/>
          <p:nvPr/>
        </p:nvSpPr>
        <p:spPr>
          <a:xfrm>
            <a:off x="6447907" y="143093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29</a:t>
            </a:r>
            <a:endParaRPr b="1"/>
          </a:p>
        </p:txBody>
      </p:sp>
      <p:sp>
        <p:nvSpPr>
          <p:cNvPr id="180" name="Shape 180"/>
          <p:cNvSpPr txBox="1"/>
          <p:nvPr/>
        </p:nvSpPr>
        <p:spPr>
          <a:xfrm>
            <a:off x="6873828" y="1426938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17</a:t>
            </a:r>
            <a:endParaRPr b="1"/>
          </a:p>
        </p:txBody>
      </p:sp>
      <p:sp>
        <p:nvSpPr>
          <p:cNvPr id="181" name="Shape 181"/>
          <p:cNvSpPr txBox="1"/>
          <p:nvPr/>
        </p:nvSpPr>
        <p:spPr>
          <a:xfrm>
            <a:off x="5088100" y="364925"/>
            <a:ext cx="2168700" cy="4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"Hide" the pivot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4466000" y="1915250"/>
            <a:ext cx="2676101" cy="291965"/>
          </a:xfrm>
          <a:custGeom>
            <a:pathLst>
              <a:path extrusionOk="0" h="16352" w="122476">
                <a:moveTo>
                  <a:pt x="278" y="0"/>
                </a:moveTo>
                <a:cubicBezTo>
                  <a:pt x="278" y="973"/>
                  <a:pt x="0" y="4032"/>
                  <a:pt x="278" y="5839"/>
                </a:cubicBezTo>
                <a:cubicBezTo>
                  <a:pt x="556" y="7646"/>
                  <a:pt x="-70" y="9176"/>
                  <a:pt x="1946" y="10844"/>
                </a:cubicBezTo>
                <a:cubicBezTo>
                  <a:pt x="3962" y="12512"/>
                  <a:pt x="-5491" y="15014"/>
                  <a:pt x="12373" y="15848"/>
                </a:cubicBezTo>
                <a:cubicBezTo>
                  <a:pt x="30237" y="16682"/>
                  <a:pt x="90988" y="16196"/>
                  <a:pt x="109130" y="15848"/>
                </a:cubicBezTo>
                <a:cubicBezTo>
                  <a:pt x="127272" y="15501"/>
                  <a:pt x="119070" y="15153"/>
                  <a:pt x="121225" y="13763"/>
                </a:cubicBezTo>
                <a:cubicBezTo>
                  <a:pt x="123380" y="12373"/>
                  <a:pt x="121851" y="9662"/>
                  <a:pt x="122059" y="7507"/>
                </a:cubicBezTo>
                <a:cubicBezTo>
                  <a:pt x="122268" y="5352"/>
                  <a:pt x="122407" y="1946"/>
                  <a:pt x="122476" y="834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183" name="Shape 183"/>
          <p:cNvSpPr txBox="1"/>
          <p:nvPr/>
        </p:nvSpPr>
        <p:spPr>
          <a:xfrm>
            <a:off x="5162925" y="2325100"/>
            <a:ext cx="11451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84" name="Shape 184"/>
          <p:cNvGraphicFramePr/>
          <p:nvPr/>
        </p:nvGraphicFramePr>
        <p:xfrm>
          <a:off x="886360" y="31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{96038872-3DB5-4F43-BB8F-71A1235E2FC3}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49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5" name="Shape 185"/>
          <p:cNvGraphicFramePr/>
          <p:nvPr/>
        </p:nvGraphicFramePr>
        <p:xfrm>
          <a:off x="886360" y="26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{96038872-3DB5-4F43-BB8F-71A1235E2FC3}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" name="Shape 186"/>
          <p:cNvSpPr txBox="1"/>
          <p:nvPr/>
        </p:nvSpPr>
        <p:spPr>
          <a:xfrm>
            <a:off x="6877629" y="3183525"/>
            <a:ext cx="383100" cy="45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187" name="Shape 187"/>
          <p:cNvSpPr txBox="1"/>
          <p:nvPr/>
        </p:nvSpPr>
        <p:spPr>
          <a:xfrm>
            <a:off x="7307343" y="31533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28</a:t>
            </a:r>
            <a:endParaRPr b="1"/>
          </a:p>
        </p:txBody>
      </p:sp>
      <p:sp>
        <p:nvSpPr>
          <p:cNvPr id="188" name="Shape 188"/>
          <p:cNvSpPr txBox="1"/>
          <p:nvPr/>
        </p:nvSpPr>
        <p:spPr>
          <a:xfrm>
            <a:off x="1339185" y="31533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14</a:t>
            </a:r>
            <a:endParaRPr b="1"/>
          </a:p>
        </p:txBody>
      </p:sp>
      <p:sp>
        <p:nvSpPr>
          <p:cNvPr id="189" name="Shape 189"/>
          <p:cNvSpPr txBox="1"/>
          <p:nvPr/>
        </p:nvSpPr>
        <p:spPr>
          <a:xfrm>
            <a:off x="2173335" y="3163789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18</a:t>
            </a:r>
            <a:endParaRPr b="1"/>
          </a:p>
        </p:txBody>
      </p:sp>
      <p:sp>
        <p:nvSpPr>
          <p:cNvPr id="190" name="Shape 190"/>
          <p:cNvSpPr txBox="1"/>
          <p:nvPr/>
        </p:nvSpPr>
        <p:spPr>
          <a:xfrm>
            <a:off x="1756262" y="316066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91" name="Shape 191"/>
          <p:cNvSpPr txBox="1"/>
          <p:nvPr/>
        </p:nvSpPr>
        <p:spPr>
          <a:xfrm>
            <a:off x="2590410" y="316902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33</a:t>
            </a:r>
            <a:endParaRPr b="1"/>
          </a:p>
        </p:txBody>
      </p:sp>
      <p:sp>
        <p:nvSpPr>
          <p:cNvPr id="192" name="Shape 192"/>
          <p:cNvSpPr txBox="1"/>
          <p:nvPr/>
        </p:nvSpPr>
        <p:spPr>
          <a:xfrm>
            <a:off x="3039760" y="316902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193" name="Shape 193"/>
          <p:cNvSpPr txBox="1"/>
          <p:nvPr/>
        </p:nvSpPr>
        <p:spPr>
          <a:xfrm>
            <a:off x="3465681" y="3165810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94" name="Shape 194"/>
          <p:cNvSpPr txBox="1"/>
          <p:nvPr/>
        </p:nvSpPr>
        <p:spPr>
          <a:xfrm>
            <a:off x="3898813" y="3172240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15</a:t>
            </a:r>
            <a:endParaRPr b="1"/>
          </a:p>
        </p:txBody>
      </p:sp>
      <p:sp>
        <p:nvSpPr>
          <p:cNvPr id="195" name="Shape 195"/>
          <p:cNvSpPr txBox="1"/>
          <p:nvPr/>
        </p:nvSpPr>
        <p:spPr>
          <a:xfrm>
            <a:off x="4737013" y="3178669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71</a:t>
            </a:r>
            <a:endParaRPr b="1"/>
          </a:p>
        </p:txBody>
      </p:sp>
      <p:sp>
        <p:nvSpPr>
          <p:cNvPr id="196" name="Shape 196"/>
          <p:cNvSpPr txBox="1"/>
          <p:nvPr/>
        </p:nvSpPr>
        <p:spPr>
          <a:xfrm>
            <a:off x="5162934" y="3174673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endParaRPr b="1"/>
          </a:p>
        </p:txBody>
      </p:sp>
      <p:sp>
        <p:nvSpPr>
          <p:cNvPr id="197" name="Shape 197"/>
          <p:cNvSpPr txBox="1"/>
          <p:nvPr/>
        </p:nvSpPr>
        <p:spPr>
          <a:xfrm>
            <a:off x="5596066" y="3181102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98" name="Shape 198"/>
          <p:cNvSpPr txBox="1"/>
          <p:nvPr/>
        </p:nvSpPr>
        <p:spPr>
          <a:xfrm>
            <a:off x="6011560" y="317710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199" name="Shape 199"/>
          <p:cNvSpPr txBox="1"/>
          <p:nvPr/>
        </p:nvSpPr>
        <p:spPr>
          <a:xfrm>
            <a:off x="6447907" y="318353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29</a:t>
            </a:r>
            <a:endParaRPr b="1"/>
          </a:p>
        </p:txBody>
      </p:sp>
      <p:sp>
        <p:nvSpPr>
          <p:cNvPr id="200" name="Shape 200"/>
          <p:cNvSpPr txBox="1"/>
          <p:nvPr/>
        </p:nvSpPr>
        <p:spPr>
          <a:xfrm>
            <a:off x="4317928" y="3183513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17</a:t>
            </a:r>
            <a:endParaRPr b="1"/>
          </a:p>
        </p:txBody>
      </p:sp>
      <p:sp>
        <p:nvSpPr>
          <p:cNvPr id="201" name="Shape 201"/>
          <p:cNvSpPr txBox="1"/>
          <p:nvPr/>
        </p:nvSpPr>
        <p:spPr>
          <a:xfrm>
            <a:off x="1835050" y="3861775"/>
            <a:ext cx="579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are already on correct sides!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Just need to deal with the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YELLOW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252075" y="205975"/>
            <a:ext cx="8784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median-of-three code again</a:t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228075" y="1296075"/>
            <a:ext cx="8640000" cy="3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// median of three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int m = (l+r)/2;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if(a[m] &lt; a[l])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  swap(a, l, m);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if(a[r] &lt; a[l])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  swap(a, r, l);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if(a[r] &lt; a[m])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  swap (a, r, m);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swap(a, m, r-1);        // pivot at position r-1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pivot = a[r-1];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Shape 212"/>
          <p:cNvGraphicFramePr/>
          <p:nvPr/>
        </p:nvGraphicFramePr>
        <p:xfrm>
          <a:off x="429160" y="117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{96038872-3DB5-4F43-BB8F-71A1235E2FC3}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49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3" name="Shape 213"/>
          <p:cNvGraphicFramePr/>
          <p:nvPr/>
        </p:nvGraphicFramePr>
        <p:xfrm>
          <a:off x="429160" y="71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{96038872-3DB5-4F43-BB8F-71A1235E2FC3}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4" name="Shape 214"/>
          <p:cNvSpPr txBox="1"/>
          <p:nvPr/>
        </p:nvSpPr>
        <p:spPr>
          <a:xfrm>
            <a:off x="6420429" y="1202325"/>
            <a:ext cx="383100" cy="45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215" name="Shape 215"/>
          <p:cNvSpPr txBox="1"/>
          <p:nvPr/>
        </p:nvSpPr>
        <p:spPr>
          <a:xfrm>
            <a:off x="6850143" y="11721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28</a:t>
            </a:r>
            <a:endParaRPr b="1"/>
          </a:p>
        </p:txBody>
      </p:sp>
      <p:sp>
        <p:nvSpPr>
          <p:cNvPr id="216" name="Shape 216"/>
          <p:cNvSpPr txBox="1"/>
          <p:nvPr/>
        </p:nvSpPr>
        <p:spPr>
          <a:xfrm>
            <a:off x="881985" y="11721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14</a:t>
            </a:r>
            <a:endParaRPr b="1"/>
          </a:p>
        </p:txBody>
      </p:sp>
      <p:sp>
        <p:nvSpPr>
          <p:cNvPr id="217" name="Shape 217"/>
          <p:cNvSpPr txBox="1"/>
          <p:nvPr/>
        </p:nvSpPr>
        <p:spPr>
          <a:xfrm>
            <a:off x="1716135" y="1182589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18</a:t>
            </a:r>
            <a:endParaRPr b="1"/>
          </a:p>
        </p:txBody>
      </p:sp>
      <p:sp>
        <p:nvSpPr>
          <p:cNvPr id="218" name="Shape 218"/>
          <p:cNvSpPr txBox="1"/>
          <p:nvPr/>
        </p:nvSpPr>
        <p:spPr>
          <a:xfrm>
            <a:off x="1299062" y="117946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219" name="Shape 219"/>
          <p:cNvSpPr txBox="1"/>
          <p:nvPr/>
        </p:nvSpPr>
        <p:spPr>
          <a:xfrm>
            <a:off x="2133210" y="118782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33</a:t>
            </a:r>
            <a:endParaRPr b="1"/>
          </a:p>
        </p:txBody>
      </p:sp>
      <p:sp>
        <p:nvSpPr>
          <p:cNvPr id="220" name="Shape 220"/>
          <p:cNvSpPr txBox="1"/>
          <p:nvPr/>
        </p:nvSpPr>
        <p:spPr>
          <a:xfrm>
            <a:off x="2582560" y="118782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221" name="Shape 221"/>
          <p:cNvSpPr txBox="1"/>
          <p:nvPr/>
        </p:nvSpPr>
        <p:spPr>
          <a:xfrm>
            <a:off x="3008481" y="1184610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222" name="Shape 222"/>
          <p:cNvSpPr txBox="1"/>
          <p:nvPr/>
        </p:nvSpPr>
        <p:spPr>
          <a:xfrm>
            <a:off x="3441613" y="1191040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15</a:t>
            </a:r>
            <a:endParaRPr b="1"/>
          </a:p>
        </p:txBody>
      </p:sp>
      <p:sp>
        <p:nvSpPr>
          <p:cNvPr id="223" name="Shape 223"/>
          <p:cNvSpPr txBox="1"/>
          <p:nvPr/>
        </p:nvSpPr>
        <p:spPr>
          <a:xfrm>
            <a:off x="4279813" y="1197469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71</a:t>
            </a:r>
            <a:endParaRPr b="1"/>
          </a:p>
        </p:txBody>
      </p:sp>
      <p:sp>
        <p:nvSpPr>
          <p:cNvPr id="224" name="Shape 224"/>
          <p:cNvSpPr txBox="1"/>
          <p:nvPr/>
        </p:nvSpPr>
        <p:spPr>
          <a:xfrm>
            <a:off x="4705734" y="1193473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endParaRPr b="1"/>
          </a:p>
        </p:txBody>
      </p:sp>
      <p:sp>
        <p:nvSpPr>
          <p:cNvPr id="225" name="Shape 225"/>
          <p:cNvSpPr txBox="1"/>
          <p:nvPr/>
        </p:nvSpPr>
        <p:spPr>
          <a:xfrm>
            <a:off x="5138866" y="1199902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226" name="Shape 226"/>
          <p:cNvSpPr txBox="1"/>
          <p:nvPr/>
        </p:nvSpPr>
        <p:spPr>
          <a:xfrm>
            <a:off x="5554360" y="119590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227" name="Shape 227"/>
          <p:cNvSpPr txBox="1"/>
          <p:nvPr/>
        </p:nvSpPr>
        <p:spPr>
          <a:xfrm>
            <a:off x="5990707" y="120233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29</a:t>
            </a:r>
            <a:endParaRPr b="1"/>
          </a:p>
        </p:txBody>
      </p:sp>
      <p:sp>
        <p:nvSpPr>
          <p:cNvPr id="228" name="Shape 228"/>
          <p:cNvSpPr txBox="1"/>
          <p:nvPr/>
        </p:nvSpPr>
        <p:spPr>
          <a:xfrm>
            <a:off x="3860728" y="1202313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17</a:t>
            </a:r>
            <a:endParaRPr b="1"/>
          </a:p>
        </p:txBody>
      </p:sp>
      <p:sp>
        <p:nvSpPr>
          <p:cNvPr id="229" name="Shape 229"/>
          <p:cNvSpPr txBox="1"/>
          <p:nvPr>
            <p:ph idx="4294967295" type="title"/>
          </p:nvPr>
        </p:nvSpPr>
        <p:spPr>
          <a:xfrm>
            <a:off x="228600" y="156400"/>
            <a:ext cx="5369700" cy="5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Now the partition step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76200" y="2425775"/>
            <a:ext cx="4796100" cy="25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 = l;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j = r-1;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for(;;){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800">
                <a:solidFill>
                  <a:schemeClr val="dk1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while(a[++i] &lt; pivot);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800">
                <a:solidFill>
                  <a:schemeClr val="dk1"/>
                </a:solidFill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while(a[--j] &gt; pivot);</a:t>
            </a:r>
            <a:endParaRPr b="1" sz="1800">
              <a:solidFill>
                <a:schemeClr val="dk1"/>
              </a:solidFill>
              <a:highlight>
                <a:srgbClr val="FF00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if(i &gt;= j) break;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800">
                <a:solidFill>
                  <a:schemeClr val="dk1"/>
                </a:solidFill>
                <a:highlight>
                  <a:srgbClr val="93C47D"/>
                </a:highlight>
                <a:latin typeface="Courier New"/>
                <a:ea typeface="Courier New"/>
                <a:cs typeface="Courier New"/>
                <a:sym typeface="Courier New"/>
              </a:rPr>
              <a:t>swap(a, i, j);</a:t>
            </a:r>
            <a:endParaRPr b="1" sz="1800">
              <a:solidFill>
                <a:schemeClr val="dk1"/>
              </a:solidFill>
              <a:highlight>
                <a:srgbClr val="93C47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1328926" y="1880728"/>
            <a:ext cx="383100" cy="3444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2" name="Shape 232"/>
          <p:cNvCxnSpPr>
            <a:stCxn id="231" idx="0"/>
          </p:cNvCxnSpPr>
          <p:nvPr/>
        </p:nvCxnSpPr>
        <p:spPr>
          <a:xfrm flipH="1" rot="10800000">
            <a:off x="1520476" y="1710028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Shape 233"/>
          <p:cNvSpPr txBox="1"/>
          <p:nvPr/>
        </p:nvSpPr>
        <p:spPr>
          <a:xfrm>
            <a:off x="1765274" y="1891155"/>
            <a:ext cx="383100" cy="3444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4" name="Shape 234"/>
          <p:cNvCxnSpPr>
            <a:stCxn id="233" idx="0"/>
          </p:cNvCxnSpPr>
          <p:nvPr/>
        </p:nvCxnSpPr>
        <p:spPr>
          <a:xfrm flipH="1" rot="10800000">
            <a:off x="1956824" y="1720455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Shape 235"/>
          <p:cNvSpPr txBox="1"/>
          <p:nvPr/>
        </p:nvSpPr>
        <p:spPr>
          <a:xfrm>
            <a:off x="2198406" y="1891155"/>
            <a:ext cx="383100" cy="3444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6" name="Shape 236"/>
          <p:cNvCxnSpPr>
            <a:stCxn id="235" idx="0"/>
          </p:cNvCxnSpPr>
          <p:nvPr/>
        </p:nvCxnSpPr>
        <p:spPr>
          <a:xfrm flipH="1" rot="10800000">
            <a:off x="2389956" y="1720455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Shape 237"/>
          <p:cNvSpPr txBox="1"/>
          <p:nvPr/>
        </p:nvSpPr>
        <p:spPr>
          <a:xfrm>
            <a:off x="6008406" y="1849449"/>
            <a:ext cx="383100" cy="3444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8" name="Shape 238"/>
          <p:cNvCxnSpPr>
            <a:stCxn id="237" idx="0"/>
          </p:cNvCxnSpPr>
          <p:nvPr/>
        </p:nvCxnSpPr>
        <p:spPr>
          <a:xfrm flipH="1" rot="10800000">
            <a:off x="6199956" y="1678749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Shape 239"/>
          <p:cNvSpPr txBox="1"/>
          <p:nvPr/>
        </p:nvSpPr>
        <p:spPr>
          <a:xfrm>
            <a:off x="5551206" y="1855878"/>
            <a:ext cx="383100" cy="3444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0" name="Shape 240"/>
          <p:cNvCxnSpPr>
            <a:stCxn id="239" idx="0"/>
          </p:cNvCxnSpPr>
          <p:nvPr/>
        </p:nvCxnSpPr>
        <p:spPr>
          <a:xfrm flipH="1" rot="10800000">
            <a:off x="5742756" y="1685178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Shape 241"/>
          <p:cNvSpPr txBox="1"/>
          <p:nvPr/>
        </p:nvSpPr>
        <p:spPr>
          <a:xfrm>
            <a:off x="8020629" y="287925"/>
            <a:ext cx="383100" cy="45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242" name="Shape 242"/>
          <p:cNvSpPr txBox="1"/>
          <p:nvPr/>
        </p:nvSpPr>
        <p:spPr>
          <a:xfrm>
            <a:off x="7130225" y="385775"/>
            <a:ext cx="823800" cy="3057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PIVOT: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3221775" y="2335525"/>
            <a:ext cx="1022100" cy="459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SWAP!!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5564798" y="117217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33</a:t>
            </a:r>
            <a:endParaRPr b="1"/>
          </a:p>
        </p:txBody>
      </p:sp>
      <p:sp>
        <p:nvSpPr>
          <p:cNvPr id="245" name="Shape 245"/>
          <p:cNvSpPr txBox="1"/>
          <p:nvPr/>
        </p:nvSpPr>
        <p:spPr>
          <a:xfrm>
            <a:off x="2149348" y="1172180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cxnSp>
        <p:nvCxnSpPr>
          <p:cNvPr id="246" name="Shape 246"/>
          <p:cNvCxnSpPr/>
          <p:nvPr/>
        </p:nvCxnSpPr>
        <p:spPr>
          <a:xfrm flipH="1">
            <a:off x="2548600" y="741678"/>
            <a:ext cx="10500" cy="980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Shape 247"/>
          <p:cNvCxnSpPr/>
          <p:nvPr/>
        </p:nvCxnSpPr>
        <p:spPr>
          <a:xfrm flipH="1">
            <a:off x="5538138" y="759238"/>
            <a:ext cx="10500" cy="980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2" name="Shape 252"/>
          <p:cNvGraphicFramePr/>
          <p:nvPr/>
        </p:nvGraphicFramePr>
        <p:xfrm>
          <a:off x="429160" y="117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{96038872-3DB5-4F43-BB8F-71A1235E2FC3}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49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3" name="Shape 253"/>
          <p:cNvGraphicFramePr/>
          <p:nvPr/>
        </p:nvGraphicFramePr>
        <p:xfrm>
          <a:off x="429160" y="71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{96038872-3DB5-4F43-BB8F-71A1235E2FC3}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4" name="Shape 254"/>
          <p:cNvSpPr txBox="1"/>
          <p:nvPr/>
        </p:nvSpPr>
        <p:spPr>
          <a:xfrm>
            <a:off x="6420429" y="1202325"/>
            <a:ext cx="383100" cy="45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255" name="Shape 255"/>
          <p:cNvSpPr txBox="1"/>
          <p:nvPr/>
        </p:nvSpPr>
        <p:spPr>
          <a:xfrm>
            <a:off x="6850143" y="11721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28</a:t>
            </a:r>
            <a:endParaRPr b="1"/>
          </a:p>
        </p:txBody>
      </p:sp>
      <p:sp>
        <p:nvSpPr>
          <p:cNvPr id="256" name="Shape 256"/>
          <p:cNvSpPr txBox="1"/>
          <p:nvPr/>
        </p:nvSpPr>
        <p:spPr>
          <a:xfrm>
            <a:off x="881985" y="11721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14</a:t>
            </a:r>
            <a:endParaRPr b="1"/>
          </a:p>
        </p:txBody>
      </p:sp>
      <p:sp>
        <p:nvSpPr>
          <p:cNvPr id="257" name="Shape 257"/>
          <p:cNvSpPr txBox="1"/>
          <p:nvPr/>
        </p:nvSpPr>
        <p:spPr>
          <a:xfrm>
            <a:off x="1716135" y="1182589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1299062" y="117946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2133210" y="118782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33</a:t>
            </a:r>
            <a:endParaRPr b="1"/>
          </a:p>
        </p:txBody>
      </p:sp>
      <p:sp>
        <p:nvSpPr>
          <p:cNvPr id="260" name="Shape 260"/>
          <p:cNvSpPr txBox="1"/>
          <p:nvPr/>
        </p:nvSpPr>
        <p:spPr>
          <a:xfrm>
            <a:off x="2582560" y="118782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261" name="Shape 261"/>
          <p:cNvSpPr txBox="1"/>
          <p:nvPr/>
        </p:nvSpPr>
        <p:spPr>
          <a:xfrm>
            <a:off x="3008481" y="1184610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262" name="Shape 262"/>
          <p:cNvSpPr txBox="1"/>
          <p:nvPr/>
        </p:nvSpPr>
        <p:spPr>
          <a:xfrm>
            <a:off x="3441613" y="1191040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15</a:t>
            </a:r>
            <a:endParaRPr b="1"/>
          </a:p>
        </p:txBody>
      </p:sp>
      <p:sp>
        <p:nvSpPr>
          <p:cNvPr id="263" name="Shape 263"/>
          <p:cNvSpPr txBox="1"/>
          <p:nvPr/>
        </p:nvSpPr>
        <p:spPr>
          <a:xfrm>
            <a:off x="4279813" y="1197469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71</a:t>
            </a:r>
            <a:endParaRPr b="1"/>
          </a:p>
        </p:txBody>
      </p:sp>
      <p:sp>
        <p:nvSpPr>
          <p:cNvPr id="264" name="Shape 264"/>
          <p:cNvSpPr txBox="1"/>
          <p:nvPr/>
        </p:nvSpPr>
        <p:spPr>
          <a:xfrm>
            <a:off x="4705734" y="1193473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endParaRPr b="1"/>
          </a:p>
        </p:txBody>
      </p:sp>
      <p:sp>
        <p:nvSpPr>
          <p:cNvPr id="265" name="Shape 265"/>
          <p:cNvSpPr txBox="1"/>
          <p:nvPr/>
        </p:nvSpPr>
        <p:spPr>
          <a:xfrm>
            <a:off x="5138866" y="1199902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266" name="Shape 266"/>
          <p:cNvSpPr txBox="1"/>
          <p:nvPr/>
        </p:nvSpPr>
        <p:spPr>
          <a:xfrm>
            <a:off x="5554360" y="119590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267" name="Shape 267"/>
          <p:cNvSpPr txBox="1"/>
          <p:nvPr/>
        </p:nvSpPr>
        <p:spPr>
          <a:xfrm>
            <a:off x="5990707" y="120233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</a:t>
            </a:r>
            <a:endParaRPr/>
          </a:p>
        </p:txBody>
      </p:sp>
      <p:sp>
        <p:nvSpPr>
          <p:cNvPr id="268" name="Shape 268"/>
          <p:cNvSpPr txBox="1"/>
          <p:nvPr/>
        </p:nvSpPr>
        <p:spPr>
          <a:xfrm>
            <a:off x="3860728" y="1202313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17</a:t>
            </a:r>
            <a:endParaRPr b="1"/>
          </a:p>
        </p:txBody>
      </p:sp>
      <p:sp>
        <p:nvSpPr>
          <p:cNvPr id="269" name="Shape 269"/>
          <p:cNvSpPr txBox="1"/>
          <p:nvPr>
            <p:ph idx="4294967295" type="title"/>
          </p:nvPr>
        </p:nvSpPr>
        <p:spPr>
          <a:xfrm>
            <a:off x="228600" y="156400"/>
            <a:ext cx="5369700" cy="5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partition (cont)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76200" y="2425775"/>
            <a:ext cx="4796100" cy="25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 = l;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j = r-1;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for(;;){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800">
                <a:solidFill>
                  <a:schemeClr val="dk1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while(a[++i] &lt; pivot);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800">
                <a:solidFill>
                  <a:schemeClr val="dk1"/>
                </a:solidFill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while(a[--j] &gt; pivot);</a:t>
            </a:r>
            <a:endParaRPr b="1" sz="1800">
              <a:solidFill>
                <a:schemeClr val="dk1"/>
              </a:solidFill>
              <a:highlight>
                <a:srgbClr val="FF00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if(i &gt;= j) break;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800">
                <a:solidFill>
                  <a:schemeClr val="dk1"/>
                </a:solidFill>
                <a:highlight>
                  <a:srgbClr val="93C47D"/>
                </a:highlight>
                <a:latin typeface="Courier New"/>
                <a:ea typeface="Courier New"/>
                <a:cs typeface="Courier New"/>
                <a:sym typeface="Courier New"/>
              </a:rPr>
              <a:t>swap(a, i, j);</a:t>
            </a:r>
            <a:endParaRPr b="1" sz="1800">
              <a:solidFill>
                <a:schemeClr val="dk1"/>
              </a:solidFill>
              <a:highlight>
                <a:srgbClr val="93C47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2180768" y="1891155"/>
            <a:ext cx="383100" cy="3444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2" name="Shape 272"/>
          <p:cNvCxnSpPr>
            <a:stCxn id="271" idx="0"/>
          </p:cNvCxnSpPr>
          <p:nvPr/>
        </p:nvCxnSpPr>
        <p:spPr>
          <a:xfrm flipH="1" rot="10800000">
            <a:off x="2372318" y="1720455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Shape 273"/>
          <p:cNvSpPr txBox="1"/>
          <p:nvPr/>
        </p:nvSpPr>
        <p:spPr>
          <a:xfrm>
            <a:off x="2603474" y="1891155"/>
            <a:ext cx="383100" cy="3444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4" name="Shape 274"/>
          <p:cNvCxnSpPr>
            <a:stCxn id="273" idx="0"/>
          </p:cNvCxnSpPr>
          <p:nvPr/>
        </p:nvCxnSpPr>
        <p:spPr>
          <a:xfrm flipH="1" rot="10800000">
            <a:off x="2795024" y="1720455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Shape 275"/>
          <p:cNvSpPr txBox="1"/>
          <p:nvPr/>
        </p:nvSpPr>
        <p:spPr>
          <a:xfrm>
            <a:off x="5551206" y="1855878"/>
            <a:ext cx="383100" cy="3444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6" name="Shape 276"/>
          <p:cNvCxnSpPr>
            <a:stCxn id="275" idx="0"/>
          </p:cNvCxnSpPr>
          <p:nvPr/>
        </p:nvCxnSpPr>
        <p:spPr>
          <a:xfrm flipH="1" rot="10800000">
            <a:off x="5742756" y="1685178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Shape 277"/>
          <p:cNvSpPr txBox="1"/>
          <p:nvPr/>
        </p:nvSpPr>
        <p:spPr>
          <a:xfrm>
            <a:off x="8020629" y="287925"/>
            <a:ext cx="383100" cy="45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278" name="Shape 278"/>
          <p:cNvSpPr txBox="1"/>
          <p:nvPr/>
        </p:nvSpPr>
        <p:spPr>
          <a:xfrm>
            <a:off x="7130225" y="385775"/>
            <a:ext cx="823800" cy="3057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PIVOT: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3221775" y="2335525"/>
            <a:ext cx="1022100" cy="459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SWAP!!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5564798" y="117217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</a:t>
            </a:r>
            <a:endParaRPr/>
          </a:p>
        </p:txBody>
      </p:sp>
      <p:sp>
        <p:nvSpPr>
          <p:cNvPr id="281" name="Shape 281"/>
          <p:cNvSpPr txBox="1"/>
          <p:nvPr/>
        </p:nvSpPr>
        <p:spPr>
          <a:xfrm>
            <a:off x="2149348" y="1172180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</a:t>
            </a:r>
            <a:endParaRPr/>
          </a:p>
        </p:txBody>
      </p:sp>
      <p:sp>
        <p:nvSpPr>
          <p:cNvPr id="282" name="Shape 282"/>
          <p:cNvSpPr txBox="1"/>
          <p:nvPr/>
        </p:nvSpPr>
        <p:spPr>
          <a:xfrm>
            <a:off x="5140000" y="1844171"/>
            <a:ext cx="383100" cy="3444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3" name="Shape 283"/>
          <p:cNvCxnSpPr>
            <a:stCxn id="282" idx="0"/>
          </p:cNvCxnSpPr>
          <p:nvPr/>
        </p:nvCxnSpPr>
        <p:spPr>
          <a:xfrm flipH="1" rot="10800000">
            <a:off x="5331550" y="1673471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Shape 284"/>
          <p:cNvSpPr txBox="1"/>
          <p:nvPr/>
        </p:nvSpPr>
        <p:spPr>
          <a:xfrm>
            <a:off x="5135260" y="1182609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285" name="Shape 285"/>
          <p:cNvSpPr txBox="1"/>
          <p:nvPr/>
        </p:nvSpPr>
        <p:spPr>
          <a:xfrm>
            <a:off x="2578916" y="1182607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cxnSp>
        <p:nvCxnSpPr>
          <p:cNvPr id="286" name="Shape 286"/>
          <p:cNvCxnSpPr/>
          <p:nvPr/>
        </p:nvCxnSpPr>
        <p:spPr>
          <a:xfrm>
            <a:off x="2971435" y="955250"/>
            <a:ext cx="10500" cy="875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Shape 287"/>
          <p:cNvCxnSpPr/>
          <p:nvPr/>
        </p:nvCxnSpPr>
        <p:spPr>
          <a:xfrm>
            <a:off x="5106775" y="943550"/>
            <a:ext cx="10500" cy="875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