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158AE9-15B4-46CE-995C-1C18E01E93B4}">
  <a:tblStyle styleId="{82158AE9-15B4-46CE-995C-1C18E01E93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0FA59B6-2DBD-4353-A93B-5BA260CDBB6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04-WED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Shape 188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0" name="Shape 190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3" name="Shape 193"/>
          <p:cNvCxnSpPr>
            <a:stCxn id="189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4" name="Shape 194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5" name="Shape 195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96" name="Shape 196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7" name="Shape 197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8" name="Shape 198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9" name="Shape 199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6" name="Shape 206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Shape 207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8" name="Shape 208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1" name="Shape 211"/>
          <p:cNvCxnSpPr>
            <a:stCxn id="207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2" name="Shape 212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3" name="Shape 213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4" name="Shape 214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5" name="Shape 215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16" name="Shape 216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7" name="Shape 217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223" name="Shape 22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Shape 224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5" name="Shape 22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" name="Shape 228"/>
          <p:cNvCxnSpPr>
            <a:stCxn id="224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9" name="Shape 229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0" name="Shape 230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31" name="Shape 231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4" y="544"/>
                  <a:pt x="8852" y="699"/>
                  <a:pt x="11182" y="3262"/>
                </a:cubicBezTo>
                <a:cubicBezTo>
                  <a:pt x="13512" y="5825"/>
                  <a:pt x="13590" y="12037"/>
                  <a:pt x="13978" y="15376"/>
                </a:cubicBezTo>
                <a:cubicBezTo>
                  <a:pt x="14366" y="18715"/>
                  <a:pt x="13590" y="21977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3" name="Shape 233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239" name="Shape 239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" name="Shape 241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3" name="Shape 243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" name="Shape 244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5" name="Shape 245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Shape 246"/>
          <p:cNvCxnSpPr>
            <a:stCxn id="244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7" name="Shape 247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8" name="Shape 248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Shape 249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Shape 250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Shape 251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2" y="854"/>
                  <a:pt x="37110" y="-932"/>
                  <a:pt x="24374" y="5125"/>
                </a:cubicBezTo>
                <a:cubicBezTo>
                  <a:pt x="11639" y="11182"/>
                  <a:pt x="-1019" y="26947"/>
                  <a:pt x="146" y="36343"/>
                </a:cubicBezTo>
                <a:cubicBezTo>
                  <a:pt x="1311" y="45740"/>
                  <a:pt x="19482" y="57388"/>
                  <a:pt x="31363" y="61504"/>
                </a:cubicBezTo>
                <a:cubicBezTo>
                  <a:pt x="43244" y="65620"/>
                  <a:pt x="63591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2" name="Shape 252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260" name="Shape 260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1" name="Shape 261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2" name="Shape 262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4" name="Shape 264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" name="Shape 265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Shape 266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Shape 267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Shape 268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Shape 269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Shape 270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276" name="Shape 276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7" name="Shape 277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78" name="Shape 278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9" name="Shape 279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0" name="Shape 280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" name="Shape 281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2" name="Shape 282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3" name="Shape 283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Shape 284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Shape 285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6" name="Shape 286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7" name="Shape 287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Shape 288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3" y="233"/>
                  <a:pt x="85354" y="-543"/>
                  <a:pt x="65396" y="1010"/>
                </a:cubicBezTo>
                <a:cubicBezTo>
                  <a:pt x="45438" y="2563"/>
                  <a:pt x="19735" y="5437"/>
                  <a:pt x="9018" y="9397"/>
                </a:cubicBezTo>
                <a:cubicBezTo>
                  <a:pt x="-1698" y="13358"/>
                  <a:pt x="1951" y="13901"/>
                  <a:pt x="1097" y="24773"/>
                </a:cubicBezTo>
                <a:cubicBezTo>
                  <a:pt x="243" y="35645"/>
                  <a:pt x="-1776" y="64378"/>
                  <a:pt x="3893" y="74628"/>
                </a:cubicBezTo>
                <a:cubicBezTo>
                  <a:pt x="9562" y="84879"/>
                  <a:pt x="29908" y="84335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about this case?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5" name="Shape 295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6" name="Shape 296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97" name="Shape 297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8" name="Shape 298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9" name="Shape 299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7" y="442"/>
                  <a:pt x="9785" y="-723"/>
                  <a:pt x="12580" y="830"/>
                </a:cubicBezTo>
                <a:cubicBezTo>
                  <a:pt x="15376" y="2383"/>
                  <a:pt x="15453" y="4325"/>
                  <a:pt x="16773" y="9683"/>
                </a:cubicBezTo>
                <a:cubicBezTo>
                  <a:pt x="18093" y="15041"/>
                  <a:pt x="19880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0" name="Shape 300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Should we write...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List::has_dups()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2871150" y="1266000"/>
            <a:ext cx="5461500" cy="15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QUADRATIC -- When input is in reverse-sorted order (for example)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737550" y="3323400"/>
            <a:ext cx="8094300" cy="10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"The worst-case runtime of InsertionSort is Θ(n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4294967295" type="title"/>
          </p:nvPr>
        </p:nvSpPr>
        <p:spPr>
          <a:xfrm>
            <a:off x="76200" y="129775"/>
            <a:ext cx="450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isort: Worst Case?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4228200" y="1123950"/>
            <a:ext cx="4603800" cy="8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"The worst-case runtime of InsertionSort is Θ(n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>
            <p:ph idx="4294967295" type="body"/>
          </p:nvPr>
        </p:nvSpPr>
        <p:spPr>
          <a:xfrm>
            <a:off x="76200" y="1123950"/>
            <a:ext cx="38808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  // XXXXXX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4095775" y="2229825"/>
            <a:ext cx="4645500" cy="8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do we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know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there  isn't an even worse scenario???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title"/>
          </p:nvPr>
        </p:nvSpPr>
        <p:spPr>
          <a:xfrm>
            <a:off x="76200" y="129775"/>
            <a:ext cx="450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isort: Worst Case?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 txBox="1"/>
          <p:nvPr>
            <p:ph idx="4294967295" type="body"/>
          </p:nvPr>
        </p:nvSpPr>
        <p:spPr>
          <a:xfrm>
            <a:off x="76200" y="1123950"/>
            <a:ext cx="38808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  // XXXXXX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335050" y="313950"/>
            <a:ext cx="4645500" cy="8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do we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know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it isn't even worse???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4033200" y="1177750"/>
            <a:ext cx="3061500" cy="37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busy-work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function ...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quad(int a[], int n){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x=a[i]; j = 0;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while(j&lt;n)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a[j]++;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j++;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a[j-1] = x;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7170900" y="1258750"/>
            <a:ext cx="1734000" cy="11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CONSIDER THIS FUNCTION...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6512100" y="2690675"/>
            <a:ext cx="2392800" cy="1175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Do we agree that isort NEVER does more work than quad()?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2871150" y="1266000"/>
            <a:ext cx="5461500" cy="15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-- When input is already in sorted order (for example)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737550" y="3323400"/>
            <a:ext cx="8094300" cy="10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"The best-case runtime of InsertionSort is Θ(n)"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457200" y="1319900"/>
            <a:ext cx="6881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457200" y="2425225"/>
            <a:ext cx="68817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52400" y="1319900"/>
            <a:ext cx="5366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76200" y="2425225"/>
            <a:ext cx="58746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6039825" y="1215100"/>
            <a:ext cx="3020700" cy="18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much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more slowly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fact 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slower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6039825" y="3150925"/>
            <a:ext cx="2951700" cy="167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with logarithmic runtime is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 faster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than a linear time algorithm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108925" y="205975"/>
            <a:ext cx="8989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Comparison by Removing Common Factors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81700" y="1656050"/>
            <a:ext cx="4390500" cy="15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Consider: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versus  nlog(n)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4577500" y="1463750"/>
            <a:ext cx="4581000" cy="18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question is equivalent to: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  versus   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1261000" y="3450375"/>
            <a:ext cx="6740100" cy="14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a 𝛩(nlog(n)) time algorithm is asymptotically faster than a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𝛩(n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time algorithm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4294967295" type="title"/>
          </p:nvPr>
        </p:nvSpPr>
        <p:spPr>
          <a:xfrm>
            <a:off x="228600" y="53575"/>
            <a:ext cx="846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log_2(n)?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>
            <p:ph idx="4294967295" type="body"/>
          </p:nvPr>
        </p:nvSpPr>
        <p:spPr>
          <a:xfrm>
            <a:off x="95150" y="895350"/>
            <a:ext cx="8468700" cy="411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24" name="Shape 42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{10FA59B6-2DBD-4353-A93B-5BA260CDBB6F}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log_2(n)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.....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.....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2048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457200" y="990225"/>
            <a:ext cx="8229600" cy="393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in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(non-descending) order.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search key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of same type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determine if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appears in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</a:t>
            </a:r>
            <a:endParaRPr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Consider any subarray a[lo..hi] where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lo &gt;= 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hi &lt; 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Allows us to specify subproblems for recursion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bsearchR(a, 0, n-1, x); // overall question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Value?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0/1 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Alternative: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index containing x if found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-1 otherwise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Binary Search Snapshot</a:t>
            </a:r>
            <a:endParaRPr/>
          </a:p>
        </p:txBody>
      </p:sp>
      <p:graphicFrame>
        <p:nvGraphicFramePr>
          <p:cNvPr id="448" name="Shape 448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449" name="Shape 449"/>
          <p:cNvSpPr txBox="1"/>
          <p:nvPr/>
        </p:nvSpPr>
        <p:spPr>
          <a:xfrm>
            <a:off x="1984200" y="3538800"/>
            <a:ext cx="878400" cy="4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lo: 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6285371" y="3538800"/>
            <a:ext cx="878400" cy="4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hi: 13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4041600" y="3691200"/>
            <a:ext cx="1431300" cy="58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m:(3+13)/2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= 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8276900" y="2820725"/>
            <a:ext cx="658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…..</a:t>
            </a:r>
            <a:endParaRPr b="1" sz="1800"/>
          </a:p>
        </p:txBody>
      </p:sp>
      <p:cxnSp>
        <p:nvCxnSpPr>
          <p:cNvPr id="453" name="Shape 453"/>
          <p:cNvCxnSpPr>
            <a:stCxn id="449" idx="0"/>
          </p:cNvCxnSpPr>
          <p:nvPr/>
        </p:nvCxnSpPr>
        <p:spPr>
          <a:xfrm flipH="1" rot="10800000">
            <a:off x="2423400" y="3251700"/>
            <a:ext cx="34200" cy="2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Shape 454"/>
          <p:cNvCxnSpPr>
            <a:stCxn id="451" idx="0"/>
          </p:cNvCxnSpPr>
          <p:nvPr/>
        </p:nvCxnSpPr>
        <p:spPr>
          <a:xfrm rot="10800000">
            <a:off x="4569150" y="3260100"/>
            <a:ext cx="188100" cy="4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Shape 455"/>
          <p:cNvCxnSpPr>
            <a:stCxn id="450" idx="0"/>
          </p:cNvCxnSpPr>
          <p:nvPr/>
        </p:nvCxnSpPr>
        <p:spPr>
          <a:xfrm rot="10800000">
            <a:off x="6722771" y="3268500"/>
            <a:ext cx="1800" cy="27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Shape 456"/>
          <p:cNvSpPr txBox="1"/>
          <p:nvPr/>
        </p:nvSpPr>
        <p:spPr>
          <a:xfrm>
            <a:off x="3158825" y="1496300"/>
            <a:ext cx="1515900" cy="4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x:  74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Binary Search Snapshot</a:t>
            </a:r>
            <a:endParaRPr/>
          </a:p>
        </p:txBody>
      </p:sp>
      <p:graphicFrame>
        <p:nvGraphicFramePr>
          <p:cNvPr id="462" name="Shape 462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463" name="Shape 463"/>
          <p:cNvSpPr txBox="1"/>
          <p:nvPr/>
        </p:nvSpPr>
        <p:spPr>
          <a:xfrm>
            <a:off x="1984200" y="3538800"/>
            <a:ext cx="878400" cy="4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lo: 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6285371" y="3538800"/>
            <a:ext cx="878400" cy="4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hi: 13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4041600" y="3691200"/>
            <a:ext cx="1431300" cy="58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m:(3+13)/2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= 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8276900" y="2820725"/>
            <a:ext cx="658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…..</a:t>
            </a:r>
            <a:endParaRPr b="1" sz="1800"/>
          </a:p>
        </p:txBody>
      </p:sp>
      <p:cxnSp>
        <p:nvCxnSpPr>
          <p:cNvPr id="467" name="Shape 467"/>
          <p:cNvCxnSpPr>
            <a:stCxn id="463" idx="0"/>
          </p:cNvCxnSpPr>
          <p:nvPr/>
        </p:nvCxnSpPr>
        <p:spPr>
          <a:xfrm flipH="1" rot="10800000">
            <a:off x="2423400" y="3251700"/>
            <a:ext cx="34200" cy="2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Shape 468"/>
          <p:cNvCxnSpPr>
            <a:stCxn id="465" idx="0"/>
          </p:cNvCxnSpPr>
          <p:nvPr/>
        </p:nvCxnSpPr>
        <p:spPr>
          <a:xfrm rot="10800000">
            <a:off x="4569150" y="3260100"/>
            <a:ext cx="188100" cy="4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Shape 469"/>
          <p:cNvCxnSpPr>
            <a:stCxn id="464" idx="0"/>
          </p:cNvCxnSpPr>
          <p:nvPr/>
        </p:nvCxnSpPr>
        <p:spPr>
          <a:xfrm rot="10800000">
            <a:off x="6722771" y="3268500"/>
            <a:ext cx="1800" cy="27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Shape 470"/>
          <p:cNvSpPr txBox="1"/>
          <p:nvPr/>
        </p:nvSpPr>
        <p:spPr>
          <a:xfrm>
            <a:off x="3158825" y="1496300"/>
            <a:ext cx="1515900" cy="4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x:  74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5368625" y="1648700"/>
            <a:ext cx="1515900" cy="4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74 &gt; 40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Shape 476"/>
          <p:cNvGraphicFramePr/>
          <p:nvPr/>
        </p:nvGraphicFramePr>
        <p:xfrm>
          <a:off x="229325" y="11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8536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Recursive Binary Search Routine that does the "Real" Work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bsearchR(int a[], int lo, int hi, int x) {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if(hi &lt; lo) 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return -1;   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m = (lo + hi) / 2;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if(a[m] == x) 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return m;   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else if(x &lt; a[m])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return bsearchR(a, lo, m-1, x);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else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return bsearchR(a, m+1, hi, x);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- “wrapper” function</a:t>
            </a:r>
            <a:endParaRPr/>
          </a:p>
        </p:txBody>
      </p:sp>
      <p:graphicFrame>
        <p:nvGraphicFramePr>
          <p:cNvPr id="482" name="Shape 482"/>
          <p:cNvGraphicFramePr/>
          <p:nvPr/>
        </p:nvGraphicFramePr>
        <p:xfrm>
          <a:off x="534125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8185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bsearch(int a[], int n, int x) {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bsearhR(a, 0, n-1, x);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 "Recurrence Relation" for worst-case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runtime of binary search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T(n) be the worst-case runtime of binary-search on n-elements.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T(1)  = c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constant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T(n) &lt;= c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 T(n/2)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Simplified... (asymptotically eq.)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T(n) be the worst-case runtime of binary-search on n-elements.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T(1)  = 1    // constant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T(n) &lt;=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 T(n/2)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Example expansion:  n=128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157550" y="1200150"/>
            <a:ext cx="8841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T(128) &lt;= 1 +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T(64)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&lt;= 1 +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(1 + T(32))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&lt;= 1 + (1 + (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 + T(16)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&lt;= 1 + (1 + (1 + (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 + T(8)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&lt;= 1 + (1 + (1 + (1 + (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 + T(4)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&lt;= 1 + (1 + (1 + (1 + (1 + (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1+T(2)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)))))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&lt;= 1 + 1 + 1 + 1 + 1 + 1+ (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 + T(1)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&lt;= 1 + 1 + 1 + 1 + 1 + 1+ 1 +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Claim (binary search)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T(n) is O(log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exponentiation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Shape 512"/>
          <p:cNvSpPr txBox="1"/>
          <p:nvPr>
            <p:ph idx="4294967295" type="body"/>
          </p:nvPr>
        </p:nvSpPr>
        <p:spPr>
          <a:xfrm>
            <a:off x="323750" y="1047750"/>
            <a:ext cx="5676300" cy="402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returns x^n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iterative solution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double exp0(double x, unsigned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double ans=1;  // x^0 = 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ans = ans*x;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ans;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5362825" y="2993425"/>
            <a:ext cx="2780400" cy="121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of exp0: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exponentiation: recursively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 txBox="1"/>
          <p:nvPr>
            <p:ph idx="4294967295" type="body"/>
          </p:nvPr>
        </p:nvSpPr>
        <p:spPr>
          <a:xfrm>
            <a:off x="1085750" y="1047750"/>
            <a:ext cx="5676300" cy="352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returns x^n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recursive solution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double exp1(double x, unsigned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if(n==0) return 1;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	return exp1(x, n-1)*x;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5591425" y="2841025"/>
            <a:ext cx="2780400" cy="121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of exp1: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4294967295" type="title"/>
          </p:nvPr>
        </p:nvSpPr>
        <p:spPr>
          <a:xfrm>
            <a:off x="171350" y="53575"/>
            <a:ext cx="883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exponentiation: recursively (2)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295975" y="1009425"/>
            <a:ext cx="8832600" cy="138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MORE THAN ONE WAY TO BREAK DOWN A PROBLEM: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(x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x    (already done this)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327125" y="2421525"/>
            <a:ext cx="8676900" cy="106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Alternatively: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(x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(x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342700" y="3579700"/>
            <a:ext cx="8567700" cy="12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if exponent is odd?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(x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(x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x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4294967295" type="title"/>
          </p:nvPr>
        </p:nvSpPr>
        <p:spPr>
          <a:xfrm>
            <a:off x="228600" y="53575"/>
            <a:ext cx="846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Tranlsate that idea to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>
            <p:ph idx="4294967295" type="body"/>
          </p:nvPr>
        </p:nvSpPr>
        <p:spPr>
          <a:xfrm>
            <a:off x="37075" y="895350"/>
            <a:ext cx="5439900" cy="411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recursive solution (2)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double exp2(double x, unsigned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double x_n2;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if(n==0) return 1;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x_n2 = exp2(x, n/2);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if(n%2==1) // odd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x_n2*x_n2*x;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	return x_n2*x_n2;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5436650" y="857025"/>
            <a:ext cx="3707400" cy="36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Claim: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This strategy will perform about log_2(n) multiplications.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Previous version: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(n-1) multiplications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4448425" y="3755425"/>
            <a:ext cx="2780400" cy="121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of exp2: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Θ(log(n))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Another Case Study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Selection Sort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135225" y="1885950"/>
            <a:ext cx="88527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for(i=0..n-2)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find min element X</a:t>
            </a:r>
            <a:r>
              <a:rPr baseline="-25000" lang="en" sz="2400"/>
              <a:t>min </a:t>
            </a:r>
            <a:r>
              <a:rPr lang="en" sz="2400"/>
              <a:t>in a[i..n-1]  // linear scan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swap X</a:t>
            </a:r>
            <a:r>
              <a:rPr baseline="-25000" lang="en" sz="2400"/>
              <a:t>min</a:t>
            </a:r>
            <a:r>
              <a:rPr lang="en" sz="2400"/>
              <a:t> into a[i]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</p:txBody>
      </p:sp>
      <p:graphicFrame>
        <p:nvGraphicFramePr>
          <p:cNvPr id="548" name="Shape 548"/>
          <p:cNvGraphicFramePr/>
          <p:nvPr/>
        </p:nvGraphicFramePr>
        <p:xfrm>
          <a:off x="952500" y="382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{10FA59B6-2DBD-4353-A93B-5BA260CDBB6F}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min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549" name="Shape 549"/>
          <p:cNvSpPr txBox="1"/>
          <p:nvPr/>
        </p:nvSpPr>
        <p:spPr>
          <a:xfrm>
            <a:off x="3892375" y="4277500"/>
            <a:ext cx="25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5492575" y="4277500"/>
            <a:ext cx="25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3975775" y="3457775"/>
            <a:ext cx="1714500" cy="290450"/>
          </a:xfrm>
          <a:custGeom>
            <a:pathLst>
              <a:path extrusionOk="0" h="11618" w="68580">
                <a:moveTo>
                  <a:pt x="68580" y="11618"/>
                </a:moveTo>
                <a:cubicBezTo>
                  <a:pt x="66974" y="10012"/>
                  <a:pt x="69075" y="3771"/>
                  <a:pt x="58942" y="1979"/>
                </a:cubicBezTo>
                <a:cubicBezTo>
                  <a:pt x="48810" y="187"/>
                  <a:pt x="17609" y="-739"/>
                  <a:pt x="7785" y="867"/>
                </a:cubicBezTo>
                <a:cubicBezTo>
                  <a:pt x="-2039" y="2474"/>
                  <a:pt x="1298" y="9826"/>
                  <a:pt x="0" y="1161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552" name="Shape 552"/>
          <p:cNvSpPr txBox="1"/>
          <p:nvPr/>
        </p:nvSpPr>
        <p:spPr>
          <a:xfrm>
            <a:off x="4044775" y="5344300"/>
            <a:ext cx="25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5644975" y="5344300"/>
            <a:ext cx="25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122" name="Shape 122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Shape 123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8" name="Shape 128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9" name="Shape 129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0" name="Shape 130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4"/>
                  <a:pt x="16541" y="11571"/>
                  <a:pt x="15376" y="8387"/>
                </a:cubicBezTo>
                <a:cubicBezTo>
                  <a:pt x="14211" y="5203"/>
                  <a:pt x="11416" y="5126"/>
                  <a:pt x="8853" y="3728"/>
                </a:cubicBezTo>
                <a:cubicBezTo>
                  <a:pt x="6290" y="2330"/>
                  <a:pt x="1476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1" name="Shape 131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7" y="2408"/>
                  <a:pt x="1554" y="6290"/>
                  <a:pt x="4660" y="7455"/>
                </a:cubicBezTo>
                <a:cubicBezTo>
                  <a:pt x="7766" y="8620"/>
                  <a:pt x="15299" y="9630"/>
                  <a:pt x="18638" y="8387"/>
                </a:cubicBezTo>
                <a:cubicBezTo>
                  <a:pt x="21977" y="7145"/>
                  <a:pt x="23686" y="1398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4" name="Shape 134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Shape 142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" name="Shape 143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6" name="Shape 146"/>
          <p:cNvCxnSpPr>
            <a:stCxn id="142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7" name="Shape 147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8" name="Shape 148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Shape 156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" name="Shape 157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0" name="Shape 160"/>
          <p:cNvCxnSpPr>
            <a:stCxn id="156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1" name="Shape 161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2" name="Shape 162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163" name="Shape 163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4" name="Shape 164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5" name="Shape 165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8" y="4193"/>
                  <a:pt x="5048" y="7999"/>
                  <a:pt x="8387" y="8853"/>
                </a:cubicBezTo>
                <a:cubicBezTo>
                  <a:pt x="11726" y="9707"/>
                  <a:pt x="17162" y="9863"/>
                  <a:pt x="20035" y="8387"/>
                </a:cubicBezTo>
                <a:cubicBezTo>
                  <a:pt x="22908" y="6912"/>
                  <a:pt x="24694" y="1398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6" name="Shape 166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Shape 175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9" name="Shape 179"/>
          <p:cNvCxnSpPr>
            <a:stCxn id="175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0" name="Shape 180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{82158AE9-15B4-46CE-995C-1C18E01E93B4}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1" name="Shape 181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