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Source Code Pro"/>
      <p:regular r:id="rId47"/>
      <p:bold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AF89C2-A182-4E7E-B771-D79E08C44928}">
  <a:tblStyle styleId="{51AF89C2-A182-4E7E-B771-D79E08C44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05-WED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More:  divide &amp; conquer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MergeSort (revisited)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approach - runtime?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71375" y="1200150"/>
            <a:ext cx="8730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A. THETA(logN)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B. THETA(N)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C. THETA(NlogN)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D. THETA(N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fun... same algorithm,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but no hi/lo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71375" y="1200150"/>
            <a:ext cx="8730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returns sum of a[lo]...a[hi]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arr_sum3(int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if(n==0) return 0;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if(hi==lo) return a[0];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return arr_sum3(a,n/2)+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  arr_sum3(&amp;(a[n/2]), n-(n/2));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627975" y="2206350"/>
            <a:ext cx="2513100" cy="11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Pointer Arithmetic!!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457200" y="20347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Divide and Conquer: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2:  Merge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Merge Sort In a Nutshell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139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BASE CASE (n&lt;2):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you are given 0 or 1 element, then it is already sorted!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493725" y="2660625"/>
            <a:ext cx="8229600" cy="239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Otherwise: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into two groups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recursively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sort group 1</a:t>
            </a:r>
            <a:endParaRPr b="1" sz="24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recursively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sort group 2</a:t>
            </a:r>
            <a:endParaRPr b="1" sz="24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results into a single sorted sequence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Merging Two Sorted 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7150" y="1200150"/>
            <a:ext cx="9144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// assumptions: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//   a[] and b[] are sorted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//   c[] has capacity of at least na + nb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merge(int a[], int na, int b[], int nb, int c[]){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Shape 196"/>
          <p:cNvGraphicFramePr/>
          <p:nvPr/>
        </p:nvGraphicFramePr>
        <p:xfrm>
          <a:off x="1046212" y="332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3300"/>
              </a:tblGrid>
              <a:tr h="47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Shape 197"/>
          <p:cNvGraphicFramePr/>
          <p:nvPr/>
        </p:nvGraphicFramePr>
        <p:xfrm>
          <a:off x="1046212" y="1612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3300"/>
                <a:gridCol w="683300"/>
                <a:gridCol w="683300"/>
              </a:tblGrid>
              <a:tr h="47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Shape 198"/>
          <p:cNvSpPr txBox="1"/>
          <p:nvPr/>
        </p:nvSpPr>
        <p:spPr>
          <a:xfrm>
            <a:off x="403337" y="16030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30175" y="282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0" name="Shape 200"/>
          <p:cNvGraphicFramePr/>
          <p:nvPr/>
        </p:nvGraphicFramePr>
        <p:xfrm>
          <a:off x="1095003" y="2811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1" name="Shape 201"/>
          <p:cNvCxnSpPr/>
          <p:nvPr/>
        </p:nvCxnSpPr>
        <p:spPr>
          <a:xfrm>
            <a:off x="1362500" y="911675"/>
            <a:ext cx="0" cy="65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403337" y="3838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056500" y="2892250"/>
            <a:ext cx="493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4" name="Shape 204"/>
          <p:cNvCxnSpPr/>
          <p:nvPr/>
        </p:nvCxnSpPr>
        <p:spPr>
          <a:xfrm flipH="1" rot="10800000">
            <a:off x="1362500" y="3379875"/>
            <a:ext cx="9900" cy="50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Shape 205"/>
          <p:cNvCxnSpPr/>
          <p:nvPr/>
        </p:nvCxnSpPr>
        <p:spPr>
          <a:xfrm>
            <a:off x="1461200" y="921550"/>
            <a:ext cx="552900" cy="67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6" name="Shape 206"/>
          <p:cNvSpPr/>
          <p:nvPr/>
        </p:nvSpPr>
        <p:spPr>
          <a:xfrm>
            <a:off x="1163217" y="1689122"/>
            <a:ext cx="404700" cy="3750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145406" y="361220"/>
            <a:ext cx="493500" cy="464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1564325" y="289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9" name="Shape 209"/>
          <p:cNvCxnSpPr/>
          <p:nvPr/>
        </p:nvCxnSpPr>
        <p:spPr>
          <a:xfrm flipH="1" rot="10800000">
            <a:off x="1895900" y="3379875"/>
            <a:ext cx="9900" cy="50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x="2073300" y="872200"/>
            <a:ext cx="19800" cy="69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1" name="Shape 211"/>
          <p:cNvSpPr/>
          <p:nvPr/>
        </p:nvSpPr>
        <p:spPr>
          <a:xfrm>
            <a:off x="1831206" y="1656620"/>
            <a:ext cx="493500" cy="464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Shape 212"/>
          <p:cNvCxnSpPr/>
          <p:nvPr/>
        </p:nvCxnSpPr>
        <p:spPr>
          <a:xfrm flipH="1" rot="10800000">
            <a:off x="2379938" y="3379875"/>
            <a:ext cx="9900" cy="50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2078900" y="28996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>
            <a:off x="2172025" y="882075"/>
            <a:ext cx="572700" cy="71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5" name="Shape 215"/>
          <p:cNvSpPr/>
          <p:nvPr/>
        </p:nvSpPr>
        <p:spPr>
          <a:xfrm>
            <a:off x="1831206" y="361220"/>
            <a:ext cx="493500" cy="464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 flipH="1" rot="10800000">
            <a:off x="2913338" y="3379875"/>
            <a:ext cx="9900" cy="50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2612300" y="289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2705425" y="882075"/>
            <a:ext cx="49200" cy="67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9" name="Shape 219"/>
          <p:cNvSpPr/>
          <p:nvPr/>
        </p:nvSpPr>
        <p:spPr>
          <a:xfrm>
            <a:off x="2517006" y="1656620"/>
            <a:ext cx="493500" cy="464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/>
          <p:nvPr/>
        </p:nvCxnSpPr>
        <p:spPr>
          <a:xfrm flipH="1" rot="10800000">
            <a:off x="3446738" y="3379875"/>
            <a:ext cx="9900" cy="50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3145700" y="289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2774225" y="882075"/>
            <a:ext cx="671400" cy="70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3640530" y="2882378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Shape 224"/>
          <p:cNvCxnSpPr/>
          <p:nvPr/>
        </p:nvCxnSpPr>
        <p:spPr>
          <a:xfrm>
            <a:off x="3455425" y="872200"/>
            <a:ext cx="19800" cy="67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4668750" y="2862633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173011" y="2873607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7" name="Shape 227"/>
          <p:cNvCxnSpPr/>
          <p:nvPr/>
        </p:nvCxnSpPr>
        <p:spPr>
          <a:xfrm>
            <a:off x="3544275" y="911675"/>
            <a:ext cx="503400" cy="67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5190428" y="2862939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9" name="Shape 229"/>
          <p:cNvCxnSpPr/>
          <p:nvPr/>
        </p:nvCxnSpPr>
        <p:spPr>
          <a:xfrm flipH="1">
            <a:off x="4104900" y="929238"/>
            <a:ext cx="19800" cy="63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0" name="Shape 230"/>
          <p:cNvCxnSpPr/>
          <p:nvPr/>
        </p:nvCxnSpPr>
        <p:spPr>
          <a:xfrm flipH="1">
            <a:off x="4225600" y="882075"/>
            <a:ext cx="493500" cy="70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5696975" y="2879905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44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884025" y="206425"/>
            <a:ext cx="3040800" cy="4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array a[] exhausted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5884025" y="739825"/>
            <a:ext cx="3040800" cy="4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copy tail of b[]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Shape 234"/>
          <p:cNvCxnSpPr/>
          <p:nvPr/>
        </p:nvCxnSpPr>
        <p:spPr>
          <a:xfrm flipH="1">
            <a:off x="4284725" y="842575"/>
            <a:ext cx="1283400" cy="73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35" name="Shape 235"/>
          <p:cNvCxnSpPr/>
          <p:nvPr/>
        </p:nvCxnSpPr>
        <p:spPr>
          <a:xfrm>
            <a:off x="4116875" y="2185225"/>
            <a:ext cx="2369400" cy="57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Shape 236"/>
          <p:cNvSpPr txBox="1"/>
          <p:nvPr/>
        </p:nvSpPr>
        <p:spPr>
          <a:xfrm>
            <a:off x="6207850" y="2882378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Shape 237"/>
          <p:cNvCxnSpPr/>
          <p:nvPr/>
        </p:nvCxnSpPr>
        <p:spPr>
          <a:xfrm>
            <a:off x="4802675" y="2185225"/>
            <a:ext cx="2206800" cy="59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Shape 238"/>
          <p:cNvCxnSpPr/>
          <p:nvPr/>
        </p:nvCxnSpPr>
        <p:spPr>
          <a:xfrm>
            <a:off x="5412275" y="2185225"/>
            <a:ext cx="2206800" cy="59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6735072" y="2872812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66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7245020" y="2870033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91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Shape 241"/>
          <p:cNvCxnSpPr/>
          <p:nvPr/>
        </p:nvCxnSpPr>
        <p:spPr>
          <a:xfrm>
            <a:off x="6120975" y="2175350"/>
            <a:ext cx="1875900" cy="60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Shape 242"/>
          <p:cNvSpPr txBox="1"/>
          <p:nvPr/>
        </p:nvSpPr>
        <p:spPr>
          <a:xfrm>
            <a:off x="7773175" y="2882684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9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Shape 247"/>
          <p:cNvGraphicFramePr/>
          <p:nvPr/>
        </p:nvGraphicFramePr>
        <p:xfrm>
          <a:off x="1046212" y="332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3300"/>
              </a:tblGrid>
              <a:tr h="47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1046212" y="1612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683300"/>
                <a:gridCol w="683300"/>
                <a:gridCol w="683300"/>
                <a:gridCol w="683300"/>
                <a:gridCol w="683300"/>
                <a:gridCol w="683300"/>
                <a:gridCol w="683300"/>
                <a:gridCol w="683300"/>
              </a:tblGrid>
              <a:tr h="47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Shape 249"/>
          <p:cNvSpPr txBox="1"/>
          <p:nvPr/>
        </p:nvSpPr>
        <p:spPr>
          <a:xfrm>
            <a:off x="403337" y="16030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30175" y="282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1" name="Shape 251"/>
          <p:cNvGraphicFramePr/>
          <p:nvPr/>
        </p:nvGraphicFramePr>
        <p:xfrm>
          <a:off x="1095003" y="2811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Shape 252"/>
          <p:cNvSpPr txBox="1"/>
          <p:nvPr/>
        </p:nvSpPr>
        <p:spPr>
          <a:xfrm>
            <a:off x="403337" y="3838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056500" y="2892250"/>
            <a:ext cx="493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564325" y="289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2078900" y="28996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2612300" y="289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145700" y="2892250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640530" y="2882378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668750" y="2862633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4173011" y="2873607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5190428" y="2862939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696975" y="2879905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44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420025" y="206425"/>
            <a:ext cx="3504900" cy="124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toward implementation: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index/loop vars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207850" y="2882378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6735072" y="2872812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66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7245020" y="2870033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91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7773175" y="2882684"/>
            <a:ext cx="612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301725" y="983575"/>
            <a:ext cx="493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b="1" i="1" sz="24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9" name="Shape 269"/>
          <p:cNvCxnSpPr>
            <a:stCxn id="268" idx="3"/>
          </p:cNvCxnSpPr>
          <p:nvPr/>
        </p:nvCxnSpPr>
        <p:spPr>
          <a:xfrm flipH="1" rot="10800000">
            <a:off x="1795225" y="1148725"/>
            <a:ext cx="24600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Shape 270"/>
          <p:cNvSpPr txBox="1"/>
          <p:nvPr/>
        </p:nvSpPr>
        <p:spPr>
          <a:xfrm>
            <a:off x="1301725" y="2278975"/>
            <a:ext cx="493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endParaRPr b="1" i="1" sz="24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1" name="Shape 271"/>
          <p:cNvCxnSpPr>
            <a:stCxn id="270" idx="3"/>
          </p:cNvCxnSpPr>
          <p:nvPr/>
        </p:nvCxnSpPr>
        <p:spPr>
          <a:xfrm flipH="1" rot="10800000">
            <a:off x="1795225" y="2442025"/>
            <a:ext cx="42960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1301725" y="3498175"/>
            <a:ext cx="493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endParaRPr b="1" i="1" sz="24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3" name="Shape 273"/>
          <p:cNvCxnSpPr>
            <a:stCxn id="272" idx="3"/>
          </p:cNvCxnSpPr>
          <p:nvPr/>
        </p:nvCxnSpPr>
        <p:spPr>
          <a:xfrm flipH="1" rot="10800000">
            <a:off x="1795225" y="3661225"/>
            <a:ext cx="42960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67675" y="151525"/>
            <a:ext cx="5431200" cy="465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merge(int a[], int na, int b[], int nb, int c[]){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i, j, k;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i=0; j=0; k=0;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while(i &lt; na &amp;&amp; j &lt; nb)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if(a[i] &lt; b[j])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c[k] = a[i];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i++;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else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c[k] = b[j];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j++;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k++;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continued...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726075" y="191000"/>
            <a:ext cx="3297300" cy="46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copy left overs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while(i &lt; na)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c[k] = a[i];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i++; k++;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while(j &lt; nb)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c[k] = b[j];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j++; k++;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comment: only one of the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while loops above will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actually execute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28600" y="205975"/>
            <a:ext cx="8595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merge (worst-case)?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533400" y="1200755"/>
            <a:ext cx="3376200" cy="470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Problem size?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267200" y="1220500"/>
            <a:ext cx="2456100" cy="4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= na+nb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24350" y="1722149"/>
            <a:ext cx="8026200" cy="31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is your gut instinct?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Constant time (O(1))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Logarithmic (Θ(log(N))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Linear (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Θ(N))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NlogN (Θ(Nlog(N))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Quadratic (Θ(N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228600" y="205975"/>
            <a:ext cx="8595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merge (worst-case)?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533400" y="1200755"/>
            <a:ext cx="3376200" cy="470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Problem size?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267200" y="1220500"/>
            <a:ext cx="2456100" cy="4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= na+nb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24350" y="1722150"/>
            <a:ext cx="8640000" cy="31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is your gut instinct?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Constant time (O(1))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Logarithmic (Θ(log(N))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Linear (</a:t>
            </a: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Θ(N))</a:t>
            </a:r>
            <a:endParaRPr b="1" sz="24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NlogN (Θ(Nlog(N))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U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Quadratic (Θ(N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Prog-1 Was / Is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Pretty Easy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medium difficulty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Challenging, but ultimately doable (mostly)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Super hard when I started, but I surprised myself and got most of it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Impossible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merge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533400" y="1200755"/>
            <a:ext cx="3376200" cy="470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Problem size?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267200" y="1220500"/>
            <a:ext cx="2456100" cy="4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= na+nb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24350" y="1722151"/>
            <a:ext cx="8026200" cy="12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Claim:  total work / time is linear in 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Θ(N)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7925" y="3129900"/>
            <a:ext cx="5046300" cy="163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Why?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Notice that it takes constant time to produce the next element in c[]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5202825" y="2955366"/>
            <a:ext cx="3820500" cy="18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elements in c[]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Each produced in O(1) time.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TOTAL:  Θ(N)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merge -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00" y="1264950"/>
            <a:ext cx="8690700" cy="166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Worst Case and Best Case are both linear time.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 matter what, there must be N assignments into array c[]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28100" y="3038275"/>
            <a:ext cx="8690700" cy="171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Also, notice: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 nested loops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 each loop, the "body" is constant time.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4294967295" type="title"/>
          </p:nvPr>
        </p:nvSpPr>
        <p:spPr>
          <a:xfrm>
            <a:off x="457200" y="1560273"/>
            <a:ext cx="8229600" cy="13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Ok... but that's just the "merge" subproblem...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Merge Sort In a Nutshell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57200" y="1200150"/>
            <a:ext cx="8229600" cy="139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BASE CASE (n&lt;2):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you are given 0 or 1 element, then it is already sorted!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93725" y="2660625"/>
            <a:ext cx="8229600" cy="239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Otherwise: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into two groups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recursively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sort group 1</a:t>
            </a:r>
            <a:endParaRPr b="1" sz="24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recursively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sort group 2</a:t>
            </a:r>
            <a:endParaRPr b="1" sz="24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AutoNum type="alphaLcPeriod"/>
            </a:pP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results into a single sorted sequence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Shape 329"/>
          <p:cNvGraphicFramePr/>
          <p:nvPr/>
        </p:nvGraphicFramePr>
        <p:xfrm>
          <a:off x="1657900" y="702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</a:tblGrid>
              <a:tr h="399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0" name="Shape 330"/>
          <p:cNvCxnSpPr/>
          <p:nvPr/>
        </p:nvCxnSpPr>
        <p:spPr>
          <a:xfrm>
            <a:off x="5258350" y="375600"/>
            <a:ext cx="9900" cy="10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Shape 331"/>
          <p:cNvSpPr txBox="1"/>
          <p:nvPr/>
        </p:nvSpPr>
        <p:spPr>
          <a:xfrm>
            <a:off x="131225" y="673600"/>
            <a:ext cx="1145100" cy="39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Shape 332"/>
          <p:cNvCxnSpPr/>
          <p:nvPr/>
        </p:nvCxnSpPr>
        <p:spPr>
          <a:xfrm flipH="1" rot="10800000">
            <a:off x="1714175" y="1362825"/>
            <a:ext cx="33960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3" name="Shape 333"/>
          <p:cNvSpPr txBox="1"/>
          <p:nvPr/>
        </p:nvSpPr>
        <p:spPr>
          <a:xfrm>
            <a:off x="45150" y="1453225"/>
            <a:ext cx="1406100" cy="73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Recursively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 Left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Shape 334"/>
          <p:cNvCxnSpPr/>
          <p:nvPr/>
        </p:nvCxnSpPr>
        <p:spPr>
          <a:xfrm flipH="1" rot="10800000">
            <a:off x="5447975" y="1362825"/>
            <a:ext cx="33960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Shape 335"/>
          <p:cNvSpPr txBox="1"/>
          <p:nvPr/>
        </p:nvSpPr>
        <p:spPr>
          <a:xfrm>
            <a:off x="45150" y="2291425"/>
            <a:ext cx="1406100" cy="73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Recursively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 Right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4564500" y="1704930"/>
            <a:ext cx="1406100" cy="39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7" name="Shape 337"/>
          <p:cNvGraphicFramePr/>
          <p:nvPr/>
        </p:nvGraphicFramePr>
        <p:xfrm>
          <a:off x="1657900" y="2454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  <a:gridCol w="450125"/>
              </a:tblGrid>
              <a:tr h="39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Shape 338"/>
          <p:cNvSpPr txBox="1"/>
          <p:nvPr/>
        </p:nvSpPr>
        <p:spPr>
          <a:xfrm>
            <a:off x="131225" y="3167576"/>
            <a:ext cx="1406100" cy="100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into temporary storage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883825" y="3548575"/>
            <a:ext cx="2835300" cy="5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Copy sorted sequence back to given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Shape 340"/>
          <p:cNvCxnSpPr/>
          <p:nvPr/>
        </p:nvCxnSpPr>
        <p:spPr>
          <a:xfrm rot="10800000">
            <a:off x="18561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23133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x="27705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x="32277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36849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41421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45993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50565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55137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59709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63519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68091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72663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77235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81807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Shape 355"/>
          <p:cNvCxnSpPr/>
          <p:nvPr/>
        </p:nvCxnSpPr>
        <p:spPr>
          <a:xfrm rot="10800000">
            <a:off x="8637900" y="1188125"/>
            <a:ext cx="0" cy="117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Shape 356"/>
          <p:cNvCxnSpPr>
            <a:endCxn id="336" idx="1"/>
          </p:cNvCxnSpPr>
          <p:nvPr/>
        </p:nvCxnSpPr>
        <p:spPr>
          <a:xfrm>
            <a:off x="3889800" y="1503930"/>
            <a:ext cx="6747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Shape 357"/>
          <p:cNvCxnSpPr>
            <a:endCxn id="336" idx="3"/>
          </p:cNvCxnSpPr>
          <p:nvPr/>
        </p:nvCxnSpPr>
        <p:spPr>
          <a:xfrm flipH="1">
            <a:off x="5970600" y="1563330"/>
            <a:ext cx="7230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Shape 358"/>
          <p:cNvCxnSpPr>
            <a:stCxn id="336" idx="2"/>
          </p:cNvCxnSpPr>
          <p:nvPr/>
        </p:nvCxnSpPr>
        <p:spPr>
          <a:xfrm flipH="1">
            <a:off x="5252250" y="2103930"/>
            <a:ext cx="15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4294967295" type="body"/>
          </p:nvPr>
        </p:nvSpPr>
        <p:spPr>
          <a:xfrm>
            <a:off x="183500" y="360375"/>
            <a:ext cx="8593200" cy="457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msort_intR(int a[], int lo, int hi, int scratch[]) {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int i, j, k, m;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// "N" = hi-lo+1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if(lo &gt;= hi)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m = (lo + hi)/2;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msort_intR(a, lo, m, scratch);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msort_intR(a, m+1, hi, scratch);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// MERGE STEP ON NEXT SLIDE</a:t>
            </a: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25601" y="356875"/>
            <a:ext cx="4209900" cy="4576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// MERGE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i=lo;  // lhs index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j=m+1; // rhs index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k=0;   // index into scratch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while(i &lt;= m &amp;&amp; j &lt;= hi)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if(a[i] &lt;= a[j]){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scratch[k] = a[i];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i++;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else{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scratch[k] = a[j];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j++;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k++;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9" name="Shape 369"/>
          <p:cNvSpPr txBox="1"/>
          <p:nvPr>
            <p:ph idx="4294967295" type="body"/>
          </p:nvPr>
        </p:nvSpPr>
        <p:spPr>
          <a:xfrm>
            <a:off x="4452525" y="318425"/>
            <a:ext cx="4691400" cy="4607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// copy leftovers </a:t>
            </a:r>
            <a:endParaRPr b="1" sz="14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while(i &lt;= m) {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scratch[k] = a[i];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i++;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k++;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while(j &lt;= hi) {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scratch[k] = a[j];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j++;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k++;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endParaRPr b="1" sz="14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// copy back</a:t>
            </a:r>
            <a:endParaRPr b="1" sz="14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for(k=0, i=lo; i&lt;=hi; i++, k++) {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a[i] = scratch[k];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4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4436400" y="1238550"/>
            <a:ext cx="44934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916375" y="348975"/>
            <a:ext cx="8150400" cy="46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WRAPPER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msort_int(int a[], int n) {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*scratch;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scratch = malloc(n * sizeof(int));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msort_intR(a, 0, n-1, scratch);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free(scratch);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19350" y="1991425"/>
            <a:ext cx="1610100" cy="141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[lo, hi]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3573900" y="2100025"/>
            <a:ext cx="54003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This circle indicates an invocation of the recursive merge-sort routine.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[lo, hi] indicates the sub-array the invocation is responsible for.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Visualizing Merge-Sort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938250" y="467425"/>
            <a:ext cx="9585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[0, 7]</a:t>
            </a:r>
            <a:endParaRPr b="1" sz="1200"/>
          </a:p>
        </p:txBody>
      </p:sp>
      <p:graphicFrame>
        <p:nvGraphicFramePr>
          <p:cNvPr id="388" name="Shape 388"/>
          <p:cNvGraphicFramePr/>
          <p:nvPr/>
        </p:nvGraphicFramePr>
        <p:xfrm>
          <a:off x="205700" y="42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1044325"/>
                <a:gridCol w="1044325"/>
                <a:gridCol w="1044325"/>
                <a:gridCol w="1044325"/>
                <a:gridCol w="1044325"/>
                <a:gridCol w="1044325"/>
                <a:gridCol w="1044325"/>
                <a:gridCol w="1044325"/>
              </a:tblGrid>
              <a:tr h="420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9" name="Shape 389"/>
          <p:cNvSpPr/>
          <p:nvPr/>
        </p:nvSpPr>
        <p:spPr>
          <a:xfrm>
            <a:off x="2090550" y="1171150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[0, 3]</a:t>
            </a:r>
            <a:endParaRPr b="1" sz="1200"/>
          </a:p>
        </p:txBody>
      </p:sp>
      <p:sp>
        <p:nvSpPr>
          <p:cNvPr id="390" name="Shape 390"/>
          <p:cNvSpPr/>
          <p:nvPr/>
        </p:nvSpPr>
        <p:spPr>
          <a:xfrm>
            <a:off x="887050" y="2221300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[0, 1]</a:t>
            </a:r>
            <a:endParaRPr b="1" sz="1200"/>
          </a:p>
        </p:txBody>
      </p:sp>
      <p:sp>
        <p:nvSpPr>
          <p:cNvPr id="391" name="Shape 391"/>
          <p:cNvSpPr/>
          <p:nvPr/>
        </p:nvSpPr>
        <p:spPr>
          <a:xfrm>
            <a:off x="342900" y="3599075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[0, 0]</a:t>
            </a:r>
            <a:endParaRPr b="1" sz="1200"/>
          </a:p>
        </p:txBody>
      </p:sp>
      <p:sp>
        <p:nvSpPr>
          <p:cNvPr id="392" name="Shape 392"/>
          <p:cNvSpPr/>
          <p:nvPr/>
        </p:nvSpPr>
        <p:spPr>
          <a:xfrm>
            <a:off x="2944450" y="2297500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[2, 3]</a:t>
            </a:r>
            <a:endParaRPr b="1" sz="1200"/>
          </a:p>
        </p:txBody>
      </p:sp>
      <p:sp>
        <p:nvSpPr>
          <p:cNvPr id="393" name="Shape 393"/>
          <p:cNvSpPr/>
          <p:nvPr/>
        </p:nvSpPr>
        <p:spPr>
          <a:xfrm>
            <a:off x="1409700" y="3599075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[1, 1]</a:t>
            </a:r>
            <a:endParaRPr b="1" sz="1200"/>
          </a:p>
        </p:txBody>
      </p:sp>
      <p:sp>
        <p:nvSpPr>
          <p:cNvPr id="394" name="Shape 394"/>
          <p:cNvSpPr/>
          <p:nvPr/>
        </p:nvSpPr>
        <p:spPr>
          <a:xfrm>
            <a:off x="2456750" y="3628698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[2, 2]</a:t>
            </a:r>
            <a:endParaRPr b="1" sz="1200"/>
          </a:p>
        </p:txBody>
      </p:sp>
      <p:sp>
        <p:nvSpPr>
          <p:cNvPr id="395" name="Shape 395"/>
          <p:cNvSpPr/>
          <p:nvPr/>
        </p:nvSpPr>
        <p:spPr>
          <a:xfrm>
            <a:off x="3467100" y="3601851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[3, 3]</a:t>
            </a:r>
            <a:endParaRPr b="1" sz="1200"/>
          </a:p>
        </p:txBody>
      </p:sp>
      <p:cxnSp>
        <p:nvCxnSpPr>
          <p:cNvPr id="396" name="Shape 396"/>
          <p:cNvCxnSpPr>
            <a:stCxn id="387" idx="3"/>
            <a:endCxn id="389" idx="7"/>
          </p:cNvCxnSpPr>
          <p:nvPr/>
        </p:nvCxnSpPr>
        <p:spPr>
          <a:xfrm flipH="1">
            <a:off x="2908619" y="997994"/>
            <a:ext cx="1170000" cy="276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Shape 397"/>
          <p:cNvSpPr/>
          <p:nvPr/>
        </p:nvSpPr>
        <p:spPr>
          <a:xfrm>
            <a:off x="6064358" y="1151405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[4, 7]</a:t>
            </a:r>
            <a:endParaRPr b="1" sz="1200"/>
          </a:p>
        </p:txBody>
      </p:sp>
      <p:sp>
        <p:nvSpPr>
          <p:cNvPr id="398" name="Shape 398"/>
          <p:cNvSpPr/>
          <p:nvPr/>
        </p:nvSpPr>
        <p:spPr>
          <a:xfrm>
            <a:off x="5038561" y="2201555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[4, 5]</a:t>
            </a:r>
            <a:endParaRPr b="1" sz="1200"/>
          </a:p>
        </p:txBody>
      </p:sp>
      <p:sp>
        <p:nvSpPr>
          <p:cNvPr id="399" name="Shape 399"/>
          <p:cNvSpPr/>
          <p:nvPr/>
        </p:nvSpPr>
        <p:spPr>
          <a:xfrm>
            <a:off x="4494411" y="3579330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[4, 4]</a:t>
            </a:r>
            <a:endParaRPr b="1" sz="1200"/>
          </a:p>
        </p:txBody>
      </p:sp>
      <p:sp>
        <p:nvSpPr>
          <p:cNvPr id="400" name="Shape 400"/>
          <p:cNvSpPr/>
          <p:nvPr/>
        </p:nvSpPr>
        <p:spPr>
          <a:xfrm>
            <a:off x="7095961" y="2277755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[6, 7]</a:t>
            </a:r>
            <a:endParaRPr b="1" sz="1200"/>
          </a:p>
        </p:txBody>
      </p:sp>
      <p:sp>
        <p:nvSpPr>
          <p:cNvPr id="401" name="Shape 401"/>
          <p:cNvSpPr/>
          <p:nvPr/>
        </p:nvSpPr>
        <p:spPr>
          <a:xfrm>
            <a:off x="5561211" y="3579330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[5, 5]</a:t>
            </a:r>
            <a:endParaRPr b="1" sz="1200"/>
          </a:p>
        </p:txBody>
      </p:sp>
      <p:sp>
        <p:nvSpPr>
          <p:cNvPr id="402" name="Shape 402"/>
          <p:cNvSpPr/>
          <p:nvPr/>
        </p:nvSpPr>
        <p:spPr>
          <a:xfrm>
            <a:off x="6608261" y="3608953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[6, 6]</a:t>
            </a:r>
            <a:endParaRPr b="1" sz="1200"/>
          </a:p>
        </p:txBody>
      </p:sp>
      <p:sp>
        <p:nvSpPr>
          <p:cNvPr id="403" name="Shape 403"/>
          <p:cNvSpPr/>
          <p:nvPr/>
        </p:nvSpPr>
        <p:spPr>
          <a:xfrm>
            <a:off x="7618611" y="3582106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[7, 7]</a:t>
            </a:r>
            <a:endParaRPr b="1" sz="1200"/>
          </a:p>
        </p:txBody>
      </p:sp>
      <p:sp>
        <p:nvSpPr>
          <p:cNvPr id="404" name="Shape 404"/>
          <p:cNvSpPr/>
          <p:nvPr/>
        </p:nvSpPr>
        <p:spPr>
          <a:xfrm>
            <a:off x="205700" y="207425"/>
            <a:ext cx="898500" cy="589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Shape 405"/>
          <p:cNvCxnSpPr>
            <a:stCxn id="389" idx="3"/>
            <a:endCxn id="390" idx="0"/>
          </p:cNvCxnSpPr>
          <p:nvPr/>
        </p:nvCxnSpPr>
        <p:spPr>
          <a:xfrm flipH="1">
            <a:off x="1366319" y="1771113"/>
            <a:ext cx="864600" cy="450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Shape 406"/>
          <p:cNvCxnSpPr>
            <a:stCxn id="390" idx="3"/>
            <a:endCxn id="391" idx="0"/>
          </p:cNvCxnSpPr>
          <p:nvPr/>
        </p:nvCxnSpPr>
        <p:spPr>
          <a:xfrm flipH="1">
            <a:off x="760119" y="2821263"/>
            <a:ext cx="267300" cy="777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Shape 407"/>
          <p:cNvCxnSpPr>
            <a:stCxn id="390" idx="5"/>
            <a:endCxn id="393" idx="0"/>
          </p:cNvCxnSpPr>
          <p:nvPr/>
        </p:nvCxnSpPr>
        <p:spPr>
          <a:xfrm>
            <a:off x="1705181" y="2821263"/>
            <a:ext cx="121800" cy="777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Shape 408"/>
          <p:cNvCxnSpPr>
            <a:stCxn id="389" idx="5"/>
            <a:endCxn id="392" idx="0"/>
          </p:cNvCxnSpPr>
          <p:nvPr/>
        </p:nvCxnSpPr>
        <p:spPr>
          <a:xfrm>
            <a:off x="2908681" y="1771113"/>
            <a:ext cx="515100" cy="526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Shape 409"/>
          <p:cNvCxnSpPr>
            <a:stCxn id="392" idx="3"/>
            <a:endCxn id="394" idx="0"/>
          </p:cNvCxnSpPr>
          <p:nvPr/>
        </p:nvCxnSpPr>
        <p:spPr>
          <a:xfrm flipH="1">
            <a:off x="2873919" y="2897463"/>
            <a:ext cx="210900" cy="73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Shape 410"/>
          <p:cNvCxnSpPr>
            <a:stCxn id="392" idx="5"/>
            <a:endCxn id="395" idx="0"/>
          </p:cNvCxnSpPr>
          <p:nvPr/>
        </p:nvCxnSpPr>
        <p:spPr>
          <a:xfrm>
            <a:off x="3762581" y="2897463"/>
            <a:ext cx="121800" cy="704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Shape 411"/>
          <p:cNvCxnSpPr>
            <a:stCxn id="387" idx="5"/>
            <a:endCxn id="397" idx="1"/>
          </p:cNvCxnSpPr>
          <p:nvPr/>
        </p:nvCxnSpPr>
        <p:spPr>
          <a:xfrm>
            <a:off x="4756381" y="997994"/>
            <a:ext cx="1448400" cy="256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Shape 412"/>
          <p:cNvCxnSpPr>
            <a:stCxn id="397" idx="3"/>
            <a:endCxn id="398" idx="0"/>
          </p:cNvCxnSpPr>
          <p:nvPr/>
        </p:nvCxnSpPr>
        <p:spPr>
          <a:xfrm flipH="1">
            <a:off x="5517727" y="1751368"/>
            <a:ext cx="687000" cy="450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Shape 413"/>
          <p:cNvCxnSpPr>
            <a:stCxn id="398" idx="3"/>
            <a:endCxn id="399" idx="0"/>
          </p:cNvCxnSpPr>
          <p:nvPr/>
        </p:nvCxnSpPr>
        <p:spPr>
          <a:xfrm flipH="1">
            <a:off x="4911630" y="2801518"/>
            <a:ext cx="267300" cy="777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398" idx="5"/>
            <a:endCxn id="401" idx="0"/>
          </p:cNvCxnSpPr>
          <p:nvPr/>
        </p:nvCxnSpPr>
        <p:spPr>
          <a:xfrm>
            <a:off x="5856691" y="2801518"/>
            <a:ext cx="121800" cy="777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Shape 415"/>
          <p:cNvCxnSpPr>
            <a:stCxn id="397" idx="5"/>
            <a:endCxn id="400" idx="0"/>
          </p:cNvCxnSpPr>
          <p:nvPr/>
        </p:nvCxnSpPr>
        <p:spPr>
          <a:xfrm>
            <a:off x="6882489" y="1751368"/>
            <a:ext cx="692700" cy="526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00" idx="3"/>
            <a:endCxn id="402" idx="0"/>
          </p:cNvCxnSpPr>
          <p:nvPr/>
        </p:nvCxnSpPr>
        <p:spPr>
          <a:xfrm flipH="1">
            <a:off x="7025430" y="2877718"/>
            <a:ext cx="210900" cy="73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stCxn id="400" idx="5"/>
            <a:endCxn id="403" idx="0"/>
          </p:cNvCxnSpPr>
          <p:nvPr/>
        </p:nvCxnSpPr>
        <p:spPr>
          <a:xfrm>
            <a:off x="7914091" y="2877718"/>
            <a:ext cx="121800" cy="704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387150" y="4334025"/>
            <a:ext cx="687000" cy="345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1453950" y="4334025"/>
            <a:ext cx="687000" cy="345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87150" y="4343875"/>
            <a:ext cx="1753800" cy="34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332850" y="4368525"/>
            <a:ext cx="958500" cy="27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3456143" y="4368525"/>
            <a:ext cx="864600" cy="27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503236" y="4368525"/>
            <a:ext cx="864600" cy="27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513543" y="4382977"/>
            <a:ext cx="864600" cy="27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6579693" y="4378377"/>
            <a:ext cx="864600" cy="27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7570943" y="4382977"/>
            <a:ext cx="864600" cy="27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368350" y="4343875"/>
            <a:ext cx="1933500" cy="34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310950" y="4343875"/>
            <a:ext cx="3990900" cy="345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4482243" y="4338620"/>
            <a:ext cx="1933500" cy="34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6539643" y="4338620"/>
            <a:ext cx="1933500" cy="34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4471082" y="4336640"/>
            <a:ext cx="3990900" cy="345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328025" y="4338625"/>
            <a:ext cx="8107500" cy="3450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3589950" y="1334488"/>
            <a:ext cx="1933500" cy="6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DONE!!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05325" y="983875"/>
            <a:ext cx="1543500" cy="4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Merge Step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Upcoming Material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Sorting / Divide and Conquer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Sections 7.6 - 7.11 of Weiss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QuickSort, QuickSelect, Radix-Sort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295600" y="673450"/>
            <a:ext cx="3823200" cy="37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MSORT (PROBLEM-SIZE=N)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BASE CASE:  N=1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MSORT LEFT N/2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MSORT RIGHT N/2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MERGE LEFT &amp; RIGHT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44" name="Shape 444"/>
          <p:cNvCxnSpPr>
            <a:endCxn id="445" idx="1"/>
          </p:cNvCxnSpPr>
          <p:nvPr/>
        </p:nvCxnSpPr>
        <p:spPr>
          <a:xfrm flipH="1" rot="10800000">
            <a:off x="2965950" y="798875"/>
            <a:ext cx="2207100" cy="70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45" name="Shape 445"/>
          <p:cNvSpPr txBox="1"/>
          <p:nvPr/>
        </p:nvSpPr>
        <p:spPr>
          <a:xfrm>
            <a:off x="5173050" y="155825"/>
            <a:ext cx="3823200" cy="12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CONSTANT TIME: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O(1)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or just some constant </a:t>
            </a:r>
            <a:r>
              <a:rPr b="1" i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 b="1" i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4532575" y="1924850"/>
            <a:ext cx="4463700" cy="45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TIME TO MERGE-SORT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N/2 ELEMENTS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4532575" y="2763050"/>
            <a:ext cx="4463700" cy="45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TIME TO MERGE-SORT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N/2 ELEMENTS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48" name="Shape 448"/>
          <p:cNvCxnSpPr>
            <a:endCxn id="446" idx="1"/>
          </p:cNvCxnSpPr>
          <p:nvPr/>
        </p:nvCxnSpPr>
        <p:spPr>
          <a:xfrm flipH="1" rot="10800000">
            <a:off x="3327175" y="2151500"/>
            <a:ext cx="1205400" cy="41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49" name="Shape 449"/>
          <p:cNvCxnSpPr>
            <a:endCxn id="447" idx="1"/>
          </p:cNvCxnSpPr>
          <p:nvPr/>
        </p:nvCxnSpPr>
        <p:spPr>
          <a:xfrm flipH="1" rot="10800000">
            <a:off x="3459775" y="2989700"/>
            <a:ext cx="1072800" cy="16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50" name="Shape 450"/>
          <p:cNvSpPr txBox="1"/>
          <p:nvPr/>
        </p:nvSpPr>
        <p:spPr>
          <a:xfrm>
            <a:off x="4608775" y="3448850"/>
            <a:ext cx="4463700" cy="145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TIME TO MERGE TWO SEQUENCES OF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N/2 ELEMENTS EACH: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Θ(N) time or just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cN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for some constant c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51" name="Shape 451"/>
          <p:cNvCxnSpPr/>
          <p:nvPr/>
        </p:nvCxnSpPr>
        <p:spPr>
          <a:xfrm>
            <a:off x="3833000" y="3708325"/>
            <a:ext cx="729300" cy="1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Recurrence Relation for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Merge Sort Runtime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118250" y="1200150"/>
            <a:ext cx="88779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T(N):  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runtime of merge-sort on N elements.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1137750" y="3304325"/>
            <a:ext cx="1369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T(N) =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2520025" y="2698575"/>
            <a:ext cx="465600" cy="1895425"/>
          </a:xfrm>
          <a:custGeom>
            <a:pathLst>
              <a:path extrusionOk="0" h="86986" w="18624">
                <a:moveTo>
                  <a:pt x="15471" y="0"/>
                </a:moveTo>
                <a:cubicBezTo>
                  <a:pt x="14289" y="1511"/>
                  <a:pt x="9690" y="2497"/>
                  <a:pt x="8376" y="9066"/>
                </a:cubicBezTo>
                <a:cubicBezTo>
                  <a:pt x="7062" y="15635"/>
                  <a:pt x="8968" y="33765"/>
                  <a:pt x="7588" y="39414"/>
                </a:cubicBezTo>
                <a:cubicBezTo>
                  <a:pt x="6209" y="45063"/>
                  <a:pt x="-98" y="42173"/>
                  <a:pt x="99" y="42961"/>
                </a:cubicBezTo>
                <a:cubicBezTo>
                  <a:pt x="296" y="43749"/>
                  <a:pt x="6996" y="37575"/>
                  <a:pt x="8770" y="44144"/>
                </a:cubicBezTo>
                <a:cubicBezTo>
                  <a:pt x="10544" y="50713"/>
                  <a:pt x="9099" y="75281"/>
                  <a:pt x="10741" y="82375"/>
                </a:cubicBezTo>
                <a:cubicBezTo>
                  <a:pt x="12383" y="89470"/>
                  <a:pt x="17310" y="85988"/>
                  <a:pt x="18624" y="867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0" name="Shape 460"/>
          <p:cNvSpPr txBox="1"/>
          <p:nvPr/>
        </p:nvSpPr>
        <p:spPr>
          <a:xfrm>
            <a:off x="3182675" y="2835950"/>
            <a:ext cx="453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 if N ≤ 1 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3182675" y="3750350"/>
            <a:ext cx="52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2T(N/2)+cn     if N &gt; 1 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537950" y="2501700"/>
            <a:ext cx="8229600" cy="237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4294967295" type="title"/>
          </p:nvPr>
        </p:nvSpPr>
        <p:spPr>
          <a:xfrm>
            <a:off x="457200" y="687675"/>
            <a:ext cx="7453200" cy="3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Recursion Tree for General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3741431" y="172500"/>
            <a:ext cx="766200" cy="435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</a:t>
            </a:r>
            <a:endParaRPr b="1" sz="1200"/>
          </a:p>
        </p:txBody>
      </p:sp>
      <p:sp>
        <p:nvSpPr>
          <p:cNvPr id="473" name="Shape 473"/>
          <p:cNvSpPr/>
          <p:nvPr/>
        </p:nvSpPr>
        <p:spPr>
          <a:xfrm>
            <a:off x="1731100" y="634855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cn/2</a:t>
            </a:r>
            <a:endParaRPr b="1" sz="1200"/>
          </a:p>
        </p:txBody>
      </p:sp>
      <p:sp>
        <p:nvSpPr>
          <p:cNvPr id="474" name="Shape 474"/>
          <p:cNvSpPr/>
          <p:nvPr/>
        </p:nvSpPr>
        <p:spPr>
          <a:xfrm>
            <a:off x="769101" y="1385579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cn/4</a:t>
            </a:r>
            <a:endParaRPr b="1" sz="1200"/>
          </a:p>
        </p:txBody>
      </p:sp>
      <p:sp>
        <p:nvSpPr>
          <p:cNvPr id="475" name="Shape 475"/>
          <p:cNvSpPr/>
          <p:nvPr/>
        </p:nvSpPr>
        <p:spPr>
          <a:xfrm>
            <a:off x="334143" y="3812574"/>
            <a:ext cx="667200" cy="435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476" name="Shape 476"/>
          <p:cNvSpPr/>
          <p:nvPr/>
        </p:nvSpPr>
        <p:spPr>
          <a:xfrm>
            <a:off x="2413653" y="1438945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cn/4</a:t>
            </a:r>
            <a:endParaRPr b="1" sz="1200"/>
          </a:p>
        </p:txBody>
      </p:sp>
      <p:sp>
        <p:nvSpPr>
          <p:cNvPr id="477" name="Shape 477"/>
          <p:cNvSpPr/>
          <p:nvPr/>
        </p:nvSpPr>
        <p:spPr>
          <a:xfrm>
            <a:off x="1263073" y="3827335"/>
            <a:ext cx="667200" cy="435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478" name="Shape 478"/>
          <p:cNvSpPr/>
          <p:nvPr/>
        </p:nvSpPr>
        <p:spPr>
          <a:xfrm>
            <a:off x="2100017" y="3833321"/>
            <a:ext cx="667200" cy="435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cxnSp>
        <p:nvCxnSpPr>
          <p:cNvPr id="479" name="Shape 479"/>
          <p:cNvCxnSpPr>
            <a:stCxn id="472" idx="3"/>
            <a:endCxn id="473" idx="7"/>
          </p:cNvCxnSpPr>
          <p:nvPr/>
        </p:nvCxnSpPr>
        <p:spPr>
          <a:xfrm flipH="1">
            <a:off x="2385139" y="544308"/>
            <a:ext cx="1468500" cy="162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Shape 480"/>
          <p:cNvSpPr/>
          <p:nvPr/>
        </p:nvSpPr>
        <p:spPr>
          <a:xfrm>
            <a:off x="5776285" y="621027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cn/2</a:t>
            </a:r>
            <a:endParaRPr b="1" sz="1200"/>
          </a:p>
        </p:txBody>
      </p:sp>
      <p:sp>
        <p:nvSpPr>
          <p:cNvPr id="481" name="Shape 481"/>
          <p:cNvSpPr/>
          <p:nvPr/>
        </p:nvSpPr>
        <p:spPr>
          <a:xfrm>
            <a:off x="4956329" y="1356501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cn/4</a:t>
            </a:r>
            <a:endParaRPr b="1" sz="1200"/>
          </a:p>
        </p:txBody>
      </p:sp>
      <p:sp>
        <p:nvSpPr>
          <p:cNvPr id="482" name="Shape 482"/>
          <p:cNvSpPr/>
          <p:nvPr/>
        </p:nvSpPr>
        <p:spPr>
          <a:xfrm>
            <a:off x="6600881" y="1356501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cn/4</a:t>
            </a:r>
            <a:endParaRPr b="1" sz="1200"/>
          </a:p>
        </p:txBody>
      </p:sp>
      <p:sp>
        <p:nvSpPr>
          <p:cNvPr id="483" name="Shape 483"/>
          <p:cNvSpPr/>
          <p:nvPr/>
        </p:nvSpPr>
        <p:spPr>
          <a:xfrm>
            <a:off x="5828492" y="3835026"/>
            <a:ext cx="667200" cy="435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484" name="Shape 484"/>
          <p:cNvSpPr/>
          <p:nvPr/>
        </p:nvSpPr>
        <p:spPr>
          <a:xfrm>
            <a:off x="6592045" y="3819493"/>
            <a:ext cx="667200" cy="435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485" name="Shape 485"/>
          <p:cNvSpPr/>
          <p:nvPr/>
        </p:nvSpPr>
        <p:spPr>
          <a:xfrm>
            <a:off x="7399653" y="3808071"/>
            <a:ext cx="667200" cy="435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cxnSp>
        <p:nvCxnSpPr>
          <p:cNvPr id="486" name="Shape 486"/>
          <p:cNvCxnSpPr>
            <a:stCxn id="473" idx="3"/>
            <a:endCxn id="474" idx="0"/>
          </p:cNvCxnSpPr>
          <p:nvPr/>
        </p:nvCxnSpPr>
        <p:spPr>
          <a:xfrm flipH="1">
            <a:off x="1152108" y="1055059"/>
            <a:ext cx="691200" cy="330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Shape 487"/>
          <p:cNvCxnSpPr>
            <a:stCxn id="473" idx="5"/>
            <a:endCxn id="476" idx="0"/>
          </p:cNvCxnSpPr>
          <p:nvPr/>
        </p:nvCxnSpPr>
        <p:spPr>
          <a:xfrm>
            <a:off x="2385093" y="1055059"/>
            <a:ext cx="411600" cy="384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Shape 488"/>
          <p:cNvCxnSpPr>
            <a:stCxn id="472" idx="5"/>
            <a:endCxn id="480" idx="1"/>
          </p:cNvCxnSpPr>
          <p:nvPr/>
        </p:nvCxnSpPr>
        <p:spPr>
          <a:xfrm>
            <a:off x="4395424" y="544308"/>
            <a:ext cx="1493100" cy="148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Shape 489"/>
          <p:cNvCxnSpPr>
            <a:stCxn id="480" idx="3"/>
            <a:endCxn id="481" idx="0"/>
          </p:cNvCxnSpPr>
          <p:nvPr/>
        </p:nvCxnSpPr>
        <p:spPr>
          <a:xfrm flipH="1">
            <a:off x="5339493" y="1041231"/>
            <a:ext cx="549000" cy="315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Shape 490"/>
          <p:cNvCxnSpPr>
            <a:stCxn id="480" idx="5"/>
            <a:endCxn id="482" idx="0"/>
          </p:cNvCxnSpPr>
          <p:nvPr/>
        </p:nvCxnSpPr>
        <p:spPr>
          <a:xfrm>
            <a:off x="6430278" y="1041231"/>
            <a:ext cx="553800" cy="315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x="8328123" y="220768"/>
            <a:ext cx="6870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8330750" y="2371097"/>
            <a:ext cx="6870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3" name="Shape 493"/>
          <p:cNvCxnSpPr/>
          <p:nvPr/>
        </p:nvCxnSpPr>
        <p:spPr>
          <a:xfrm flipH="1" rot="10800000">
            <a:off x="1524425" y="454727"/>
            <a:ext cx="6641700" cy="3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8330750" y="3337728"/>
            <a:ext cx="6870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8330750" y="4531483"/>
            <a:ext cx="687000" cy="40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8523267" y="560334"/>
            <a:ext cx="267300" cy="210300"/>
          </a:xfrm>
          <a:prstGeom prst="mathPlus">
            <a:avLst>
              <a:gd fmla="val 235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8444398" y="4256431"/>
            <a:ext cx="453300" cy="2103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388101" y="2355594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cn/2</a:t>
            </a:r>
            <a:r>
              <a:rPr b="1" baseline="30000" lang="en" sz="1200"/>
              <a:t>i</a:t>
            </a:r>
            <a:endParaRPr b="1" baseline="30000" sz="1200"/>
          </a:p>
        </p:txBody>
      </p:sp>
      <p:sp>
        <p:nvSpPr>
          <p:cNvPr id="499" name="Shape 499"/>
          <p:cNvSpPr/>
          <p:nvPr/>
        </p:nvSpPr>
        <p:spPr>
          <a:xfrm>
            <a:off x="5626912" y="2322528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cn/2</a:t>
            </a:r>
            <a:r>
              <a:rPr b="1" baseline="30000" lang="en" sz="1200"/>
              <a:t>i</a:t>
            </a:r>
            <a:endParaRPr b="1" baseline="30000" sz="1200"/>
          </a:p>
        </p:txBody>
      </p:sp>
      <p:cxnSp>
        <p:nvCxnSpPr>
          <p:cNvPr id="500" name="Shape 500"/>
          <p:cNvCxnSpPr/>
          <p:nvPr/>
        </p:nvCxnSpPr>
        <p:spPr>
          <a:xfrm flipH="1" rot="10800000">
            <a:off x="2744624" y="2609242"/>
            <a:ext cx="2705100" cy="2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1" name="Shape 501"/>
          <p:cNvSpPr/>
          <p:nvPr/>
        </p:nvSpPr>
        <p:spPr>
          <a:xfrm>
            <a:off x="1607301" y="2355594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cn/2</a:t>
            </a:r>
            <a:r>
              <a:rPr b="1" baseline="30000" lang="en" sz="1200"/>
              <a:t>i</a:t>
            </a:r>
            <a:endParaRPr b="1" baseline="30000" sz="1200"/>
          </a:p>
        </p:txBody>
      </p:sp>
      <p:sp>
        <p:nvSpPr>
          <p:cNvPr id="502" name="Shape 502"/>
          <p:cNvSpPr/>
          <p:nvPr/>
        </p:nvSpPr>
        <p:spPr>
          <a:xfrm>
            <a:off x="6998512" y="2271692"/>
            <a:ext cx="766200" cy="492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cn/2</a:t>
            </a:r>
            <a:r>
              <a:rPr b="1" baseline="30000" lang="en" sz="1200"/>
              <a:t>i</a:t>
            </a:r>
            <a:endParaRPr b="1" baseline="30000" sz="1200"/>
          </a:p>
        </p:txBody>
      </p:sp>
      <p:cxnSp>
        <p:nvCxnSpPr>
          <p:cNvPr id="503" name="Shape 503"/>
          <p:cNvCxnSpPr/>
          <p:nvPr/>
        </p:nvCxnSpPr>
        <p:spPr>
          <a:xfrm>
            <a:off x="1885725" y="1804801"/>
            <a:ext cx="0" cy="52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4" name="Shape 504"/>
          <p:cNvCxnSpPr/>
          <p:nvPr/>
        </p:nvCxnSpPr>
        <p:spPr>
          <a:xfrm>
            <a:off x="4180449" y="1873710"/>
            <a:ext cx="0" cy="52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5" name="Shape 505"/>
          <p:cNvCxnSpPr/>
          <p:nvPr/>
        </p:nvCxnSpPr>
        <p:spPr>
          <a:xfrm>
            <a:off x="6287573" y="1816890"/>
            <a:ext cx="0" cy="52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6" name="Shape 506"/>
          <p:cNvCxnSpPr/>
          <p:nvPr/>
        </p:nvCxnSpPr>
        <p:spPr>
          <a:xfrm flipH="1" rot="10800000">
            <a:off x="656000" y="2992214"/>
            <a:ext cx="6871200" cy="44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7" name="Shape 507"/>
          <p:cNvSpPr txBox="1"/>
          <p:nvPr/>
        </p:nvSpPr>
        <p:spPr>
          <a:xfrm>
            <a:off x="1045300" y="3152190"/>
            <a:ext cx="2583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# Nodes @ level i?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3742997" y="3155297"/>
            <a:ext cx="691200" cy="261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baseline="30000"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b="1" baseline="30000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9" name="Shape 509"/>
          <p:cNvCxnSpPr/>
          <p:nvPr/>
        </p:nvCxnSpPr>
        <p:spPr>
          <a:xfrm>
            <a:off x="2922114" y="4060359"/>
            <a:ext cx="871500" cy="1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0" name="Shape 510"/>
          <p:cNvSpPr txBox="1"/>
          <p:nvPr/>
        </p:nvSpPr>
        <p:spPr>
          <a:xfrm>
            <a:off x="4550499" y="3152193"/>
            <a:ext cx="16296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work/node?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6393124" y="3155299"/>
            <a:ext cx="866100" cy="261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cn/2</a:t>
            </a:r>
            <a:r>
              <a:rPr b="1" baseline="30000"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b="1" baseline="30000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2" name="Shape 512"/>
          <p:cNvCxnSpPr/>
          <p:nvPr/>
        </p:nvCxnSpPr>
        <p:spPr>
          <a:xfrm flipH="1">
            <a:off x="4324274" y="3508150"/>
            <a:ext cx="13200" cy="43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x="8328123" y="769701"/>
            <a:ext cx="6870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6871273" y="769701"/>
            <a:ext cx="10662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2cn/2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7999148" y="846017"/>
            <a:ext cx="267300" cy="1626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8328123" y="1387251"/>
            <a:ext cx="6870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8537454" y="1109267"/>
            <a:ext cx="267300" cy="210300"/>
          </a:xfrm>
          <a:prstGeom prst="mathPlus">
            <a:avLst>
              <a:gd fmla="val 235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Shape 518"/>
          <p:cNvCxnSpPr/>
          <p:nvPr/>
        </p:nvCxnSpPr>
        <p:spPr>
          <a:xfrm flipH="1" rot="10800000">
            <a:off x="1179225" y="971315"/>
            <a:ext cx="5702400" cy="3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Shape 519"/>
          <p:cNvCxnSpPr/>
          <p:nvPr/>
        </p:nvCxnSpPr>
        <p:spPr>
          <a:xfrm flipH="1" rot="10800000">
            <a:off x="186125" y="1434061"/>
            <a:ext cx="8007900" cy="5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Shape 520"/>
          <p:cNvCxnSpPr>
            <a:stCxn id="516" idx="2"/>
            <a:endCxn id="492" idx="0"/>
          </p:cNvCxnSpPr>
          <p:nvPr/>
        </p:nvCxnSpPr>
        <p:spPr>
          <a:xfrm>
            <a:off x="8671623" y="1702551"/>
            <a:ext cx="2700" cy="66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 flipH="1">
            <a:off x="2008549" y="3485358"/>
            <a:ext cx="13200" cy="43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2" name="Shape 522"/>
          <p:cNvCxnSpPr/>
          <p:nvPr/>
        </p:nvCxnSpPr>
        <p:spPr>
          <a:xfrm flipH="1">
            <a:off x="6454836" y="3445162"/>
            <a:ext cx="13200" cy="43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3" name="Shape 523"/>
          <p:cNvCxnSpPr/>
          <p:nvPr/>
        </p:nvCxnSpPr>
        <p:spPr>
          <a:xfrm>
            <a:off x="7999148" y="1873690"/>
            <a:ext cx="0" cy="52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4" name="Shape 524"/>
          <p:cNvCxnSpPr/>
          <p:nvPr/>
        </p:nvCxnSpPr>
        <p:spPr>
          <a:xfrm flipH="1" rot="10800000">
            <a:off x="247946" y="2390697"/>
            <a:ext cx="8007900" cy="5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Shape 525"/>
          <p:cNvCxnSpPr>
            <a:stCxn id="492" idx="2"/>
            <a:endCxn id="494" idx="0"/>
          </p:cNvCxnSpPr>
          <p:nvPr/>
        </p:nvCxnSpPr>
        <p:spPr>
          <a:xfrm>
            <a:off x="8674250" y="2632997"/>
            <a:ext cx="0" cy="704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x="8330750" y="3868928"/>
            <a:ext cx="6870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536112" y="3617204"/>
            <a:ext cx="267300" cy="210300"/>
          </a:xfrm>
          <a:prstGeom prst="mathPlus">
            <a:avLst>
              <a:gd fmla="val 235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Shape 528"/>
          <p:cNvCxnSpPr/>
          <p:nvPr/>
        </p:nvCxnSpPr>
        <p:spPr>
          <a:xfrm flipH="1" rot="10800000">
            <a:off x="247946" y="3888691"/>
            <a:ext cx="8007900" cy="5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Shape 529"/>
          <p:cNvSpPr txBox="1"/>
          <p:nvPr/>
        </p:nvSpPr>
        <p:spPr>
          <a:xfrm>
            <a:off x="6354050" y="4594100"/>
            <a:ext cx="1890000" cy="31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GRAND TOTAL?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3580075" y="3991075"/>
            <a:ext cx="13785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(base-cases)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531" name="Shape 531"/>
          <p:cNvCxnSpPr/>
          <p:nvPr/>
        </p:nvCxnSpPr>
        <p:spPr>
          <a:xfrm flipH="1" rot="10800000">
            <a:off x="4879747" y="4059982"/>
            <a:ext cx="9162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3103175" y="254650"/>
            <a:ext cx="5988900" cy="310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LEVEL        PROBLEM SIZE     COMMENTS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------------------------------------------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 0               N/2</a:t>
            </a:r>
            <a:r>
              <a:rPr b="1" baseline="30000" lang="en" sz="18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=N               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 1               N/2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 2               N/4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...              ...           RECURSIVE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 i               N/2</a:t>
            </a:r>
            <a:r>
              <a:rPr b="1" baseline="30000" lang="en" sz="18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...              ...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  log</a:t>
            </a:r>
            <a:r>
              <a:rPr b="1" baseline="-25000"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(N)          N/2</a:t>
            </a:r>
            <a:r>
              <a:rPr b="1" baseline="30000" lang="en" sz="1800">
                <a:latin typeface="Roboto Mono"/>
                <a:ea typeface="Roboto Mono"/>
                <a:cs typeface="Roboto Mono"/>
                <a:sym typeface="Roboto Mono"/>
              </a:rPr>
              <a:t>log(N)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=1     BASE CASES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7" name="Shape 537"/>
          <p:cNvCxnSpPr/>
          <p:nvPr/>
        </p:nvCxnSpPr>
        <p:spPr>
          <a:xfrm>
            <a:off x="7159400" y="940660"/>
            <a:ext cx="19800" cy="187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8" name="Shape 538"/>
          <p:cNvSpPr txBox="1"/>
          <p:nvPr/>
        </p:nvSpPr>
        <p:spPr>
          <a:xfrm>
            <a:off x="1020025" y="3474950"/>
            <a:ext cx="7937400" cy="144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THUS: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baseline="-25000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(N) </a:t>
            </a:r>
            <a:r>
              <a:rPr b="1" i="1" lang="en" sz="1800">
                <a:latin typeface="Consolas"/>
                <a:ea typeface="Consolas"/>
                <a:cs typeface="Consolas"/>
                <a:sym typeface="Consolas"/>
              </a:rPr>
              <a:t>recursive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levels, each doing cN work.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 level for base cases:  dN work.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Grand total:  cNlog</a:t>
            </a:r>
            <a:r>
              <a:rPr b="1" baseline="-25000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(N) + dN = Θ(Nlog</a:t>
            </a:r>
            <a:r>
              <a:rPr b="1" baseline="-25000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(N)) runtime.</a:t>
            </a:r>
            <a:endParaRPr b="1" sz="18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73850" y="498350"/>
            <a:ext cx="2767500" cy="160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For now: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Assume N is a power of 2: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N=2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k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(k=log</a:t>
            </a:r>
            <a:r>
              <a:rPr b="1"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Technically....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375750" y="3456725"/>
            <a:ext cx="1369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T(N) =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1605625" y="2850975"/>
            <a:ext cx="465600" cy="1895425"/>
          </a:xfrm>
          <a:custGeom>
            <a:pathLst>
              <a:path extrusionOk="0" h="86986" w="18624">
                <a:moveTo>
                  <a:pt x="15471" y="0"/>
                </a:moveTo>
                <a:cubicBezTo>
                  <a:pt x="14289" y="1511"/>
                  <a:pt x="9690" y="2497"/>
                  <a:pt x="8376" y="9066"/>
                </a:cubicBezTo>
                <a:cubicBezTo>
                  <a:pt x="7062" y="15635"/>
                  <a:pt x="8968" y="33765"/>
                  <a:pt x="7588" y="39414"/>
                </a:cubicBezTo>
                <a:cubicBezTo>
                  <a:pt x="6209" y="45063"/>
                  <a:pt x="-98" y="42173"/>
                  <a:pt x="99" y="42961"/>
                </a:cubicBezTo>
                <a:cubicBezTo>
                  <a:pt x="296" y="43749"/>
                  <a:pt x="6996" y="37575"/>
                  <a:pt x="8770" y="44144"/>
                </a:cubicBezTo>
                <a:cubicBezTo>
                  <a:pt x="10544" y="50713"/>
                  <a:pt x="9099" y="75281"/>
                  <a:pt x="10741" y="82375"/>
                </a:cubicBezTo>
                <a:cubicBezTo>
                  <a:pt x="12383" y="89470"/>
                  <a:pt x="17310" y="85988"/>
                  <a:pt x="18624" y="867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7" name="Shape 547"/>
          <p:cNvSpPr txBox="1"/>
          <p:nvPr/>
        </p:nvSpPr>
        <p:spPr>
          <a:xfrm>
            <a:off x="2120175" y="3084300"/>
            <a:ext cx="65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               if N ≤ 1 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1984450" y="3902750"/>
            <a:ext cx="673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T(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⌈N/2</a:t>
            </a:r>
            <a:r>
              <a:rPr b="1" i="1" lang="en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⌉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 + T(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⌊N/2⌋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 +cn      if N &gt; 1 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263775" y="1543525"/>
            <a:ext cx="2803800" cy="66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nsolas"/>
                <a:ea typeface="Consolas"/>
                <a:cs typeface="Consolas"/>
                <a:sym typeface="Consolas"/>
              </a:rPr>
              <a:t>(What if N is odd?)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4611725" y="1215225"/>
            <a:ext cx="3830700" cy="159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Still turns out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T(N)=Θ(Nlog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(not too surprising...)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41575" y="205975"/>
            <a:ext cx="9032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Recurrence Relations:  Discussion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137750" y="2770925"/>
            <a:ext cx="1369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T(N) =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2520025" y="2165175"/>
            <a:ext cx="465600" cy="1895425"/>
          </a:xfrm>
          <a:custGeom>
            <a:pathLst>
              <a:path extrusionOk="0" h="86986" w="18624">
                <a:moveTo>
                  <a:pt x="15471" y="0"/>
                </a:moveTo>
                <a:cubicBezTo>
                  <a:pt x="14289" y="1511"/>
                  <a:pt x="9690" y="2497"/>
                  <a:pt x="8376" y="9066"/>
                </a:cubicBezTo>
                <a:cubicBezTo>
                  <a:pt x="7062" y="15635"/>
                  <a:pt x="8968" y="33765"/>
                  <a:pt x="7588" y="39414"/>
                </a:cubicBezTo>
                <a:cubicBezTo>
                  <a:pt x="6209" y="45063"/>
                  <a:pt x="-98" y="42173"/>
                  <a:pt x="99" y="42961"/>
                </a:cubicBezTo>
                <a:cubicBezTo>
                  <a:pt x="296" y="43749"/>
                  <a:pt x="6996" y="37575"/>
                  <a:pt x="8770" y="44144"/>
                </a:cubicBezTo>
                <a:cubicBezTo>
                  <a:pt x="10544" y="50713"/>
                  <a:pt x="9099" y="75281"/>
                  <a:pt x="10741" y="82375"/>
                </a:cubicBezTo>
                <a:cubicBezTo>
                  <a:pt x="12383" y="89470"/>
                  <a:pt x="17310" y="85988"/>
                  <a:pt x="18624" y="867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8" name="Shape 558"/>
          <p:cNvSpPr txBox="1"/>
          <p:nvPr/>
        </p:nvSpPr>
        <p:spPr>
          <a:xfrm>
            <a:off x="3182675" y="2302550"/>
            <a:ext cx="453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 if N ≤ 1 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3182675" y="3216950"/>
            <a:ext cx="52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T(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N/2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)+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cn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     if N &gt; 1 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116375" y="1273425"/>
            <a:ext cx="3872100" cy="69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The Recurrence Relation for Runtime of MergeSort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2426375" y="4244100"/>
            <a:ext cx="1163400" cy="6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recursive calls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2" name="Shape 562"/>
          <p:cNvCxnSpPr>
            <a:stCxn id="561" idx="0"/>
          </p:cNvCxnSpPr>
          <p:nvPr/>
        </p:nvCxnSpPr>
        <p:spPr>
          <a:xfrm flipH="1" rot="10800000">
            <a:off x="3008075" y="3720600"/>
            <a:ext cx="324000" cy="52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Shape 563"/>
          <p:cNvSpPr txBox="1"/>
          <p:nvPr/>
        </p:nvSpPr>
        <p:spPr>
          <a:xfrm>
            <a:off x="3797975" y="4244100"/>
            <a:ext cx="1287300" cy="6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Subproblem size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4" name="Shape 564"/>
          <p:cNvCxnSpPr>
            <a:stCxn id="563" idx="0"/>
          </p:cNvCxnSpPr>
          <p:nvPr/>
        </p:nvCxnSpPr>
        <p:spPr>
          <a:xfrm rot="10800000">
            <a:off x="4030025" y="3753900"/>
            <a:ext cx="411600" cy="4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Shape 565"/>
          <p:cNvSpPr txBox="1"/>
          <p:nvPr/>
        </p:nvSpPr>
        <p:spPr>
          <a:xfrm>
            <a:off x="5398175" y="4091700"/>
            <a:ext cx="3551100" cy="94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"Local Work":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Spent Excluding recursive calls.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MergeSort:  the time for merging</a:t>
            </a:r>
            <a:endParaRPr b="1"/>
          </a:p>
        </p:txBody>
      </p:sp>
      <p:cxnSp>
        <p:nvCxnSpPr>
          <p:cNvPr id="566" name="Shape 566"/>
          <p:cNvCxnSpPr>
            <a:stCxn id="565" idx="0"/>
          </p:cNvCxnSpPr>
          <p:nvPr/>
        </p:nvCxnSpPr>
        <p:spPr>
          <a:xfrm rot="10800000">
            <a:off x="4944125" y="3670800"/>
            <a:ext cx="2229600" cy="42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3802929" y="391225"/>
            <a:ext cx="9585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8c</a:t>
            </a:r>
            <a:endParaRPr b="1" sz="1200"/>
          </a:p>
        </p:txBody>
      </p:sp>
      <p:graphicFrame>
        <p:nvGraphicFramePr>
          <p:cNvPr id="576" name="Shape 576"/>
          <p:cNvGraphicFramePr/>
          <p:nvPr/>
        </p:nvGraphicFramePr>
        <p:xfrm>
          <a:off x="38953" y="41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{51AF89C2-A182-4E7E-B771-D79E08C44928}</a:tableStyleId>
              </a:tblPr>
              <a:tblGrid>
                <a:gridCol w="1027700"/>
                <a:gridCol w="1027700"/>
                <a:gridCol w="1027700"/>
                <a:gridCol w="1027700"/>
                <a:gridCol w="1027700"/>
                <a:gridCol w="1027700"/>
                <a:gridCol w="1027700"/>
                <a:gridCol w="948875"/>
              </a:tblGrid>
              <a:tr h="43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7" name="Shape 577"/>
          <p:cNvSpPr/>
          <p:nvPr/>
        </p:nvSpPr>
        <p:spPr>
          <a:xfrm>
            <a:off x="1955229" y="1247350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4c</a:t>
            </a:r>
            <a:endParaRPr b="1" sz="1200"/>
          </a:p>
        </p:txBody>
      </p:sp>
      <p:sp>
        <p:nvSpPr>
          <p:cNvPr id="578" name="Shape 578"/>
          <p:cNvSpPr/>
          <p:nvPr/>
        </p:nvSpPr>
        <p:spPr>
          <a:xfrm>
            <a:off x="751729" y="2221300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2c</a:t>
            </a:r>
            <a:endParaRPr b="1" sz="1200"/>
          </a:p>
        </p:txBody>
      </p:sp>
      <p:sp>
        <p:nvSpPr>
          <p:cNvPr id="579" name="Shape 579"/>
          <p:cNvSpPr/>
          <p:nvPr/>
        </p:nvSpPr>
        <p:spPr>
          <a:xfrm>
            <a:off x="207579" y="3446675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580" name="Shape 580"/>
          <p:cNvSpPr/>
          <p:nvPr/>
        </p:nvSpPr>
        <p:spPr>
          <a:xfrm>
            <a:off x="2809129" y="2297500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2c</a:t>
            </a:r>
            <a:endParaRPr b="1" sz="1200"/>
          </a:p>
        </p:txBody>
      </p:sp>
      <p:sp>
        <p:nvSpPr>
          <p:cNvPr id="581" name="Shape 581"/>
          <p:cNvSpPr/>
          <p:nvPr/>
        </p:nvSpPr>
        <p:spPr>
          <a:xfrm>
            <a:off x="1274379" y="3446675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582" name="Shape 582"/>
          <p:cNvSpPr/>
          <p:nvPr/>
        </p:nvSpPr>
        <p:spPr>
          <a:xfrm>
            <a:off x="2321429" y="3476298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583" name="Shape 583"/>
          <p:cNvSpPr/>
          <p:nvPr/>
        </p:nvSpPr>
        <p:spPr>
          <a:xfrm>
            <a:off x="3331779" y="3449451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cxnSp>
        <p:nvCxnSpPr>
          <p:cNvPr id="584" name="Shape 584"/>
          <p:cNvCxnSpPr>
            <a:stCxn id="575" idx="3"/>
            <a:endCxn id="577" idx="7"/>
          </p:cNvCxnSpPr>
          <p:nvPr/>
        </p:nvCxnSpPr>
        <p:spPr>
          <a:xfrm flipH="1">
            <a:off x="2773298" y="921794"/>
            <a:ext cx="1170000" cy="428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Shape 585"/>
          <p:cNvSpPr/>
          <p:nvPr/>
        </p:nvSpPr>
        <p:spPr>
          <a:xfrm>
            <a:off x="5776637" y="1227605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4c</a:t>
            </a:r>
            <a:endParaRPr b="1" sz="1200"/>
          </a:p>
        </p:txBody>
      </p:sp>
      <p:sp>
        <p:nvSpPr>
          <p:cNvPr id="586" name="Shape 586"/>
          <p:cNvSpPr/>
          <p:nvPr/>
        </p:nvSpPr>
        <p:spPr>
          <a:xfrm>
            <a:off x="4750840" y="2277755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2c</a:t>
            </a:r>
            <a:endParaRPr b="1" sz="1200"/>
          </a:p>
        </p:txBody>
      </p:sp>
      <p:sp>
        <p:nvSpPr>
          <p:cNvPr id="587" name="Shape 587"/>
          <p:cNvSpPr/>
          <p:nvPr/>
        </p:nvSpPr>
        <p:spPr>
          <a:xfrm>
            <a:off x="4282890" y="3426930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588" name="Shape 588"/>
          <p:cNvSpPr/>
          <p:nvPr/>
        </p:nvSpPr>
        <p:spPr>
          <a:xfrm>
            <a:off x="6808240" y="2277755"/>
            <a:ext cx="958500" cy="702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2c</a:t>
            </a:r>
            <a:endParaRPr b="1" sz="1200"/>
          </a:p>
        </p:txBody>
      </p:sp>
      <p:sp>
        <p:nvSpPr>
          <p:cNvPr id="589" name="Shape 589"/>
          <p:cNvSpPr/>
          <p:nvPr/>
        </p:nvSpPr>
        <p:spPr>
          <a:xfrm>
            <a:off x="5349690" y="3426930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590" name="Shape 590"/>
          <p:cNvSpPr/>
          <p:nvPr/>
        </p:nvSpPr>
        <p:spPr>
          <a:xfrm>
            <a:off x="6320540" y="3456553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sp>
        <p:nvSpPr>
          <p:cNvPr id="591" name="Shape 591"/>
          <p:cNvSpPr/>
          <p:nvPr/>
        </p:nvSpPr>
        <p:spPr>
          <a:xfrm>
            <a:off x="7330890" y="3429706"/>
            <a:ext cx="8346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</a:t>
            </a:r>
            <a:endParaRPr b="1" sz="1200"/>
          </a:p>
        </p:txBody>
      </p:sp>
      <p:cxnSp>
        <p:nvCxnSpPr>
          <p:cNvPr id="592" name="Shape 592"/>
          <p:cNvCxnSpPr>
            <a:stCxn id="577" idx="3"/>
            <a:endCxn id="578" idx="0"/>
          </p:cNvCxnSpPr>
          <p:nvPr/>
        </p:nvCxnSpPr>
        <p:spPr>
          <a:xfrm flipH="1">
            <a:off x="1230998" y="1847313"/>
            <a:ext cx="864600" cy="374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>
            <a:stCxn id="578" idx="3"/>
            <a:endCxn id="579" idx="0"/>
          </p:cNvCxnSpPr>
          <p:nvPr/>
        </p:nvCxnSpPr>
        <p:spPr>
          <a:xfrm flipH="1">
            <a:off x="624798" y="2821263"/>
            <a:ext cx="267300" cy="625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Shape 594"/>
          <p:cNvCxnSpPr>
            <a:stCxn id="578" idx="5"/>
            <a:endCxn id="581" idx="0"/>
          </p:cNvCxnSpPr>
          <p:nvPr/>
        </p:nvCxnSpPr>
        <p:spPr>
          <a:xfrm>
            <a:off x="1569860" y="2821263"/>
            <a:ext cx="121800" cy="625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Shape 595"/>
          <p:cNvCxnSpPr>
            <a:stCxn id="577" idx="5"/>
            <a:endCxn id="580" idx="0"/>
          </p:cNvCxnSpPr>
          <p:nvPr/>
        </p:nvCxnSpPr>
        <p:spPr>
          <a:xfrm>
            <a:off x="2773360" y="1847313"/>
            <a:ext cx="515100" cy="450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Shape 596"/>
          <p:cNvCxnSpPr>
            <a:stCxn id="580" idx="3"/>
            <a:endCxn id="582" idx="0"/>
          </p:cNvCxnSpPr>
          <p:nvPr/>
        </p:nvCxnSpPr>
        <p:spPr>
          <a:xfrm flipH="1">
            <a:off x="2738598" y="2897463"/>
            <a:ext cx="210900" cy="578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Shape 597"/>
          <p:cNvCxnSpPr>
            <a:stCxn id="580" idx="5"/>
            <a:endCxn id="583" idx="0"/>
          </p:cNvCxnSpPr>
          <p:nvPr/>
        </p:nvCxnSpPr>
        <p:spPr>
          <a:xfrm>
            <a:off x="3627260" y="2897463"/>
            <a:ext cx="121800" cy="552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Shape 598"/>
          <p:cNvCxnSpPr>
            <a:stCxn id="575" idx="5"/>
            <a:endCxn id="585" idx="1"/>
          </p:cNvCxnSpPr>
          <p:nvPr/>
        </p:nvCxnSpPr>
        <p:spPr>
          <a:xfrm>
            <a:off x="4621060" y="921794"/>
            <a:ext cx="1296000" cy="408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Shape 599"/>
          <p:cNvCxnSpPr>
            <a:stCxn id="585" idx="3"/>
            <a:endCxn id="586" idx="0"/>
          </p:cNvCxnSpPr>
          <p:nvPr/>
        </p:nvCxnSpPr>
        <p:spPr>
          <a:xfrm flipH="1">
            <a:off x="5230006" y="1827568"/>
            <a:ext cx="687000" cy="450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Shape 600"/>
          <p:cNvCxnSpPr>
            <a:stCxn id="586" idx="3"/>
            <a:endCxn id="587" idx="0"/>
          </p:cNvCxnSpPr>
          <p:nvPr/>
        </p:nvCxnSpPr>
        <p:spPr>
          <a:xfrm flipH="1">
            <a:off x="4700109" y="2877718"/>
            <a:ext cx="191100" cy="549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Shape 601"/>
          <p:cNvCxnSpPr>
            <a:stCxn id="586" idx="5"/>
            <a:endCxn id="589" idx="0"/>
          </p:cNvCxnSpPr>
          <p:nvPr/>
        </p:nvCxnSpPr>
        <p:spPr>
          <a:xfrm>
            <a:off x="5568971" y="2877718"/>
            <a:ext cx="198000" cy="549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Shape 602"/>
          <p:cNvCxnSpPr>
            <a:stCxn id="585" idx="5"/>
            <a:endCxn id="588" idx="0"/>
          </p:cNvCxnSpPr>
          <p:nvPr/>
        </p:nvCxnSpPr>
        <p:spPr>
          <a:xfrm>
            <a:off x="6594768" y="1827568"/>
            <a:ext cx="692700" cy="450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Shape 603"/>
          <p:cNvCxnSpPr>
            <a:stCxn id="588" idx="3"/>
            <a:endCxn id="590" idx="0"/>
          </p:cNvCxnSpPr>
          <p:nvPr/>
        </p:nvCxnSpPr>
        <p:spPr>
          <a:xfrm flipH="1">
            <a:off x="6737709" y="2877718"/>
            <a:ext cx="210900" cy="578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Shape 604"/>
          <p:cNvCxnSpPr>
            <a:stCxn id="588" idx="5"/>
            <a:endCxn id="591" idx="0"/>
          </p:cNvCxnSpPr>
          <p:nvPr/>
        </p:nvCxnSpPr>
        <p:spPr>
          <a:xfrm>
            <a:off x="7626371" y="2877718"/>
            <a:ext cx="121800" cy="552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Shape 605"/>
          <p:cNvSpPr/>
          <p:nvPr/>
        </p:nvSpPr>
        <p:spPr>
          <a:xfrm>
            <a:off x="394372" y="163489"/>
            <a:ext cx="1038300" cy="621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"WORK"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6" name="Shape 606"/>
          <p:cNvCxnSpPr/>
          <p:nvPr/>
        </p:nvCxnSpPr>
        <p:spPr>
          <a:xfrm>
            <a:off x="1438600" y="880375"/>
            <a:ext cx="6710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Shape 607"/>
          <p:cNvSpPr txBox="1"/>
          <p:nvPr/>
        </p:nvSpPr>
        <p:spPr>
          <a:xfrm>
            <a:off x="8328125" y="607100"/>
            <a:ext cx="687000" cy="4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8328125" y="1445300"/>
            <a:ext cx="687000" cy="4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9" name="Shape 609"/>
          <p:cNvCxnSpPr/>
          <p:nvPr/>
        </p:nvCxnSpPr>
        <p:spPr>
          <a:xfrm>
            <a:off x="847400" y="1688350"/>
            <a:ext cx="7291500" cy="1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Shape 610"/>
          <p:cNvCxnSpPr/>
          <p:nvPr/>
        </p:nvCxnSpPr>
        <p:spPr>
          <a:xfrm flipH="1" rot="10800000">
            <a:off x="266050" y="2480575"/>
            <a:ext cx="7857900" cy="1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Shape 611"/>
          <p:cNvSpPr txBox="1"/>
          <p:nvPr/>
        </p:nvSpPr>
        <p:spPr>
          <a:xfrm>
            <a:off x="8330753" y="2283500"/>
            <a:ext cx="687000" cy="4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2" name="Shape 612"/>
          <p:cNvCxnSpPr/>
          <p:nvPr/>
        </p:nvCxnSpPr>
        <p:spPr>
          <a:xfrm>
            <a:off x="78825" y="3540800"/>
            <a:ext cx="81975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Shape 613"/>
          <p:cNvSpPr txBox="1"/>
          <p:nvPr/>
        </p:nvSpPr>
        <p:spPr>
          <a:xfrm>
            <a:off x="8330753" y="3274100"/>
            <a:ext cx="687000" cy="4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8183150" y="4112300"/>
            <a:ext cx="958500" cy="45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24c+8d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8503525" y="1116850"/>
            <a:ext cx="267300" cy="233400"/>
          </a:xfrm>
          <a:prstGeom prst="mathPlus">
            <a:avLst>
              <a:gd fmla="val 235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8503525" y="1955050"/>
            <a:ext cx="267300" cy="233400"/>
          </a:xfrm>
          <a:prstGeom prst="mathPlus">
            <a:avLst>
              <a:gd fmla="val 235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8503525" y="2869450"/>
            <a:ext cx="267300" cy="233400"/>
          </a:xfrm>
          <a:prstGeom prst="mathPlus">
            <a:avLst>
              <a:gd fmla="val 235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8444400" y="3806850"/>
            <a:ext cx="453300" cy="2334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5005550" y="161075"/>
            <a:ext cx="2742600" cy="55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Let's add up all of the "work" (time)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first...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04800" y="1200150"/>
            <a:ext cx="4638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List&lt;T&gt; * clone()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List&lt;T&gt; *cpy;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cpy = new List&lt;T&gt;();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*cpy = *this;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return cpy;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322450" y="1352550"/>
            <a:ext cx="37353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looks good to me!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Nope!  No points for you!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4294967295" type="title"/>
          </p:nvPr>
        </p:nvSpPr>
        <p:spPr>
          <a:xfrm>
            <a:off x="39600" y="-88975"/>
            <a:ext cx="2736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Discussion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Shape 625"/>
          <p:cNvSpPr txBox="1"/>
          <p:nvPr>
            <p:ph idx="4294967295" type="body"/>
          </p:nvPr>
        </p:nvSpPr>
        <p:spPr>
          <a:xfrm>
            <a:off x="76200" y="1200150"/>
            <a:ext cx="2240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N=8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N=2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(N)=3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Shape 626"/>
          <p:cNvSpPr txBox="1"/>
          <p:nvPr>
            <p:ph idx="4294967295" type="body"/>
          </p:nvPr>
        </p:nvSpPr>
        <p:spPr>
          <a:xfrm>
            <a:off x="2671275" y="368000"/>
            <a:ext cx="6398700" cy="459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OBSERVATIONS: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TOTAL "WORK" :  24c+8d UNITS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WORK/ RECURSIVE LEVEL :  8c = N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 LEVELS: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3 RECURSIVE + 1 BASE CASES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TOTAL: 8c(log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(8))+8d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 GENERAL?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cNlog</a:t>
            </a:r>
            <a:r>
              <a:rPr b="1" baseline="-25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(N)+Nd   (??) 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But first...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04800" y="1200150"/>
            <a:ext cx="4638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List&lt;T&gt; * clone()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List&lt;T&gt; *cpy;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cpy = new List&lt;T&gt;();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*cpy = *this;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return cpy;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322450" y="1352550"/>
            <a:ext cx="37353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looks good to me!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Nope!  No points for you!</a:t>
            </a:r>
            <a:endParaRPr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380200" y="3445225"/>
            <a:ext cx="2949600" cy="11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is a "shallow copy"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898125" y="842125"/>
            <a:ext cx="1297800" cy="102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794825" y="948325"/>
            <a:ext cx="3066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794825" y="1481725"/>
            <a:ext cx="3066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898125" y="2670925"/>
            <a:ext cx="1297800" cy="102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794825" y="2777125"/>
            <a:ext cx="3066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794825" y="3310525"/>
            <a:ext cx="3066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09200" y="333825"/>
            <a:ext cx="3066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70800" y="289550"/>
            <a:ext cx="731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0800" y="2804150"/>
            <a:ext cx="731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91200" y="2804150"/>
            <a:ext cx="3066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>
            <a:stCxn id="126" idx="3"/>
            <a:endCxn id="120" idx="1"/>
          </p:cNvCxnSpPr>
          <p:nvPr/>
        </p:nvCxnSpPr>
        <p:spPr>
          <a:xfrm>
            <a:off x="1115800" y="475425"/>
            <a:ext cx="7824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Shape 131"/>
          <p:cNvCxnSpPr>
            <a:stCxn id="129" idx="3"/>
            <a:endCxn id="123" idx="1"/>
          </p:cNvCxnSpPr>
          <p:nvPr/>
        </p:nvCxnSpPr>
        <p:spPr>
          <a:xfrm>
            <a:off x="997800" y="2945750"/>
            <a:ext cx="9003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Shape 132"/>
          <p:cNvSpPr/>
          <p:nvPr/>
        </p:nvSpPr>
        <p:spPr>
          <a:xfrm>
            <a:off x="4105950" y="1014700"/>
            <a:ext cx="9675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85975" y="948325"/>
            <a:ext cx="9675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586000" y="948325"/>
            <a:ext cx="9675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>
            <a:stCxn id="132" idx="3"/>
            <a:endCxn id="133" idx="1"/>
          </p:cNvCxnSpPr>
          <p:nvPr/>
        </p:nvCxnSpPr>
        <p:spPr>
          <a:xfrm flipH="1" rot="10800000">
            <a:off x="5073450" y="1181950"/>
            <a:ext cx="612600" cy="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Shape 136"/>
          <p:cNvCxnSpPr>
            <a:stCxn id="133" idx="3"/>
            <a:endCxn id="134" idx="1"/>
          </p:cNvCxnSpPr>
          <p:nvPr/>
        </p:nvCxnSpPr>
        <p:spPr>
          <a:xfrm>
            <a:off x="6653475" y="1181875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>
            <a:stCxn id="121" idx="3"/>
            <a:endCxn id="132" idx="1"/>
          </p:cNvCxnSpPr>
          <p:nvPr/>
        </p:nvCxnSpPr>
        <p:spPr>
          <a:xfrm>
            <a:off x="3101425" y="1089925"/>
            <a:ext cx="1004400" cy="1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Shape 138"/>
          <p:cNvSpPr/>
          <p:nvPr/>
        </p:nvSpPr>
        <p:spPr>
          <a:xfrm>
            <a:off x="2961475" y="1451250"/>
            <a:ext cx="4766675" cy="839175"/>
          </a:xfrm>
          <a:custGeom>
            <a:pathLst>
              <a:path extrusionOk="0" h="33567" w="190667">
                <a:moveTo>
                  <a:pt x="0" y="7079"/>
                </a:moveTo>
                <a:cubicBezTo>
                  <a:pt x="5978" y="9281"/>
                  <a:pt x="20372" y="16124"/>
                  <a:pt x="35868" y="20293"/>
                </a:cubicBezTo>
                <a:cubicBezTo>
                  <a:pt x="51364" y="24462"/>
                  <a:pt x="72759" y="30519"/>
                  <a:pt x="92974" y="32092"/>
                </a:cubicBezTo>
                <a:cubicBezTo>
                  <a:pt x="113189" y="33665"/>
                  <a:pt x="140877" y="35081"/>
                  <a:pt x="157159" y="29732"/>
                </a:cubicBezTo>
                <a:cubicBezTo>
                  <a:pt x="173441" y="24383"/>
                  <a:pt x="185082" y="4955"/>
                  <a:pt x="190667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39" name="Shape 139"/>
          <p:cNvCxnSpPr>
            <a:stCxn id="124" idx="3"/>
            <a:endCxn id="132" idx="1"/>
          </p:cNvCxnSpPr>
          <p:nvPr/>
        </p:nvCxnSpPr>
        <p:spPr>
          <a:xfrm flipH="1" rot="10800000">
            <a:off x="3101425" y="1248325"/>
            <a:ext cx="1004400" cy="167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Shape 140"/>
          <p:cNvCxnSpPr>
            <a:stCxn id="125" idx="3"/>
            <a:endCxn id="134" idx="1"/>
          </p:cNvCxnSpPr>
          <p:nvPr/>
        </p:nvCxnSpPr>
        <p:spPr>
          <a:xfrm flipH="1" rot="10800000">
            <a:off x="3101425" y="1182025"/>
            <a:ext cx="4484700" cy="227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Adding up an array of numbers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arr_sum(int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total += a[i];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return total;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294725" y="1876000"/>
            <a:ext cx="4436400" cy="289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 (best case and worst case are the same...)??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990850" y="2926075"/>
            <a:ext cx="2973300" cy="1356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THETA(n)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approach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1375" y="1200150"/>
            <a:ext cx="8730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returns sum of a[lo]...a[hi]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arr_sum2(int a[], int lo, int hi)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m;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if(hi &lt; lo) return 0;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if(hi==lo) return a[lo];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m = (hi+lo)/2;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return arr_sum2(a,lo, m)+arr_sum2(a,m+1,hi);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approach - idea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71375" y="1200150"/>
            <a:ext cx="8730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BASE-CASE:  sub-array has 0 or 1 elem.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RECURSION: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recursively compute sum of left half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recursively compute sum or right half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return the sum of these two results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