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Source Code Pro"/>
      <p:regular r:id="rId28"/>
      <p:bold r:id="rId29"/>
    </p:embeddedFont>
    <p:embeddedFont>
      <p:font typeface="Ubuntu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Mono-bold.fntdata"/><Relationship Id="rId30" Type="http://schemas.openxmlformats.org/officeDocument/2006/relationships/font" Target="fonts/UbuntuMono-regular.fntdata"/><Relationship Id="rId11" Type="http://schemas.openxmlformats.org/officeDocument/2006/relationships/slide" Target="slides/slide5.xml"/><Relationship Id="rId33" Type="http://schemas.openxmlformats.org/officeDocument/2006/relationships/font" Target="fonts/UbuntuMono-boldItalic.fntdata"/><Relationship Id="rId10" Type="http://schemas.openxmlformats.org/officeDocument/2006/relationships/slide" Target="slides/slide4.xml"/><Relationship Id="rId32" Type="http://schemas.openxmlformats.org/officeDocument/2006/relationships/font" Target="fonts/Ubuntu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07-MON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elements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possible answers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"leaves" in ANY decision 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-- i.e, cmp-based sorting alg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general (cont.)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457200" y="742950"/>
            <a:ext cx="8229600" cy="4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Any binary tree with X leaves has at height &gt;= log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(could you prove this?)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Therefore:  any decision tree (i.e., sorting algorithm) does at least log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(N!) comparisons (worst-case)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47450" y="354500"/>
            <a:ext cx="4535500" cy="4379100"/>
          </a:xfrm>
          <a:custGeom>
            <a:pathLst>
              <a:path extrusionOk="0" h="175164" w="181420">
                <a:moveTo>
                  <a:pt x="13346" y="100094"/>
                </a:moveTo>
                <a:lnTo>
                  <a:pt x="81326" y="0"/>
                </a:lnTo>
                <a:lnTo>
                  <a:pt x="181420" y="162653"/>
                </a:lnTo>
                <a:lnTo>
                  <a:pt x="115942" y="113857"/>
                </a:lnTo>
                <a:lnTo>
                  <a:pt x="103013" y="167657"/>
                </a:lnTo>
                <a:lnTo>
                  <a:pt x="89250" y="158065"/>
                </a:lnTo>
                <a:lnTo>
                  <a:pt x="78407" y="175164"/>
                </a:lnTo>
                <a:lnTo>
                  <a:pt x="57554" y="101762"/>
                </a:lnTo>
                <a:lnTo>
                  <a:pt x="52966" y="148056"/>
                </a:lnTo>
                <a:lnTo>
                  <a:pt x="38786" y="117193"/>
                </a:lnTo>
                <a:lnTo>
                  <a:pt x="28360" y="140549"/>
                </a:lnTo>
                <a:lnTo>
                  <a:pt x="18768" y="121781"/>
                </a:lnTo>
                <a:lnTo>
                  <a:pt x="0" y="138463"/>
                </a:lnTo>
                <a:lnTo>
                  <a:pt x="13763" y="1009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/>
          <p:nvPr/>
        </p:nvSpPr>
        <p:spPr>
          <a:xfrm>
            <a:off x="230875" y="37648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880675" y="46085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880675" y="43021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50655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184525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19900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88650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033075" y="4760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529550" y="44834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443100" y="36397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793625" y="39316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12825" y="4236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265225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815900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951500" y="3681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4806600" y="437925"/>
            <a:ext cx="3732600" cy="30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N! leaves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Max # Comparisons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=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 &gt;= 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188000" y="6417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182175" y="1751650"/>
            <a:ext cx="20709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decision tree for arbitrary sorting algorithm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(N/2) x ... x (N-1) x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GOAL:  Show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1:  suppose we “ignore” the N/2 first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terms of N! (the small ones)?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(N/2)x(1+N/2)x ... x (N-1) x N</a:t>
            </a:r>
            <a:endParaRPr b="1" sz="2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2:  we now have the product of N/2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terms, the smallest of which is N/2. So: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= 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(N/2)x(N/2)x...x(N/2) =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≥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was our claim again?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(log(N!)) ≥ c(N log N) for some 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(N/2)log(N/2)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					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(N/2)log(N/2)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(N/2)log N - N/2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(¼)(Nlog N)  for N ≥ 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c=¼,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=4 are witnesses.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Punchline</a:t>
            </a:r>
            <a:endParaRPr sz="3000"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18950" y="1200150"/>
            <a:ext cx="846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Nlog(N) is an asymptotic lower-bound for the worst-case of ANY cmp-based sorting algorithm!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So, stop looking for 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Weeks From Today!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6-8PM (two rooms; protocol TBA)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Fall Midterm Posted For Ref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Non-Comparison Based Sorts?</a:t>
            </a:r>
            <a:endParaRPr sz="3000"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Non-Comparison Based Sorts Ex.</a:t>
            </a:r>
            <a:endParaRPr sz="3000"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ACT scores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 The N scores from smallest to largest.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title"/>
          </p:nvPr>
        </p:nvSpPr>
        <p:spPr>
          <a:xfrm>
            <a:off x="457200" y="23741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Prog2:  GridWorld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Rest of week...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WED)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brainstorming design choices to meet GridWorld requirements.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Can we sort faster than NlogN (worst case)?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Non-comparison based sorts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QuickSelect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Sorting: 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can we sort faster than NlogN?</a:t>
            </a:r>
            <a:endParaRPr sz="30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≅ Finding a Permutation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68075" y="205975"/>
            <a:ext cx="88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80075" y="1586500"/>
            <a:ext cx="7272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Relative ordering determined using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only pair-wise comparisons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all sorts we have (formally) studied so far are comparison-based: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insertion-sort, selection-sort, merge-sort, quick-sort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96200" y="656875"/>
            <a:ext cx="3889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Comparison Based Model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065375" y="1686650"/>
            <a:ext cx="1751700" cy="15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CMP(x, y)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57" name="Shape 157"/>
          <p:cNvCxnSpPr>
            <a:stCxn id="156" idx="3"/>
          </p:cNvCxnSpPr>
          <p:nvPr/>
        </p:nvCxnSpPr>
        <p:spPr>
          <a:xfrm flipH="1">
            <a:off x="1835106" y="3039447"/>
            <a:ext cx="1486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stCxn id="156" idx="4"/>
          </p:cNvCxnSpPr>
          <p:nvPr/>
        </p:nvCxnSpPr>
        <p:spPr>
          <a:xfrm flipH="1">
            <a:off x="3899525" y="3271550"/>
            <a:ext cx="41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stCxn id="156" idx="5"/>
          </p:cNvCxnSpPr>
          <p:nvPr/>
        </p:nvCxnSpPr>
        <p:spPr>
          <a:xfrm>
            <a:off x="4560544" y="3039447"/>
            <a:ext cx="14034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1470125" y="31279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x&lt;y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375125" y="34327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x=y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203925" y="32803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x&gt;y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comparison-based sorting algorithm requires Ω(Nlog(N)) comparisons in the worst-case.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Consider:  "decision tree"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628900" y="1109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15425" y="215150"/>
            <a:ext cx="2244600" cy="8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Sorting 3 Elements: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6441150" y="114300"/>
            <a:ext cx="2692800" cy="24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 any comparisons, any sorted ordering is possible as far as we know: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469350" y="217400"/>
            <a:ext cx="635400" cy="13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257300" y="20237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7976325" y="1729000"/>
            <a:ext cx="9885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 = 3!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844006" y="1781700"/>
            <a:ext cx="5301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924985" y="20999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" name="Shape 181"/>
          <p:cNvCxnSpPr>
            <a:stCxn id="173" idx="5"/>
            <a:endCxn id="180" idx="0"/>
          </p:cNvCxnSpPr>
          <p:nvPr/>
        </p:nvCxnSpPr>
        <p:spPr>
          <a:xfrm>
            <a:off x="3283149" y="1729055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 txBox="1"/>
          <p:nvPr/>
        </p:nvSpPr>
        <p:spPr>
          <a:xfrm>
            <a:off x="4188750" y="1724575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83" name="Shape 183"/>
          <p:cNvSpPr txBox="1"/>
          <p:nvPr/>
        </p:nvSpPr>
        <p:spPr>
          <a:xfrm>
            <a:off x="5534737" y="1779356"/>
            <a:ext cx="6354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Shape 184"/>
          <p:cNvCxnSpPr>
            <a:stCxn id="173" idx="3"/>
            <a:endCxn id="177" idx="0"/>
          </p:cNvCxnSpPr>
          <p:nvPr/>
        </p:nvCxnSpPr>
        <p:spPr>
          <a:xfrm flipH="1">
            <a:off x="1640451" y="1729055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/>
        </p:nvSpPr>
        <p:spPr>
          <a:xfrm>
            <a:off x="2019300" y="3014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0650" y="32071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" name="Shape 187"/>
          <p:cNvCxnSpPr>
            <a:stCxn id="177" idx="3"/>
            <a:endCxn id="186" idx="0"/>
          </p:cNvCxnSpPr>
          <p:nvPr/>
        </p:nvCxnSpPr>
        <p:spPr>
          <a:xfrm flipH="1">
            <a:off x="735651" y="2643455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/>
        </p:nvSpPr>
        <p:spPr>
          <a:xfrm>
            <a:off x="703721" y="27913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189" name="Shape 189"/>
          <p:cNvCxnSpPr>
            <a:stCxn id="177" idx="5"/>
            <a:endCxn id="185" idx="0"/>
          </p:cNvCxnSpPr>
          <p:nvPr/>
        </p:nvCxnSpPr>
        <p:spPr>
          <a:xfrm>
            <a:off x="1911549" y="2643455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/>
          <p:nvPr/>
        </p:nvSpPr>
        <p:spPr>
          <a:xfrm>
            <a:off x="14612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8328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" name="Shape 192"/>
          <p:cNvCxnSpPr>
            <a:stCxn id="185" idx="5"/>
            <a:endCxn id="191" idx="0"/>
          </p:cNvCxnSpPr>
          <p:nvPr/>
        </p:nvCxnSpPr>
        <p:spPr>
          <a:xfrm>
            <a:off x="2673549" y="3634055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stCxn id="185" idx="3"/>
            <a:endCxn id="190" idx="0"/>
          </p:cNvCxnSpPr>
          <p:nvPr/>
        </p:nvCxnSpPr>
        <p:spPr>
          <a:xfrm flipH="1">
            <a:off x="1726251" y="3634055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/>
        </p:nvSpPr>
        <p:spPr>
          <a:xfrm>
            <a:off x="1597950" y="37819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95" name="Shape 195"/>
          <p:cNvSpPr txBox="1"/>
          <p:nvPr/>
        </p:nvSpPr>
        <p:spPr>
          <a:xfrm>
            <a:off x="1943091" y="270509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96" name="Shape 196"/>
          <p:cNvSpPr txBox="1"/>
          <p:nvPr/>
        </p:nvSpPr>
        <p:spPr>
          <a:xfrm>
            <a:off x="2705091" y="375171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97" name="Shape 197"/>
          <p:cNvSpPr txBox="1"/>
          <p:nvPr/>
        </p:nvSpPr>
        <p:spPr>
          <a:xfrm>
            <a:off x="2588359" y="2919300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185360" y="302572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Shape 199"/>
          <p:cNvCxnSpPr>
            <a:stCxn id="180" idx="3"/>
            <a:endCxn id="198" idx="0"/>
          </p:cNvCxnSpPr>
          <p:nvPr/>
        </p:nvCxnSpPr>
        <p:spPr>
          <a:xfrm flipH="1">
            <a:off x="4568637" y="2719655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Shape 200"/>
          <p:cNvSpPr/>
          <p:nvPr/>
        </p:nvSpPr>
        <p:spPr>
          <a:xfrm>
            <a:off x="38996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804350" y="2986338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8902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3" name="Shape 203"/>
          <p:cNvCxnSpPr>
            <a:stCxn id="198" idx="3"/>
            <a:endCxn id="200" idx="0"/>
          </p:cNvCxnSpPr>
          <p:nvPr/>
        </p:nvCxnSpPr>
        <p:spPr>
          <a:xfrm flipH="1">
            <a:off x="4145212" y="3645405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417350" y="2715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5" name="Shape 205"/>
          <p:cNvSpPr/>
          <p:nvPr/>
        </p:nvSpPr>
        <p:spPr>
          <a:xfrm>
            <a:off x="6033250" y="32833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Shape 206"/>
          <p:cNvCxnSpPr>
            <a:stCxn id="180" idx="5"/>
            <a:endCxn id="205" idx="0"/>
          </p:cNvCxnSpPr>
          <p:nvPr/>
        </p:nvCxnSpPr>
        <p:spPr>
          <a:xfrm>
            <a:off x="5579234" y="2719655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/>
        </p:nvSpPr>
        <p:spPr>
          <a:xfrm>
            <a:off x="3883950" y="3858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8" name="Shape 208"/>
          <p:cNvSpPr txBox="1"/>
          <p:nvPr/>
        </p:nvSpPr>
        <p:spPr>
          <a:xfrm>
            <a:off x="1893021" y="1720000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9" name="Shape 209"/>
          <p:cNvSpPr txBox="1"/>
          <p:nvPr/>
        </p:nvSpPr>
        <p:spPr>
          <a:xfrm>
            <a:off x="5655425" y="28804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10" name="Shape 210"/>
          <p:cNvCxnSpPr>
            <a:stCxn id="198" idx="5"/>
            <a:endCxn id="202" idx="0"/>
          </p:cNvCxnSpPr>
          <p:nvPr/>
        </p:nvCxnSpPr>
        <p:spPr>
          <a:xfrm>
            <a:off x="4839609" y="3645405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 txBox="1"/>
          <p:nvPr/>
        </p:nvSpPr>
        <p:spPr>
          <a:xfrm>
            <a:off x="4741025" y="38710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