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06-FRI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57200" y="267850"/>
            <a:ext cx="8229600" cy="4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OBSERVED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T(2K)/T(K) = 53.8/9.53 =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5.65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-------------------------------------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77100" y="1340450"/>
            <a:ext cx="8885100" cy="31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SUPPOSE T(N) ≅ cN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c(2k)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/ck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≅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5.65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≅ 5.65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log(2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≅ log(5.65)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d*log(2) ≅ 0.752     (I used 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(0.301)d ≅ 0.752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 ≅ 2.498</a:t>
            </a:r>
            <a:endParaRPr b="1"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686700" y="1433875"/>
            <a:ext cx="42444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CONJECTURE: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T(N) =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184100" y="1192975"/>
            <a:ext cx="5967900" cy="37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i&lt;n; i++)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for(j=0; j&lt;n; j++)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 = 0;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k*k &lt; 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// busy work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data[k] = data[i]+data[j];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data[i]++;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data[j] = (data[i]+data[j])/2;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k++;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55475" y="324300"/>
            <a:ext cx="6931800" cy="70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CODE SNIPPET FROM mystery.c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mystery2?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Anybody?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408900" y="1310975"/>
            <a:ext cx="5522400" cy="21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Turns out...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runtime is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   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≅ 1.585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294663" y="1965638"/>
            <a:ext cx="9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42450" y="3585500"/>
            <a:ext cx="8013300" cy="12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Intrigued?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Look up "Karatsuba Algorithm"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Let's try something else...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96650" y="1200150"/>
            <a:ext cx="875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Exponential vs Polynomial Runtime.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Suppose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=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Θ(2</a:t>
            </a:r>
            <a:r>
              <a:rPr b="1" baseline="30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some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("exponential runtime")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Approximately, what do we expect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T(2K)/T(K) to be?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Let's try something else...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96650" y="1123950"/>
            <a:ext cx="88653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T(2K)/T(K) ≅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c(2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)/c2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(2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)/2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Hey!!!  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is not even a constant!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607575" y="3655950"/>
            <a:ext cx="53259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Double Problem Size: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Roughly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runtime!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general principle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96650" y="1200150"/>
            <a:ext cx="875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Polynomial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= O(N</a:t>
            </a:r>
            <a:r>
              <a:rPr b="1" baseline="30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some constant 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(i.e., "polynomially bounded runtime")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THEN T(2K)/T(K) is bounded by a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Poly-time vs Exp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96650" y="1063375"/>
            <a:ext cx="88491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On the other hand, if T(N) is exponential (or worse),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THEN T(2K)/T(K) is </a:t>
            </a:r>
            <a:r>
              <a:rPr b="1" lang="en" sz="2400" u="sng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NOT bounded by a CONSTANT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98325" y="2782525"/>
            <a:ext cx="8849100" cy="211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 set of problems solveable in Polynomial Time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Figuring out what is in P and what isn't... one of the big issues in Computer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Science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6200" y="1200150"/>
            <a:ext cx="42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foo(int n)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cout &lt;&lt; "tick\n";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foo(n/2);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244250" y="1340475"/>
            <a:ext cx="48015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Correct Recurrence Relation?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T(N) = 2T(N/2) + 1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T(N) = T(N/2) +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T(N) = 2T(N/2) +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T(N) = T(N/2) + 1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E. other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6200" y="1200150"/>
            <a:ext cx="42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foo(int n)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cout &lt;&lt; "tick\n";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foo(n/2);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244250" y="1340475"/>
            <a:ext cx="48015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Correct Recurrence Relation?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T(N) = 2T(N/2) + 1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T(N) = T(N/2) + N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T(N) = 2T(N/2) +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T(N) = T(N/2) + 1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E. other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6200" y="1200150"/>
            <a:ext cx="42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foo(int n)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cout &lt;&lt; "tick\n";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foo(n/2);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244250" y="1340475"/>
            <a:ext cx="48015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Big-Theta bound?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THETA(logN)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THETA(N)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THETA(NlogN)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THETA(N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E. other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Were You Able To Fix List::qsort 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Yes!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No, but I made it crash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No; couldn't make it crash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6200" y="1200150"/>
            <a:ext cx="429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foo(int n)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cout &lt;&lt; "tick\n";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foo(n/2);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244250" y="1340475"/>
            <a:ext cx="48015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Big-Theta bound?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THETA(logN)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THETA(N)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THETA(NlogN)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THETA(N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E. other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have a wad of money in your pocket,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travel back in time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days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know the market price for ACME corp. stock for each day: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p[1]...p[N]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make as much money as you can!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...determine two things: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BUY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R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which day to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Of course we can't sell before we buy: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 ≥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The Time-Traveling Stock Investor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What should be our "objective function"?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 maximize: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p[j]-p[i]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p[j]/p[i]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572975" y="3531925"/>
            <a:ext cx="2161500" cy="6660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5255300" y="2733200"/>
            <a:ext cx="3033300" cy="161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Recall: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  buy date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j:  sell 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Objective Function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Mathematically, we want: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i,j:1≤i≤j≤N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 p[j]/p[i]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"Maximize gain over candidate buy/sell pairs"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Simple Algorithm</a:t>
            </a:r>
            <a:endParaRPr/>
          </a:p>
        </p:txBody>
      </p: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457200" y="606175"/>
            <a:ext cx="8229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buy=1; sell=1;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gain = 1.0;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for(i=1; i&lt;=N;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for(j=i; j&lt;=N; j++)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if(p[j]/p[i] &gt; gain){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gain = p[j]/p[i];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buy = i; sell =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"BUY ON DAY "  &lt;&lt; i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cout &lt;&lt; "SELL ON DAY " &lt;&lt; j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377700" y="885700"/>
            <a:ext cx="3077400" cy="262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666400" y="2977625"/>
            <a:ext cx="1655400" cy="42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539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Solve Problem in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Θ(NlogN)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TIME [think Divide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and Conquer!]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better yet...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Θ(N) 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983225" y="1700975"/>
            <a:ext cx="7275900" cy="134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Upcoming Topics</a:t>
            </a:r>
            <a:endParaRPr b="1" sz="3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"Selection Problem"</a:t>
            </a:r>
            <a:endParaRPr sz="3000"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047750"/>
            <a:ext cx="8229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Given</a:t>
            </a:r>
            <a:r>
              <a:rPr lang="en"/>
              <a:t>:  N unordered elements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k:  1 ≤ k ≤ 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:  the k-th smallest element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among N given values. 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</a:t>
            </a:r>
            <a:r>
              <a:rPr lang="en"/>
              <a:t>:  k=1 → minimum; k=N → maximum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k=N/2 → median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457200" y="209550"/>
            <a:ext cx="82296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qsort(){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BUGGY!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List&lt;T&gt; *left;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T pivot;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(n &lt;= </a:t>
            </a:r>
            <a:r>
              <a:rPr b="1"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pop_front(pivot);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 = filter_leq(pivot);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left-&gt;push_back(pivot);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put pivot on left (elements LEQ pivot)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left-&gt;qsort();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small side (LHS)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-&gt;qsort();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big side (RHS)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connect them back together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left-&gt;concat(*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*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= *left;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now make left empty and get rid of it.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left-&gt;front = left-&gt;back =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left-&gt;n=</a:t>
            </a:r>
            <a:r>
              <a:rPr b="1"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"Selection Problem"</a:t>
            </a:r>
            <a:endParaRPr sz="3000"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047750"/>
            <a:ext cx="8229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Observation: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 can solve by sorting: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sort(data);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return data[k-1];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Thus:  NlogN time is achievable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"Selection Problem"</a:t>
            </a:r>
            <a:endParaRPr sz="3000"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047750"/>
            <a:ext cx="8229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But:  who says we have to sort?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Can we solve the problem even faster?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(QuickSelect!)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Sorting: 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can we sort faster than NlogN?</a:t>
            </a:r>
            <a:endParaRPr sz="3000"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we can sort in THETA(NlogN) time.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that the best we can do? 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think about this question?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Non-Comparison Based Sorts Ex.</a:t>
            </a:r>
            <a:endParaRPr sz="3000"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ACT scores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 The N scores from smallest to largest.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457200" y="209550"/>
            <a:ext cx="8229600" cy="168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pop_front(pivot);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 = filter_leq(pivot);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left-&gt;push_back(pivot);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put pivot on left (elements LEQ pivot)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left-&gt;qsort();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small side (LHS)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-&gt;qsort();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big side (RHS)</a:t>
            </a:r>
            <a:endParaRPr b="1" sz="1400"/>
          </a:p>
        </p:txBody>
      </p:sp>
      <p:sp>
        <p:nvSpPr>
          <p:cNvPr id="138" name="Shape 138"/>
          <p:cNvSpPr txBox="1"/>
          <p:nvPr/>
        </p:nvSpPr>
        <p:spPr>
          <a:xfrm>
            <a:off x="227975" y="1991850"/>
            <a:ext cx="6197700" cy="293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Initially:  given list: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 "dog", "dog" &gt;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filter:   given list:  &lt;&gt;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left      :  &lt;"dog"&gt;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pivot:    :  "dog"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push_back: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left      : 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&lt;"dog", "dog"&gt;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525550" y="2633025"/>
            <a:ext cx="2408100" cy="17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recursive call on exactly same list!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"progress"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Infinite recursion!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57200" y="133350"/>
            <a:ext cx="8604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qsort(){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FIXED!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List&lt;T&gt; *left;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T pivot;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(n &lt;= </a:t>
            </a:r>
            <a:r>
              <a:rPr b="1"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pop_front(pivot);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 = filter_leq(pivot);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// left-&gt;push_back(pivot);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put pivot on left (elements LEQ pivot)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left-&gt;qsort();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small side (LHS)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left-&gt;push_back(pivot);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append pivot to LHS AFTER recursion!!!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-&gt;qsort();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sort big side (RHS)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connect them back together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left-&gt;concat(*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*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= *left;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now make left empty and get rid of it.</a:t>
            </a:r>
            <a:endParaRPr b="1"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left-&gt;front = left-&gt;back =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left-&gt;n=</a:t>
            </a:r>
            <a:r>
              <a:rPr b="1"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45" name="Shape 145"/>
          <p:cNvSpPr/>
          <p:nvPr/>
        </p:nvSpPr>
        <p:spPr>
          <a:xfrm>
            <a:off x="447585" y="2080619"/>
            <a:ext cx="535650" cy="764050"/>
          </a:xfrm>
          <a:custGeom>
            <a:pathLst>
              <a:path extrusionOk="0" h="30562" w="21426">
                <a:moveTo>
                  <a:pt x="21426" y="1201"/>
                </a:moveTo>
                <a:cubicBezTo>
                  <a:pt x="19350" y="1092"/>
                  <a:pt x="12249" y="-546"/>
                  <a:pt x="8972" y="546"/>
                </a:cubicBezTo>
                <a:cubicBezTo>
                  <a:pt x="5695" y="1639"/>
                  <a:pt x="2964" y="3058"/>
                  <a:pt x="1762" y="7756"/>
                </a:cubicBezTo>
                <a:cubicBezTo>
                  <a:pt x="560" y="12454"/>
                  <a:pt x="-1406" y="25127"/>
                  <a:pt x="1762" y="28732"/>
                </a:cubicBezTo>
                <a:cubicBezTo>
                  <a:pt x="4930" y="32337"/>
                  <a:pt x="17603" y="29278"/>
                  <a:pt x="20771" y="293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Experiment 1:  N=K=2000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~ 9.53 sec (avg of 2 runs)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Experiment 2:  N=2K=4000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~ 53.8 sec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Consider ratio (K=2000):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T(2K)/T(K) = 53.8/9.53 = 5.65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mystery was THETA(N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), T(2K)/T(K) should be about: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457200" y="267850"/>
            <a:ext cx="8229600" cy="4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OBSERVED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T(2K)/T(K) = 53.8/9.53 =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5.65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-------------------------------------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THOUGHT EXPERIMENT: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mystery is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T(2K)/T(K) should be about: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241725" y="2959950"/>
            <a:ext cx="1353600" cy="470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818200" y="2848075"/>
            <a:ext cx="3605100" cy="108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c(2k)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/ck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457200" y="267850"/>
            <a:ext cx="8229600" cy="4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OBSERVED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T(2K)/T(K) = 53.8/9.53 =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5.65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-------------------------------------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THOUGHT EXPERIMENT 2: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mystery is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T(2K)/T(K) should be about: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C. 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D. 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225350" y="3828450"/>
            <a:ext cx="1353600" cy="470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3818200" y="2848075"/>
            <a:ext cx="3605100" cy="108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c(2k)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/ck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