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y="5143500" cx="9144000"/>
  <p:notesSz cx="6858000" cy="9144000"/>
  <p:embeddedFontLst>
    <p:embeddedFont>
      <p:font typeface="Source Code Pro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2451C7-22A4-486E-A150-C75A27FF8B5C}">
  <a:tblStyle styleId="{662451C7-22A4-486E-A150-C75A27FF8B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SourceCodePro-bold.fntdata"/><Relationship Id="rId32" Type="http://schemas.openxmlformats.org/officeDocument/2006/relationships/slide" Target="slides/slide25.xml"/><Relationship Id="rId76" Type="http://schemas.openxmlformats.org/officeDocument/2006/relationships/font" Target="fonts/SourceCodePro-regular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Shape 6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2" name="Shape 7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9" name="Shape 8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Shape 9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5" name="Shape 10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9" name="Shape 109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08-FRI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457200" y="34877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01275" y="1319350"/>
            <a:ext cx="87630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If f(n)=O(g(n)) then f(n)=Θ(g(n))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Ex:  n =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   but n ≠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 = Θ(log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 = Θ(log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merge-sort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merge-sort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merge-sort is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merge-sort is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240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quick-sort is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quick-sort is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quick-sort is O(n 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GridWorld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Done!  High confidence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Close... testing/debugging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ways to go, but I know what I am doing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so sure what I am doing, but wrote a lot of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GridWorld?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worst-case runtime of quick-sort is O(n 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64575" y="1319350"/>
            <a:ext cx="78060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"average-case" runtime of quick-sort is O(n 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31650" y="1319350"/>
            <a:ext cx="77706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"average-case" runtime of quick-sort is O(n 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Counting sort is a comparison-based sorting algorithm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Counting sort is a comparison-based sorting algorithm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Radix sort is a comparison-based sorting algorithm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Radix sort is a comparison-based sorting algorithm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1120825" y="1319350"/>
            <a:ext cx="67161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All comparison based sorting algorithms require Ω(nlog(n)) comparisons for the worst, best and average cases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345600" y="1319350"/>
            <a:ext cx="84882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All comparison based sorting algorithms require Ω(nlog(n)) comparisons for the worst, best and average cases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Best case for insertion sort is linear...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457200" y="1319350"/>
            <a:ext cx="82296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All comparison based sorting algorithms require Ω(nlog(n)) comparisons for the worst case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493700" y="1247475"/>
            <a:ext cx="45822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blah(int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x=0;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 += 3)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for(j=0; j&lt;n; j+=4)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x = x + a[i] + a[j];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best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blah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/3)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/4)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/12)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646850" y="1319350"/>
            <a:ext cx="7850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All comparison based sorting algorithms require Ω(nlog(n)) comparisons for the worst case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silly-sort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input:  array of n elements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(n&lt;3)  BRUTE FORCE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else{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silly-sort the last ⅔ of array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silly-sort the first ⅔ of array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silly-sort the last ⅔ of array (again)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90200" y="177975"/>
            <a:ext cx="87636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silly_sort(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a[],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two3rds, tmp;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(n&lt;=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(n==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&gt; 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tmp = 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tmp;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two3rds = (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*n+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silly_sort(&amp;(a[n-two3rds]), two3rds);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silly_sort(a, two3rds);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silly_sort(&amp;(a[n-two3rds]), two3rds);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11" name="Shape 311"/>
          <p:cNvSpPr txBox="1"/>
          <p:nvPr/>
        </p:nvSpPr>
        <p:spPr>
          <a:xfrm>
            <a:off x="4253575" y="1158425"/>
            <a:ext cx="3243000" cy="144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Yes, this actually works!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96075" y="205975"/>
            <a:ext cx="849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silly-sort - why does it work?</a:t>
            </a:r>
            <a:endParaRPr/>
          </a:p>
        </p:txBody>
      </p:sp>
      <p:graphicFrame>
        <p:nvGraphicFramePr>
          <p:cNvPr id="317" name="Shape 317"/>
          <p:cNvGraphicFramePr/>
          <p:nvPr/>
        </p:nvGraphicFramePr>
        <p:xfrm>
          <a:off x="821875" y="15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{662451C7-22A4-486E-A150-C75A27FF8B5C}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Shape 318"/>
          <p:cNvGraphicFramePr/>
          <p:nvPr/>
        </p:nvGraphicFramePr>
        <p:xfrm>
          <a:off x="821875" y="24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{662451C7-22A4-486E-A150-C75A27FF8B5C}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836176" y="36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{662451C7-22A4-486E-A150-C75A27FF8B5C}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Which recurrence relation correctly describes the runtime of silly-sort?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T(n)=3T(n/3)+1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T(n)=3T(2n/3)+1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T(n)=3T(2n/3)+n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T(n)=2T(n/3)+1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T(n)=T(2n/3)+1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Which recurrence relation correctly describes the runtime of silly-sort?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T(n)=3T(n/3)+1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T(n)=3T(2n/3)+1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T(n)=3T(2n/3)+n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T(n)=2T(n/3)+1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T(n)=T(2n/3)+1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It turns out that SILLY-SORT has runtime of Θ(n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 where c = log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3/2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(3) ≅ 2.71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Suppose it takes t time units to SILLY-SORT 10000 elements.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 how long do we expect it to take to sort 15000 elements (50% more)?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2.71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(⅔)t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1.5t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Recall SILLY-SORT has runtime of Θ(n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 where c = log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3/2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(3) ≅ 2.71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Suppose it takes t time units to SILLY-SORT 10000 elements.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 how long do we expect it to take to sort 15000 elements (50% more)?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2.71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(⅔)t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3t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1.5t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we have a quadratic time algorithm (best and worst case).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 one hour we can solve a problem of size K.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How large of a problem should we expect to be solvable in two hours?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K/2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(√2)K   (square root of two times K)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√K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225925" y="200150"/>
            <a:ext cx="8501700" cy="45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we have a quadratic time algorithm (best and worst case).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 one hour we can solve a problem of size K.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How large of a problem should we expect to be solvable in two hours?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K/2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(√2)K   (square root of two times K)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√K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493700" y="1247475"/>
            <a:ext cx="45822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blah(int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x=0;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 += 3)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for(j=0; j&lt;n; j+=4)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x = x + a[i] + a[j];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best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blah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/3)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/4)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/12)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130225" y="1319350"/>
            <a:ext cx="56379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you have an algorithm with best and worst case runtime of Θ(n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 takes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time units to run this algorithm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n=50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Approximately, how long do we expect it to take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n=100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(problem size doubled)?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5909950" y="1431775"/>
            <a:ext cx="3021300" cy="30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130225" y="1319350"/>
            <a:ext cx="56379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you have an algorithm with best and worst case runtime of Θ(n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 takes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time units to run this algorithm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n=50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Approximately, how long do we expect it to take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n=100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(problem size doubled)?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909950" y="1431775"/>
            <a:ext cx="3021300" cy="30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8t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130225" y="1319350"/>
            <a:ext cx="56379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you have an algorithm with best and worst case runtime of Θ(2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 takes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time units to run this algorithm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problem size n=K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Approximately, how long do we expect it to take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n=2K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(problem size doubled)?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5909950" y="1431775"/>
            <a:ext cx="3021300" cy="30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30225" y="1319350"/>
            <a:ext cx="56379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Suppose you have an algorithm with best and worst case runtime of Θ(2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 takes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time units to run this algorithm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problem size n=K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Approximately, how long do we expect it to take for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n=2K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(problem size doubled)?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5909950" y="1431775"/>
            <a:ext cx="3021300" cy="30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30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4493700" y="1476075"/>
            <a:ext cx="4582200" cy="32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boo(int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x=0;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for(i=1;i&lt;=n; i *= 2)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for(j=1; j&lt;=n; j *= 2)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x++;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(log(2n))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((log n)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4493700" y="1476075"/>
            <a:ext cx="4582200" cy="32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boo(int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x=0;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for(i=1; i&lt;=n; i *= 2)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for(j=1; j&lt;=n; j *= 2)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x++;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(2log(n))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(log(2n))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((log n)</a:t>
            </a:r>
            <a:r>
              <a:rPr baseline="30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List Configurations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1" name="Shape 401"/>
          <p:cNvGraphicFramePr/>
          <p:nvPr/>
        </p:nvGraphicFramePr>
        <p:xfrm>
          <a:off x="5579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{662451C7-22A4-486E-A150-C75A27FF8B5C}</a:tableStyleId>
              </a:tblPr>
              <a:tblGrid>
                <a:gridCol w="3176125"/>
                <a:gridCol w="2385450"/>
                <a:gridCol w="2376800"/>
              </a:tblGrid>
              <a:tr h="6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SINGLY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LINKED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DOUBLY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LINKED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 POINTER ONLY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 AND BACK POINTERS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20775" y="205975"/>
            <a:ext cx="8518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 ADT (double-ended queue)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pop_back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Shape 412"/>
          <p:cNvGraphicFramePr/>
          <p:nvPr/>
        </p:nvGraphicFramePr>
        <p:xfrm>
          <a:off x="292375" y="4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{662451C7-22A4-486E-A150-C75A27FF8B5C}</a:tableStyleId>
              </a:tblPr>
              <a:tblGrid>
                <a:gridCol w="1579825"/>
                <a:gridCol w="1579825"/>
                <a:gridCol w="1579825"/>
                <a:gridCol w="1579825"/>
                <a:gridCol w="1579825"/>
              </a:tblGrid>
              <a:tr h="71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Front-only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Singly-linked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Front+Back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Singly-linked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Front-only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Doubly-linked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Front+back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Doubly Linked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push_front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push_back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pop_front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pop_back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Shape 413"/>
          <p:cNvSpPr txBox="1"/>
          <p:nvPr/>
        </p:nvSpPr>
        <p:spPr>
          <a:xfrm>
            <a:off x="3990825" y="3343850"/>
            <a:ext cx="20469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Θ(log(n))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2188725" y="1194310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788925" y="1194310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5465325" y="1194310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6913125" y="1194310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2192100" y="1665671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788925" y="1683408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913125" y="1669231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5468700" y="1665671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217078" y="214946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817278" y="214946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493678" y="214946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6941478" y="214946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238174" y="262082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838374" y="262082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5514774" y="262082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941478" y="2606669"/>
            <a:ext cx="886200" cy="3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62050" y="3620300"/>
            <a:ext cx="3062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WORST-CASE RUNTIME?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493700" y="1476075"/>
            <a:ext cx="4288500" cy="30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boo(int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if(n&lt;2) return 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boo(n-1)+ boo(n-1);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(n)?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CC4125"/>
                </a:highlight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highlight>
                <a:srgbClr val="CC41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722300" y="1476075"/>
            <a:ext cx="4288500" cy="30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boo(int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if(n&lt;2) return 1;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boo(n-1)+ boo(n-1);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3200" y="1319350"/>
            <a:ext cx="45495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(n)?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="1" baseline="30000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Bst.h header file</a:t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111900" y="13525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binary search tree implementation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   of a dictionary-like ADT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// actual struct hidden in bst.c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typedef struct bst BST; 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BST * bst_create();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bst_free(BST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bst_insert(BST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bst_remove(BST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bst_contains(BST * t, int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4633500" y="13525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extern int bst_size(BST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bst_height(BST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bst_min(BST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int bst_max(BST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bst_inorder(BST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bst_preorder(BST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extern void bst_postorder(BST * t);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struct bst_node *left;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struct bst_node *right;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typedef struct bst_node NODE;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NODE *root;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(creating an empty BST)</a:t>
            </a:r>
            <a:endParaRPr/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228600" y="1200150"/>
            <a:ext cx="86028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BST * bst_create(){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BST * t = malloc(sizeof(struct bst));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t-&gt;root = NULL;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return t;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Shape 544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 * t, 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*p = t-&gt;root;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Shape 551"/>
          <p:cNvCxnSpPr>
            <a:stCxn id="545" idx="3"/>
            <a:endCxn id="546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Shape 552"/>
          <p:cNvCxnSpPr>
            <a:stCxn id="546" idx="4"/>
            <a:endCxn id="547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Shape 553"/>
          <p:cNvCxnSpPr>
            <a:stCxn id="545" idx="5"/>
            <a:endCxn id="550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Shape 554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Shape 555"/>
          <p:cNvCxnSpPr>
            <a:stCxn id="546" idx="4"/>
            <a:endCxn id="554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Shape 556"/>
          <p:cNvCxnSpPr>
            <a:stCxn id="547" idx="4"/>
            <a:endCxn id="548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Shape 557"/>
          <p:cNvCxnSpPr>
            <a:stCxn id="547" idx="4"/>
            <a:endCxn id="549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493700" y="1476075"/>
            <a:ext cx="4582200" cy="30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asum(int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left, right;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if(n==1) return a[0];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left=asum(a, n/2);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right=asum(&amp;(a[n/2]), n-n/2);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left+right;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asum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493700" y="1476075"/>
            <a:ext cx="4582200" cy="30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asum(int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left, right;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if(n==1) return a[0];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left=asum(a, n/2);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right=asum(&amp;(a[n/2]), n-n/2);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left+right;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56725" y="1319350"/>
            <a:ext cx="42174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as a function of n, which correctly describes the total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asum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(nlog 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352675" y="1319350"/>
            <a:ext cx="8497200" cy="3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If f(n)=O(g(n)) then f(n)=Θ(g(n))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