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Source Code Pro"/>
      <p:regular r:id="rId54"/>
      <p:bold r:id="rId55"/>
    </p:embeddedFont>
    <p:embeddedFont>
      <p:font typeface="Ubuntu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6394FC-2145-469B-AAC3-9473EB139CB3}">
  <a:tblStyle styleId="{F56394FC-2145-469B-AAC3-9473EB139C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57" Type="http://schemas.openxmlformats.org/officeDocument/2006/relationships/font" Target="fonts/UbuntuMono-bold.fntdata"/><Relationship Id="rId12" Type="http://schemas.openxmlformats.org/officeDocument/2006/relationships/slide" Target="slides/slide6.xml"/><Relationship Id="rId56" Type="http://schemas.openxmlformats.org/officeDocument/2006/relationships/font" Target="fonts/UbuntuMono-regular.fntdata"/><Relationship Id="rId15" Type="http://schemas.openxmlformats.org/officeDocument/2006/relationships/slide" Target="slides/slide9.xml"/><Relationship Id="rId59" Type="http://schemas.openxmlformats.org/officeDocument/2006/relationships/font" Target="fonts/UbuntuMono-boldItalic.fntdata"/><Relationship Id="rId14" Type="http://schemas.openxmlformats.org/officeDocument/2006/relationships/slide" Target="slides/slide8.xml"/><Relationship Id="rId58" Type="http://schemas.openxmlformats.org/officeDocument/2006/relationships/font" Target="fonts/Ubuntu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08, MON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 lower-bound + qselect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70875" y="1200150"/>
            <a:ext cx="851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Is it possible for a comparison-based sort to be faster than Θ(NlogN) (worst-case)?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radix sort is faster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insertion sort can run in linear time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Someone would have figured it out by now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UNKNOWN:  I don't think one has been discovered, but that isn't </a:t>
            </a:r>
            <a:r>
              <a:rPr b="1" lang="en" sz="1800" u="sng"/>
              <a:t>proof</a:t>
            </a:r>
            <a:r>
              <a:rPr b="1" lang="en" sz="1800"/>
              <a:t> that one doesn't exist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>
                <a:highlight>
                  <a:srgbClr val="F4CCCC"/>
                </a:highlight>
              </a:rPr>
              <a:t>NO.  I think there is something intrinsic about cmp-based sorting that makes it impossible.</a:t>
            </a:r>
            <a:endParaRPr b="1" sz="1800"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Claim:  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Any</a:t>
            </a:r>
            <a:r>
              <a:rPr lang="en"/>
              <a:t> comparison-based sorting algorithm requires </a:t>
            </a:r>
            <a:r>
              <a:rPr b="1" lang="en"/>
              <a:t>Ω(Nlog(N))</a:t>
            </a:r>
            <a:r>
              <a:rPr lang="en"/>
              <a:t> comparisons in the worst-case.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Consider:  "decision tree"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Sorting as a search problem</a:t>
            </a:r>
            <a:endParaRPr sz="3000"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≅ Finding a Permutation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2628900" y="1109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15425" y="215150"/>
            <a:ext cx="2244600" cy="82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Sorting 3 Elements: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a, b, 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6441150" y="114300"/>
            <a:ext cx="2692800" cy="248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Before any comparisons, any sorted ordering is possible as far as we know: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3469350" y="217400"/>
            <a:ext cx="635400" cy="135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cab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cba</a:t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257300" y="20237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7976325" y="1729000"/>
            <a:ext cx="9885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 = 3!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844006" y="1781700"/>
            <a:ext cx="5301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4924985" y="20999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4" name="Shape 174"/>
          <p:cNvCxnSpPr>
            <a:stCxn id="166" idx="5"/>
            <a:endCxn id="173" idx="0"/>
          </p:cNvCxnSpPr>
          <p:nvPr/>
        </p:nvCxnSpPr>
        <p:spPr>
          <a:xfrm>
            <a:off x="3283149" y="1729055"/>
            <a:ext cx="20250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Shape 175"/>
          <p:cNvSpPr txBox="1"/>
          <p:nvPr/>
        </p:nvSpPr>
        <p:spPr>
          <a:xfrm>
            <a:off x="4188750" y="1724575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76" name="Shape 176"/>
          <p:cNvSpPr txBox="1"/>
          <p:nvPr/>
        </p:nvSpPr>
        <p:spPr>
          <a:xfrm>
            <a:off x="5534737" y="1779356"/>
            <a:ext cx="635400" cy="77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Shape 177"/>
          <p:cNvCxnSpPr>
            <a:stCxn id="166" idx="3"/>
            <a:endCxn id="170" idx="0"/>
          </p:cNvCxnSpPr>
          <p:nvPr/>
        </p:nvCxnSpPr>
        <p:spPr>
          <a:xfrm flipH="1">
            <a:off x="1640451" y="1729055"/>
            <a:ext cx="11007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Shape 178"/>
          <p:cNvSpPr/>
          <p:nvPr/>
        </p:nvSpPr>
        <p:spPr>
          <a:xfrm>
            <a:off x="2019300" y="301437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70650" y="32071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0" name="Shape 180"/>
          <p:cNvCxnSpPr>
            <a:stCxn id="170" idx="3"/>
            <a:endCxn id="179" idx="0"/>
          </p:cNvCxnSpPr>
          <p:nvPr/>
        </p:nvCxnSpPr>
        <p:spPr>
          <a:xfrm flipH="1">
            <a:off x="735651" y="2643455"/>
            <a:ext cx="6339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703721" y="27913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cxnSp>
        <p:nvCxnSpPr>
          <p:cNvPr id="182" name="Shape 182"/>
          <p:cNvCxnSpPr>
            <a:stCxn id="170" idx="5"/>
            <a:endCxn id="178" idx="0"/>
          </p:cNvCxnSpPr>
          <p:nvPr/>
        </p:nvCxnSpPr>
        <p:spPr>
          <a:xfrm>
            <a:off x="1911549" y="2643455"/>
            <a:ext cx="4911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14612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832850" y="4121525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Shape 185"/>
          <p:cNvCxnSpPr>
            <a:stCxn id="178" idx="5"/>
            <a:endCxn id="184" idx="0"/>
          </p:cNvCxnSpPr>
          <p:nvPr/>
        </p:nvCxnSpPr>
        <p:spPr>
          <a:xfrm>
            <a:off x="2673549" y="3634055"/>
            <a:ext cx="424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78" idx="3"/>
            <a:endCxn id="183" idx="0"/>
          </p:cNvCxnSpPr>
          <p:nvPr/>
        </p:nvCxnSpPr>
        <p:spPr>
          <a:xfrm flipH="1">
            <a:off x="1726251" y="3634055"/>
            <a:ext cx="4053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Shape 187"/>
          <p:cNvSpPr txBox="1"/>
          <p:nvPr/>
        </p:nvSpPr>
        <p:spPr>
          <a:xfrm>
            <a:off x="1597950" y="37819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88" name="Shape 188"/>
          <p:cNvSpPr txBox="1"/>
          <p:nvPr/>
        </p:nvSpPr>
        <p:spPr>
          <a:xfrm>
            <a:off x="1943091" y="270509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89" name="Shape 189"/>
          <p:cNvSpPr txBox="1"/>
          <p:nvPr/>
        </p:nvSpPr>
        <p:spPr>
          <a:xfrm>
            <a:off x="2705091" y="375171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190" name="Shape 190"/>
          <p:cNvSpPr txBox="1"/>
          <p:nvPr/>
        </p:nvSpPr>
        <p:spPr>
          <a:xfrm>
            <a:off x="2588359" y="2919300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185360" y="3025725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2" name="Shape 192"/>
          <p:cNvCxnSpPr>
            <a:stCxn id="173" idx="3"/>
            <a:endCxn id="191" idx="0"/>
          </p:cNvCxnSpPr>
          <p:nvPr/>
        </p:nvCxnSpPr>
        <p:spPr>
          <a:xfrm flipH="1">
            <a:off x="4568637" y="2719655"/>
            <a:ext cx="4686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Shape 193"/>
          <p:cNvSpPr/>
          <p:nvPr/>
        </p:nvSpPr>
        <p:spPr>
          <a:xfrm>
            <a:off x="38996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3804350" y="2986338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890250" y="43501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" name="Shape 196"/>
          <p:cNvCxnSpPr>
            <a:stCxn id="191" idx="3"/>
            <a:endCxn id="193" idx="0"/>
          </p:cNvCxnSpPr>
          <p:nvPr/>
        </p:nvCxnSpPr>
        <p:spPr>
          <a:xfrm flipH="1">
            <a:off x="4145212" y="3645405"/>
            <a:ext cx="1524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Shape 197"/>
          <p:cNvSpPr txBox="1"/>
          <p:nvPr/>
        </p:nvSpPr>
        <p:spPr>
          <a:xfrm>
            <a:off x="4417350" y="2715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198" name="Shape 198"/>
          <p:cNvSpPr/>
          <p:nvPr/>
        </p:nvSpPr>
        <p:spPr>
          <a:xfrm>
            <a:off x="6033250" y="3283325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Shape 199"/>
          <p:cNvCxnSpPr>
            <a:stCxn id="173" idx="5"/>
            <a:endCxn id="198" idx="0"/>
          </p:cNvCxnSpPr>
          <p:nvPr/>
        </p:nvCxnSpPr>
        <p:spPr>
          <a:xfrm>
            <a:off x="5579234" y="2719655"/>
            <a:ext cx="699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Shape 200"/>
          <p:cNvSpPr txBox="1"/>
          <p:nvPr/>
        </p:nvSpPr>
        <p:spPr>
          <a:xfrm>
            <a:off x="3883950" y="3858175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1893021" y="1720000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02" name="Shape 202"/>
          <p:cNvSpPr txBox="1"/>
          <p:nvPr/>
        </p:nvSpPr>
        <p:spPr>
          <a:xfrm>
            <a:off x="5655425" y="28804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03" name="Shape 203"/>
          <p:cNvCxnSpPr>
            <a:stCxn id="191" idx="5"/>
            <a:endCxn id="195" idx="0"/>
          </p:cNvCxnSpPr>
          <p:nvPr/>
        </p:nvCxnSpPr>
        <p:spPr>
          <a:xfrm>
            <a:off x="4839609" y="3645405"/>
            <a:ext cx="2961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 txBox="1"/>
          <p:nvPr/>
        </p:nvSpPr>
        <p:spPr>
          <a:xfrm>
            <a:off x="4741025" y="3871050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of Binary Trees</a:t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68675" y="1493600"/>
            <a:ext cx="5643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302478" y="1404875"/>
            <a:ext cx="5871300" cy="66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Singleton (Leaf):  height = 0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1661975" y="2706850"/>
            <a:ext cx="564300" cy="5352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909425" y="3566625"/>
            <a:ext cx="885900" cy="1111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073875" y="3566625"/>
            <a:ext cx="885900" cy="1111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Shape 215"/>
          <p:cNvCxnSpPr>
            <a:stCxn id="212" idx="3"/>
            <a:endCxn id="213" idx="0"/>
          </p:cNvCxnSpPr>
          <p:nvPr/>
        </p:nvCxnSpPr>
        <p:spPr>
          <a:xfrm flipH="1">
            <a:off x="1352515" y="3163672"/>
            <a:ext cx="3921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>
            <a:stCxn id="212" idx="5"/>
            <a:endCxn id="214" idx="0"/>
          </p:cNvCxnSpPr>
          <p:nvPr/>
        </p:nvCxnSpPr>
        <p:spPr>
          <a:xfrm>
            <a:off x="2143635" y="3163672"/>
            <a:ext cx="373200" cy="4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3103170" y="3628789"/>
            <a:ext cx="23400" cy="10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8" name="Shape 218"/>
          <p:cNvSpPr txBox="1"/>
          <p:nvPr/>
        </p:nvSpPr>
        <p:spPr>
          <a:xfrm>
            <a:off x="2801370" y="3947338"/>
            <a:ext cx="40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9" name="Shape 219"/>
          <p:cNvCxnSpPr/>
          <p:nvPr/>
        </p:nvCxnSpPr>
        <p:spPr>
          <a:xfrm>
            <a:off x="732912" y="3613250"/>
            <a:ext cx="23400" cy="105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369255" y="3972125"/>
            <a:ext cx="40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4187925" y="2844050"/>
            <a:ext cx="4871700" cy="18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General Case: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height = MAX(h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,h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+ 1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3480900" y="2719725"/>
            <a:ext cx="7200" cy="195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3487170" y="3490138"/>
            <a:ext cx="4041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5"/>
            <a:ext cx="8508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of Binary Trees (aside)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33175" y="1271375"/>
            <a:ext cx="8228100" cy="210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Q:  Can't a tree be empty (zero nodes)??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  Yes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Q:  What is the height of an empty tree?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A:  Well... by convention, we usually define it as 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134450" y="4056175"/>
            <a:ext cx="4584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222200" y="3504525"/>
            <a:ext cx="6013800" cy="129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Shorthand for an empty ("null") tree.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Height = -1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Disclaimer:  not necessarily universal shorthand..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Let's look at prev decision 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tree again</a:t>
            </a:r>
            <a:endParaRPr sz="3000"/>
          </a:p>
        </p:txBody>
      </p:sp>
      <p:sp>
        <p:nvSpPr>
          <p:cNvPr id="237" name="Shape 237"/>
          <p:cNvSpPr/>
          <p:nvPr/>
        </p:nvSpPr>
        <p:spPr>
          <a:xfrm>
            <a:off x="2300791" y="12088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929191" y="21232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596876" y="21994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0" name="Shape 240"/>
          <p:cNvCxnSpPr>
            <a:stCxn id="237" idx="5"/>
            <a:endCxn id="239" idx="0"/>
          </p:cNvCxnSpPr>
          <p:nvPr/>
        </p:nvCxnSpPr>
        <p:spPr>
          <a:xfrm>
            <a:off x="2955040" y="1828564"/>
            <a:ext cx="20250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Shape 241"/>
          <p:cNvSpPr txBox="1"/>
          <p:nvPr/>
        </p:nvSpPr>
        <p:spPr>
          <a:xfrm>
            <a:off x="3860641" y="1824084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42" name="Shape 242"/>
          <p:cNvCxnSpPr>
            <a:stCxn id="237" idx="3"/>
            <a:endCxn id="238" idx="0"/>
          </p:cNvCxnSpPr>
          <p:nvPr/>
        </p:nvCxnSpPr>
        <p:spPr>
          <a:xfrm flipH="1">
            <a:off x="1312342" y="1828564"/>
            <a:ext cx="1100700" cy="29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1691191" y="311388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142541" y="3306634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abc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5" name="Shape 245"/>
          <p:cNvCxnSpPr>
            <a:stCxn id="238" idx="3"/>
            <a:endCxn id="244" idx="0"/>
          </p:cNvCxnSpPr>
          <p:nvPr/>
        </p:nvCxnSpPr>
        <p:spPr>
          <a:xfrm flipH="1">
            <a:off x="407542" y="2742964"/>
            <a:ext cx="633900" cy="56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Shape 246"/>
          <p:cNvSpPr txBox="1"/>
          <p:nvPr/>
        </p:nvSpPr>
        <p:spPr>
          <a:xfrm>
            <a:off x="375612" y="28908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cxnSp>
        <p:nvCxnSpPr>
          <p:cNvPr id="247" name="Shape 247"/>
          <p:cNvCxnSpPr>
            <a:stCxn id="238" idx="5"/>
            <a:endCxn id="243" idx="0"/>
          </p:cNvCxnSpPr>
          <p:nvPr/>
        </p:nvCxnSpPr>
        <p:spPr>
          <a:xfrm>
            <a:off x="1583440" y="2742964"/>
            <a:ext cx="491100" cy="370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Shape 248"/>
          <p:cNvSpPr/>
          <p:nvPr/>
        </p:nvSpPr>
        <p:spPr>
          <a:xfrm>
            <a:off x="1133141" y="4221034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2504741" y="4221034"/>
            <a:ext cx="530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cab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0" name="Shape 250"/>
          <p:cNvCxnSpPr>
            <a:stCxn id="243" idx="5"/>
            <a:endCxn id="249" idx="0"/>
          </p:cNvCxnSpPr>
          <p:nvPr/>
        </p:nvCxnSpPr>
        <p:spPr>
          <a:xfrm>
            <a:off x="2345440" y="3733564"/>
            <a:ext cx="4245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3" idx="3"/>
            <a:endCxn id="248" idx="0"/>
          </p:cNvCxnSpPr>
          <p:nvPr/>
        </p:nvCxnSpPr>
        <p:spPr>
          <a:xfrm flipH="1">
            <a:off x="1398142" y="3733564"/>
            <a:ext cx="405300" cy="48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Shape 252"/>
          <p:cNvSpPr txBox="1"/>
          <p:nvPr/>
        </p:nvSpPr>
        <p:spPr>
          <a:xfrm>
            <a:off x="1269841" y="38814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53" name="Shape 253"/>
          <p:cNvSpPr txBox="1"/>
          <p:nvPr/>
        </p:nvSpPr>
        <p:spPr>
          <a:xfrm>
            <a:off x="1614982" y="280459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254" name="Shape 254"/>
          <p:cNvSpPr txBox="1"/>
          <p:nvPr/>
        </p:nvSpPr>
        <p:spPr>
          <a:xfrm>
            <a:off x="2376982" y="3851228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255" name="Shape 255"/>
          <p:cNvSpPr/>
          <p:nvPr/>
        </p:nvSpPr>
        <p:spPr>
          <a:xfrm>
            <a:off x="3857251" y="3125234"/>
            <a:ext cx="766500" cy="7260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&lt;c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Shape 256"/>
          <p:cNvCxnSpPr>
            <a:stCxn id="239" idx="3"/>
            <a:endCxn id="255" idx="0"/>
          </p:cNvCxnSpPr>
          <p:nvPr/>
        </p:nvCxnSpPr>
        <p:spPr>
          <a:xfrm flipH="1">
            <a:off x="4240528" y="2819164"/>
            <a:ext cx="4686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3571541" y="4449634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bac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76241" y="3085846"/>
            <a:ext cx="530100" cy="47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acb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4562141" y="4449634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bca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" name="Shape 260"/>
          <p:cNvCxnSpPr>
            <a:stCxn id="255" idx="3"/>
            <a:endCxn id="257" idx="0"/>
          </p:cNvCxnSpPr>
          <p:nvPr/>
        </p:nvCxnSpPr>
        <p:spPr>
          <a:xfrm flipH="1">
            <a:off x="3817103" y="3744914"/>
            <a:ext cx="1524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Shape 261"/>
          <p:cNvSpPr txBox="1"/>
          <p:nvPr/>
        </p:nvSpPr>
        <p:spPr>
          <a:xfrm>
            <a:off x="4089241" y="28146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62" name="Shape 262"/>
          <p:cNvSpPr/>
          <p:nvPr/>
        </p:nvSpPr>
        <p:spPr>
          <a:xfrm>
            <a:off x="5705141" y="3382834"/>
            <a:ext cx="491100" cy="4773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cba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Shape 263"/>
          <p:cNvCxnSpPr>
            <a:stCxn id="239" idx="5"/>
            <a:endCxn id="262" idx="0"/>
          </p:cNvCxnSpPr>
          <p:nvPr/>
        </p:nvCxnSpPr>
        <p:spPr>
          <a:xfrm>
            <a:off x="5251125" y="2819164"/>
            <a:ext cx="699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Shape 264"/>
          <p:cNvSpPr txBox="1"/>
          <p:nvPr/>
        </p:nvSpPr>
        <p:spPr>
          <a:xfrm>
            <a:off x="3555841" y="3957684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65" name="Shape 265"/>
          <p:cNvSpPr txBox="1"/>
          <p:nvPr/>
        </p:nvSpPr>
        <p:spPr>
          <a:xfrm>
            <a:off x="1564912" y="1819509"/>
            <a:ext cx="6009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YES</a:t>
            </a:r>
            <a:endParaRPr b="1"/>
          </a:p>
        </p:txBody>
      </p:sp>
      <p:sp>
        <p:nvSpPr>
          <p:cNvPr id="266" name="Shape 266"/>
          <p:cNvSpPr txBox="1"/>
          <p:nvPr/>
        </p:nvSpPr>
        <p:spPr>
          <a:xfrm>
            <a:off x="5327316" y="297995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cxnSp>
        <p:nvCxnSpPr>
          <p:cNvPr id="267" name="Shape 267"/>
          <p:cNvCxnSpPr>
            <a:stCxn id="255" idx="5"/>
            <a:endCxn id="259" idx="0"/>
          </p:cNvCxnSpPr>
          <p:nvPr/>
        </p:nvCxnSpPr>
        <p:spPr>
          <a:xfrm>
            <a:off x="4511500" y="3744914"/>
            <a:ext cx="296100" cy="70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Shape 268"/>
          <p:cNvSpPr txBox="1"/>
          <p:nvPr/>
        </p:nvSpPr>
        <p:spPr>
          <a:xfrm>
            <a:off x="4412916" y="3970559"/>
            <a:ext cx="530100" cy="2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</a:t>
            </a:r>
            <a:endParaRPr b="1"/>
          </a:p>
        </p:txBody>
      </p:sp>
      <p:sp>
        <p:nvSpPr>
          <p:cNvPr id="269" name="Shape 269"/>
          <p:cNvSpPr txBox="1"/>
          <p:nvPr/>
        </p:nvSpPr>
        <p:spPr>
          <a:xfrm>
            <a:off x="6332350" y="1201450"/>
            <a:ext cx="2478600" cy="18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= 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A. 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B. 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C. 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627600" y="2074925"/>
            <a:ext cx="1100700" cy="37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6332350" y="3232600"/>
            <a:ext cx="2750400" cy="106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OBSERVATION: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MAX # Comparisons = </a:t>
            </a:r>
            <a:r>
              <a:rPr b="1"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8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3069100" y="1329025"/>
            <a:ext cx="233064" cy="37081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287175" y="2199475"/>
            <a:ext cx="233064" cy="37081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593100" y="3234025"/>
            <a:ext cx="233064" cy="370818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Property of Binary Trees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 txBox="1"/>
          <p:nvPr>
            <p:ph idx="4294967295" type="body"/>
          </p:nvPr>
        </p:nvSpPr>
        <p:spPr>
          <a:xfrm>
            <a:off x="328150" y="666750"/>
            <a:ext cx="83586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Fact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binary tree with X leaves has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height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689800" y="3050275"/>
            <a:ext cx="870300" cy="994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37600" y="3050275"/>
            <a:ext cx="870300" cy="994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511100" y="4122475"/>
            <a:ext cx="1111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2035100" y="4122475"/>
            <a:ext cx="11112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769775" y="2428700"/>
            <a:ext cx="287400" cy="25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Shape 286"/>
          <p:cNvCxnSpPr>
            <a:stCxn id="285" idx="3"/>
            <a:endCxn id="281" idx="0"/>
          </p:cNvCxnSpPr>
          <p:nvPr/>
        </p:nvCxnSpPr>
        <p:spPr>
          <a:xfrm flipH="1">
            <a:off x="1124864" y="2647636"/>
            <a:ext cx="687000" cy="40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85" idx="5"/>
            <a:endCxn id="282" idx="0"/>
          </p:cNvCxnSpPr>
          <p:nvPr/>
        </p:nvCxnSpPr>
        <p:spPr>
          <a:xfrm>
            <a:off x="2015086" y="2647636"/>
            <a:ext cx="557700" cy="40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3832100" y="1850250"/>
            <a:ext cx="5086200" cy="2989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Inductive step sketch: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y + z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MAX(y, z)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≥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rPr>
              <a:t>x/2</a:t>
            </a:r>
            <a:endParaRPr sz="2400">
              <a:highlight>
                <a:srgbClr val="FFD96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So:  h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≥ 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dk1"/>
                </a:solidFill>
                <a:highlight>
                  <a:srgbClr val="FFE599"/>
                </a:highlight>
                <a:latin typeface="Consolas"/>
                <a:ea typeface="Consolas"/>
                <a:cs typeface="Consolas"/>
                <a:sym typeface="Consolas"/>
              </a:rPr>
              <a:t>x/2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+ 1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= log</a:t>
            </a:r>
            <a:r>
              <a:rPr baseline="-25000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Shape 289"/>
          <p:cNvCxnSpPr/>
          <p:nvPr/>
        </p:nvCxnSpPr>
        <p:spPr>
          <a:xfrm flipH="1">
            <a:off x="536175" y="2545225"/>
            <a:ext cx="7800" cy="164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147725" y="3166800"/>
            <a:ext cx="2694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152400" y="1776325"/>
            <a:ext cx="24585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could you prove this?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584975" y="4396725"/>
            <a:ext cx="2397000" cy="366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x=y+z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put this together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457200" y="10477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Things we know:</a:t>
            </a:r>
            <a:endParaRPr sz="24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mp-based sort:  </a:t>
            </a:r>
            <a:r>
              <a:rPr lang="en" sz="1800">
                <a:highlight>
                  <a:srgbClr val="FFE599"/>
                </a:highlight>
              </a:rPr>
              <a:t>leaf ↔ 'answer'/permutation</a:t>
            </a:r>
            <a:endParaRPr sz="1800">
              <a:highlight>
                <a:srgbClr val="FFE599"/>
              </a:highlight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1st cmp: </a:t>
            </a:r>
            <a:r>
              <a:rPr lang="en" sz="1800">
                <a:highlight>
                  <a:srgbClr val="FFE599"/>
                </a:highlight>
              </a:rPr>
              <a:t>N! possible 'answers'</a:t>
            </a:r>
            <a:endParaRPr sz="1800">
              <a:highlight>
                <a:srgbClr val="FFE599"/>
              </a:highlight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E599"/>
                </a:highlight>
              </a:rPr>
              <a:t>N! "leaves"</a:t>
            </a:r>
            <a:r>
              <a:rPr lang="en" sz="1800"/>
              <a:t> in </a:t>
            </a:r>
            <a:r>
              <a:rPr i="1" lang="en" sz="1800"/>
              <a:t>ANY</a:t>
            </a:r>
            <a:r>
              <a:rPr lang="en" sz="1800"/>
              <a:t> decision tree.</a:t>
            </a:r>
            <a:endParaRPr sz="1800"/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E599"/>
                </a:highlight>
              </a:rPr>
              <a:t>height = worst-case #comparisons</a:t>
            </a:r>
            <a:endParaRPr sz="1800">
              <a:highlight>
                <a:srgbClr val="FFE599"/>
              </a:highlight>
            </a:endParaRP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binary </a:t>
            </a:r>
            <a:r>
              <a:rPr lang="en" sz="1800"/>
              <a:t>tree with </a:t>
            </a:r>
            <a:r>
              <a:rPr lang="en" sz="1800">
                <a:highlight>
                  <a:srgbClr val="FFE599"/>
                </a:highlight>
              </a:rPr>
              <a:t>X leaves: height ≥ log</a:t>
            </a:r>
            <a:r>
              <a:rPr baseline="-25000" lang="en" sz="1800">
                <a:highlight>
                  <a:srgbClr val="FFE599"/>
                </a:highlight>
              </a:rPr>
              <a:t>2</a:t>
            </a:r>
            <a:r>
              <a:rPr lang="en" sz="1800">
                <a:highlight>
                  <a:srgbClr val="FFE599"/>
                </a:highlight>
              </a:rPr>
              <a:t>(X)</a:t>
            </a:r>
            <a:endParaRPr sz="1800">
              <a:highlight>
                <a:srgbClr val="FFE599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691975" y="3538375"/>
            <a:ext cx="7397700" cy="1277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Thus: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cmp-based sorting algorithm makes at least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comparisons in the worst-case.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47450" y="354500"/>
            <a:ext cx="4535500" cy="4379100"/>
          </a:xfrm>
          <a:custGeom>
            <a:pathLst>
              <a:path extrusionOk="0" h="175164" w="181420">
                <a:moveTo>
                  <a:pt x="13346" y="100094"/>
                </a:moveTo>
                <a:lnTo>
                  <a:pt x="81326" y="0"/>
                </a:lnTo>
                <a:lnTo>
                  <a:pt x="181420" y="162653"/>
                </a:lnTo>
                <a:lnTo>
                  <a:pt x="115942" y="113857"/>
                </a:lnTo>
                <a:lnTo>
                  <a:pt x="103013" y="167657"/>
                </a:lnTo>
                <a:lnTo>
                  <a:pt x="89250" y="158065"/>
                </a:lnTo>
                <a:lnTo>
                  <a:pt x="78407" y="175164"/>
                </a:lnTo>
                <a:lnTo>
                  <a:pt x="57554" y="101762"/>
                </a:lnTo>
                <a:lnTo>
                  <a:pt x="52966" y="148056"/>
                </a:lnTo>
                <a:lnTo>
                  <a:pt x="38786" y="117193"/>
                </a:lnTo>
                <a:lnTo>
                  <a:pt x="28360" y="140549"/>
                </a:lnTo>
                <a:lnTo>
                  <a:pt x="18768" y="121781"/>
                </a:lnTo>
                <a:lnTo>
                  <a:pt x="0" y="138463"/>
                </a:lnTo>
                <a:lnTo>
                  <a:pt x="13763" y="10092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/>
          <p:nvPr/>
        </p:nvSpPr>
        <p:spPr>
          <a:xfrm>
            <a:off x="230875" y="37648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1880675" y="46085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880675" y="43021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50655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1184525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919900" y="38065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886500" y="4051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033075" y="47609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529550" y="44834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443100" y="3639700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793625" y="39316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112825" y="4236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265225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815900" y="43888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2951500" y="36814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/>
        </p:nvSpPr>
        <p:spPr>
          <a:xfrm>
            <a:off x="4806600" y="437925"/>
            <a:ext cx="3732600" cy="26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N! leaves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worst-case # Comparisons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=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Height of Tree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≥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log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188000" y="641725"/>
            <a:ext cx="135600" cy="125100"/>
          </a:xfrm>
          <a:prstGeom prst="rect">
            <a:avLst/>
          </a:prstGeom>
          <a:solidFill>
            <a:srgbClr val="00FF00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263575" y="839775"/>
            <a:ext cx="1954800" cy="86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decision tree for arbitrary sorting algorithm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122950" y="420325"/>
            <a:ext cx="414950" cy="4309975"/>
          </a:xfrm>
          <a:custGeom>
            <a:pathLst>
              <a:path extrusionOk="0" h="172399" w="16598">
                <a:moveTo>
                  <a:pt x="2564" y="0"/>
                </a:moveTo>
                <a:cubicBezTo>
                  <a:pt x="3894" y="3040"/>
                  <a:pt x="9498" y="12396"/>
                  <a:pt x="10543" y="18237"/>
                </a:cubicBezTo>
                <a:cubicBezTo>
                  <a:pt x="11588" y="24079"/>
                  <a:pt x="7836" y="28305"/>
                  <a:pt x="8833" y="35049"/>
                </a:cubicBezTo>
                <a:cubicBezTo>
                  <a:pt x="9830" y="41793"/>
                  <a:pt x="17097" y="48395"/>
                  <a:pt x="16527" y="58701"/>
                </a:cubicBezTo>
                <a:cubicBezTo>
                  <a:pt x="15957" y="69007"/>
                  <a:pt x="5462" y="86769"/>
                  <a:pt x="5414" y="96885"/>
                </a:cubicBezTo>
                <a:cubicBezTo>
                  <a:pt x="5367" y="107001"/>
                  <a:pt x="16575" y="110563"/>
                  <a:pt x="16242" y="119397"/>
                </a:cubicBezTo>
                <a:cubicBezTo>
                  <a:pt x="15910" y="128231"/>
                  <a:pt x="6126" y="141054"/>
                  <a:pt x="3419" y="149888"/>
                </a:cubicBezTo>
                <a:cubicBezTo>
                  <a:pt x="712" y="158722"/>
                  <a:pt x="570" y="168647"/>
                  <a:pt x="0" y="172399"/>
                </a:cubicBez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4" name="Shape 324"/>
          <p:cNvSpPr txBox="1"/>
          <p:nvPr/>
        </p:nvSpPr>
        <p:spPr>
          <a:xfrm>
            <a:off x="2464625" y="2287575"/>
            <a:ext cx="734100" cy="619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one "run"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68075" y="205975"/>
            <a:ext cx="8844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Comparison-Based Sorting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780075" y="1586500"/>
            <a:ext cx="72720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Relative ordering determined using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only pair-wise comparisons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all sorts we studied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counting sort are comparison-based: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insertion-sort, selection-sort, merge-sort, quick-sort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Sally</a:t>
            </a:r>
            <a:r>
              <a:rPr b="1" lang="en" sz="1800"/>
              <a:t> </a:t>
            </a:r>
            <a:r>
              <a:rPr lang="en" sz="1800"/>
              <a:t>is working on a (comparison-based) sorting function and is trying to optimize it for small n.  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Toward this end, she has written a piece of code devoted to sorting exactly 4 elements.  She claims that the code performs at most 4 comparisons to sort the 4 elements.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A. Sally must be a genius?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B. Sally must have a bug!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Sally</a:t>
            </a:r>
            <a:r>
              <a:rPr b="1" lang="en" sz="1800"/>
              <a:t> </a:t>
            </a:r>
            <a:r>
              <a:rPr lang="en" sz="1800"/>
              <a:t>is working on a (comparison-based) sorting function and is trying to optimize it for small n.  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Toward this end, she has written a piece of code devoted to sorting exactly 4 elements.  She claims that the code performs at most 4 comparisons to sort the 4 elements.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A. Sally must be a genius?</a:t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A9999"/>
                </a:highlight>
              </a:rPr>
              <a:t>B. Sally must have a bug!</a:t>
            </a:r>
            <a:endParaRPr sz="1800">
              <a:highlight>
                <a:srgbClr val="EA9999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7" name="Shape 337"/>
          <p:cNvSpPr txBox="1"/>
          <p:nvPr/>
        </p:nvSpPr>
        <p:spPr>
          <a:xfrm>
            <a:off x="4765400" y="2939150"/>
            <a:ext cx="4287300" cy="181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Any cmp-sort must take at least log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(4!) comparisons in the worst case.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(4!) = 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(24)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(24)  &gt;  log</a:t>
            </a:r>
            <a:r>
              <a:rPr baseline="-25000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(16) = 4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at least 5 comparisons!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Claim: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Let's get a feel: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&lt;    N!      &lt;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(for N&gt;3)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(2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  &lt; 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(N!)  &lt;  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        &lt;  </a:t>
            </a:r>
            <a:r>
              <a:rPr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(N!)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&lt;  Nlog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3412250" y="3752400"/>
            <a:ext cx="906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??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829600" y="4187575"/>
            <a:ext cx="3595500" cy="67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much closer to this...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5" name="Shape 345"/>
          <p:cNvCxnSpPr>
            <a:stCxn id="344" idx="0"/>
          </p:cNvCxnSpPr>
          <p:nvPr/>
        </p:nvCxnSpPr>
        <p:spPr>
          <a:xfrm rot="10800000">
            <a:off x="6092150" y="3681175"/>
            <a:ext cx="5352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c(Nlog 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some constant 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and large enough enough N.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Observation: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N! &gt; (N/2)</a:t>
            </a:r>
            <a:r>
              <a:rPr b="1" baseline="30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Why?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is the product of N terms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N/2 of those terms are at least N/2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example: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100! = 1×2×...×49×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50×51×...×99×100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&gt; 50</a:t>
            </a:r>
            <a:r>
              <a:rPr baseline="30000" lang="en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 reiterate general princple: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N! &gt; (N/2)</a:t>
            </a:r>
            <a:r>
              <a:rPr b="1" baseline="30000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Claim: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log(N!) = Ω(Nlog(N))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for some constant c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and large enough enough N.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1x2x3...x ((N/2)-1)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(N/2) x ... x (N-1) x N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556700" y="3427900"/>
            <a:ext cx="1848300" cy="38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small half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090100" y="4266100"/>
            <a:ext cx="1500300" cy="38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big half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5861500" y="3830272"/>
            <a:ext cx="948900" cy="384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4" name="Shape 364"/>
          <p:cNvCxnSpPr>
            <a:stCxn id="361" idx="1"/>
          </p:cNvCxnSpPr>
          <p:nvPr/>
        </p:nvCxnSpPr>
        <p:spPr>
          <a:xfrm flipH="1">
            <a:off x="5050900" y="3620200"/>
            <a:ext cx="505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Shape 365"/>
          <p:cNvCxnSpPr>
            <a:stCxn id="362" idx="1"/>
          </p:cNvCxnSpPr>
          <p:nvPr/>
        </p:nvCxnSpPr>
        <p:spPr>
          <a:xfrm flipH="1">
            <a:off x="5806000" y="4458400"/>
            <a:ext cx="284100" cy="4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GOAL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Show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≥ c(N log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1: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suppose we “ignore” the first (N/2)-1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terms of N! (the small ones)?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N! = 1x2x3x … (N-1)x N =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24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1x2x3...x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 u="sng">
                <a:latin typeface="Courier New"/>
                <a:ea typeface="Courier New"/>
                <a:cs typeface="Courier New"/>
                <a:sym typeface="Courier New"/>
              </a:rPr>
              <a:t>(N/2)x(1+N/2)x ... x (N-1) x N</a:t>
            </a:r>
            <a:endParaRPr b="1" sz="2400"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4294967295" type="body"/>
          </p:nvPr>
        </p:nvSpPr>
        <p:spPr>
          <a:xfrm>
            <a:off x="0" y="263950"/>
            <a:ext cx="9018000" cy="4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 (N! &gt; "product of last N/2 terms"):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Idea 2:  we now have the product of about N/2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terms, the smallest of which is N/2. So: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= ≥ (N/2)x(1+ N/2)x...x(N-1) x 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≥ (N/2)x(N/2)x...x(N/2)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(N/2)</a:t>
            </a:r>
            <a:r>
              <a:rPr b="1" baseline="30000" lang="en" sz="24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highlight>
                <a:srgbClr val="FFE5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 far: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N! ≥ 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What was our claim again?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(log(N!)) ≥ c(N log N) for some c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 &gt;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= (N/2)log(N/2)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					   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4294967295" type="body"/>
          </p:nvPr>
        </p:nvSpPr>
        <p:spPr>
          <a:xfrm>
            <a:off x="0" y="111550"/>
            <a:ext cx="9018000" cy="48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log(N!)≥ log((N/2)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(N/2)log(N/2)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  = (N/2)((log N)-log 2)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(N/2)((log N) - 1))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= (N/2)log N - N/2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≥ (¼)(Nlog N)  for N ≥ 4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c=¼,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=4 are witnesses for claim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log(N!)=Ω(NlogN)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Based Sorting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524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Insertion-Sort, Merge-Sort, Quick-Sort, 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>
                <a:highlight>
                  <a:srgbClr val="FFFF00"/>
                </a:highlight>
              </a:rPr>
              <a:t>"Comparison-based"</a:t>
            </a:r>
            <a:endParaRPr sz="2400">
              <a:highlight>
                <a:srgbClr val="FFFF00"/>
              </a:highlight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if(a[i]&lt;a[j]) { ...}</a:t>
            </a:r>
            <a:endParaRPr b="1" sz="2400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if(</a:t>
            </a:r>
            <a:r>
              <a:rPr b="1" lang="en" sz="2400">
                <a:highlight>
                  <a:srgbClr val="93C47D"/>
                </a:highlight>
              </a:rPr>
              <a:t>cmp</a:t>
            </a:r>
            <a:r>
              <a:rPr b="1" lang="en" sz="2400"/>
              <a:t>(a[i], a[j]) &lt; 0){...}</a:t>
            </a:r>
            <a:endParaRPr b="1" sz="2400"/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Very </a:t>
            </a:r>
            <a:r>
              <a:rPr lang="en" sz="2400">
                <a:highlight>
                  <a:srgbClr val="B6D7A8"/>
                </a:highlight>
              </a:rPr>
              <a:t>general purpose</a:t>
            </a:r>
            <a:r>
              <a:rPr lang="en" sz="2400"/>
              <a:t> -- 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Comparison can be "abstracted away" to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support any comparable data.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6715600" y="1893350"/>
            <a:ext cx="2324100" cy="1506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cmp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  "black box" comparator function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Punchline</a:t>
            </a:r>
            <a:endParaRPr sz="3000"/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218950" y="1200150"/>
            <a:ext cx="8467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Nlog(N) is an asymptotic lower-bound for the worst-case of </a:t>
            </a:r>
            <a:r>
              <a:rPr b="1" i="1" lang="en"/>
              <a:t>ANY</a:t>
            </a:r>
            <a:r>
              <a:rPr lang="en"/>
              <a:t> cmp-based sorting algorithm!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So, stop looking for one!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4294967295" type="title"/>
          </p:nvPr>
        </p:nvSpPr>
        <p:spPr>
          <a:xfrm>
            <a:off x="457200" y="21871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Another Divide &amp; Conquer Example: 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QuickSelect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Selection Problem</a:t>
            </a:r>
            <a:endParaRPr/>
          </a:p>
        </p:txBody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183275" y="1200150"/>
            <a:ext cx="8812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GIVEN</a:t>
            </a:r>
            <a:r>
              <a:rPr lang="en"/>
              <a:t>:  N unordered elements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     a[0]...a[N-1]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  an int k in {1..N}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r>
              <a:rPr lang="en"/>
              <a:t>: the k-th smallest element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			among a[]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(Sometimes called </a:t>
            </a:r>
            <a:r>
              <a:rPr b="1" lang="en"/>
              <a:t>"Order-Statistics")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4294967295" type="title"/>
          </p:nvPr>
        </p:nvSpPr>
        <p:spPr>
          <a:xfrm>
            <a:off x="209475" y="-22625"/>
            <a:ext cx="8477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QuickSort partition subproblem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115225" y="717750"/>
            <a:ext cx="88506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/**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  partition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description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selects a pivot p from a[lo..hi]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  and rearranges a[lo..hi] to have form: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     </a:t>
            </a:r>
            <a:r>
              <a:rPr i="1" lang="en" sz="2400">
                <a:highlight>
                  <a:srgbClr val="00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[elems &lt;= p]</a:t>
            </a:r>
            <a:r>
              <a:rPr i="1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2400">
                <a:highlight>
                  <a:srgbClr val="EA999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[p]</a:t>
            </a:r>
            <a:r>
              <a:rPr i="1" lang="en" sz="2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[elems &gt;= p]</a:t>
            </a:r>
            <a:endParaRPr i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returns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index of pivot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b="1" i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36175" y="4189700"/>
            <a:ext cx="880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partition(int a[], int n);</a:t>
            </a:r>
            <a:endParaRPr b="1" i="1"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QuickSelect Idea</a:t>
            </a:r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282800" y="1319750"/>
            <a:ext cx="8229600" cy="5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Task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find the k-th smallest element among N elements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719625" y="2042475"/>
            <a:ext cx="26013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First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partition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744725" y="2792700"/>
            <a:ext cx="34566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&lt;=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379275" y="2939325"/>
            <a:ext cx="5445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5164325" y="2716500"/>
            <a:ext cx="26925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&gt;= p</a:t>
            </a:r>
            <a:endParaRPr b="1" sz="1800"/>
          </a:p>
        </p:txBody>
      </p:sp>
      <p:sp>
        <p:nvSpPr>
          <p:cNvPr id="424" name="Shape 424"/>
          <p:cNvSpPr/>
          <p:nvPr/>
        </p:nvSpPr>
        <p:spPr>
          <a:xfrm>
            <a:off x="859925" y="3777275"/>
            <a:ext cx="33414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5203325" y="3777275"/>
            <a:ext cx="27297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2001625" y="4385825"/>
            <a:ext cx="5216100" cy="49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NOTE: 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 = L + R + 1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2497325" y="690523"/>
            <a:ext cx="31173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&lt;=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5775008" y="837148"/>
            <a:ext cx="4911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6482976" y="614323"/>
            <a:ext cx="24282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&gt;= p</a:t>
            </a:r>
            <a:endParaRPr b="1" sz="1800"/>
          </a:p>
        </p:txBody>
      </p:sp>
      <p:sp>
        <p:nvSpPr>
          <p:cNvPr id="434" name="Shape 434"/>
          <p:cNvSpPr/>
          <p:nvPr/>
        </p:nvSpPr>
        <p:spPr>
          <a:xfrm>
            <a:off x="2601214" y="1675098"/>
            <a:ext cx="30132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70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518147" y="1675098"/>
            <a:ext cx="2461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29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121775" y="747600"/>
            <a:ext cx="2304300" cy="15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Suppose: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N=100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K=30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L=70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R=29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88525" y="2555700"/>
            <a:ext cx="8722500" cy="23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30th smallest element must be where (and what)?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It must be the 30th smallest element in the LHS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recursively find the 30th smallest elem in LHS!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3669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70245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04750" y="230425"/>
            <a:ext cx="23148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One Case...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/>
        </p:nvSpPr>
        <p:spPr>
          <a:xfrm>
            <a:off x="2729850" y="690525"/>
            <a:ext cx="21093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&lt;=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5089208" y="837148"/>
            <a:ext cx="4911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5729400" y="614325"/>
            <a:ext cx="3181500" cy="8574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&gt;= p</a:t>
            </a:r>
            <a:endParaRPr b="1" sz="1800"/>
          </a:p>
        </p:txBody>
      </p:sp>
      <p:sp>
        <p:nvSpPr>
          <p:cNvPr id="448" name="Shape 448"/>
          <p:cNvSpPr/>
          <p:nvPr/>
        </p:nvSpPr>
        <p:spPr>
          <a:xfrm>
            <a:off x="2677425" y="1675100"/>
            <a:ext cx="2161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29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5876051" y="1675100"/>
            <a:ext cx="3103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70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21775" y="823800"/>
            <a:ext cx="2304300" cy="15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Suppose: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N=100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K=30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L=29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R=70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188525" y="2555700"/>
            <a:ext cx="8722500" cy="238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30th smallest element must be where (and what)?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It must be the pivot p itself!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just return p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30621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6491150" y="2142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4750" y="230425"/>
            <a:ext cx="23148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Another Case...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terms of array indices</a:t>
            </a:r>
            <a:endParaRPr/>
          </a:p>
        </p:txBody>
      </p:sp>
      <p:graphicFrame>
        <p:nvGraphicFramePr>
          <p:cNvPr id="460" name="Shape 460"/>
          <p:cNvGraphicFramePr/>
          <p:nvPr/>
        </p:nvGraphicFramePr>
        <p:xfrm>
          <a:off x="133425" y="2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{F56394FC-2145-469B-AAC3-9473EB139CB3}</a:tableStyleId>
              </a:tblPr>
              <a:tblGrid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  <a:gridCol w="554425"/>
              </a:tblGrid>
              <a:tr h="5799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</a:t>
                      </a:r>
                      <a:endParaRPr sz="18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461" name="Shape 461"/>
          <p:cNvSpPr txBox="1"/>
          <p:nvPr/>
        </p:nvSpPr>
        <p:spPr>
          <a:xfrm>
            <a:off x="1764075" y="2050350"/>
            <a:ext cx="97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≤p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5822825" y="2042975"/>
            <a:ext cx="920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≥p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3509645" y="3127601"/>
            <a:ext cx="460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8457111" y="3146761"/>
            <a:ext cx="631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187570" y="3110851"/>
            <a:ext cx="460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2886622" y="3127600"/>
            <a:ext cx="631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i-1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295450" y="1284550"/>
            <a:ext cx="55275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 = partition(a, n);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60716" y="3421000"/>
            <a:ext cx="3321900" cy="46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LHS: i elems (L == i)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4030300" y="3387400"/>
            <a:ext cx="4974000" cy="416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RHS:  R=n-(i+1) elems.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70" name="Shape 470"/>
          <p:cNvCxnSpPr>
            <a:endCxn id="468" idx="0"/>
          </p:cNvCxnSpPr>
          <p:nvPr/>
        </p:nvCxnSpPr>
        <p:spPr>
          <a:xfrm>
            <a:off x="3451416" y="2223850"/>
            <a:ext cx="31200" cy="143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Shape 471"/>
          <p:cNvCxnSpPr/>
          <p:nvPr/>
        </p:nvCxnSpPr>
        <p:spPr>
          <a:xfrm>
            <a:off x="3984775" y="2223725"/>
            <a:ext cx="44100" cy="223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160726" y="3954400"/>
            <a:ext cx="3868200" cy="46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(i+1) elems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4043051" y="3127600"/>
            <a:ext cx="6312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i+1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4888350" y="3954400"/>
            <a:ext cx="3798300" cy="94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 (a[i]) must be: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the (i+1)</a:t>
            </a:r>
            <a:r>
              <a:rPr b="1" baseline="30000" lang="en" sz="1800">
                <a:latin typeface="Source Code Pro"/>
                <a:ea typeface="Source Code Pro"/>
                <a:cs typeface="Source Code Pro"/>
                <a:sym typeface="Source Code Pro"/>
              </a:rPr>
              <a:t>st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smallest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027850" y="4288400"/>
            <a:ext cx="2873925" cy="482900"/>
          </a:xfrm>
          <a:custGeom>
            <a:pathLst>
              <a:path extrusionOk="0" h="19316" w="114957">
                <a:moveTo>
                  <a:pt x="0" y="0"/>
                </a:moveTo>
                <a:cubicBezTo>
                  <a:pt x="1970" y="2686"/>
                  <a:pt x="985" y="13071"/>
                  <a:pt x="11818" y="16115"/>
                </a:cubicBezTo>
                <a:cubicBezTo>
                  <a:pt x="22651" y="19159"/>
                  <a:pt x="47809" y="20234"/>
                  <a:pt x="64999" y="18264"/>
                </a:cubicBezTo>
                <a:cubicBezTo>
                  <a:pt x="82189" y="16294"/>
                  <a:pt x="106631" y="6625"/>
                  <a:pt x="114957" y="429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/>
        </p:nvSpPr>
        <p:spPr>
          <a:xfrm>
            <a:off x="2729850" y="532350"/>
            <a:ext cx="1281900" cy="7107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≤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4174808" y="608548"/>
            <a:ext cx="491100" cy="544500"/>
          </a:xfrm>
          <a:prstGeom prst="rect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4828950" y="532425"/>
            <a:ext cx="4081800" cy="7107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≥</a:t>
            </a:r>
            <a:r>
              <a:rPr b="1" lang="en" sz="1800"/>
              <a:t> p</a:t>
            </a:r>
            <a:endParaRPr b="1" sz="1800"/>
          </a:p>
        </p:txBody>
      </p:sp>
      <p:sp>
        <p:nvSpPr>
          <p:cNvPr id="483" name="Shape 483"/>
          <p:cNvSpPr/>
          <p:nvPr/>
        </p:nvSpPr>
        <p:spPr>
          <a:xfrm>
            <a:off x="2753625" y="1294100"/>
            <a:ext cx="12819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 elems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4898050" y="1294100"/>
            <a:ext cx="40818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89 elements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121775" y="519000"/>
            <a:ext cx="2304300" cy="15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Suppose: 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N=100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K=30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L=10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R=89</a:t>
            </a:r>
            <a:endParaRPr b="1"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188525" y="2125475"/>
            <a:ext cx="8722500" cy="295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 30th smallest element must be where (and what)?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It must be on the RHS.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 particular:  it must be the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19th smallest elem in RHS.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 General:     the </a:t>
            </a:r>
            <a:r>
              <a:rPr i="1" lang="en" sz="1800">
                <a:latin typeface="Source Code Pro"/>
                <a:ea typeface="Source Code Pro"/>
                <a:cs typeface="Source Code Pro"/>
                <a:sym typeface="Source Code Pro"/>
              </a:rPr>
              <a:t>[K-(L+1)]-th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smallest in RHS.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ACTION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recursively find the 19th smallest elem on in RHS.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2681150" y="618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8" name="Shape 488"/>
          <p:cNvSpPr txBox="1"/>
          <p:nvPr/>
        </p:nvSpPr>
        <p:spPr>
          <a:xfrm>
            <a:off x="6491150" y="-90600"/>
            <a:ext cx="1361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RHS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9" name="Shape 489"/>
          <p:cNvSpPr txBox="1"/>
          <p:nvPr/>
        </p:nvSpPr>
        <p:spPr>
          <a:xfrm>
            <a:off x="104750" y="78025"/>
            <a:ext cx="2314800" cy="42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Another case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2753625" y="1675100"/>
            <a:ext cx="1976700" cy="429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 elems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(cont.):</a:t>
            </a:r>
            <a:endParaRPr sz="3000"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514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On the other hand...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Counting Sort and Radix Sort: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Specialized for integers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comparison based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Relies on arithmetic properties of input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Not general-purpose...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An Algorithm!</a:t>
            </a:r>
            <a:endParaRPr/>
          </a:p>
        </p:txBody>
      </p:sp>
      <p:sp>
        <p:nvSpPr>
          <p:cNvPr id="496" name="Shape 496"/>
          <p:cNvSpPr txBox="1"/>
          <p:nvPr/>
        </p:nvSpPr>
        <p:spPr>
          <a:xfrm>
            <a:off x="150" y="1167350"/>
            <a:ext cx="9144000" cy="378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QuickSelect(a[], n, k)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 (n &lt;= 2)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BRUTE FORCE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 = partition(a, n);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if(k==i+1) // NOTE:  there are i elements to the left of a[i]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a[i]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if(k &lt; i+1) // LHS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QuickSelect(a, i, k);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else // k&gt;i:  RHS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return QuickSelect(</a:t>
            </a: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subarray a[i+1... n-1]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, n-(i+1),k-(i+1));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/>
        </p:nvSpPr>
        <p:spPr>
          <a:xfrm>
            <a:off x="46600" y="219950"/>
            <a:ext cx="3745200" cy="47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qselect(int a[], int n, int k)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i;  // index of pivot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BASE CASES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if(n==1)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if(k != 1)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fprintf(stderr, "BUG 1\n");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a[0];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if(n==2) {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if(k==1)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return MIN(a[0], a[1]);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else if(k==2)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return MAX(a[0], a[1]);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	else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  fprintf(stderr, "BUG 2\n");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Shape 502"/>
          <p:cNvSpPr txBox="1"/>
          <p:nvPr/>
        </p:nvSpPr>
        <p:spPr>
          <a:xfrm>
            <a:off x="3875475" y="251375"/>
            <a:ext cx="5226600" cy="46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// RECURSIVE CASE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 = partition(a, n);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if(k == i+1)   // DONE!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a[i];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if( k &lt; i+1)  // LHS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qselect(a, i, k);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else  // RHS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qselect(&amp;(a[i+1]), n-(p+1),i-(p+1));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function for ref.</a:t>
            </a:r>
            <a:endParaRPr/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76200" y="1200150"/>
            <a:ext cx="45744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 partition(int a[], int n){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int l, r, i, j, m;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int pivot;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// median of three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l = 0;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 = n-1;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m = (l+r)/2;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if(a[m] &lt; a[l])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l, m);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if(a[r] &lt; a[l])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r, l);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if(a[r] &lt; a[m])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 (a, r, m);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swap(a, m, r-1);  // pivot at position r-1</a:t>
            </a: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 sz="1200"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4848775" y="1246425"/>
            <a:ext cx="3982200" cy="366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pivot = a[r-1];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i = l;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j = r-1;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for(;;){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while(a[++i] &lt; pivot);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while(a[--j] &gt; pivot);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if(i &gt;= j) break;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swap(a, i, j);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swap(a, i, r-1); // replace pivot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return i;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209475" y="971550"/>
            <a:ext cx="8798400" cy="4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Like QuickSort: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We spend linear time on the partition step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sub-problem size depends on pivot.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Unlike QuickSort: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Only one sub-problem to solve!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Subproblem size: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between 1..n-1 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2094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Worst-Case Recurrence Relation (random pivot)?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2" name="Shape 522"/>
          <p:cNvSpPr txBox="1"/>
          <p:nvPr/>
        </p:nvSpPr>
        <p:spPr>
          <a:xfrm>
            <a:off x="2513824" y="2136752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3352025" y="2136750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Shape 524"/>
          <p:cNvSpPr txBox="1"/>
          <p:nvPr/>
        </p:nvSpPr>
        <p:spPr>
          <a:xfrm>
            <a:off x="1146397" y="2601275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T(n-1)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 txBox="1"/>
          <p:nvPr/>
        </p:nvSpPr>
        <p:spPr>
          <a:xfrm>
            <a:off x="408500" y="3212700"/>
            <a:ext cx="68397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T(n) = Θ(n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not so good... but rare... 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5378900" y="2789325"/>
            <a:ext cx="3388500" cy="13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NOTE: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still worst-case quadratic even if we median-3 is used for pivot selection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(or any other heuristic)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2610975" y="2339900"/>
            <a:ext cx="4109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4" name="Shape 534"/>
          <p:cNvSpPr txBox="1"/>
          <p:nvPr/>
        </p:nvSpPr>
        <p:spPr>
          <a:xfrm>
            <a:off x="2513824" y="1865349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Shape 535"/>
          <p:cNvSpPr txBox="1"/>
          <p:nvPr/>
        </p:nvSpPr>
        <p:spPr>
          <a:xfrm>
            <a:off x="3352025" y="1865347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Shape 536"/>
          <p:cNvSpPr txBox="1"/>
          <p:nvPr/>
        </p:nvSpPr>
        <p:spPr>
          <a:xfrm>
            <a:off x="1222597" y="2460870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37" name="Shape 537"/>
          <p:cNvSpPr txBox="1"/>
          <p:nvPr/>
        </p:nvSpPr>
        <p:spPr>
          <a:xfrm>
            <a:off x="256100" y="3212700"/>
            <a:ext cx="47682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 T(n)=??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Shape 538"/>
          <p:cNvSpPr txBox="1"/>
          <p:nvPr/>
        </p:nvSpPr>
        <p:spPr>
          <a:xfrm>
            <a:off x="5514450" y="2796475"/>
            <a:ext cx="3217500" cy="19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A.  Θ(N)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  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  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T(n) = __T(______) + n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5" name="Shape 545"/>
          <p:cNvSpPr txBox="1"/>
          <p:nvPr/>
        </p:nvSpPr>
        <p:spPr>
          <a:xfrm>
            <a:off x="2513824" y="1865349"/>
            <a:ext cx="3351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3352025" y="1865347"/>
            <a:ext cx="7464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endParaRPr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1222597" y="2460870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48" name="Shape 548"/>
          <p:cNvSpPr txBox="1"/>
          <p:nvPr/>
        </p:nvSpPr>
        <p:spPr>
          <a:xfrm>
            <a:off x="256100" y="3212700"/>
            <a:ext cx="4768200" cy="1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Theta Bound? T(n)=??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Shape 549"/>
          <p:cNvSpPr txBox="1"/>
          <p:nvPr/>
        </p:nvSpPr>
        <p:spPr>
          <a:xfrm>
            <a:off x="5514450" y="2796475"/>
            <a:ext cx="3217500" cy="195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Θ(N)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B.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C.  Θ(NlogN)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D.  Θ(N</a:t>
            </a:r>
            <a:r>
              <a:rPr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Qselect?</a:t>
            </a:r>
            <a:endParaRPr/>
          </a:p>
        </p:txBody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57075" y="1047750"/>
            <a:ext cx="87984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"Typical"-Case Recurrence Relation? (~average)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6" name="Shape 556"/>
          <p:cNvSpPr txBox="1"/>
          <p:nvPr/>
        </p:nvSpPr>
        <p:spPr>
          <a:xfrm>
            <a:off x="1222597" y="2601275"/>
            <a:ext cx="42003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T(n/2) + 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557" name="Shape 557"/>
          <p:cNvSpPr txBox="1"/>
          <p:nvPr/>
        </p:nvSpPr>
        <p:spPr>
          <a:xfrm>
            <a:off x="5378325" y="1874625"/>
            <a:ext cx="3720000" cy="3023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T(n) = T(n/2)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T(n/4) + n/2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T(n/8) + n/4 + n/2 + 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 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n + n/2 + n/4 + .. + 1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n(1 + 1/2 + 1/4 + .. 1/n)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≤ 2n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18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96200" y="656875"/>
            <a:ext cx="38892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Comparison Based Model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065375" y="1686650"/>
            <a:ext cx="1751700" cy="158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buntu Mono"/>
                <a:ea typeface="Ubuntu Mono"/>
                <a:cs typeface="Ubuntu Mono"/>
                <a:sym typeface="Ubuntu Mono"/>
              </a:rPr>
              <a:t>CMP(x, y)</a:t>
            </a:r>
            <a:endParaRPr b="1"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14" name="Shape 114"/>
          <p:cNvCxnSpPr>
            <a:stCxn id="113" idx="3"/>
          </p:cNvCxnSpPr>
          <p:nvPr/>
        </p:nvCxnSpPr>
        <p:spPr>
          <a:xfrm flipH="1">
            <a:off x="1835106" y="3039447"/>
            <a:ext cx="1486800" cy="5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113" idx="4"/>
          </p:cNvCxnSpPr>
          <p:nvPr/>
        </p:nvCxnSpPr>
        <p:spPr>
          <a:xfrm flipH="1">
            <a:off x="3899525" y="3271550"/>
            <a:ext cx="41700" cy="11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3" idx="5"/>
          </p:cNvCxnSpPr>
          <p:nvPr/>
        </p:nvCxnSpPr>
        <p:spPr>
          <a:xfrm>
            <a:off x="4560544" y="3039447"/>
            <a:ext cx="14034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Shape 117"/>
          <p:cNvSpPr txBox="1"/>
          <p:nvPr/>
        </p:nvSpPr>
        <p:spPr>
          <a:xfrm>
            <a:off x="1470125" y="31279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x&lt;y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3375125" y="34327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x=y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203925" y="3280325"/>
            <a:ext cx="6987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x&gt;y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B. FALSE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clicker..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"counting sort is a comparison based sorting algorithm"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A. TRUE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A9999"/>
                </a:highlight>
              </a:rPr>
              <a:t>	B. FALSE</a:t>
            </a:r>
            <a:endParaRPr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Worst-case runtime for comparison-based sorting algorithms: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We know that Θ(NlogN) is possible 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(proof: MergeSort).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70875" y="1200150"/>
            <a:ext cx="851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Is it possible for a comparison-based sort to be faster than Θ(NlogN) (worst-case)?  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914400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radix sort is faster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YES!  insertion sort can run in linear time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Someone would have figured it out by now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UNKNOWN:  I don't think one has been discovered, but that isn't </a:t>
            </a:r>
            <a:r>
              <a:rPr b="1" lang="en" sz="1800" u="sng"/>
              <a:t>proof</a:t>
            </a:r>
            <a:r>
              <a:rPr b="1" lang="en" sz="1800"/>
              <a:t> that one doesn't exist</a:t>
            </a:r>
            <a:endParaRPr b="1" sz="1800"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 sz="1800"/>
              <a:t>NO.  I think there is something intrinsic about cmp-based sorting that makes it impossible.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