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Source Code Pro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2C4C12-B0A1-461B-B212-811EC474D273}">
  <a:tblStyle styleId="{602C4C12-B0A1-461B-B212-811EC474D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SourceCodePr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SourceCodePr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08-WED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QuickSelect wrapup;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amortized analysis example: stack class;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 (?)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Analysis Example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Stack Class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 walkthru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91440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Punchline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sequence of N push ops takes Θ(N) time in total.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Or: </a:t>
            </a:r>
            <a:r>
              <a:rPr i="1" lang="en" sz="2400" u="sng"/>
              <a:t>on average</a:t>
            </a:r>
            <a:r>
              <a:rPr lang="en" sz="2400"/>
              <a:t>, each push is O(1)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BUT: the worst case for an </a:t>
            </a:r>
            <a:r>
              <a:rPr i="1" lang="en" sz="2400" u="sng"/>
              <a:t>individual push</a:t>
            </a:r>
            <a:r>
              <a:rPr lang="en" sz="2400"/>
              <a:t> is Θ(N)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ADT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0775" y="1200150"/>
            <a:ext cx="44163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Contains: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a </a:t>
            </a:r>
            <a:r>
              <a:rPr b="1" lang="en" sz="2400"/>
              <a:t>set</a:t>
            </a:r>
            <a:r>
              <a:rPr lang="en" sz="2400"/>
              <a:t> of comparable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 Items.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Eg:  strings, ints…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685250" y="1200150"/>
            <a:ext cx="4303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insert(D, 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contains(D,x)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remove(D,x)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Structure Choices (No DUPS):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Worst (and avg)-case runtimes</a:t>
            </a:r>
            <a:endParaRPr sz="3000"/>
          </a:p>
        </p:txBody>
      </p:sp>
      <p:graphicFrame>
        <p:nvGraphicFramePr>
          <p:cNvPr id="214" name="Shape 214"/>
          <p:cNvGraphicFramePr/>
          <p:nvPr/>
        </p:nvGraphicFramePr>
        <p:xfrm>
          <a:off x="358500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{602C4C12-B0A1-461B-B212-811EC474D273}</a:tableStyleId>
              </a:tblPr>
              <a:tblGrid>
                <a:gridCol w="2201025"/>
                <a:gridCol w="2201025"/>
                <a:gridCol w="2201025"/>
                <a:gridCol w="2004725"/>
              </a:tblGrid>
              <a:tr h="46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unsorted array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Sorted array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Unsorted Linked list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Sorted linked list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Shape 215"/>
          <p:cNvSpPr/>
          <p:nvPr/>
        </p:nvSpPr>
        <p:spPr>
          <a:xfrm>
            <a:off x="2923373" y="2088896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903540" y="2609948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906988" y="3170625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906992" y="3982544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5082932" y="2069077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5077019" y="2595312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106754" y="3170627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122571" y="3974191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272212" y="2079350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7260403" y="2616950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272212" y="3154552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304018" y="3975050"/>
            <a:ext cx="1390200" cy="408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0" y="1047750"/>
            <a:ext cx="8988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log(N) would be nice for </a:t>
            </a:r>
            <a:r>
              <a:rPr b="1" i="1" lang="en" sz="2400"/>
              <a:t>all </a:t>
            </a:r>
            <a:r>
              <a:rPr lang="en" sz="2400"/>
              <a:t>ops: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insert, delete, contains.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[Recall analysis of array and list-based implementations ]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Binary Search Trees will get us there.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(Initially, on avg… not worst-case)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r>
              <a:rPr lang="en"/>
              <a:t>:  of an entire tree or a subtree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r>
              <a:rPr lang="en"/>
              <a:t>:  node with zero children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 node:</a:t>
            </a:r>
            <a:r>
              <a:rPr lang="en"/>
              <a:t>  non-leaf nodes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2326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813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5591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2466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8035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2453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4241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348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6182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9307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Shape 253"/>
          <p:cNvCxnSpPr>
            <a:stCxn id="243" idx="3"/>
            <a:endCxn id="250" idx="7"/>
          </p:cNvCxnSpPr>
          <p:nvPr/>
        </p:nvCxnSpPr>
        <p:spPr>
          <a:xfrm flipH="1">
            <a:off x="18845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Shape 254"/>
          <p:cNvCxnSpPr>
            <a:stCxn id="250" idx="3"/>
            <a:endCxn id="244" idx="0"/>
          </p:cNvCxnSpPr>
          <p:nvPr/>
        </p:nvCxnSpPr>
        <p:spPr>
          <a:xfrm flipH="1">
            <a:off x="6032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Shape 255"/>
          <p:cNvCxnSpPr>
            <a:stCxn id="250" idx="5"/>
            <a:endCxn id="248" idx="0"/>
          </p:cNvCxnSpPr>
          <p:nvPr/>
        </p:nvCxnSpPr>
        <p:spPr>
          <a:xfrm>
            <a:off x="18846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Shape 256"/>
          <p:cNvCxnSpPr>
            <a:stCxn id="248" idx="3"/>
            <a:endCxn id="245" idx="0"/>
          </p:cNvCxnSpPr>
          <p:nvPr/>
        </p:nvCxnSpPr>
        <p:spPr>
          <a:xfrm flipH="1">
            <a:off x="18810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Shape 257"/>
          <p:cNvCxnSpPr>
            <a:stCxn id="248" idx="5"/>
            <a:endCxn id="252" idx="0"/>
          </p:cNvCxnSpPr>
          <p:nvPr/>
        </p:nvCxnSpPr>
        <p:spPr>
          <a:xfrm>
            <a:off x="27951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>
            <a:stCxn id="243" idx="5"/>
            <a:endCxn id="249" idx="1"/>
          </p:cNvCxnSpPr>
          <p:nvPr/>
        </p:nvCxnSpPr>
        <p:spPr>
          <a:xfrm>
            <a:off x="37823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Shape 259"/>
          <p:cNvCxnSpPr>
            <a:stCxn id="249" idx="3"/>
            <a:endCxn id="247" idx="0"/>
          </p:cNvCxnSpPr>
          <p:nvPr/>
        </p:nvCxnSpPr>
        <p:spPr>
          <a:xfrm flipH="1">
            <a:off x="51254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Shape 260"/>
          <p:cNvCxnSpPr>
            <a:stCxn id="247" idx="3"/>
            <a:endCxn id="246" idx="0"/>
          </p:cNvCxnSpPr>
          <p:nvPr/>
        </p:nvCxnSpPr>
        <p:spPr>
          <a:xfrm flipH="1">
            <a:off x="45687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47" idx="5"/>
            <a:endCxn id="251" idx="0"/>
          </p:cNvCxnSpPr>
          <p:nvPr/>
        </p:nvCxnSpPr>
        <p:spPr>
          <a:xfrm>
            <a:off x="53532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x="6869075" y="471650"/>
            <a:ext cx="2121000" cy="19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7120825" y="672775"/>
            <a:ext cx="457500" cy="398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7169994" y="1589375"/>
            <a:ext cx="457500" cy="39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7657075" y="699575"/>
            <a:ext cx="1169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NODE</a:t>
            </a:r>
            <a:endParaRPr b="1"/>
          </a:p>
        </p:txBody>
      </p:sp>
      <p:sp>
        <p:nvSpPr>
          <p:cNvPr id="266" name="Shape 266"/>
          <p:cNvSpPr txBox="1"/>
          <p:nvPr/>
        </p:nvSpPr>
        <p:spPr>
          <a:xfrm>
            <a:off x="7801325" y="1613975"/>
            <a:ext cx="9711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</a:t>
            </a:r>
            <a:endParaRPr b="1"/>
          </a:p>
        </p:txBody>
      </p:sp>
      <p:sp>
        <p:nvSpPr>
          <p:cNvPr id="267" name="Shape 267"/>
          <p:cNvSpPr txBox="1"/>
          <p:nvPr/>
        </p:nvSpPr>
        <p:spPr>
          <a:xfrm>
            <a:off x="285275" y="217675"/>
            <a:ext cx="8688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cxnSp>
        <p:nvCxnSpPr>
          <p:cNvPr id="268" name="Shape 268"/>
          <p:cNvCxnSpPr>
            <a:stCxn id="267" idx="3"/>
            <a:endCxn id="243" idx="2"/>
          </p:cNvCxnSpPr>
          <p:nvPr/>
        </p:nvCxnSpPr>
        <p:spPr>
          <a:xfrm flipH="1" rot="10800000">
            <a:off x="1154075" y="455575"/>
            <a:ext cx="2078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9758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0245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3023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9898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5467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9885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1673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0780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3614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6739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Shape 283"/>
          <p:cNvCxnSpPr>
            <a:stCxn id="273" idx="3"/>
            <a:endCxn id="280" idx="7"/>
          </p:cNvCxnSpPr>
          <p:nvPr/>
        </p:nvCxnSpPr>
        <p:spPr>
          <a:xfrm flipH="1">
            <a:off x="46277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>
            <a:stCxn id="280" idx="3"/>
            <a:endCxn id="274" idx="0"/>
          </p:cNvCxnSpPr>
          <p:nvPr/>
        </p:nvCxnSpPr>
        <p:spPr>
          <a:xfrm flipH="1">
            <a:off x="33464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Shape 285"/>
          <p:cNvCxnSpPr>
            <a:stCxn id="280" idx="5"/>
            <a:endCxn id="278" idx="0"/>
          </p:cNvCxnSpPr>
          <p:nvPr/>
        </p:nvCxnSpPr>
        <p:spPr>
          <a:xfrm>
            <a:off x="46278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78" idx="3"/>
            <a:endCxn id="275" idx="0"/>
          </p:cNvCxnSpPr>
          <p:nvPr/>
        </p:nvCxnSpPr>
        <p:spPr>
          <a:xfrm flipH="1">
            <a:off x="46242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78" idx="5"/>
            <a:endCxn id="282" idx="0"/>
          </p:cNvCxnSpPr>
          <p:nvPr/>
        </p:nvCxnSpPr>
        <p:spPr>
          <a:xfrm>
            <a:off x="55383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73" idx="5"/>
            <a:endCxn id="279" idx="1"/>
          </p:cNvCxnSpPr>
          <p:nvPr/>
        </p:nvCxnSpPr>
        <p:spPr>
          <a:xfrm>
            <a:off x="65255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79" idx="3"/>
            <a:endCxn id="277" idx="0"/>
          </p:cNvCxnSpPr>
          <p:nvPr/>
        </p:nvCxnSpPr>
        <p:spPr>
          <a:xfrm flipH="1">
            <a:off x="78686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>
            <a:stCxn id="277" idx="3"/>
            <a:endCxn id="276" idx="0"/>
          </p:cNvCxnSpPr>
          <p:nvPr/>
        </p:nvCxnSpPr>
        <p:spPr>
          <a:xfrm flipH="1">
            <a:off x="73119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Shape 291"/>
          <p:cNvCxnSpPr>
            <a:stCxn id="277" idx="5"/>
            <a:endCxn id="281" idx="0"/>
          </p:cNvCxnSpPr>
          <p:nvPr/>
        </p:nvCxnSpPr>
        <p:spPr>
          <a:xfrm>
            <a:off x="80964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Shape 292"/>
          <p:cNvSpPr/>
          <p:nvPr/>
        </p:nvSpPr>
        <p:spPr>
          <a:xfrm>
            <a:off x="2812650" y="798675"/>
            <a:ext cx="3825400" cy="3914625"/>
          </a:xfrm>
          <a:custGeom>
            <a:pathLst>
              <a:path extrusionOk="0" h="156585" w="153016">
                <a:moveTo>
                  <a:pt x="32506" y="125268"/>
                </a:moveTo>
                <a:lnTo>
                  <a:pt x="68976" y="156585"/>
                </a:lnTo>
                <a:lnTo>
                  <a:pt x="137160" y="151828"/>
                </a:lnTo>
                <a:lnTo>
                  <a:pt x="153016" y="129628"/>
                </a:lnTo>
                <a:lnTo>
                  <a:pt x="125267" y="59859"/>
                </a:lnTo>
                <a:lnTo>
                  <a:pt x="65805" y="0"/>
                </a:lnTo>
                <a:lnTo>
                  <a:pt x="0" y="77698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/>
        </p:nvSpPr>
        <p:spPr>
          <a:xfrm>
            <a:off x="356850" y="3216825"/>
            <a:ext cx="2537100" cy="13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TREES ARE RECURSIVE!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EXAMPLE:  left-subtree</a:t>
            </a:r>
            <a:endParaRPr b="1"/>
          </a:p>
        </p:txBody>
      </p:sp>
      <p:sp>
        <p:nvSpPr>
          <p:cNvPr id="294" name="Shape 294"/>
          <p:cNvSpPr txBox="1"/>
          <p:nvPr/>
        </p:nvSpPr>
        <p:spPr>
          <a:xfrm>
            <a:off x="277550" y="402275"/>
            <a:ext cx="1090200" cy="7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 OF LEFT SUBTREE</a:t>
            </a:r>
            <a:endParaRPr b="1"/>
          </a:p>
        </p:txBody>
      </p:sp>
      <p:sp>
        <p:nvSpPr>
          <p:cNvPr id="295" name="Shape 295"/>
          <p:cNvSpPr/>
          <p:nvPr/>
        </p:nvSpPr>
        <p:spPr>
          <a:xfrm>
            <a:off x="1357800" y="757127"/>
            <a:ext cx="2933475" cy="596550"/>
          </a:xfrm>
          <a:custGeom>
            <a:pathLst>
              <a:path extrusionOk="0" h="23862" w="117339">
                <a:moveTo>
                  <a:pt x="0" y="869"/>
                </a:moveTo>
                <a:cubicBezTo>
                  <a:pt x="5880" y="803"/>
                  <a:pt x="21803" y="-716"/>
                  <a:pt x="35281" y="473"/>
                </a:cubicBezTo>
                <a:cubicBezTo>
                  <a:pt x="48759" y="1662"/>
                  <a:pt x="67193" y="4107"/>
                  <a:pt x="80869" y="8005"/>
                </a:cubicBezTo>
                <a:cubicBezTo>
                  <a:pt x="94545" y="11903"/>
                  <a:pt x="111261" y="21219"/>
                  <a:pt x="117339" y="2386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An Algorithm!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50" y="1167350"/>
            <a:ext cx="9144000" cy="37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QuickSelect(a[], n, k)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 (n &lt;= 2)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BRUTE FORCE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 = partition(a, n);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if(k==i+1) // NOTE:  there are i elements to the left of a[i]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a[i]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if(k &lt; i+1) // LHS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QuickSelect(a, i, k);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else // k&gt;i:  RHS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QuickSelect(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subarray a[i+1... n-1]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n-(i+1),k-(i+1));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tree height h()	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52400" y="1047750"/>
            <a:ext cx="90591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h(NULL) = -1  // EMPTY TREE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h(t) = 1+MAX(h(t-&gt;left), h(t-&gt;right))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2" name="Shape 302"/>
          <p:cNvSpPr/>
          <p:nvPr/>
        </p:nvSpPr>
        <p:spPr>
          <a:xfrm>
            <a:off x="2489458" y="2943025"/>
            <a:ext cx="3138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478475" y="3402006"/>
            <a:ext cx="768600" cy="1291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790969" y="3357739"/>
            <a:ext cx="1076400" cy="1479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Shape 305"/>
          <p:cNvCxnSpPr>
            <a:stCxn id="302" idx="3"/>
            <a:endCxn id="303" idx="0"/>
          </p:cNvCxnSpPr>
          <p:nvPr/>
        </p:nvCxnSpPr>
        <p:spPr>
          <a:xfrm flipH="1">
            <a:off x="1862813" y="3169899"/>
            <a:ext cx="672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302" idx="5"/>
            <a:endCxn id="304" idx="0"/>
          </p:cNvCxnSpPr>
          <p:nvPr/>
        </p:nvCxnSpPr>
        <p:spPr>
          <a:xfrm>
            <a:off x="2757303" y="3169899"/>
            <a:ext cx="5718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>
            <a:off x="1171350" y="3410000"/>
            <a:ext cx="27600" cy="12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08" name="Shape 308"/>
          <p:cNvCxnSpPr/>
          <p:nvPr/>
        </p:nvCxnSpPr>
        <p:spPr>
          <a:xfrm flipH="1">
            <a:off x="3986925" y="3355075"/>
            <a:ext cx="12600" cy="141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4182550" y="3739475"/>
            <a:ext cx="1015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RIGHT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91550" y="3748625"/>
            <a:ext cx="1015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LEFT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541900" y="2909600"/>
            <a:ext cx="14919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"PLUS ONE"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2" name="Shape 312"/>
          <p:cNvCxnSpPr>
            <a:stCxn id="311" idx="1"/>
          </p:cNvCxnSpPr>
          <p:nvPr/>
        </p:nvCxnSpPr>
        <p:spPr>
          <a:xfrm flipH="1">
            <a:off x="3084400" y="3097250"/>
            <a:ext cx="457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Rules</a:t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916025" y="1347775"/>
            <a:ext cx="4668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11675" y="2137850"/>
            <a:ext cx="1143900" cy="2223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095700" y="37727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364675" y="2061650"/>
            <a:ext cx="1601700" cy="25473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414575" y="39251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z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3" name="Shape 323"/>
          <p:cNvCxnSpPr>
            <a:stCxn id="318" idx="3"/>
            <a:endCxn id="319" idx="0"/>
          </p:cNvCxnSpPr>
          <p:nvPr/>
        </p:nvCxnSpPr>
        <p:spPr>
          <a:xfrm flipH="1">
            <a:off x="983586" y="1738276"/>
            <a:ext cx="10008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18" idx="5"/>
            <a:endCxn id="321" idx="0"/>
          </p:cNvCxnSpPr>
          <p:nvPr/>
        </p:nvCxnSpPr>
        <p:spPr>
          <a:xfrm>
            <a:off x="2314464" y="1738276"/>
            <a:ext cx="851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 txBox="1"/>
          <p:nvPr/>
        </p:nvSpPr>
        <p:spPr>
          <a:xfrm>
            <a:off x="4283225" y="1207525"/>
            <a:ext cx="4576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y:  value at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x in left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x &lt;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z in right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z &gt;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4237475" y="3699875"/>
            <a:ext cx="46401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AND: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Left and Right Subtrees Are Also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Binary Search Trees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Binary Search</a:t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9" name="Shape 339"/>
          <p:cNvCxnSpPr>
            <a:stCxn id="332" idx="3"/>
            <a:endCxn id="333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Shape 340"/>
          <p:cNvCxnSpPr>
            <a:stCxn id="333" idx="3"/>
            <a:endCxn id="336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33" idx="5"/>
            <a:endCxn id="335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Shape 342"/>
          <p:cNvCxnSpPr>
            <a:stCxn id="332" idx="5"/>
            <a:endCxn id="334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Shape 343"/>
          <p:cNvCxnSpPr>
            <a:stCxn id="334" idx="5"/>
            <a:endCxn id="338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Shape 344"/>
          <p:cNvCxnSpPr>
            <a:stCxn id="334" idx="3"/>
            <a:endCxn id="337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45" name="Shape 345"/>
          <p:cNvGraphicFramePr/>
          <p:nvPr/>
        </p:nvGraphicFramePr>
        <p:xfrm>
          <a:off x="321588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{602C4C12-B0A1-461B-B212-811EC474D273}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6" name="Shape 346"/>
          <p:cNvCxnSpPr>
            <a:stCxn id="336" idx="4"/>
          </p:cNvCxnSpPr>
          <p:nvPr/>
        </p:nvCxnSpPr>
        <p:spPr>
          <a:xfrm flipH="1">
            <a:off x="622424" y="3518241"/>
            <a:ext cx="36300" cy="45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7" name="Shape 347"/>
          <p:cNvCxnSpPr>
            <a:stCxn id="333" idx="4"/>
          </p:cNvCxnSpPr>
          <p:nvPr/>
        </p:nvCxnSpPr>
        <p:spPr>
          <a:xfrm flipH="1">
            <a:off x="1290581" y="2519117"/>
            <a:ext cx="3900" cy="13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8" name="Shape 348"/>
          <p:cNvCxnSpPr>
            <a:stCxn id="335" idx="4"/>
          </p:cNvCxnSpPr>
          <p:nvPr/>
        </p:nvCxnSpPr>
        <p:spPr>
          <a:xfrm>
            <a:off x="1880696" y="3518241"/>
            <a:ext cx="4800" cy="4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9" name="Shape 349"/>
          <p:cNvCxnSpPr>
            <a:stCxn id="332" idx="4"/>
          </p:cNvCxnSpPr>
          <p:nvPr/>
        </p:nvCxnSpPr>
        <p:spPr>
          <a:xfrm>
            <a:off x="2572882" y="1834403"/>
            <a:ext cx="35400" cy="19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0" name="Shape 350"/>
          <p:cNvCxnSpPr>
            <a:stCxn id="337" idx="4"/>
          </p:cNvCxnSpPr>
          <p:nvPr/>
        </p:nvCxnSpPr>
        <p:spPr>
          <a:xfrm flipH="1">
            <a:off x="3184881" y="3583564"/>
            <a:ext cx="13500" cy="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1" name="Shape 351"/>
          <p:cNvCxnSpPr>
            <a:stCxn id="334" idx="4"/>
          </p:cNvCxnSpPr>
          <p:nvPr/>
        </p:nvCxnSpPr>
        <p:spPr>
          <a:xfrm>
            <a:off x="3788788" y="2826042"/>
            <a:ext cx="55200" cy="10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2" name="Shape 352"/>
          <p:cNvCxnSpPr>
            <a:stCxn id="338" idx="4"/>
          </p:cNvCxnSpPr>
          <p:nvPr/>
        </p:nvCxnSpPr>
        <p:spPr>
          <a:xfrm>
            <a:off x="4454089" y="3571683"/>
            <a:ext cx="12300" cy="34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Different Trees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9544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904631" y="22179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713138" y="22962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691990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68874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253281" y="41549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3311389" y="31974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5" name="Shape 365"/>
          <p:cNvCxnSpPr>
            <a:stCxn id="358" idx="3"/>
            <a:endCxn id="359" idx="7"/>
          </p:cNvCxnSpPr>
          <p:nvPr/>
        </p:nvCxnSpPr>
        <p:spPr>
          <a:xfrm flipH="1">
            <a:off x="1439998" y="17456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Shape 366"/>
          <p:cNvCxnSpPr>
            <a:stCxn id="359" idx="3"/>
            <a:endCxn id="362" idx="0"/>
          </p:cNvCxnSpPr>
          <p:nvPr/>
        </p:nvCxnSpPr>
        <p:spPr>
          <a:xfrm flipH="1">
            <a:off x="582497" y="27351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>
            <a:stCxn id="359" idx="5"/>
            <a:endCxn id="361" idx="0"/>
          </p:cNvCxnSpPr>
          <p:nvPr/>
        </p:nvCxnSpPr>
        <p:spPr>
          <a:xfrm>
            <a:off x="1440065" y="27351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Shape 368"/>
          <p:cNvCxnSpPr>
            <a:stCxn id="361" idx="3"/>
            <a:endCxn id="363" idx="0"/>
          </p:cNvCxnSpPr>
          <p:nvPr/>
        </p:nvCxnSpPr>
        <p:spPr>
          <a:xfrm flipH="1">
            <a:off x="1566956" y="37342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Shape 369"/>
          <p:cNvCxnSpPr>
            <a:stCxn id="358" idx="5"/>
            <a:endCxn id="360" idx="0"/>
          </p:cNvCxnSpPr>
          <p:nvPr/>
        </p:nvCxnSpPr>
        <p:spPr>
          <a:xfrm>
            <a:off x="2489866" y="17456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Shape 370"/>
          <p:cNvCxnSpPr>
            <a:stCxn id="360" idx="5"/>
            <a:endCxn id="364" idx="0"/>
          </p:cNvCxnSpPr>
          <p:nvPr/>
        </p:nvCxnSpPr>
        <p:spPr>
          <a:xfrm>
            <a:off x="3248572" y="28134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Shape 371"/>
          <p:cNvSpPr/>
          <p:nvPr/>
        </p:nvSpPr>
        <p:spPr>
          <a:xfrm>
            <a:off x="59168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095631" y="20655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355169" y="20097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852915" y="2750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7200724" y="4385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3586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7578589" y="3654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78" name="Shape 378"/>
          <p:cNvCxnSpPr>
            <a:stCxn id="371" idx="3"/>
            <a:endCxn id="372" idx="7"/>
          </p:cNvCxnSpPr>
          <p:nvPr/>
        </p:nvCxnSpPr>
        <p:spPr>
          <a:xfrm flipH="1">
            <a:off x="5630998" y="1745656"/>
            <a:ext cx="377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74" idx="3"/>
            <a:endCxn id="376" idx="0"/>
          </p:cNvCxnSpPr>
          <p:nvPr/>
        </p:nvCxnSpPr>
        <p:spPr>
          <a:xfrm flipH="1">
            <a:off x="6672381" y="32677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71" idx="5"/>
            <a:endCxn id="373" idx="0"/>
          </p:cNvCxnSpPr>
          <p:nvPr/>
        </p:nvCxnSpPr>
        <p:spPr>
          <a:xfrm>
            <a:off x="6452266" y="1745656"/>
            <a:ext cx="1216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Shape 381"/>
          <p:cNvCxnSpPr>
            <a:stCxn id="373" idx="3"/>
            <a:endCxn id="374" idx="0"/>
          </p:cNvCxnSpPr>
          <p:nvPr/>
        </p:nvCxnSpPr>
        <p:spPr>
          <a:xfrm flipH="1">
            <a:off x="7166535" y="25269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Shape 382"/>
          <p:cNvCxnSpPr>
            <a:stCxn id="374" idx="5"/>
            <a:endCxn id="377" idx="0"/>
          </p:cNvCxnSpPr>
          <p:nvPr/>
        </p:nvCxnSpPr>
        <p:spPr>
          <a:xfrm>
            <a:off x="7388349" y="32677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Shape 383"/>
          <p:cNvCxnSpPr>
            <a:stCxn id="377" idx="3"/>
            <a:endCxn id="375" idx="0"/>
          </p:cNvCxnSpPr>
          <p:nvPr/>
        </p:nvCxnSpPr>
        <p:spPr>
          <a:xfrm flipH="1">
            <a:off x="7514455" y="41719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Skewed Binary Search Analogy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743889" y="847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808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475138" y="1610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225390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68874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6342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149589" y="2359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6" name="Shape 396"/>
          <p:cNvCxnSpPr>
            <a:stCxn id="389" idx="3"/>
            <a:endCxn id="390" idx="7"/>
          </p:cNvCxnSpPr>
          <p:nvPr/>
        </p:nvCxnSpPr>
        <p:spPr>
          <a:xfrm flipH="1">
            <a:off x="1516354" y="1364656"/>
            <a:ext cx="13194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Shape 397"/>
          <p:cNvCxnSpPr>
            <a:stCxn id="390" idx="3"/>
            <a:endCxn id="393" idx="0"/>
          </p:cNvCxnSpPr>
          <p:nvPr/>
        </p:nvCxnSpPr>
        <p:spPr>
          <a:xfrm flipH="1">
            <a:off x="582497" y="2049370"/>
            <a:ext cx="490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>
            <a:stCxn id="390" idx="5"/>
            <a:endCxn id="392" idx="0"/>
          </p:cNvCxnSpPr>
          <p:nvPr/>
        </p:nvCxnSpPr>
        <p:spPr>
          <a:xfrm>
            <a:off x="1516265" y="2049370"/>
            <a:ext cx="1022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>
            <a:stCxn id="392" idx="3"/>
            <a:endCxn id="394" idx="0"/>
          </p:cNvCxnSpPr>
          <p:nvPr/>
        </p:nvCxnSpPr>
        <p:spPr>
          <a:xfrm flipH="1">
            <a:off x="1947956" y="2896094"/>
            <a:ext cx="3693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Shape 400"/>
          <p:cNvCxnSpPr>
            <a:stCxn id="389" idx="5"/>
            <a:endCxn id="391" idx="0"/>
          </p:cNvCxnSpPr>
          <p:nvPr/>
        </p:nvCxnSpPr>
        <p:spPr>
          <a:xfrm>
            <a:off x="3279323" y="1364656"/>
            <a:ext cx="5094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Shape 401"/>
          <p:cNvCxnSpPr>
            <a:stCxn id="391" idx="5"/>
            <a:endCxn id="395" idx="0"/>
          </p:cNvCxnSpPr>
          <p:nvPr/>
        </p:nvCxnSpPr>
        <p:spPr>
          <a:xfrm>
            <a:off x="4010572" y="2127695"/>
            <a:ext cx="4527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02" name="Shape 402"/>
          <p:cNvGraphicFramePr/>
          <p:nvPr/>
        </p:nvGraphicFramePr>
        <p:xfrm>
          <a:off x="321588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{602C4C12-B0A1-461B-B212-811EC474D273}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3" name="Shape 403"/>
          <p:cNvCxnSpPr>
            <a:stCxn id="393" idx="4"/>
          </p:cNvCxnSpPr>
          <p:nvPr/>
        </p:nvCxnSpPr>
        <p:spPr>
          <a:xfrm flipH="1">
            <a:off x="549224" y="2984841"/>
            <a:ext cx="33300" cy="8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4" name="Shape 404"/>
          <p:cNvCxnSpPr>
            <a:stCxn id="390" idx="4"/>
          </p:cNvCxnSpPr>
          <p:nvPr/>
        </p:nvCxnSpPr>
        <p:spPr>
          <a:xfrm flipH="1">
            <a:off x="1247981" y="2138117"/>
            <a:ext cx="46500" cy="19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5" name="Shape 405"/>
          <p:cNvCxnSpPr>
            <a:stCxn id="394" idx="4"/>
          </p:cNvCxnSpPr>
          <p:nvPr/>
        </p:nvCxnSpPr>
        <p:spPr>
          <a:xfrm flipH="1">
            <a:off x="1931131" y="3694189"/>
            <a:ext cx="16800" cy="44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6" name="Shape 406"/>
          <p:cNvCxnSpPr>
            <a:stCxn id="392" idx="4"/>
          </p:cNvCxnSpPr>
          <p:nvPr/>
        </p:nvCxnSpPr>
        <p:spPr>
          <a:xfrm>
            <a:off x="2539040" y="2984841"/>
            <a:ext cx="45000" cy="11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7" name="Shape 407"/>
          <p:cNvCxnSpPr>
            <a:stCxn id="389" idx="4"/>
          </p:cNvCxnSpPr>
          <p:nvPr/>
        </p:nvCxnSpPr>
        <p:spPr>
          <a:xfrm>
            <a:off x="3057539" y="1453403"/>
            <a:ext cx="23700" cy="254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8" name="Shape 408"/>
          <p:cNvCxnSpPr>
            <a:stCxn id="391" idx="4"/>
          </p:cNvCxnSpPr>
          <p:nvPr/>
        </p:nvCxnSpPr>
        <p:spPr>
          <a:xfrm>
            <a:off x="3788788" y="2216442"/>
            <a:ext cx="24600" cy="18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9" name="Shape 409"/>
          <p:cNvCxnSpPr>
            <a:stCxn id="395" idx="4"/>
          </p:cNvCxnSpPr>
          <p:nvPr/>
        </p:nvCxnSpPr>
        <p:spPr>
          <a:xfrm flipH="1">
            <a:off x="4447939" y="2965267"/>
            <a:ext cx="15300" cy="11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2511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15" name="Shape 415"/>
          <p:cNvGraphicFramePr/>
          <p:nvPr/>
        </p:nvGraphicFramePr>
        <p:xfrm>
          <a:off x="321588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{602C4C12-B0A1-461B-B212-811EC474D273}</a:tableStyleId>
              </a:tblPr>
              <a:tblGrid>
                <a:gridCol w="687675"/>
                <a:gridCol w="687675"/>
                <a:gridCol w="687675"/>
                <a:gridCol w="687675"/>
                <a:gridCol w="687675"/>
                <a:gridCol w="687675"/>
                <a:gridCol w="687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6" name="Shape 416"/>
          <p:cNvSpPr/>
          <p:nvPr/>
        </p:nvSpPr>
        <p:spPr>
          <a:xfrm>
            <a:off x="9129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15779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3249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0049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7705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44018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22" name="Shape 422"/>
          <p:cNvCxnSpPr>
            <a:stCxn id="414" idx="5"/>
            <a:endCxn id="416" idx="1"/>
          </p:cNvCxnSpPr>
          <p:nvPr/>
        </p:nvCxnSpPr>
        <p:spPr>
          <a:xfrm>
            <a:off x="7866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Shape 423"/>
          <p:cNvCxnSpPr>
            <a:stCxn id="416" idx="5"/>
            <a:endCxn id="417" idx="1"/>
          </p:cNvCxnSpPr>
          <p:nvPr/>
        </p:nvCxnSpPr>
        <p:spPr>
          <a:xfrm>
            <a:off x="14483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Shape 424"/>
          <p:cNvCxnSpPr>
            <a:stCxn id="417" idx="5"/>
            <a:endCxn id="418" idx="1"/>
          </p:cNvCxnSpPr>
          <p:nvPr/>
        </p:nvCxnSpPr>
        <p:spPr>
          <a:xfrm>
            <a:off x="21134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>
            <a:stCxn id="418" idx="5"/>
            <a:endCxn id="419" idx="1"/>
          </p:cNvCxnSpPr>
          <p:nvPr/>
        </p:nvCxnSpPr>
        <p:spPr>
          <a:xfrm>
            <a:off x="28603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Shape 426"/>
          <p:cNvCxnSpPr>
            <a:stCxn id="419" idx="5"/>
            <a:endCxn id="420" idx="1"/>
          </p:cNvCxnSpPr>
          <p:nvPr/>
        </p:nvCxnSpPr>
        <p:spPr>
          <a:xfrm>
            <a:off x="35404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Shape 427"/>
          <p:cNvCxnSpPr>
            <a:stCxn id="420" idx="5"/>
            <a:endCxn id="421" idx="1"/>
          </p:cNvCxnSpPr>
          <p:nvPr/>
        </p:nvCxnSpPr>
        <p:spPr>
          <a:xfrm>
            <a:off x="43060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>
            <a:off x="521700" y="1030450"/>
            <a:ext cx="100800" cy="28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Shape 429"/>
          <p:cNvCxnSpPr/>
          <p:nvPr/>
        </p:nvCxnSpPr>
        <p:spPr>
          <a:xfrm>
            <a:off x="1244725" y="1515500"/>
            <a:ext cx="73200" cy="250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Shape 430"/>
          <p:cNvCxnSpPr/>
          <p:nvPr/>
        </p:nvCxnSpPr>
        <p:spPr>
          <a:xfrm>
            <a:off x="1885375" y="2028025"/>
            <a:ext cx="366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Shape 431"/>
          <p:cNvCxnSpPr/>
          <p:nvPr/>
        </p:nvCxnSpPr>
        <p:spPr>
          <a:xfrm flipH="1">
            <a:off x="2626599" y="2404491"/>
            <a:ext cx="12000" cy="16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Shape 432"/>
          <p:cNvCxnSpPr/>
          <p:nvPr/>
        </p:nvCxnSpPr>
        <p:spPr>
          <a:xfrm flipH="1">
            <a:off x="3370850" y="3071375"/>
            <a:ext cx="9300" cy="102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Shape 433"/>
          <p:cNvCxnSpPr/>
          <p:nvPr/>
        </p:nvCxnSpPr>
        <p:spPr>
          <a:xfrm>
            <a:off x="4081875" y="3620500"/>
            <a:ext cx="0" cy="47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Shape 434"/>
          <p:cNvCxnSpPr>
            <a:stCxn id="421" idx="4"/>
          </p:cNvCxnSpPr>
          <p:nvPr/>
        </p:nvCxnSpPr>
        <p:spPr>
          <a:xfrm flipH="1">
            <a:off x="4713424" y="4054241"/>
            <a:ext cx="2100" cy="3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Shape 435"/>
          <p:cNvSpPr txBox="1"/>
          <p:nvPr/>
        </p:nvSpPr>
        <p:spPr>
          <a:xfrm>
            <a:off x="5116075" y="993825"/>
            <a:ext cx="2946900" cy="109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"degenerate" BST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47" name="Shape 447"/>
          <p:cNvCxnSpPr>
            <a:stCxn id="440" idx="3"/>
            <a:endCxn id="441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Shape 448"/>
          <p:cNvCxnSpPr>
            <a:stCxn id="441" idx="3"/>
            <a:endCxn id="444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Shape 449"/>
          <p:cNvCxnSpPr>
            <a:stCxn id="441" idx="5"/>
            <a:endCxn id="443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Shape 450"/>
          <p:cNvCxnSpPr>
            <a:stCxn id="440" idx="5"/>
            <a:endCxn id="442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Shape 451"/>
          <p:cNvCxnSpPr>
            <a:stCxn id="442" idx="5"/>
            <a:endCxn id="446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Shape 452"/>
          <p:cNvCxnSpPr>
            <a:stCxn id="442" idx="3"/>
            <a:endCxn id="445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Shape 453"/>
          <p:cNvSpPr txBox="1"/>
          <p:nvPr/>
        </p:nvSpPr>
        <p:spPr>
          <a:xfrm>
            <a:off x="5152675" y="353800"/>
            <a:ext cx="3679200" cy="307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(b)   2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5152675" y="109250"/>
            <a:ext cx="3679200" cy="34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5088625" y="37424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(a)   3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954432" y="7712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904631" y="17607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713138" y="1839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691990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68874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32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3311389" y="2740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8" name="Shape 468"/>
          <p:cNvCxnSpPr>
            <a:stCxn id="461" idx="3"/>
            <a:endCxn id="462" idx="7"/>
          </p:cNvCxnSpPr>
          <p:nvPr/>
        </p:nvCxnSpPr>
        <p:spPr>
          <a:xfrm flipH="1">
            <a:off x="1439998" y="12884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Shape 469"/>
          <p:cNvCxnSpPr>
            <a:stCxn id="462" idx="3"/>
            <a:endCxn id="465" idx="0"/>
          </p:cNvCxnSpPr>
          <p:nvPr/>
        </p:nvCxnSpPr>
        <p:spPr>
          <a:xfrm flipH="1">
            <a:off x="582497" y="22779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>
            <a:stCxn id="462" idx="5"/>
            <a:endCxn id="464" idx="0"/>
          </p:cNvCxnSpPr>
          <p:nvPr/>
        </p:nvCxnSpPr>
        <p:spPr>
          <a:xfrm>
            <a:off x="1440065" y="22779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>
            <a:stCxn id="464" idx="3"/>
            <a:endCxn id="466" idx="0"/>
          </p:cNvCxnSpPr>
          <p:nvPr/>
        </p:nvCxnSpPr>
        <p:spPr>
          <a:xfrm flipH="1">
            <a:off x="1566956" y="32770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Shape 472"/>
          <p:cNvCxnSpPr>
            <a:stCxn id="461" idx="5"/>
            <a:endCxn id="463" idx="0"/>
          </p:cNvCxnSpPr>
          <p:nvPr/>
        </p:nvCxnSpPr>
        <p:spPr>
          <a:xfrm>
            <a:off x="2489866" y="12884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Shape 473"/>
          <p:cNvCxnSpPr>
            <a:stCxn id="463" idx="5"/>
            <a:endCxn id="467" idx="0"/>
          </p:cNvCxnSpPr>
          <p:nvPr/>
        </p:nvCxnSpPr>
        <p:spPr>
          <a:xfrm>
            <a:off x="3248572" y="23562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5152675" y="179300"/>
            <a:ext cx="3679200" cy="34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5088625" y="38186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(d)   4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183032" y="542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0570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3316569" y="14763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2814315" y="2217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162124" y="38516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2320081" y="31643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3539989" y="3121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87" name="Shape 487"/>
          <p:cNvCxnSpPr>
            <a:stCxn id="480" idx="3"/>
            <a:endCxn id="481" idx="7"/>
          </p:cNvCxnSpPr>
          <p:nvPr/>
        </p:nvCxnSpPr>
        <p:spPr>
          <a:xfrm flipH="1">
            <a:off x="1592398" y="1059856"/>
            <a:ext cx="682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Shape 488"/>
          <p:cNvCxnSpPr>
            <a:stCxn id="483" idx="3"/>
            <a:endCxn id="485" idx="0"/>
          </p:cNvCxnSpPr>
          <p:nvPr/>
        </p:nvCxnSpPr>
        <p:spPr>
          <a:xfrm flipH="1">
            <a:off x="2633781" y="27343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Shape 489"/>
          <p:cNvCxnSpPr>
            <a:stCxn id="480" idx="5"/>
            <a:endCxn id="482" idx="0"/>
          </p:cNvCxnSpPr>
          <p:nvPr/>
        </p:nvCxnSpPr>
        <p:spPr>
          <a:xfrm>
            <a:off x="2718466" y="1059856"/>
            <a:ext cx="911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Shape 490"/>
          <p:cNvCxnSpPr>
            <a:stCxn id="482" idx="3"/>
            <a:endCxn id="483" idx="0"/>
          </p:cNvCxnSpPr>
          <p:nvPr/>
        </p:nvCxnSpPr>
        <p:spPr>
          <a:xfrm flipH="1">
            <a:off x="3127935" y="19935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Shape 491"/>
          <p:cNvCxnSpPr>
            <a:stCxn id="483" idx="5"/>
            <a:endCxn id="486" idx="0"/>
          </p:cNvCxnSpPr>
          <p:nvPr/>
        </p:nvCxnSpPr>
        <p:spPr>
          <a:xfrm>
            <a:off x="3349749" y="27343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Shape 492"/>
          <p:cNvCxnSpPr>
            <a:stCxn id="486" idx="3"/>
            <a:endCxn id="484" idx="0"/>
          </p:cNvCxnSpPr>
          <p:nvPr/>
        </p:nvCxnSpPr>
        <p:spPr>
          <a:xfrm flipH="1">
            <a:off x="3475855" y="36385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/>
        </p:nvSpPr>
        <p:spPr>
          <a:xfrm>
            <a:off x="5152675" y="125200"/>
            <a:ext cx="3679200" cy="345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(e)   6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25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843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493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20963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7763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35419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1732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06" name="Shape 506"/>
          <p:cNvCxnSpPr>
            <a:stCxn id="499" idx="5"/>
            <a:endCxn id="500" idx="1"/>
          </p:cNvCxnSpPr>
          <p:nvPr/>
        </p:nvCxnSpPr>
        <p:spPr>
          <a:xfrm>
            <a:off x="5580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Shape 507"/>
          <p:cNvCxnSpPr>
            <a:stCxn id="500" idx="5"/>
            <a:endCxn id="501" idx="1"/>
          </p:cNvCxnSpPr>
          <p:nvPr/>
        </p:nvCxnSpPr>
        <p:spPr>
          <a:xfrm>
            <a:off x="12197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Shape 508"/>
          <p:cNvCxnSpPr>
            <a:stCxn id="501" idx="5"/>
            <a:endCxn id="502" idx="1"/>
          </p:cNvCxnSpPr>
          <p:nvPr/>
        </p:nvCxnSpPr>
        <p:spPr>
          <a:xfrm>
            <a:off x="18848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Shape 509"/>
          <p:cNvCxnSpPr>
            <a:stCxn id="502" idx="5"/>
            <a:endCxn id="503" idx="1"/>
          </p:cNvCxnSpPr>
          <p:nvPr/>
        </p:nvCxnSpPr>
        <p:spPr>
          <a:xfrm>
            <a:off x="26317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Shape 510"/>
          <p:cNvCxnSpPr>
            <a:stCxn id="503" idx="5"/>
            <a:endCxn id="504" idx="1"/>
          </p:cNvCxnSpPr>
          <p:nvPr/>
        </p:nvCxnSpPr>
        <p:spPr>
          <a:xfrm>
            <a:off x="33118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Shape 511"/>
          <p:cNvCxnSpPr>
            <a:stCxn id="504" idx="5"/>
            <a:endCxn id="505" idx="1"/>
          </p:cNvCxnSpPr>
          <p:nvPr/>
        </p:nvCxnSpPr>
        <p:spPr>
          <a:xfrm>
            <a:off x="40774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6600" y="219950"/>
            <a:ext cx="3745200" cy="47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qselect(int a[], int n, int k)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i;  // index of pivot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BASE CASES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if(n==1)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if(k != 1)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fprintf(stderr, "BUG 1\n");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a[0];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if(n==2)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if(k==1)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return MIN(a[0], a[1]);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else if(k==2)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return MAX(a[0], a[1]);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	else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fprintf(stderr, "BUG 2\n");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875475" y="251375"/>
            <a:ext cx="5226600" cy="46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RECURSIVE CASE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 = partition(a, n);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if(k == i+1)   // DONE!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a[i];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 k &lt; i+1)  // LHS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qselect(a, i, k);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else  // RHS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qselect(&amp;(a[i+1]), n-(p+1),i-(p+1));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Bst.h header file</a:t>
            </a:r>
            <a:endParaRPr/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111900" y="13525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// binary search tree implementation 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//    of a dictionary-like ADT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// actual struct hidden in bst.c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typedef struct bst BST;  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BST * bst_create();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bst_free(BST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bst_insert(BST * t, int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bst_remove(BST * t, int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bst_contains(BST * t, int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4633500" y="13525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extern int bst_size(BST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bst_height(BST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bst_min(BST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bst_max(BST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bst_inorder(BST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bst_preorder(BST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bst_postorder(BST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(structs)</a:t>
            </a:r>
            <a:endParaRPr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struct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BST wrapper struct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bst_node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int val;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struct bst_node *left;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struct bst_node *right;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typedef struct bst_node NODE;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NODE *root;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(creating an empty BST)</a:t>
            </a:r>
            <a:endParaRPr/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228600" y="1200150"/>
            <a:ext cx="86028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BST * bst_create(){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BST * t = malloc(sizeof(struct bst));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t-&gt;root = NULL;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return t;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(contains)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Shape 537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bst_contains(BST * t, int x){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*p = t-&gt;root;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while(p != NULL){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if(p-&gt;val == x)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return 1;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if(x &lt; p-&gt;val)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p-&gt;left;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else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p-&gt;right;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Shape 544"/>
          <p:cNvCxnSpPr>
            <a:stCxn id="538" idx="3"/>
            <a:endCxn id="539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Shape 545"/>
          <p:cNvCxnSpPr>
            <a:stCxn id="539" idx="4"/>
            <a:endCxn id="540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Shape 546"/>
          <p:cNvCxnSpPr>
            <a:stCxn id="538" idx="5"/>
            <a:endCxn id="543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Shape 547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Shape 548"/>
          <p:cNvCxnSpPr>
            <a:stCxn id="539" idx="4"/>
            <a:endCxn id="547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Shape 549"/>
          <p:cNvCxnSpPr>
            <a:stCxn id="540" idx="4"/>
            <a:endCxn id="541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Shape 550"/>
          <p:cNvCxnSpPr>
            <a:stCxn id="540" idx="4"/>
            <a:endCxn id="542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(insertion)</a:t>
            </a:r>
            <a:endParaRPr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76200" y="1200150"/>
            <a:ext cx="5157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void bst_insert(BST * t, int x){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   t-&gt;root = insert(t-&gt;root, x);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57" name="Shape 557"/>
          <p:cNvSpPr txBox="1"/>
          <p:nvPr/>
        </p:nvSpPr>
        <p:spPr>
          <a:xfrm>
            <a:off x="5441475" y="2067775"/>
            <a:ext cx="3122400" cy="13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Entry-point for client.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Real work done by insert()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 - recursive)</a:t>
            </a:r>
            <a:endParaRPr/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if(r-&gt;val == x)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if(x &lt; r-&gt;val){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r-&gt;left = insert(r-&gt;left,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else 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r-&gt;right = insert(r-&gt;right,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static NODE * insert(NODE *r, int x){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NODE *leaf;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 == NULL){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 = malloc(sizeof(NODE));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leaf-&gt;left = NULL;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leaf-&gt;right = NULL;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leaf-&gt;val = x;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return leaf;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2060000" y="3258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1298000" y="1164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1831400" y="2078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2" name="Shape 572"/>
          <p:cNvCxnSpPr>
            <a:stCxn id="569" idx="3"/>
            <a:endCxn id="570" idx="0"/>
          </p:cNvCxnSpPr>
          <p:nvPr/>
        </p:nvCxnSpPr>
        <p:spPr>
          <a:xfrm flipH="1">
            <a:off x="1581003" y="796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Shape 573"/>
          <p:cNvCxnSpPr>
            <a:stCxn id="570" idx="5"/>
            <a:endCxn id="571" idx="0"/>
          </p:cNvCxnSpPr>
          <p:nvPr/>
        </p:nvCxnSpPr>
        <p:spPr>
          <a:xfrm>
            <a:off x="1781197" y="1635161"/>
            <a:ext cx="3333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Shape 574"/>
          <p:cNvCxnSpPr>
            <a:stCxn id="569" idx="5"/>
            <a:endCxn id="575" idx="0"/>
          </p:cNvCxnSpPr>
          <p:nvPr/>
        </p:nvCxnSpPr>
        <p:spPr>
          <a:xfrm>
            <a:off x="2543197" y="796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Shape 576"/>
          <p:cNvCxnSpPr>
            <a:stCxn id="570" idx="3"/>
            <a:endCxn id="577" idx="0"/>
          </p:cNvCxnSpPr>
          <p:nvPr/>
        </p:nvCxnSpPr>
        <p:spPr>
          <a:xfrm flipH="1">
            <a:off x="895203" y="1635161"/>
            <a:ext cx="4857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Shape 578"/>
          <p:cNvCxnSpPr>
            <a:stCxn id="571" idx="3"/>
            <a:endCxn id="579" idx="0"/>
          </p:cNvCxnSpPr>
          <p:nvPr/>
        </p:nvCxnSpPr>
        <p:spPr>
          <a:xfrm flipH="1">
            <a:off x="1641603" y="2549561"/>
            <a:ext cx="272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Shape 580"/>
          <p:cNvSpPr/>
          <p:nvPr/>
        </p:nvSpPr>
        <p:spPr>
          <a:xfrm>
            <a:off x="1374200" y="2916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612200" y="20022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3050600" y="1392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5649650" y="124100"/>
            <a:ext cx="2467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Insertion of 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2441000" y="2916600"/>
            <a:ext cx="566100" cy="55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5725850" y="1190900"/>
            <a:ext cx="24678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base-case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5725850" y="2105300"/>
            <a:ext cx="29010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Recursion unwinds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6" name="Shape 586"/>
          <p:cNvCxnSpPr>
            <a:stCxn id="571" idx="5"/>
            <a:endCxn id="583" idx="0"/>
          </p:cNvCxnSpPr>
          <p:nvPr/>
        </p:nvCxnSpPr>
        <p:spPr>
          <a:xfrm>
            <a:off x="2314597" y="2549561"/>
            <a:ext cx="409500" cy="366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Shape 587"/>
          <p:cNvSpPr txBox="1"/>
          <p:nvPr/>
        </p:nvSpPr>
        <p:spPr>
          <a:xfrm>
            <a:off x="4083200" y="3095900"/>
            <a:ext cx="4755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r-&gt;right = insert(r-&gt;right, x);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2455375" y="2302038"/>
            <a:ext cx="1627825" cy="1099375"/>
          </a:xfrm>
          <a:custGeom>
            <a:pathLst>
              <a:path extrusionOk="0" h="43975" w="65113">
                <a:moveTo>
                  <a:pt x="65113" y="43975"/>
                </a:moveTo>
                <a:cubicBezTo>
                  <a:pt x="62565" y="41427"/>
                  <a:pt x="53317" y="35199"/>
                  <a:pt x="49825" y="28688"/>
                </a:cubicBezTo>
                <a:cubicBezTo>
                  <a:pt x="46333" y="22177"/>
                  <a:pt x="51052" y="9626"/>
                  <a:pt x="44163" y="4908"/>
                </a:cubicBezTo>
                <a:cubicBezTo>
                  <a:pt x="37274" y="190"/>
                  <a:pt x="15854" y="1133"/>
                  <a:pt x="8493" y="378"/>
                </a:cubicBezTo>
                <a:cubicBezTo>
                  <a:pt x="1133" y="-377"/>
                  <a:pt x="1416" y="378"/>
                  <a:pt x="0" y="37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89" name="Shape 589"/>
          <p:cNvSpPr txBox="1"/>
          <p:nvPr/>
        </p:nvSpPr>
        <p:spPr>
          <a:xfrm>
            <a:off x="169175" y="3895825"/>
            <a:ext cx="82974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Effectively, we have placed 6 between 5 and 7 without "sliding anything around" (like in an array)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79625" y="1200150"/>
            <a:ext cx="860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Tree Height determines worst-case runtime of: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contains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insert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One data-set / many trees possible.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Insertion sequence matters!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BST t with N nodes: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⌊log</a:t>
            </a:r>
            <a:r>
              <a:rPr baseline="-25000" lang="en"/>
              <a:t>2</a:t>
            </a:r>
            <a:r>
              <a:rPr lang="en"/>
              <a:t>(N)⌋ ≤ h(t) ≤ N-1</a:t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726300" y="4174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YAY!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5783425" y="4018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04" name="Shape 604"/>
          <p:cNvCxnSpPr>
            <a:stCxn id="602" idx="0"/>
          </p:cNvCxnSpPr>
          <p:nvPr/>
        </p:nvCxnSpPr>
        <p:spPr>
          <a:xfrm flipH="1" rot="10800000">
            <a:off x="1104300" y="3637100"/>
            <a:ext cx="7959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Shape 605"/>
          <p:cNvCxnSpPr>
            <a:stCxn id="603" idx="0"/>
          </p:cNvCxnSpPr>
          <p:nvPr/>
        </p:nvCxnSpPr>
        <p:spPr>
          <a:xfrm rot="10800000">
            <a:off x="5919625" y="3497900"/>
            <a:ext cx="24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 - exercise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Shape 611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// returns # nodes in tree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 //  rooted at 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Shape 618"/>
          <p:cNvCxnSpPr>
            <a:stCxn id="612" idx="3"/>
            <a:endCxn id="613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Shape 619"/>
          <p:cNvCxnSpPr>
            <a:stCxn id="613" idx="4"/>
            <a:endCxn id="614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Shape 620"/>
          <p:cNvCxnSpPr>
            <a:stCxn id="612" idx="5"/>
            <a:endCxn id="617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Shape 621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Shape 622"/>
          <p:cNvCxnSpPr>
            <a:stCxn id="613" idx="4"/>
            <a:endCxn id="621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Shape 623"/>
          <p:cNvCxnSpPr>
            <a:stCxn id="614" idx="4"/>
            <a:endCxn id="615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14" idx="4"/>
            <a:endCxn id="616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function for ref.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6200" y="1200150"/>
            <a:ext cx="4574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partition(int a[], int n){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int l, r, i, j, m;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int pivot;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// median of three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l = 0;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 = n-1;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m = (l+r)/2;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if(a[m] &lt; a[l])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l, m);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if(a[r] &lt; a[l])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r, l);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if(a[r] &lt; a[m])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 (a, r, m);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swap(a, m, r-1);  // pivot at position r-1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2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848775" y="1246425"/>
            <a:ext cx="3982200" cy="366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pivot = a[r-1];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 = l;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j = r-1;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for(;;){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while(a[++i] &lt; pivot);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while(a[--j] &gt; pivot);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if(i &gt;= j) break;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i, j);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swap(a, i, r-1); // replace pivot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i;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Shape 630"/>
          <p:cNvSpPr txBox="1"/>
          <p:nvPr>
            <p:ph idx="4294967295" type="body"/>
          </p:nvPr>
        </p:nvSpPr>
        <p:spPr>
          <a:xfrm>
            <a:off x="152400" y="695000"/>
            <a:ext cx="43875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if(t==NULL)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</a:t>
            </a:r>
            <a:r>
              <a:rPr b="1" lang="en" sz="18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size(t-&gt;left)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+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size(t-&gt;right)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+ 1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7013000" y="935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6251000" y="17736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6784400" y="2688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6311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7454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7947100" y="19765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Shape 637"/>
          <p:cNvCxnSpPr>
            <a:stCxn id="631" idx="3"/>
            <a:endCxn id="632" idx="0"/>
          </p:cNvCxnSpPr>
          <p:nvPr/>
        </p:nvCxnSpPr>
        <p:spPr>
          <a:xfrm flipH="1">
            <a:off x="6534003" y="14065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Shape 638"/>
          <p:cNvCxnSpPr>
            <a:stCxn id="632" idx="4"/>
            <a:endCxn id="633" idx="0"/>
          </p:cNvCxnSpPr>
          <p:nvPr/>
        </p:nvCxnSpPr>
        <p:spPr>
          <a:xfrm>
            <a:off x="6534050" y="23256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Shape 639"/>
          <p:cNvCxnSpPr>
            <a:stCxn id="631" idx="5"/>
            <a:endCxn id="636" idx="0"/>
          </p:cNvCxnSpPr>
          <p:nvPr/>
        </p:nvCxnSpPr>
        <p:spPr>
          <a:xfrm>
            <a:off x="7496197" y="14065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Shape 640"/>
          <p:cNvSpPr/>
          <p:nvPr/>
        </p:nvSpPr>
        <p:spPr>
          <a:xfrm>
            <a:off x="5708725" y="25353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" name="Shape 641"/>
          <p:cNvCxnSpPr>
            <a:stCxn id="632" idx="4"/>
            <a:endCxn id="640" idx="0"/>
          </p:cNvCxnSpPr>
          <p:nvPr/>
        </p:nvCxnSpPr>
        <p:spPr>
          <a:xfrm flipH="1">
            <a:off x="5991650" y="23256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Shape 642"/>
          <p:cNvCxnSpPr>
            <a:stCxn id="633" idx="4"/>
            <a:endCxn id="634" idx="0"/>
          </p:cNvCxnSpPr>
          <p:nvPr/>
        </p:nvCxnSpPr>
        <p:spPr>
          <a:xfrm flipH="1">
            <a:off x="6594650" y="32400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Shape 643"/>
          <p:cNvCxnSpPr>
            <a:stCxn id="633" idx="4"/>
            <a:endCxn id="635" idx="0"/>
          </p:cNvCxnSpPr>
          <p:nvPr/>
        </p:nvCxnSpPr>
        <p:spPr>
          <a:xfrm>
            <a:off x="7067450" y="32400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Shape 644"/>
          <p:cNvSpPr/>
          <p:nvPr/>
        </p:nvSpPr>
        <p:spPr>
          <a:xfrm>
            <a:off x="5411397" y="1588029"/>
            <a:ext cx="2929175" cy="3151375"/>
          </a:xfrm>
          <a:custGeom>
            <a:pathLst>
              <a:path extrusionOk="0" h="126055" w="117167">
                <a:moveTo>
                  <a:pt x="40367" y="166"/>
                </a:moveTo>
                <a:cubicBezTo>
                  <a:pt x="32010" y="829"/>
                  <a:pt x="23985" y="2687"/>
                  <a:pt x="17286" y="11707"/>
                </a:cubicBezTo>
                <a:cubicBezTo>
                  <a:pt x="10587" y="20727"/>
                  <a:pt x="-1219" y="37043"/>
                  <a:pt x="174" y="54287"/>
                </a:cubicBezTo>
                <a:cubicBezTo>
                  <a:pt x="1567" y="71532"/>
                  <a:pt x="7669" y="103501"/>
                  <a:pt x="25643" y="115174"/>
                </a:cubicBezTo>
                <a:cubicBezTo>
                  <a:pt x="43617" y="126847"/>
                  <a:pt x="93427" y="127642"/>
                  <a:pt x="108018" y="124326"/>
                </a:cubicBezTo>
                <a:cubicBezTo>
                  <a:pt x="122610" y="121010"/>
                  <a:pt x="115978" y="105357"/>
                  <a:pt x="113192" y="95276"/>
                </a:cubicBezTo>
                <a:cubicBezTo>
                  <a:pt x="110406" y="85195"/>
                  <a:pt x="98335" y="75578"/>
                  <a:pt x="91304" y="63838"/>
                </a:cubicBezTo>
                <a:cubicBezTo>
                  <a:pt x="84274" y="52099"/>
                  <a:pt x="74989" y="34191"/>
                  <a:pt x="71009" y="24839"/>
                </a:cubicBezTo>
                <a:cubicBezTo>
                  <a:pt x="67030" y="15487"/>
                  <a:pt x="72534" y="11839"/>
                  <a:pt x="67427" y="7727"/>
                </a:cubicBezTo>
                <a:cubicBezTo>
                  <a:pt x="62320" y="3615"/>
                  <a:pt x="48724" y="-497"/>
                  <a:pt x="40367" y="166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Shape 645"/>
          <p:cNvSpPr/>
          <p:nvPr/>
        </p:nvSpPr>
        <p:spPr>
          <a:xfrm>
            <a:off x="7642990" y="1656960"/>
            <a:ext cx="1112850" cy="1539150"/>
          </a:xfrm>
          <a:custGeom>
            <a:pathLst>
              <a:path extrusionOk="0" h="61566" w="44514">
                <a:moveTo>
                  <a:pt x="7468" y="23496"/>
                </a:moveTo>
                <a:cubicBezTo>
                  <a:pt x="6407" y="27210"/>
                  <a:pt x="3488" y="31521"/>
                  <a:pt x="2692" y="36230"/>
                </a:cubicBezTo>
                <a:cubicBezTo>
                  <a:pt x="1896" y="40939"/>
                  <a:pt x="-2680" y="47572"/>
                  <a:pt x="2692" y="51750"/>
                </a:cubicBezTo>
                <a:cubicBezTo>
                  <a:pt x="8064" y="55929"/>
                  <a:pt x="28161" y="62362"/>
                  <a:pt x="34926" y="61301"/>
                </a:cubicBezTo>
                <a:cubicBezTo>
                  <a:pt x="41691" y="60240"/>
                  <a:pt x="42023" y="53342"/>
                  <a:pt x="43283" y="45383"/>
                </a:cubicBezTo>
                <a:cubicBezTo>
                  <a:pt x="44543" y="37424"/>
                  <a:pt x="45538" y="21108"/>
                  <a:pt x="42487" y="13547"/>
                </a:cubicBezTo>
                <a:cubicBezTo>
                  <a:pt x="39436" y="5986"/>
                  <a:pt x="30549" y="-49"/>
                  <a:pt x="24978" y="17"/>
                </a:cubicBezTo>
                <a:cubicBezTo>
                  <a:pt x="19407" y="83"/>
                  <a:pt x="11978" y="10032"/>
                  <a:pt x="9060" y="13945"/>
                </a:cubicBezTo>
                <a:cubicBezTo>
                  <a:pt x="6142" y="17858"/>
                  <a:pt x="8529" y="19782"/>
                  <a:pt x="7468" y="23496"/>
                </a:cubicBez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6" name="Shape 646"/>
          <p:cNvSpPr/>
          <p:nvPr/>
        </p:nvSpPr>
        <p:spPr>
          <a:xfrm>
            <a:off x="6796015" y="747879"/>
            <a:ext cx="1020425" cy="895200"/>
          </a:xfrm>
          <a:custGeom>
            <a:pathLst>
              <a:path extrusionOk="0" h="35808" w="40817">
                <a:moveTo>
                  <a:pt x="34582" y="6135"/>
                </a:moveTo>
                <a:cubicBezTo>
                  <a:pt x="30868" y="2487"/>
                  <a:pt x="23506" y="-497"/>
                  <a:pt x="18266" y="166"/>
                </a:cubicBezTo>
                <a:cubicBezTo>
                  <a:pt x="13026" y="829"/>
                  <a:pt x="6062" y="6069"/>
                  <a:pt x="3144" y="10115"/>
                </a:cubicBezTo>
                <a:cubicBezTo>
                  <a:pt x="226" y="14161"/>
                  <a:pt x="-769" y="20395"/>
                  <a:pt x="756" y="24441"/>
                </a:cubicBezTo>
                <a:cubicBezTo>
                  <a:pt x="2281" y="28487"/>
                  <a:pt x="7720" y="32732"/>
                  <a:pt x="12296" y="34390"/>
                </a:cubicBezTo>
                <a:cubicBezTo>
                  <a:pt x="16872" y="36048"/>
                  <a:pt x="23505" y="36446"/>
                  <a:pt x="28214" y="34390"/>
                </a:cubicBezTo>
                <a:cubicBezTo>
                  <a:pt x="32923" y="32334"/>
                  <a:pt x="39490" y="26762"/>
                  <a:pt x="40551" y="22053"/>
                </a:cubicBezTo>
                <a:cubicBezTo>
                  <a:pt x="41612" y="17344"/>
                  <a:pt x="38296" y="9783"/>
                  <a:pt x="34582" y="6135"/>
                </a:cubicBezTo>
                <a:close/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1842000" y="1870075"/>
            <a:ext cx="4203900" cy="12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Traversals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4" name="Shape 664"/>
          <p:cNvCxnSpPr>
            <a:stCxn id="657" idx="3"/>
            <a:endCxn id="658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Shape 665"/>
          <p:cNvCxnSpPr>
            <a:stCxn id="658" idx="3"/>
            <a:endCxn id="661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Shape 666"/>
          <p:cNvCxnSpPr>
            <a:stCxn id="658" idx="5"/>
            <a:endCxn id="660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Shape 667"/>
          <p:cNvCxnSpPr>
            <a:stCxn id="660" idx="3"/>
            <a:endCxn id="662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Shape 668"/>
          <p:cNvCxnSpPr>
            <a:stCxn id="657" idx="5"/>
            <a:endCxn id="659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Shape 669"/>
          <p:cNvCxnSpPr>
            <a:stCxn id="659" idx="5"/>
            <a:endCxn id="663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Shape 670"/>
          <p:cNvSpPr txBox="1"/>
          <p:nvPr/>
        </p:nvSpPr>
        <p:spPr>
          <a:xfrm>
            <a:off x="244625" y="972350"/>
            <a:ext cx="5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LEFT-ROOT-RIGHT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in_order(t-&gt;left);</a:t>
            </a:r>
            <a:endParaRPr b="1"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in_order(t-&gt;right);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5257550" y="3891575"/>
            <a:ext cx="2082000" cy="82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7828125" y="4029550"/>
            <a:ext cx="11592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1" name="Shape 681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82" name="Shape 682"/>
          <p:cNvCxnSpPr>
            <a:endCxn id="657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Shape 683"/>
          <p:cNvCxnSpPr/>
          <p:nvPr/>
        </p:nvCxnSpPr>
        <p:spPr>
          <a:xfrm flipH="1" rot="10800000">
            <a:off x="7579188" y="44985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6" name="Shape 696"/>
          <p:cNvCxnSpPr>
            <a:stCxn id="689" idx="3"/>
            <a:endCxn id="690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Shape 697"/>
          <p:cNvCxnSpPr>
            <a:stCxn id="690" idx="3"/>
            <a:endCxn id="693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>
            <a:stCxn id="690" idx="5"/>
            <a:endCxn id="692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Shape 699"/>
          <p:cNvCxnSpPr>
            <a:stCxn id="692" idx="3"/>
            <a:endCxn id="694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>
            <a:stCxn id="689" idx="5"/>
            <a:endCxn id="691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>
            <a:stCxn id="691" idx="5"/>
            <a:endCxn id="695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Shape 702"/>
          <p:cNvSpPr txBox="1"/>
          <p:nvPr/>
        </p:nvSpPr>
        <p:spPr>
          <a:xfrm>
            <a:off x="82326" y="972350"/>
            <a:ext cx="5293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PRE-order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ROOT-LEFT-RIGHT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pre_order(t-&gt;left);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pre_order(t-&gt;right);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5931173" y="3948525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7906644" y="4000549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3" name="Shape 713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14" name="Shape 714"/>
          <p:cNvCxnSpPr>
            <a:endCxn id="689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Shape 715"/>
          <p:cNvCxnSpPr/>
          <p:nvPr/>
        </p:nvCxnSpPr>
        <p:spPr>
          <a:xfrm flipH="1" rot="10800000">
            <a:off x="5614263" y="448942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28" name="Shape 728"/>
          <p:cNvCxnSpPr>
            <a:stCxn id="721" idx="3"/>
            <a:endCxn id="722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Shape 729"/>
          <p:cNvCxnSpPr>
            <a:stCxn id="722" idx="3"/>
            <a:endCxn id="725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>
            <a:stCxn id="722" idx="5"/>
            <a:endCxn id="724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Shape 731"/>
          <p:cNvCxnSpPr>
            <a:stCxn id="724" idx="3"/>
            <a:endCxn id="726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Shape 732"/>
          <p:cNvCxnSpPr>
            <a:stCxn id="721" idx="5"/>
            <a:endCxn id="723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Shape 733"/>
          <p:cNvCxnSpPr>
            <a:stCxn id="723" idx="5"/>
            <a:endCxn id="727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x="100629" y="972350"/>
            <a:ext cx="53826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POST-order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LEFT-RIGHT-ROOT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post_order(t-&gt;left);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post_order(t-&gt;right);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5418530" y="3948150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7358930" y="3984757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" name="Shape 745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46" name="Shape 746"/>
          <p:cNvCxnSpPr>
            <a:endCxn id="721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Shape 747"/>
          <p:cNvCxnSpPr/>
          <p:nvPr/>
        </p:nvCxnSpPr>
        <p:spPr>
          <a:xfrm flipH="1" rot="10800000">
            <a:off x="8662263" y="44802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1" name="Shape 761"/>
          <p:cNvCxnSpPr>
            <a:stCxn id="752" idx="3"/>
            <a:endCxn id="753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Shape 762"/>
          <p:cNvCxnSpPr>
            <a:stCxn id="752" idx="5"/>
            <a:endCxn id="755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Shape 763"/>
          <p:cNvCxnSpPr>
            <a:stCxn id="753" idx="3"/>
            <a:endCxn id="754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Shape 764"/>
          <p:cNvCxnSpPr>
            <a:stCxn id="754" idx="5"/>
            <a:endCxn id="756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Shape 765"/>
          <p:cNvCxnSpPr>
            <a:stCxn id="755" idx="3"/>
            <a:endCxn id="757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Shape 766"/>
          <p:cNvCxnSpPr>
            <a:stCxn id="755" idx="5"/>
            <a:endCxn id="758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Shape 767"/>
          <p:cNvCxnSpPr>
            <a:stCxn id="758" idx="3"/>
            <a:endCxn id="759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Shape 768"/>
          <p:cNvCxnSpPr>
            <a:stCxn id="759" idx="3"/>
            <a:endCxn id="760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Shape 769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4" name="Shape 784"/>
          <p:cNvCxnSpPr>
            <a:stCxn id="775" idx="3"/>
            <a:endCxn id="776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Shape 785"/>
          <p:cNvCxnSpPr>
            <a:stCxn id="775" idx="5"/>
            <a:endCxn id="778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Shape 786"/>
          <p:cNvCxnSpPr>
            <a:stCxn id="776" idx="3"/>
            <a:endCxn id="777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Shape 787"/>
          <p:cNvCxnSpPr>
            <a:stCxn id="777" idx="5"/>
            <a:endCxn id="779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Shape 788"/>
          <p:cNvCxnSpPr>
            <a:stCxn id="778" idx="3"/>
            <a:endCxn id="780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Shape 789"/>
          <p:cNvCxnSpPr>
            <a:stCxn id="778" idx="5"/>
            <a:endCxn id="781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Shape 790"/>
          <p:cNvCxnSpPr>
            <a:stCxn id="781" idx="3"/>
            <a:endCxn id="782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Shape 791"/>
          <p:cNvCxnSpPr>
            <a:stCxn id="782" idx="3"/>
            <a:endCxn id="783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Shape 792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7" name="Shape 807"/>
          <p:cNvCxnSpPr>
            <a:stCxn id="798" idx="3"/>
            <a:endCxn id="799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Shape 808"/>
          <p:cNvCxnSpPr>
            <a:stCxn id="798" idx="5"/>
            <a:endCxn id="801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Shape 809"/>
          <p:cNvCxnSpPr>
            <a:stCxn id="799" idx="3"/>
            <a:endCxn id="800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Shape 810"/>
          <p:cNvCxnSpPr>
            <a:stCxn id="800" idx="5"/>
            <a:endCxn id="802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Shape 811"/>
          <p:cNvCxnSpPr>
            <a:stCxn id="801" idx="3"/>
            <a:endCxn id="803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Shape 812"/>
          <p:cNvCxnSpPr>
            <a:stCxn id="801" idx="5"/>
            <a:endCxn id="804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Shape 813"/>
          <p:cNvCxnSpPr>
            <a:stCxn id="804" idx="3"/>
            <a:endCxn id="805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Shape 814"/>
          <p:cNvCxnSpPr>
            <a:stCxn id="805" idx="3"/>
            <a:endCxn id="806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Shape 815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0" name="Shape 830"/>
          <p:cNvCxnSpPr>
            <a:stCxn id="821" idx="3"/>
            <a:endCxn id="822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Shape 831"/>
          <p:cNvCxnSpPr>
            <a:stCxn id="821" idx="5"/>
            <a:endCxn id="824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Shape 832"/>
          <p:cNvCxnSpPr>
            <a:stCxn id="822" idx="3"/>
            <a:endCxn id="823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Shape 833"/>
          <p:cNvCxnSpPr>
            <a:stCxn id="823" idx="5"/>
            <a:endCxn id="825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Shape 834"/>
          <p:cNvCxnSpPr>
            <a:stCxn id="824" idx="3"/>
            <a:endCxn id="826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Shape 835"/>
          <p:cNvCxnSpPr>
            <a:stCxn id="824" idx="5"/>
            <a:endCxn id="827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Shape 836"/>
          <p:cNvCxnSpPr>
            <a:stCxn id="827" idx="3"/>
            <a:endCxn id="828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Shape 837"/>
          <p:cNvCxnSpPr>
            <a:stCxn id="828" idx="3"/>
            <a:endCxn id="829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Shape 838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Shape 839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3" name="Shape 853"/>
          <p:cNvCxnSpPr>
            <a:stCxn id="844" idx="3"/>
            <a:endCxn id="845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Shape 854"/>
          <p:cNvCxnSpPr>
            <a:stCxn id="844" idx="5"/>
            <a:endCxn id="847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Shape 855"/>
          <p:cNvCxnSpPr>
            <a:stCxn id="845" idx="3"/>
            <a:endCxn id="846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Shape 856"/>
          <p:cNvCxnSpPr>
            <a:stCxn id="846" idx="5"/>
            <a:endCxn id="848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Shape 857"/>
          <p:cNvCxnSpPr>
            <a:stCxn id="847" idx="3"/>
            <a:endCxn id="849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Shape 858"/>
          <p:cNvCxnSpPr>
            <a:stCxn id="847" idx="5"/>
            <a:endCxn id="850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Shape 859"/>
          <p:cNvCxnSpPr>
            <a:stCxn id="850" idx="3"/>
            <a:endCxn id="851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Shape 860"/>
          <p:cNvCxnSpPr>
            <a:stCxn id="851" idx="3"/>
            <a:endCxn id="852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Shape 861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09475" y="971550"/>
            <a:ext cx="8798400" cy="4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Like QuickSort: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We spend linear time on the partition step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sub-problem size depends on pivot.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Unlike QuickSort: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Only one sub-problem to solve!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Subproblem size: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between 1..n-1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6" name="Shape 876"/>
          <p:cNvCxnSpPr>
            <a:stCxn id="867" idx="3"/>
            <a:endCxn id="868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Shape 877"/>
          <p:cNvCxnSpPr>
            <a:stCxn id="867" idx="5"/>
            <a:endCxn id="870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Shape 878"/>
          <p:cNvCxnSpPr>
            <a:stCxn id="868" idx="3"/>
            <a:endCxn id="869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Shape 879"/>
          <p:cNvCxnSpPr>
            <a:stCxn id="869" idx="5"/>
            <a:endCxn id="871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Shape 880"/>
          <p:cNvCxnSpPr>
            <a:stCxn id="870" idx="3"/>
            <a:endCxn id="872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Shape 881"/>
          <p:cNvCxnSpPr>
            <a:stCxn id="870" idx="5"/>
            <a:endCxn id="873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Shape 882"/>
          <p:cNvCxnSpPr>
            <a:stCxn id="873" idx="3"/>
            <a:endCxn id="874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Shape 883"/>
          <p:cNvCxnSpPr>
            <a:stCxn id="874" idx="3"/>
            <a:endCxn id="875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Shape 884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Shape 885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/>
        </p:nvSpPr>
        <p:spPr>
          <a:xfrm>
            <a:off x="1842000" y="1870075"/>
            <a:ext cx="42039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Deletion???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/>
        </p:nvSpPr>
        <p:spPr>
          <a:xfrm>
            <a:off x="622800" y="126047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622800" y="22218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minimum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Shape 8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898" name="Shape 898"/>
          <p:cNvSpPr txBox="1"/>
          <p:nvPr/>
        </p:nvSpPr>
        <p:spPr>
          <a:xfrm>
            <a:off x="622800" y="32886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Shape 899"/>
          <p:cNvSpPr txBox="1"/>
          <p:nvPr/>
        </p:nvSpPr>
        <p:spPr>
          <a:xfrm>
            <a:off x="4585200" y="14128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4432800" y="2479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to_sorted_array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Shape 901"/>
          <p:cNvSpPr txBox="1"/>
          <p:nvPr/>
        </p:nvSpPr>
        <p:spPr>
          <a:xfrm>
            <a:off x="4356600" y="3622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094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Worst-Case Recurrence Relation (random pivot)?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Shape 146"/>
          <p:cNvSpPr txBox="1"/>
          <p:nvPr/>
        </p:nvSpPr>
        <p:spPr>
          <a:xfrm>
            <a:off x="2513824" y="2136752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352025" y="2136750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146397" y="2601275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T(n-1)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08500" y="3212700"/>
            <a:ext cx="68397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 =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not so good... but rare...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5378900" y="2789325"/>
            <a:ext cx="3388500" cy="13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NOTE: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still worst-case quadratic even if we median-3 is used for pivot selection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(or any other heuristic)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610975" y="2339900"/>
            <a:ext cx="4109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8" name="Shape 158"/>
          <p:cNvSpPr txBox="1"/>
          <p:nvPr/>
        </p:nvSpPr>
        <p:spPr>
          <a:xfrm>
            <a:off x="2513824" y="1865349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352025" y="1865347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222597" y="2460870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56100" y="3212700"/>
            <a:ext cx="47682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 T(n)=??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514450" y="2796475"/>
            <a:ext cx="3217500" cy="19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 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  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  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9" name="Shape 169"/>
          <p:cNvSpPr txBox="1"/>
          <p:nvPr/>
        </p:nvSpPr>
        <p:spPr>
          <a:xfrm>
            <a:off x="2513824" y="1865349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352025" y="1865347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222597" y="2460870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56100" y="3212700"/>
            <a:ext cx="47682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 T(n)=??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514450" y="2796475"/>
            <a:ext cx="3217500" cy="19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Θ(N)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  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  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0" name="Shape 180"/>
          <p:cNvSpPr txBox="1"/>
          <p:nvPr/>
        </p:nvSpPr>
        <p:spPr>
          <a:xfrm>
            <a:off x="1222597" y="2601275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378325" y="1874625"/>
            <a:ext cx="3720000" cy="30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T(n) = T(n/2)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T(n/4) + n/2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T(n/8) + n/4 + n/2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n + n/2 + n/4 + .. + 1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n(1 + 1/2 + 1/4 + .. 1/n)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≤ 2n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